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</p:sldIdLst>
  <p:sldSz cy="5143500" cx="9144000"/>
  <p:notesSz cx="6858000" cy="9144000"/>
  <p:embeddedFontLst>
    <p:embeddedFont>
      <p:font typeface="Roboto"/>
      <p:regular r:id="rId167"/>
      <p:bold r:id="rId168"/>
      <p:italic r:id="rId169"/>
      <p:boldItalic r:id="rId1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170" Type="http://schemas.openxmlformats.org/officeDocument/2006/relationships/font" Target="fonts/Roboto-boldItalic.fntdata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font" Target="fonts/Roboto-italic.fntdata"/><Relationship Id="rId168" Type="http://schemas.openxmlformats.org/officeDocument/2006/relationships/font" Target="fonts/Roboto-bold.fntdata"/><Relationship Id="rId167" Type="http://schemas.openxmlformats.org/officeDocument/2006/relationships/font" Target="fonts/Roboto-regular.fntdata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d407d80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d407d80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5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ga27db1a1f3_0_2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7" name="Google Shape;4017;ga27db1a1f3_0_2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3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ga27db1a1f3_0_2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5" name="Google Shape;4055;ga27db1a1f3_0_2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ga27db1a1f3_0_2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3" name="Google Shape;4093;ga27db1a1f3_0_2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9" name="Shape 4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ga27db1a1f3_0_2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1" name="Google Shape;4131;ga27db1a1f3_0_2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0" name="Shape 4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ga27db1a1f3_0_2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2" name="Google Shape;4172;ga27db1a1f3_0_2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1" name="Shape 4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2" name="Google Shape;4212;ga27db1a1f3_0_3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3" name="Google Shape;4213;ga27db1a1f3_0_3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ga27db1a1f3_0_3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3" name="Google Shape;4253;ga27db1a1f3_0_3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1" name="Shape 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2" name="Google Shape;4292;ga27db1a1f3_0_3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3" name="Google Shape;4293;ga27db1a1f3_0_3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3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ga27db1a1f3_0_3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5" name="Google Shape;4335;ga27db1a1f3_0_3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6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Google Shape;4377;ga27db1a1f3_0_3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8" name="Google Shape;4378;ga27db1a1f3_0_3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d407d80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d407d80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0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1" name="Google Shape;4421;ga27db1a1f3_0_3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2" name="Google Shape;4422;ga27db1a1f3_0_3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0" name="Shape 4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1" name="Google Shape;4461;ga27db1a1f3_0_3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2" name="Google Shape;4462;ga27db1a1f3_0_3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3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4" name="Google Shape;4504;ga27db1a1f3_0_3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5" name="Google Shape;4505;ga27db1a1f3_0_3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6" name="Shape 4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" name="Google Shape;4547;ga27db1a1f3_0_3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8" name="Google Shape;4548;ga27db1a1f3_0_3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8" name="Shape 4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9" name="Google Shape;4589;ga27db1a1f3_0_3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0" name="Google Shape;4590;ga27db1a1f3_0_3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9" name="Shape 4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0" name="Google Shape;4630;ga27db1a1f3_0_3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1" name="Google Shape;4631;ga27db1a1f3_0_3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1" name="Shape 4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2" name="Google Shape;4672;ga27db1a1f3_0_3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3" name="Google Shape;4673;ga27db1a1f3_0_3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3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" name="Google Shape;4714;ga27db1a1f3_0_3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5" name="Google Shape;4715;ga27db1a1f3_0_3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5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Google Shape;4756;ga27db1a1f3_0_3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7" name="Google Shape;4757;ga27db1a1f3_0_3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8" name="Shape 4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9" name="Google Shape;4789;ga27db1a1f3_0_5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0" name="Google Shape;4790;ga27db1a1f3_0_5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3d8d20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3d8d20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5" name="Shape 4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" name="Google Shape;4816;g9fac70d20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7" name="Google Shape;4817;g9fac70d20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Bubble Sort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Bubble sort requires a large number of comparisons. The selection sort algorithm runtime is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If a list has N elements, the outer loop executes N  times. For each of those N outer loop executions, the inner loop executes N-1 times.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the total number of comparisons is proportional to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(N)⋅(N-1)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Selection Sort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Selection sort may require a large number of comparisons. The selection sort algorithm runtime is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If a list has N elements, the outer loop executes N - 1 times. For each of those N - 1 outer loop executions, the inner loop executes an average of 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N/2 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times. So the total number of comparisons is proportional to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(N−1)⋅N/2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sorting algorithms involve more complex algorithms but have faster execution times.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Insertion Sort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Insertion sort's typical runtime is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a list has N elements, the outer loop executes N - 1 times.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each outer loop execution, the inner loop may need to examine all elements in the sorted part. Thus, the inner loop executes on average 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N/2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times. So the total number of comparisons is proportional to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(N−1)⋅(N/2)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sorting algorithms involve more complex algorithms but faster execution.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E9072"/>
              </a:solidFill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Google Shape;4822;ga27db1a1f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3" name="Google Shape;4823;ga27db1a1f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2" name="Shape 4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3" name="Google Shape;4863;ga27db1a1f3_0_4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4" name="Google Shape;4864;ga27db1a1f3_0_4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3" name="Shape 4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" name="Google Shape;4904;ga27db1a1f3_0_4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5" name="Google Shape;4905;ga27db1a1f3_0_4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5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Google Shape;4946;ga27db1a1f3_0_3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7" name="Google Shape;4947;ga27db1a1f3_0_3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4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5" name="Google Shape;4985;ga27db1a1f3_0_4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6" name="Google Shape;4986;ga27db1a1f3_0_4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4" name="Shape 5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" name="Google Shape;5025;ga27db1a1f3_0_3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6" name="Google Shape;5026;ga27db1a1f3_0_3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5" name="Shape 5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6" name="Google Shape;5066;ga27db1a1f3_0_3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7" name="Google Shape;5067;ga27db1a1f3_0_3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6" name="Shape 5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7" name="Google Shape;5107;ga27db1a1f3_0_3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8" name="Google Shape;5108;ga27db1a1f3_0_3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7" name="Shape 5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Google Shape;5148;ga27db1a1f3_0_4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9" name="Google Shape;5149;ga27db1a1f3_0_4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3d8d2071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53d8d2071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8" name="Shape 5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9" name="Google Shape;5189;ga27db1a1f3_0_4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0" name="Google Shape;5190;ga27db1a1f3_0_4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9" name="Shape 5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" name="Google Shape;5230;ga27db1a1f3_0_3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1" name="Google Shape;5231;ga27db1a1f3_0_3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0" name="Shape 5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1" name="Google Shape;5271;ga27db1a1f3_0_4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2" name="Google Shape;5272;ga27db1a1f3_0_4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1" name="Shape 5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2" name="Google Shape;5312;ga27db1a1f3_0_4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3" name="Google Shape;5313;ga27db1a1f3_0_4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2" name="Shape 5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3" name="Google Shape;5353;ga27db1a1f3_0_4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4" name="Google Shape;5354;ga27db1a1f3_0_4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3" name="Shape 5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4" name="Google Shape;5394;ga27db1a1f3_0_4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5" name="Google Shape;5395;ga27db1a1f3_0_4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4" name="Shape 5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5" name="Google Shape;5435;ga27db1a1f3_0_4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6" name="Google Shape;5436;ga27db1a1f3_0_4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5" name="Shape 5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6" name="Google Shape;5476;ga27db1a1f3_0_4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7" name="Google Shape;5477;ga27db1a1f3_0_4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6" name="Shape 5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7" name="Google Shape;5517;ga27db1a1f3_0_4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8" name="Google Shape;5518;ga27db1a1f3_0_4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7" name="Shape 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8" name="Google Shape;5558;ga27db1a1f3_0_4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9" name="Google Shape;5559;ga27db1a1f3_0_4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53d8d2071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53d8d2071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8" name="Shape 5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9" name="Google Shape;5599;ga27db1a1f3_0_4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0" name="Google Shape;5600;ga27db1a1f3_0_4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9" name="Shape 5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0" name="Google Shape;5640;ga27db1a1f3_0_4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1" name="Google Shape;5641;ga27db1a1f3_0_4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0" name="Shape 5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1" name="Google Shape;5681;ga27db1a1f3_0_4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2" name="Google Shape;5682;ga27db1a1f3_0_4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1" name="Shape 5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2" name="Google Shape;5722;ga27db1a1f3_0_4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3" name="Google Shape;5723;ga27db1a1f3_0_4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2" name="Shape 5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3" name="Google Shape;5763;ga27db1a1f3_0_4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4" name="Google Shape;5764;ga27db1a1f3_0_4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3" name="Shape 5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ga27db1a1f3_0_4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5" name="Google Shape;5805;ga27db1a1f3_0_4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4" name="Shape 5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5" name="Google Shape;5845;ga27db1a1f3_0_4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6" name="Google Shape;5846;ga27db1a1f3_0_4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6" name="Shape 5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7" name="Google Shape;5887;ga27db1a1f3_0_4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8" name="Google Shape;5888;ga27db1a1f3_0_4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8" name="Shape 5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" name="Google Shape;5929;ga27db1a1f3_0_4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0" name="Google Shape;5930;ga27db1a1f3_0_4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5" name="Shape 5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6" name="Google Shape;5956;g9d407d80a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7" name="Google Shape;5957;g9d407d80a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9d407d80a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9d407d80a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1" name="Shape 5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2" name="Google Shape;5962;ga5663645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3" name="Google Shape;5963;ga5663645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7" name="Shape 5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8" name="Google Shape;5968;g9f7ee7e09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9" name="Google Shape;5969;g9f7ee7e09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4" name="Shape 5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5" name="Google Shape;5975;ga56636458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6" name="Google Shape;5976;ga56636458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1" name="Shape 5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2" name="Google Shape;5982;g9f53f0c9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3" name="Google Shape;5983;g9f53f0c9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8" name="Shape 5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9" name="Google Shape;5989;g9f53f0c9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0" name="Google Shape;5990;g9f53f0c9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5" name="Shape 5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6" name="Google Shape;5996;ga6e05adc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7" name="Google Shape;5997;ga6e05adc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6" name="Shape 6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7" name="Google Shape;6017;ga6e05adc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8" name="Google Shape;6018;ga6e05adc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3" name="Shape 6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4" name="Google Shape;6024;g9f53f0c9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5" name="Google Shape;6025;g9f53f0c9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0" name="Shape 6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ga6e05adc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2" name="Google Shape;6032;ga6e05adc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7" name="Shape 6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8" name="Google Shape;6038;ga75855f02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9" name="Google Shape;6039;ga75855f02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a5663645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a5663645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4" name="Shape 6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5" name="Google Shape;6045;ga75855f02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6" name="Google Shape;6046;ga75855f02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1" name="Shape 6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2" name="Google Shape;6052;ga27db1a1f3_0_5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3" name="Google Shape;6053;ga27db1a1f3_0_5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a56636458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a56636458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9f53f0c91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9f53f0c91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f53f0c9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f53f0c9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d407d8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d407d8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9d407d80a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9d407d80a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9d407d80a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9d407d80a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d407d80a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d407d80a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9f7ee7e0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9f7ee7e0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9d407d80a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9d407d80a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 7.4.3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a56636458c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a56636458c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a46cccca6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a46cccca6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a46cccca6a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a46cccca6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a75855f0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a75855f0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a56636458c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a56636458c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d407d80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d407d80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9d407d80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9d407d80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9d407d80a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9d407d80a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9f53f0c91b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9f53f0c91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9d407d80a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9d407d80a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9d407d80a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9d407d80a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  <a:highlight>
                  <a:srgbClr val="FFFFFF"/>
                </a:highlight>
              </a:rPr>
              <a:t>Bubble Sort  - side by side comparison</a:t>
            </a:r>
            <a:endParaRPr sz="1350">
              <a:solidFill>
                <a:srgbClr val="4E907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Bubble sort requires a large number of comparisons. The selection sort algorithm runtime is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If a list has N elements, the outer loop executes N  times. For each of those N outer loop executions, the inner loop executes N-1 times.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the total number of comparisons is proportional to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(N)⋅(N-1)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  <a:highlight>
                  <a:srgbClr val="FFFFFF"/>
                </a:highlight>
              </a:rPr>
              <a:t>Selection Sort - find the min from the unsorted region and swap</a:t>
            </a:r>
            <a:endParaRPr sz="1350">
              <a:solidFill>
                <a:srgbClr val="4E907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Selection sort may require a large number of comparisons. The selection sort algorithm runtime is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If a list has N elements, the outer loop executes N - 1 times. For each of those N - 1 outer loop executions, the inner loop executes an average of 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N/2 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times. So the total number of comparisons is proportional to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(N−1)⋅N/2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sorting algorithms involve more complex algorithms but have faster execution times.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  <a:highlight>
                  <a:srgbClr val="FFFFFF"/>
                </a:highlight>
              </a:rPr>
              <a:t>Insertion Sort - shift items in sorted region to make room for element to be inserted</a:t>
            </a:r>
            <a:endParaRPr sz="1350">
              <a:solidFill>
                <a:srgbClr val="4E907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Insertion sort's typical runtime is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a list has N elements, the outer loop executes N - 1 times.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each outer loop execution, the inner loop may need to examine all elements in the sorted part. Thus, the inner loop executes on average 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N/2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times. So the total number of comparisons is proportional to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(N−1)⋅(N/2)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sorting algorithms involve more complex algorithms but faster execution.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9d407d80a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9d407d80a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9d407d80a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9d407d80a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Bubble</a:t>
            </a:r>
            <a:r>
              <a:rPr lang="en" sz="1350">
                <a:solidFill>
                  <a:srgbClr val="4E9072"/>
                </a:solidFill>
              </a:rPr>
              <a:t> Sort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Bubble sort requires a large number of comparisons. The bubble sort algorithm runtime is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If a list has N elements, the outer loop executes N  times. For each of those N outer loop executions, the inner loop executes N-1 times.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the total number of comparisons is proportional to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(N)⋅(N-1)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Selection Sort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Selection sort may require a large number of comparisons. The selection sort algorithm runtime is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If a list has N elements, the outer loop executes N - 1 times. For each of those N - 1 outer loop executions, the inner loop executes an average of 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N/2 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times. So the total number of comparisons is proportional to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(N−1)⋅N/2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sorting algorithms involve more complex algorithms but have faster execution times.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Insertion Sort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Insertion sort's typical runtime is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a list has N elements, the outer loop executes N - 1 times.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each outer loop execution, the inner loop may need to examine all elements in the sorted part. Thus, the inner loop executes on average 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N/2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times. So the total number of comparisons is proportional to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(N−1)⋅(N/2)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sorting algorithms involve more complex algorithms but faster execution.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9fac70d20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9fac70d20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a27db1a1f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a27db1a1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a27db1a1f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a27db1a1f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407d80a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d407d80a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a27db1a1f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a27db1a1f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a27db1a1f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a27db1a1f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a27db1a1f3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a27db1a1f3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a27db1a1f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a27db1a1f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a27db1a1f3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a27db1a1f3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a27db1a1f3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a27db1a1f3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a27db1a1f3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a27db1a1f3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a27db1a1f3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a27db1a1f3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a27db1a1f3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a27db1a1f3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a27db1a1f3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a27db1a1f3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d407d80a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d407d80a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a27db1a1f3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a27db1a1f3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a27db1a1f3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a27db1a1f3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a27db1a1f3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a27db1a1f3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a27db1a1f3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a27db1a1f3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a27db1a1f3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a27db1a1f3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a27db1a1f3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0" name="Google Shape;2360;ga27db1a1f3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a27db1a1f3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a27db1a1f3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a27db1a1f3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a27db1a1f3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a27db1a1f3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a27db1a1f3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a27db1a1f3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a27db1a1f3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d407d80a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d407d80a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a27db1a1f3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a27db1a1f3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a27db1a1f3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a27db1a1f3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a27db1a1f3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a27db1a1f3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a27db1a1f3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a27db1a1f3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ga27db1a1f3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" name="Google Shape;2702;ga27db1a1f3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ga27db1a1f3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Google Shape;2740;ga27db1a1f3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ga27db1a1f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8" name="Google Shape;2778;ga27db1a1f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a27db1a1f3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a27db1a1f3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a27db1a1f3_0_1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2" name="Google Shape;2852;ga27db1a1f3_0_1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a27db1a1f3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a27db1a1f3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d407d80a8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d407d80a8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a27db1a1f3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a27db1a1f3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a27db1a1f3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a27db1a1f3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a27db1a1f3_0_1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a27db1a1f3_0_1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ga27db1a1f3_0_1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3" name="Google Shape;3043;ga27db1a1f3_0_1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7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ga27db1a1f3_0_1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9" name="Google Shape;3079;ga27db1a1f3_0_1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ga27db1a1f3_0_1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8" name="Google Shape;3118;ga27db1a1f3_0_1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a27db1a1f3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a27db1a1f3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2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a27db1a1f3_0_1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a27db1a1f3_0_1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ga27db1a1f3_0_2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2" name="Google Shape;3232;ga27db1a1f3_0_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ga27db1a1f3_0_2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0" name="Google Shape;3270;ga27db1a1f3_0_2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46cccca6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46cccca6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6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ga27db1a1f3_0_2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8" name="Google Shape;3308;ga27db1a1f3_0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2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ga27db1a1f3_0_2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4" name="Google Shape;3344;ga27db1a1f3_0_2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8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ga27db1a1f3_0_2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0" name="Google Shape;3380;ga27db1a1f3_0_2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4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ga27db1a1f3_0_2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6" name="Google Shape;3416;ga27db1a1f3_0_2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0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Google Shape;3451;ga27db1a1f3_0_2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2" name="Google Shape;3452;ga27db1a1f3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6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ga27db1a1f3_0_2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8" name="Google Shape;3488;ga27db1a1f3_0_2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a27db1a1f3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a27db1a1f3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ga27db1a1f3_0_2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0" name="Google Shape;3560;ga27db1a1f3_0_2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3" name="Shape 3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" name="Google Shape;3594;ga27db1a1f3_0_5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5" name="Google Shape;3595;ga27db1a1f3_0_5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g9d407d80a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1" name="Google Shape;3621;g9d407d80a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E9072"/>
                </a:solidFill>
              </a:rPr>
              <a:t>Selection Sort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Selection sort may require a large number of comparisons. The selection sort algorithm runtime is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If a list has N elements, the outer loop executes N - 1 times. For each of those N - 1 outer loop executions, the inner loop executes an average of 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N/2 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times. So the total number of comparisons is proportional to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(N−1)⋅N/2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sorting algorithms involve more complex algorithms but have faster execution times.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Bubble Sort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Bubble sort requires a large number of comparisons. The selection sort algorithm runtime is O(N</a:t>
            </a:r>
            <a:r>
              <a:rPr baseline="30000" lang="en" sz="1200">
                <a:solidFill>
                  <a:srgbClr val="37474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). If a list has N elements, the outer loop executes N  times. For each of those N outer loop executions, the inner loop executes N-1 times.</a:t>
            </a:r>
            <a:endParaRPr>
              <a:solidFill>
                <a:srgbClr val="37474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 the total number of comparisons is proportional to </a:t>
            </a:r>
            <a:endParaRPr>
              <a:solidFill>
                <a:srgbClr val="37474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(N)⋅(N-1)</a:t>
            </a:r>
            <a:r>
              <a:rPr lang="en">
                <a:solidFill>
                  <a:srgbClr val="37474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 sz="1200">
                <a:solidFill>
                  <a:srgbClr val="37474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37474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>
                <a:solidFill>
                  <a:srgbClr val="37474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37474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E9072"/>
                </a:solidFill>
              </a:rPr>
              <a:t>Insertion Sort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Insertion sort's typical runtime is O(N</a:t>
            </a:r>
            <a:r>
              <a:rPr baseline="30000"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a list has N elements, the outer loop executes N - 1 times.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each outer loop execution, the inner loop may need to examine all elements in the sorted part. Thus, the inner loop executes on average </a:t>
            </a: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N/2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times. So the total number of comparisons is proportional to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(N−1)⋅(N/2)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O(N</a:t>
            </a:r>
            <a:r>
              <a:rPr baseline="30000"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sorting algorithms involve more complex algorithms but faster execution.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E907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46cccca6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46cccca6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a27db1a1f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7" name="Google Shape;3627;ga27db1a1f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3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" name="Google Shape;3664;ga27db1a1f3_0_2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5" name="Google Shape;3665;ga27db1a1f3_0_2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ga27db1a1f3_0_2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3" name="Google Shape;3703;ga27db1a1f3_0_2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1" name="Shape 3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2" name="Google Shape;3742;ga27db1a1f3_0_2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3" name="Google Shape;3743;ga27db1a1f3_0_2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9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Google Shape;3780;ga27db1a1f3_0_2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1" name="Google Shape;3781;ga27db1a1f3_0_2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7" name="Shape 3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8" name="Google Shape;3818;ga27db1a1f3_0_2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9" name="Google Shape;3819;ga27db1a1f3_0_2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a27db1a1f3_0_2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a27db1a1f3_0_2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ga27db1a1f3_0_2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7" name="Google Shape;3897;ga27db1a1f3_0_2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ga27db1a1f3_0_2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8" name="Google Shape;3938;ga27db1a1f3_0_2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7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ga27db1a1f3_0_2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9" name="Google Shape;3979;ga27db1a1f3_0_2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youtube.com/watch?v=k4RRi_ntQc8" TargetMode="External"/><Relationship Id="rId4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 Chapter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Assign Elements to an Array</a:t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165125" y="3221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3" name="Google Shape;403;p22"/>
          <p:cNvSpPr/>
          <p:nvPr/>
        </p:nvSpPr>
        <p:spPr>
          <a:xfrm>
            <a:off x="200526" y="3564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initials</a:t>
            </a:r>
            <a:endParaRPr sz="900"/>
          </a:p>
        </p:txBody>
      </p:sp>
      <p:sp>
        <p:nvSpPr>
          <p:cNvPr id="404" name="Google Shape;404;p22"/>
          <p:cNvSpPr txBox="1"/>
          <p:nvPr/>
        </p:nvSpPr>
        <p:spPr>
          <a:xfrm>
            <a:off x="133925" y="3364025"/>
            <a:ext cx="743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char [ ]</a:t>
            </a:r>
            <a:endParaRPr sz="1000"/>
          </a:p>
        </p:txBody>
      </p:sp>
      <p:sp>
        <p:nvSpPr>
          <p:cNvPr id="405" name="Google Shape;405;p22"/>
          <p:cNvSpPr txBox="1"/>
          <p:nvPr/>
        </p:nvSpPr>
        <p:spPr>
          <a:xfrm>
            <a:off x="343872" y="3717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6" name="Google Shape;406;p22"/>
          <p:cNvSpPr/>
          <p:nvPr/>
        </p:nvSpPr>
        <p:spPr>
          <a:xfrm>
            <a:off x="106632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156725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206818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2569117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307004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357097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4071909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4572840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507377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557470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106632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417" name="Google Shape;417;p22"/>
          <p:cNvSpPr/>
          <p:nvPr/>
        </p:nvSpPr>
        <p:spPr>
          <a:xfrm>
            <a:off x="156725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418" name="Google Shape;418;p22"/>
          <p:cNvSpPr/>
          <p:nvPr/>
        </p:nvSpPr>
        <p:spPr>
          <a:xfrm>
            <a:off x="206818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419" name="Google Shape;419;p22"/>
          <p:cNvSpPr/>
          <p:nvPr/>
        </p:nvSpPr>
        <p:spPr>
          <a:xfrm>
            <a:off x="2569117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420" name="Google Shape;420;p22"/>
          <p:cNvSpPr/>
          <p:nvPr/>
        </p:nvSpPr>
        <p:spPr>
          <a:xfrm>
            <a:off x="307004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421" name="Google Shape;421;p22"/>
          <p:cNvSpPr/>
          <p:nvPr/>
        </p:nvSpPr>
        <p:spPr>
          <a:xfrm>
            <a:off x="357097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422" name="Google Shape;422;p22"/>
          <p:cNvSpPr/>
          <p:nvPr/>
        </p:nvSpPr>
        <p:spPr>
          <a:xfrm>
            <a:off x="4071909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423" name="Google Shape;423;p22"/>
          <p:cNvSpPr/>
          <p:nvPr/>
        </p:nvSpPr>
        <p:spPr>
          <a:xfrm>
            <a:off x="4572840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424" name="Google Shape;424;p22"/>
          <p:cNvSpPr/>
          <p:nvPr/>
        </p:nvSpPr>
        <p:spPr>
          <a:xfrm>
            <a:off x="507377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425" name="Google Shape;425;p22"/>
          <p:cNvSpPr/>
          <p:nvPr/>
        </p:nvSpPr>
        <p:spPr>
          <a:xfrm>
            <a:off x="557470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426" name="Google Shape;426;p22"/>
          <p:cNvSpPr txBox="1"/>
          <p:nvPr/>
        </p:nvSpPr>
        <p:spPr>
          <a:xfrm>
            <a:off x="1441950" y="4681175"/>
            <a:ext cx="6717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15</a:t>
            </a:r>
            <a:endParaRPr sz="1800"/>
          </a:p>
        </p:txBody>
      </p:sp>
      <p:sp>
        <p:nvSpPr>
          <p:cNvPr id="427" name="Google Shape;427;p22"/>
          <p:cNvSpPr/>
          <p:nvPr/>
        </p:nvSpPr>
        <p:spPr>
          <a:xfrm>
            <a:off x="604848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654941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7050344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755127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805220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604848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433" name="Google Shape;433;p22"/>
          <p:cNvSpPr/>
          <p:nvPr/>
        </p:nvSpPr>
        <p:spPr>
          <a:xfrm>
            <a:off x="654941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434" name="Google Shape;434;p22"/>
          <p:cNvSpPr/>
          <p:nvPr/>
        </p:nvSpPr>
        <p:spPr>
          <a:xfrm>
            <a:off x="7050344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435" name="Google Shape;435;p22"/>
          <p:cNvSpPr/>
          <p:nvPr/>
        </p:nvSpPr>
        <p:spPr>
          <a:xfrm>
            <a:off x="755127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436" name="Google Shape;436;p22"/>
          <p:cNvSpPr/>
          <p:nvPr/>
        </p:nvSpPr>
        <p:spPr>
          <a:xfrm>
            <a:off x="805220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437" name="Google Shape;437;p22"/>
          <p:cNvSpPr/>
          <p:nvPr/>
        </p:nvSpPr>
        <p:spPr>
          <a:xfrm rot="2012203">
            <a:off x="384529" y="3973248"/>
            <a:ext cx="746102" cy="8331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 flipH="1" rot="-5394257">
            <a:off x="862912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index</a:t>
            </a:r>
            <a:endParaRPr sz="1200"/>
          </a:p>
        </p:txBody>
      </p:sp>
      <p:sp>
        <p:nvSpPr>
          <p:cNvPr id="439" name="Google Shape;439;p22"/>
          <p:cNvSpPr/>
          <p:nvPr/>
        </p:nvSpPr>
        <p:spPr>
          <a:xfrm flipH="1" rot="-5394257">
            <a:off x="7848787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index</a:t>
            </a:r>
            <a:endParaRPr sz="1200"/>
          </a:p>
        </p:txBody>
      </p:sp>
      <p:sp>
        <p:nvSpPr>
          <p:cNvPr id="440" name="Google Shape;440;p22"/>
          <p:cNvSpPr txBox="1"/>
          <p:nvPr/>
        </p:nvSpPr>
        <p:spPr>
          <a:xfrm>
            <a:off x="5007527" y="959979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</a:t>
            </a:r>
            <a:r>
              <a:rPr lang="en" sz="1600"/>
              <a:t> [ 11 ] = ‘Z’;</a:t>
            </a:r>
            <a:endParaRPr sz="1600"/>
          </a:p>
        </p:txBody>
      </p:sp>
      <p:sp>
        <p:nvSpPr>
          <p:cNvPr id="441" name="Google Shape;441;p22"/>
          <p:cNvSpPr/>
          <p:nvPr/>
        </p:nvSpPr>
        <p:spPr>
          <a:xfrm>
            <a:off x="6562983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Z</a:t>
            </a:r>
            <a:endParaRPr sz="1600"/>
          </a:p>
        </p:txBody>
      </p:sp>
      <p:sp>
        <p:nvSpPr>
          <p:cNvPr id="442" name="Google Shape;442;p22"/>
          <p:cNvSpPr txBox="1"/>
          <p:nvPr/>
        </p:nvSpPr>
        <p:spPr>
          <a:xfrm>
            <a:off x="5007527" y="1270415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[ 2 ] = ‘D’;</a:t>
            </a:r>
            <a:endParaRPr sz="1600"/>
          </a:p>
        </p:txBody>
      </p:sp>
      <p:sp>
        <p:nvSpPr>
          <p:cNvPr id="443" name="Google Shape;443;p22"/>
          <p:cNvSpPr/>
          <p:nvPr/>
        </p:nvSpPr>
        <p:spPr>
          <a:xfrm>
            <a:off x="2068183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endParaRPr sz="1600"/>
          </a:p>
        </p:txBody>
      </p:sp>
      <p:sp>
        <p:nvSpPr>
          <p:cNvPr id="444" name="Google Shape;444;p22"/>
          <p:cNvSpPr txBox="1"/>
          <p:nvPr/>
        </p:nvSpPr>
        <p:spPr>
          <a:xfrm>
            <a:off x="5007527" y="1580851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[ 6 ] = ‘S’;</a:t>
            </a:r>
            <a:endParaRPr sz="1600"/>
          </a:p>
        </p:txBody>
      </p:sp>
      <p:sp>
        <p:nvSpPr>
          <p:cNvPr id="445" name="Google Shape;445;p22"/>
          <p:cNvSpPr/>
          <p:nvPr/>
        </p:nvSpPr>
        <p:spPr>
          <a:xfrm>
            <a:off x="4071921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</a:t>
            </a:r>
            <a:endParaRPr sz="1600"/>
          </a:p>
        </p:txBody>
      </p:sp>
      <p:sp>
        <p:nvSpPr>
          <p:cNvPr id="446" name="Google Shape;446;p22"/>
          <p:cNvSpPr txBox="1"/>
          <p:nvPr/>
        </p:nvSpPr>
        <p:spPr>
          <a:xfrm>
            <a:off x="5007527" y="1891287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[ 8 ] = ‘A’;</a:t>
            </a:r>
            <a:endParaRPr sz="1600"/>
          </a:p>
        </p:txBody>
      </p:sp>
      <p:sp>
        <p:nvSpPr>
          <p:cNvPr id="447" name="Google Shape;447;p22"/>
          <p:cNvSpPr/>
          <p:nvPr/>
        </p:nvSpPr>
        <p:spPr>
          <a:xfrm>
            <a:off x="5060196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448" name="Google Shape;448;p22"/>
          <p:cNvSpPr txBox="1"/>
          <p:nvPr/>
        </p:nvSpPr>
        <p:spPr>
          <a:xfrm>
            <a:off x="5007527" y="2201723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[ 10 ] = ‘A’;</a:t>
            </a:r>
            <a:endParaRPr sz="1600"/>
          </a:p>
        </p:txBody>
      </p:sp>
      <p:sp>
        <p:nvSpPr>
          <p:cNvPr id="449" name="Google Shape;449;p22"/>
          <p:cNvSpPr/>
          <p:nvPr/>
        </p:nvSpPr>
        <p:spPr>
          <a:xfrm>
            <a:off x="6055271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450" name="Google Shape;450;p22"/>
          <p:cNvSpPr/>
          <p:nvPr/>
        </p:nvSpPr>
        <p:spPr>
          <a:xfrm>
            <a:off x="1066333" y="4345562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endParaRPr sz="1600"/>
          </a:p>
        </p:txBody>
      </p:sp>
      <p:sp>
        <p:nvSpPr>
          <p:cNvPr id="451" name="Google Shape;451;p22"/>
          <p:cNvSpPr txBox="1"/>
          <p:nvPr/>
        </p:nvSpPr>
        <p:spPr>
          <a:xfrm>
            <a:off x="5007527" y="2512159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[ 0 ] = ‘C’;</a:t>
            </a:r>
            <a:endParaRPr sz="1600"/>
          </a:p>
        </p:txBody>
      </p:sp>
      <p:sp>
        <p:nvSpPr>
          <p:cNvPr id="452" name="Google Shape;452;p22"/>
          <p:cNvSpPr/>
          <p:nvPr/>
        </p:nvSpPr>
        <p:spPr>
          <a:xfrm>
            <a:off x="2569121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</a:t>
            </a:r>
            <a:endParaRPr sz="1600"/>
          </a:p>
        </p:txBody>
      </p:sp>
      <p:sp>
        <p:nvSpPr>
          <p:cNvPr id="453" name="Google Shape;453;p22"/>
          <p:cNvSpPr txBox="1"/>
          <p:nvPr/>
        </p:nvSpPr>
        <p:spPr>
          <a:xfrm>
            <a:off x="5007527" y="2822595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[ 3 ] = ‘E’;</a:t>
            </a:r>
            <a:endParaRPr sz="1600"/>
          </a:p>
        </p:txBody>
      </p:sp>
      <p:sp>
        <p:nvSpPr>
          <p:cNvPr id="454" name="Google Shape;454;p22"/>
          <p:cNvSpPr/>
          <p:nvPr/>
        </p:nvSpPr>
        <p:spPr>
          <a:xfrm>
            <a:off x="8045433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</a:t>
            </a:r>
            <a:endParaRPr sz="1600"/>
          </a:p>
        </p:txBody>
      </p:sp>
      <p:sp>
        <p:nvSpPr>
          <p:cNvPr id="455" name="Google Shape;455;p22"/>
          <p:cNvSpPr txBox="1"/>
          <p:nvPr/>
        </p:nvSpPr>
        <p:spPr>
          <a:xfrm>
            <a:off x="5007527" y="3133031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[ 14 ] = ‘G’;</a:t>
            </a:r>
            <a:endParaRPr sz="1600"/>
          </a:p>
        </p:txBody>
      </p:sp>
      <p:sp>
        <p:nvSpPr>
          <p:cNvPr id="456" name="Google Shape;456;p22"/>
          <p:cNvSpPr/>
          <p:nvPr/>
        </p:nvSpPr>
        <p:spPr>
          <a:xfrm>
            <a:off x="5517396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</a:t>
            </a:r>
            <a:endParaRPr sz="1600"/>
          </a:p>
        </p:txBody>
      </p:sp>
      <p:sp>
        <p:nvSpPr>
          <p:cNvPr id="457" name="Google Shape;457;p22"/>
          <p:cNvSpPr txBox="1"/>
          <p:nvPr/>
        </p:nvSpPr>
        <p:spPr>
          <a:xfrm>
            <a:off x="5007527" y="3443467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[ 9 ] = ‘M’;</a:t>
            </a:r>
            <a:endParaRPr sz="1600"/>
          </a:p>
        </p:txBody>
      </p:sp>
      <p:sp>
        <p:nvSpPr>
          <p:cNvPr id="458" name="Google Shape;458;p22"/>
          <p:cNvSpPr txBox="1"/>
          <p:nvPr/>
        </p:nvSpPr>
        <p:spPr>
          <a:xfrm>
            <a:off x="359325" y="1874375"/>
            <a:ext cx="4065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arrayName</a:t>
            </a:r>
            <a:r>
              <a:rPr lang="en" sz="1800"/>
              <a:t> [ index ] = value ;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p112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020" name="Google Shape;4020;p112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21" name="Google Shape;4021;p112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022" name="Google Shape;4022;p112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023" name="Google Shape;4023;p112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024" name="Google Shape;4024;p112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025" name="Google Shape;4025;p112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026" name="Google Shape;4026;p112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027" name="Google Shape;4027;p112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028" name="Google Shape;4028;p112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029" name="Google Shape;4029;p112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030" name="Google Shape;4030;p112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031" name="Google Shape;4031;p112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032" name="Google Shape;4032;p112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033" name="Google Shape;4033;p112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034" name="Google Shape;4034;p112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035" name="Google Shape;4035;p112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036" name="Google Shape;4036;p112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037" name="Google Shape;4037;p112"/>
          <p:cNvSpPr/>
          <p:nvPr/>
        </p:nvSpPr>
        <p:spPr>
          <a:xfrm flipH="1" rot="-5381488">
            <a:off x="19189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038" name="Google Shape;4038;p112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39" name="Google Shape;4039;p112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40" name="Google Shape;4040;p112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41" name="Google Shape;4041;p112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042" name="Google Shape;4042;p112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043" name="Google Shape;4043;p112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044" name="Google Shape;4044;p112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45" name="Google Shape;4045;p112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046" name="Google Shape;4046;p112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047" name="Google Shape;4047;p112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048" name="Google Shape;4048;p112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49" name="Google Shape;4049;p112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050" name="Google Shape;4050;p112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051" name="Google Shape;4051;p112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052" name="Google Shape;4052;p112"/>
          <p:cNvSpPr/>
          <p:nvPr/>
        </p:nvSpPr>
        <p:spPr>
          <a:xfrm flipH="1" rot="-5383536">
            <a:off x="3293985" y="11596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6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113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058" name="Google Shape;4058;p113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59" name="Google Shape;4059;p113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060" name="Google Shape;4060;p113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061" name="Google Shape;4061;p113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062" name="Google Shape;4062;p113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063" name="Google Shape;4063;p113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064" name="Google Shape;4064;p113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065" name="Google Shape;4065;p113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066" name="Google Shape;4066;p113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067" name="Google Shape;4067;p113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068" name="Google Shape;4068;p113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069" name="Google Shape;4069;p113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070" name="Google Shape;4070;p113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071" name="Google Shape;4071;p113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072" name="Google Shape;4072;p113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073" name="Google Shape;4073;p113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074" name="Google Shape;4074;p113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075" name="Google Shape;4075;p113"/>
          <p:cNvSpPr/>
          <p:nvPr/>
        </p:nvSpPr>
        <p:spPr>
          <a:xfrm flipH="1" rot="-5381488">
            <a:off x="19189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076" name="Google Shape;4076;p113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77" name="Google Shape;4077;p113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78" name="Google Shape;4078;p113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79" name="Google Shape;4079;p113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080" name="Google Shape;4080;p113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081" name="Google Shape;4081;p113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082" name="Google Shape;4082;p113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83" name="Google Shape;4083;p113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084" name="Google Shape;4084;p113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085" name="Google Shape;4085;p113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086" name="Google Shape;4086;p113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87" name="Google Shape;4087;p113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088" name="Google Shape;4088;p113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089" name="Google Shape;4089;p113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4090" name="Google Shape;4090;p113"/>
          <p:cNvSpPr/>
          <p:nvPr/>
        </p:nvSpPr>
        <p:spPr>
          <a:xfrm flipH="1" rot="-5383536">
            <a:off x="3696573" y="11596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4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p114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096" name="Google Shape;4096;p114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97" name="Google Shape;4097;p114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098" name="Google Shape;4098;p114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099" name="Google Shape;4099;p114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100" name="Google Shape;4100;p114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101" name="Google Shape;4101;p114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102" name="Google Shape;4102;p114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103" name="Google Shape;4103;p114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104" name="Google Shape;4104;p114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105" name="Google Shape;4105;p114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106" name="Google Shape;4106;p114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107" name="Google Shape;4107;p114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108" name="Google Shape;4108;p114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109" name="Google Shape;4109;p114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110" name="Google Shape;4110;p114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111" name="Google Shape;4111;p114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112" name="Google Shape;4112;p114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113" name="Google Shape;4113;p114"/>
          <p:cNvSpPr/>
          <p:nvPr/>
        </p:nvSpPr>
        <p:spPr>
          <a:xfrm flipH="1" rot="-5381488">
            <a:off x="19189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114" name="Google Shape;4114;p114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15" name="Google Shape;4115;p114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16" name="Google Shape;4116;p114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17" name="Google Shape;4117;p114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118" name="Google Shape;4118;p114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119" name="Google Shape;4119;p114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120" name="Google Shape;4120;p114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21" name="Google Shape;4121;p114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122" name="Google Shape;4122;p114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123" name="Google Shape;4123;p114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124" name="Google Shape;4124;p114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25" name="Google Shape;4125;p114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126" name="Google Shape;4126;p114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127" name="Google Shape;4127;p114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4128" name="Google Shape;4128;p114"/>
          <p:cNvSpPr/>
          <p:nvPr/>
        </p:nvSpPr>
        <p:spPr>
          <a:xfrm flipH="1" rot="-5383536">
            <a:off x="4131785" y="11596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2" name="Shape 4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Google Shape;4133;p115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134" name="Google Shape;4134;p115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35" name="Google Shape;4135;p115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136" name="Google Shape;4136;p115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137" name="Google Shape;4137;p115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138" name="Google Shape;4138;p115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139" name="Google Shape;4139;p115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140" name="Google Shape;4140;p115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141" name="Google Shape;4141;p115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142" name="Google Shape;4142;p115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143" name="Google Shape;4143;p115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144" name="Google Shape;4144;p115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145" name="Google Shape;4145;p115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146" name="Google Shape;4146;p115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147" name="Google Shape;4147;p115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148" name="Google Shape;4148;p115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149" name="Google Shape;4149;p115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150" name="Google Shape;4150;p115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151" name="Google Shape;4151;p115"/>
          <p:cNvSpPr/>
          <p:nvPr/>
        </p:nvSpPr>
        <p:spPr>
          <a:xfrm flipH="1" rot="-5381488">
            <a:off x="19189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152" name="Google Shape;4152;p115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53" name="Google Shape;4153;p115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</a:t>
            </a:r>
            <a:r>
              <a:rPr b="1" lang="en" sz="1100">
                <a:solidFill>
                  <a:schemeClr val="dk1"/>
                </a:solidFill>
              </a:rPr>
              <a:t>j &lt; arr.length;</a:t>
            </a:r>
            <a:r>
              <a:rPr lang="en" sz="1000"/>
              <a:t>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54" name="Google Shape;4154;p115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55" name="Google Shape;4155;p115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156" name="Google Shape;4156;p115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157" name="Google Shape;4157;p115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158" name="Google Shape;4158;p115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59" name="Google Shape;4159;p115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160" name="Google Shape;4160;p115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161" name="Google Shape;4161;p115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162" name="Google Shape;4162;p115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63" name="Google Shape;4163;p115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164" name="Google Shape;4164;p115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165" name="Google Shape;4165;p115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4166" name="Google Shape;4166;p115"/>
          <p:cNvSpPr/>
          <p:nvPr/>
        </p:nvSpPr>
        <p:spPr>
          <a:xfrm flipH="1" rot="-5383536">
            <a:off x="4513660" y="11596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167" name="Google Shape;4167;p115"/>
          <p:cNvSpPr/>
          <p:nvPr/>
        </p:nvSpPr>
        <p:spPr>
          <a:xfrm rot="-16758">
            <a:off x="4335804" y="44766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68" name="Google Shape;4168;p115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169" name="Google Shape;4169;p115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3" name="Shape 4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4" name="Google Shape;4174;p116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175" name="Google Shape;4175;p116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76" name="Google Shape;4176;p116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177" name="Google Shape;4177;p116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178" name="Google Shape;4178;p116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179" name="Google Shape;4179;p116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180" name="Google Shape;4180;p116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181" name="Google Shape;4181;p116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182" name="Google Shape;4182;p116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183" name="Google Shape;4183;p116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184" name="Google Shape;4184;p116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185" name="Google Shape;4185;p116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186" name="Google Shape;4186;p116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187" name="Google Shape;4187;p116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188" name="Google Shape;4188;p116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189" name="Google Shape;4189;p116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190" name="Google Shape;4190;p116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191" name="Google Shape;4191;p116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192" name="Google Shape;4192;p116"/>
          <p:cNvSpPr/>
          <p:nvPr/>
        </p:nvSpPr>
        <p:spPr>
          <a:xfrm flipH="1" rot="-5381488">
            <a:off x="23366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193" name="Google Shape;4193;p116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94" name="Google Shape;4194;p116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195" name="Google Shape;4195;p116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96" name="Google Shape;4196;p116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197" name="Google Shape;4197;p116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198" name="Google Shape;4198;p116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199" name="Google Shape;4199;p116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00" name="Google Shape;4200;p116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201" name="Google Shape;4201;p116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202" name="Google Shape;4202;p116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203" name="Google Shape;4203;p116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04" name="Google Shape;4204;p116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205" name="Google Shape;4205;p116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206" name="Google Shape;4206;p116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207" name="Google Shape;4207;p116"/>
          <p:cNvSpPr/>
          <p:nvPr/>
        </p:nvSpPr>
        <p:spPr>
          <a:xfrm flipH="1" rot="-5383536">
            <a:off x="2876310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208" name="Google Shape;4208;p116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209" name="Google Shape;4209;p116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210" name="Google Shape;4210;p116"/>
          <p:cNvSpPr/>
          <p:nvPr/>
        </p:nvSpPr>
        <p:spPr>
          <a:xfrm rot="-16758">
            <a:off x="3808454" y="32826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4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p117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216" name="Google Shape;4216;p117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17" name="Google Shape;4217;p117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218" name="Google Shape;4218;p117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219" name="Google Shape;4219;p117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220" name="Google Shape;4220;p117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221" name="Google Shape;4221;p117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222" name="Google Shape;4222;p117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223" name="Google Shape;4223;p117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224" name="Google Shape;4224;p117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225" name="Google Shape;4225;p117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226" name="Google Shape;4226;p117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227" name="Google Shape;4227;p117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228" name="Google Shape;4228;p117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229" name="Google Shape;4229;p117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230" name="Google Shape;4230;p117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231" name="Google Shape;4231;p117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232" name="Google Shape;4232;p117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233" name="Google Shape;4233;p117"/>
          <p:cNvSpPr/>
          <p:nvPr/>
        </p:nvSpPr>
        <p:spPr>
          <a:xfrm flipH="1" rot="-5381488">
            <a:off x="23366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234" name="Google Shape;4234;p117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35" name="Google Shape;4235;p117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236" name="Google Shape;4236;p117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37" name="Google Shape;4237;p117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238" name="Google Shape;4238;p117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239" name="Google Shape;4239;p117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240" name="Google Shape;4240;p117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41" name="Google Shape;4241;p117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242" name="Google Shape;4242;p117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243" name="Google Shape;4243;p117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244" name="Google Shape;4244;p117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45" name="Google Shape;4245;p117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246" name="Google Shape;4246;p117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247" name="Google Shape;4247;p117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248" name="Google Shape;4248;p117"/>
          <p:cNvSpPr/>
          <p:nvPr/>
        </p:nvSpPr>
        <p:spPr>
          <a:xfrm flipH="1" rot="-5383536">
            <a:off x="3293985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249" name="Google Shape;4249;p117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250" name="Google Shape;4250;p117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4" name="Shape 4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5" name="Google Shape;4255;p118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256" name="Google Shape;4256;p118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57" name="Google Shape;4257;p118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258" name="Google Shape;4258;p118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259" name="Google Shape;4259;p118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260" name="Google Shape;4260;p118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261" name="Google Shape;4261;p118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262" name="Google Shape;4262;p118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263" name="Google Shape;4263;p118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264" name="Google Shape;4264;p118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265" name="Google Shape;4265;p118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266" name="Google Shape;4266;p118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267" name="Google Shape;4267;p118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268" name="Google Shape;4268;p118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269" name="Google Shape;4269;p118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270" name="Google Shape;4270;p118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271" name="Google Shape;4271;p118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272" name="Google Shape;4272;p118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273" name="Google Shape;4273;p118"/>
          <p:cNvSpPr/>
          <p:nvPr/>
        </p:nvSpPr>
        <p:spPr>
          <a:xfrm flipH="1" rot="-5381488">
            <a:off x="23366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274" name="Google Shape;4274;p118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75" name="Google Shape;4275;p118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276" name="Google Shape;4276;p118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77" name="Google Shape;4277;p118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278" name="Google Shape;4278;p118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279" name="Google Shape;4279;p118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280" name="Google Shape;4280;p118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81" name="Google Shape;4281;p118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282" name="Google Shape;4282;p118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283" name="Google Shape;4283;p118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284" name="Google Shape;4284;p118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85" name="Google Shape;4285;p118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286" name="Google Shape;4286;p118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287" name="Google Shape;4287;p118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4288" name="Google Shape;4288;p118"/>
          <p:cNvSpPr/>
          <p:nvPr/>
        </p:nvSpPr>
        <p:spPr>
          <a:xfrm flipH="1" rot="-5383536">
            <a:off x="3690123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289" name="Google Shape;4289;p118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290" name="Google Shape;4290;p118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4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119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296" name="Google Shape;4296;p119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97" name="Google Shape;4297;p119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298" name="Google Shape;4298;p119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299" name="Google Shape;4299;p119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300" name="Google Shape;4300;p119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301" name="Google Shape;4301;p119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302" name="Google Shape;4302;p119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303" name="Google Shape;4303;p119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304" name="Google Shape;4304;p119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305" name="Google Shape;4305;p119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306" name="Google Shape;4306;p119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307" name="Google Shape;4307;p119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308" name="Google Shape;4308;p119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309" name="Google Shape;4309;p119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310" name="Google Shape;4310;p119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311" name="Google Shape;4311;p119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312" name="Google Shape;4312;p119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313" name="Google Shape;4313;p119"/>
          <p:cNvSpPr/>
          <p:nvPr/>
        </p:nvSpPr>
        <p:spPr>
          <a:xfrm flipH="1" rot="-5381488">
            <a:off x="23366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314" name="Google Shape;4314;p119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15" name="Google Shape;4315;p119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316" name="Google Shape;4316;p119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17" name="Google Shape;4317;p119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318" name="Google Shape;4318;p119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319" name="Google Shape;4319;p119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320" name="Google Shape;4320;p119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21" name="Google Shape;4321;p119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322" name="Google Shape;4322;p119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323" name="Google Shape;4323;p119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324" name="Google Shape;4324;p119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25" name="Google Shape;4325;p119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326" name="Google Shape;4326;p119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327" name="Google Shape;4327;p119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4328" name="Google Shape;4328;p119"/>
          <p:cNvSpPr/>
          <p:nvPr/>
        </p:nvSpPr>
        <p:spPr>
          <a:xfrm flipH="1" rot="-5383536">
            <a:off x="4132448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329" name="Google Shape;4329;p119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330" name="Google Shape;4330;p119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331" name="Google Shape;4331;p119"/>
          <p:cNvSpPr/>
          <p:nvPr/>
        </p:nvSpPr>
        <p:spPr>
          <a:xfrm rot="-16758">
            <a:off x="4490729" y="381004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32" name="Google Shape;4332;p119"/>
          <p:cNvSpPr txBox="1"/>
          <p:nvPr/>
        </p:nvSpPr>
        <p:spPr>
          <a:xfrm>
            <a:off x="6838025" y="1108725"/>
            <a:ext cx="409500" cy="21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6" name="Shape 4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120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338" name="Google Shape;4338;p120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39" name="Google Shape;4339;p120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340" name="Google Shape;4340;p120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341" name="Google Shape;4341;p120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342" name="Google Shape;4342;p120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343" name="Google Shape;4343;p120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344" name="Google Shape;4344;p120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345" name="Google Shape;4345;p120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346" name="Google Shape;4346;p120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347" name="Google Shape;4347;p120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348" name="Google Shape;4348;p120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349" name="Google Shape;4349;p120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350" name="Google Shape;4350;p120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351" name="Google Shape;4351;p120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352" name="Google Shape;4352;p120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353" name="Google Shape;4353;p120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354" name="Google Shape;4354;p120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355" name="Google Shape;4355;p120"/>
          <p:cNvSpPr/>
          <p:nvPr/>
        </p:nvSpPr>
        <p:spPr>
          <a:xfrm flipH="1" rot="-5381488">
            <a:off x="23366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356" name="Google Shape;4356;p120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57" name="Google Shape;4357;p120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58" name="Google Shape;4358;p120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359" name="Google Shape;4359;p120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360" name="Google Shape;4360;p120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361" name="Google Shape;4361;p120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62" name="Google Shape;4362;p120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363" name="Google Shape;4363;p120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364" name="Google Shape;4364;p120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4365" name="Google Shape;4365;p120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66" name="Google Shape;4366;p120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367" name="Google Shape;4367;p120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368" name="Google Shape;4368;p120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4369" name="Google Shape;4369;p120"/>
          <p:cNvSpPr/>
          <p:nvPr/>
        </p:nvSpPr>
        <p:spPr>
          <a:xfrm flipH="1" rot="-5383536">
            <a:off x="4478098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370" name="Google Shape;4370;p120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371" name="Google Shape;4371;p120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372" name="Google Shape;4372;p120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</a:t>
            </a:r>
            <a:r>
              <a:rPr b="1" lang="en" sz="1100">
                <a:solidFill>
                  <a:schemeClr val="dk1"/>
                </a:solidFill>
              </a:rPr>
              <a:t>j &lt; arr.length;</a:t>
            </a:r>
            <a:r>
              <a:rPr lang="en" sz="1000"/>
              <a:t>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73" name="Google Shape;4373;p120"/>
          <p:cNvSpPr/>
          <p:nvPr/>
        </p:nvSpPr>
        <p:spPr>
          <a:xfrm rot="-16758">
            <a:off x="4335804" y="44766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74" name="Google Shape;4374;p120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375" name="Google Shape;4375;p120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9" name="Shape 4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0" name="Google Shape;4380;p121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381" name="Google Shape;4381;p121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82" name="Google Shape;4382;p121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383" name="Google Shape;4383;p121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384" name="Google Shape;4384;p121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385" name="Google Shape;4385;p121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386" name="Google Shape;4386;p121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387" name="Google Shape;4387;p121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388" name="Google Shape;4388;p121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389" name="Google Shape;4389;p121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390" name="Google Shape;4390;p121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391" name="Google Shape;4391;p121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392" name="Google Shape;4392;p121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393" name="Google Shape;4393;p121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394" name="Google Shape;4394;p121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395" name="Google Shape;4395;p121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396" name="Google Shape;4396;p121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397" name="Google Shape;4397;p121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398" name="Google Shape;4398;p121"/>
          <p:cNvSpPr/>
          <p:nvPr/>
        </p:nvSpPr>
        <p:spPr>
          <a:xfrm flipH="1" rot="-5381488">
            <a:off x="27543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399" name="Google Shape;4399;p121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00" name="Google Shape;4400;p121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401" name="Google Shape;4401;p121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02" name="Google Shape;4402;p121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403" name="Google Shape;4403;p121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404" name="Google Shape;4404;p121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405" name="Google Shape;4405;p121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06" name="Google Shape;4406;p121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407" name="Google Shape;4407;p121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408" name="Google Shape;4408;p121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409" name="Google Shape;4409;p121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10" name="Google Shape;4410;p121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411" name="Google Shape;4411;p121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412" name="Google Shape;4412;p121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413" name="Google Shape;4413;p121"/>
          <p:cNvSpPr/>
          <p:nvPr/>
        </p:nvSpPr>
        <p:spPr>
          <a:xfrm flipH="1" rot="-5383536">
            <a:off x="3293973" y="11585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414" name="Google Shape;4414;p121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415" name="Google Shape;4415;p121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416" name="Google Shape;4416;p121"/>
          <p:cNvSpPr/>
          <p:nvPr/>
        </p:nvSpPr>
        <p:spPr>
          <a:xfrm>
            <a:off x="3245837" y="160202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417" name="Google Shape;4417;p121"/>
          <p:cNvSpPr/>
          <p:nvPr/>
        </p:nvSpPr>
        <p:spPr>
          <a:xfrm rot="-16758">
            <a:off x="4490729" y="381004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18" name="Google Shape;4418;p121"/>
          <p:cNvSpPr txBox="1"/>
          <p:nvPr/>
        </p:nvSpPr>
        <p:spPr>
          <a:xfrm>
            <a:off x="6871075" y="1117700"/>
            <a:ext cx="409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419" name="Google Shape;4419;p121"/>
          <p:cNvSpPr/>
          <p:nvPr/>
        </p:nvSpPr>
        <p:spPr>
          <a:xfrm rot="-16758">
            <a:off x="3848254" y="32627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Size</a:t>
            </a:r>
            <a:r>
              <a:rPr lang="en"/>
              <a:t> Arrays vs Oversize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3"/>
          <p:cNvSpPr txBox="1"/>
          <p:nvPr/>
        </p:nvSpPr>
        <p:spPr>
          <a:xfrm>
            <a:off x="311850" y="1000075"/>
            <a:ext cx="55554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65" name="Google Shape;46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5"/>
                </a:solidFill>
              </a:rPr>
              <a:t>Perfect Size Array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When the number of elements is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5"/>
                </a:solidFill>
              </a:rPr>
              <a:t>exactly equal to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memory allocated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for the array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0097A7"/>
              </a:solidFill>
            </a:endParaRPr>
          </a:p>
        </p:txBody>
      </p:sp>
      <p:sp>
        <p:nvSpPr>
          <p:cNvPr id="466" name="Google Shape;46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5"/>
                </a:solidFill>
              </a:rPr>
              <a:t>Oversize Array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When the number of elements is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5"/>
                </a:solidFill>
              </a:rPr>
              <a:t>less than or equal to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memory allocated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for the array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67" name="Google Shape;467;p23"/>
          <p:cNvSpPr/>
          <p:nvPr/>
        </p:nvSpPr>
        <p:spPr>
          <a:xfrm>
            <a:off x="456725" y="4293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874419" y="4293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1292113" y="4293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1709807" y="4293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2127501" y="4293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456725" y="4088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473" name="Google Shape;473;p23"/>
          <p:cNvSpPr/>
          <p:nvPr/>
        </p:nvSpPr>
        <p:spPr>
          <a:xfrm>
            <a:off x="874419" y="4088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474" name="Google Shape;474;p23"/>
          <p:cNvSpPr/>
          <p:nvPr/>
        </p:nvSpPr>
        <p:spPr>
          <a:xfrm>
            <a:off x="1292113" y="4088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475" name="Google Shape;475;p23"/>
          <p:cNvSpPr/>
          <p:nvPr/>
        </p:nvSpPr>
        <p:spPr>
          <a:xfrm>
            <a:off x="1709807" y="4088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476" name="Google Shape;476;p23"/>
          <p:cNvSpPr/>
          <p:nvPr/>
        </p:nvSpPr>
        <p:spPr>
          <a:xfrm>
            <a:off x="2127501" y="4088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477" name="Google Shape;477;p23"/>
          <p:cNvSpPr/>
          <p:nvPr/>
        </p:nvSpPr>
        <p:spPr>
          <a:xfrm>
            <a:off x="4952525" y="4293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</a:t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5370219" y="4293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5787913" y="4293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6205607" y="4293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6623301" y="4293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</a:t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4952525" y="4088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483" name="Google Shape;483;p23"/>
          <p:cNvSpPr/>
          <p:nvPr/>
        </p:nvSpPr>
        <p:spPr>
          <a:xfrm>
            <a:off x="5370219" y="4088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484" name="Google Shape;484;p23"/>
          <p:cNvSpPr/>
          <p:nvPr/>
        </p:nvSpPr>
        <p:spPr>
          <a:xfrm>
            <a:off x="5787913" y="4088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485" name="Google Shape;485;p23"/>
          <p:cNvSpPr/>
          <p:nvPr/>
        </p:nvSpPr>
        <p:spPr>
          <a:xfrm>
            <a:off x="6205607" y="4088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486" name="Google Shape;486;p23"/>
          <p:cNvSpPr/>
          <p:nvPr/>
        </p:nvSpPr>
        <p:spPr>
          <a:xfrm>
            <a:off x="6623301" y="4088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3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" name="Google Shape;4424;p122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425" name="Google Shape;4425;p122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26" name="Google Shape;4426;p122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427" name="Google Shape;4427;p122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428" name="Google Shape;4428;p122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429" name="Google Shape;4429;p122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430" name="Google Shape;4430;p122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431" name="Google Shape;4431;p122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432" name="Google Shape;4432;p122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433" name="Google Shape;4433;p122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434" name="Google Shape;4434;p122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435" name="Google Shape;4435;p122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436" name="Google Shape;4436;p122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437" name="Google Shape;4437;p122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438" name="Google Shape;4438;p122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439" name="Google Shape;4439;p122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440" name="Google Shape;4440;p122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441" name="Google Shape;4441;p122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442" name="Google Shape;4442;p122"/>
          <p:cNvSpPr/>
          <p:nvPr/>
        </p:nvSpPr>
        <p:spPr>
          <a:xfrm flipH="1" rot="-5381488">
            <a:off x="27543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443" name="Google Shape;4443;p122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44" name="Google Shape;4444;p122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445" name="Google Shape;4445;p122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46" name="Google Shape;4446;p122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447" name="Google Shape;4447;p122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448" name="Google Shape;4448;p122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449" name="Google Shape;4449;p122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50" name="Google Shape;4450;p122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451" name="Google Shape;4451;p122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452" name="Google Shape;4452;p122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453" name="Google Shape;4453;p122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54" name="Google Shape;4454;p122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455" name="Google Shape;4455;p122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456" name="Google Shape;4456;p122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4457" name="Google Shape;4457;p122"/>
          <p:cNvSpPr/>
          <p:nvPr/>
        </p:nvSpPr>
        <p:spPr>
          <a:xfrm flipH="1" rot="-5383536">
            <a:off x="3719960" y="11585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458" name="Google Shape;4458;p122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459" name="Google Shape;4459;p122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3" name="Shape 4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" name="Google Shape;4464;p123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465" name="Google Shape;4465;p123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66" name="Google Shape;4466;p123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467" name="Google Shape;4467;p123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468" name="Google Shape;4468;p123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469" name="Google Shape;4469;p123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470" name="Google Shape;4470;p123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471" name="Google Shape;4471;p123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472" name="Google Shape;4472;p123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473" name="Google Shape;4473;p123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474" name="Google Shape;4474;p123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475" name="Google Shape;4475;p123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476" name="Google Shape;4476;p123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477" name="Google Shape;4477;p123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478" name="Google Shape;4478;p123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479" name="Google Shape;4479;p123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480" name="Google Shape;4480;p123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481" name="Google Shape;4481;p123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482" name="Google Shape;4482;p123"/>
          <p:cNvSpPr/>
          <p:nvPr/>
        </p:nvSpPr>
        <p:spPr>
          <a:xfrm flipH="1" rot="-5381488">
            <a:off x="27543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483" name="Google Shape;4483;p123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84" name="Google Shape;4484;p123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485" name="Google Shape;4485;p123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86" name="Google Shape;4486;p123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487" name="Google Shape;4487;p123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488" name="Google Shape;4488;p123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489" name="Google Shape;4489;p123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90" name="Google Shape;4490;p123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491" name="Google Shape;4491;p123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492" name="Google Shape;4492;p123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493" name="Google Shape;4493;p123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94" name="Google Shape;4494;p123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495" name="Google Shape;4495;p123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496" name="Google Shape;4496;p123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4497" name="Google Shape;4497;p123"/>
          <p:cNvSpPr/>
          <p:nvPr/>
        </p:nvSpPr>
        <p:spPr>
          <a:xfrm flipH="1" rot="-5383536">
            <a:off x="4132173" y="1148646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498" name="Google Shape;4498;p123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499" name="Google Shape;4499;p123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500" name="Google Shape;4500;p123"/>
          <p:cNvSpPr/>
          <p:nvPr/>
        </p:nvSpPr>
        <p:spPr>
          <a:xfrm>
            <a:off x="4084037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501" name="Google Shape;4501;p123"/>
          <p:cNvSpPr/>
          <p:nvPr/>
        </p:nvSpPr>
        <p:spPr>
          <a:xfrm rot="-16758">
            <a:off x="4490729" y="381004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02" name="Google Shape;4502;p123"/>
          <p:cNvSpPr txBox="1"/>
          <p:nvPr/>
        </p:nvSpPr>
        <p:spPr>
          <a:xfrm>
            <a:off x="6871075" y="1117700"/>
            <a:ext cx="409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6" name="Shape 4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Google Shape;4507;p124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08" name="Google Shape;4508;p124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09" name="Google Shape;4509;p124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510" name="Google Shape;4510;p124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511" name="Google Shape;4511;p124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512" name="Google Shape;4512;p124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513" name="Google Shape;4513;p124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514" name="Google Shape;4514;p124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515" name="Google Shape;4515;p124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516" name="Google Shape;4516;p124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517" name="Google Shape;4517;p124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518" name="Google Shape;4518;p124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519" name="Google Shape;4519;p124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520" name="Google Shape;4520;p124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521" name="Google Shape;4521;p124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522" name="Google Shape;4522;p124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523" name="Google Shape;4523;p124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524" name="Google Shape;4524;p124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525" name="Google Shape;4525;p124"/>
          <p:cNvSpPr/>
          <p:nvPr/>
        </p:nvSpPr>
        <p:spPr>
          <a:xfrm flipH="1" rot="-5381488">
            <a:off x="27574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526" name="Google Shape;4526;p124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27" name="Google Shape;4527;p124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28" name="Google Shape;4528;p124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529" name="Google Shape;4529;p124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530" name="Google Shape;4530;p124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531" name="Google Shape;4531;p124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32" name="Google Shape;4532;p124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533" name="Google Shape;4533;p124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534" name="Google Shape;4534;p124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4535" name="Google Shape;4535;p124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36" name="Google Shape;4536;p124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537" name="Google Shape;4537;p124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538" name="Google Shape;4538;p124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4539" name="Google Shape;4539;p124"/>
          <p:cNvSpPr/>
          <p:nvPr/>
        </p:nvSpPr>
        <p:spPr>
          <a:xfrm flipH="1" rot="-5383536">
            <a:off x="4478098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540" name="Google Shape;4540;p124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541" name="Google Shape;4541;p124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542" name="Google Shape;4542;p124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</a:t>
            </a:r>
            <a:r>
              <a:rPr b="1" lang="en" sz="1100">
                <a:solidFill>
                  <a:schemeClr val="dk1"/>
                </a:solidFill>
              </a:rPr>
              <a:t>j &lt; arr.length;</a:t>
            </a:r>
            <a:r>
              <a:rPr lang="en" sz="1000"/>
              <a:t>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543" name="Google Shape;4543;p124"/>
          <p:cNvSpPr/>
          <p:nvPr/>
        </p:nvSpPr>
        <p:spPr>
          <a:xfrm rot="-16758">
            <a:off x="4335804" y="44766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44" name="Google Shape;4544;p124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545" name="Google Shape;4545;p124"/>
          <p:cNvSpPr/>
          <p:nvPr/>
        </p:nvSpPr>
        <p:spPr>
          <a:xfrm>
            <a:off x="2834400" y="1595222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9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p125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51" name="Google Shape;4551;p125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52" name="Google Shape;4552;p125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553" name="Google Shape;4553;p125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554" name="Google Shape;4554;p125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555" name="Google Shape;4555;p125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556" name="Google Shape;4556;p125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557" name="Google Shape;4557;p125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558" name="Google Shape;4558;p125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559" name="Google Shape;4559;p125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560" name="Google Shape;4560;p125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561" name="Google Shape;4561;p125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562" name="Google Shape;4562;p125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563" name="Google Shape;4563;p125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564" name="Google Shape;4564;p125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565" name="Google Shape;4565;p125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566" name="Google Shape;4566;p125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567" name="Google Shape;4567;p125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568" name="Google Shape;4568;p125"/>
          <p:cNvSpPr/>
          <p:nvPr/>
        </p:nvSpPr>
        <p:spPr>
          <a:xfrm flipH="1" rot="-5381488">
            <a:off x="3172013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569" name="Google Shape;4569;p125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70" name="Google Shape;4570;p125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71" name="Google Shape;4571;p125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572" name="Google Shape;4572;p125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573" name="Google Shape;4573;p125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574" name="Google Shape;4574;p125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75" name="Google Shape;4575;p125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576" name="Google Shape;4576;p125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577" name="Google Shape;4577;p125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578" name="Google Shape;4578;p125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79" name="Google Shape;4579;p125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580" name="Google Shape;4580;p125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581" name="Google Shape;4581;p125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4582" name="Google Shape;4582;p125"/>
          <p:cNvSpPr/>
          <p:nvPr/>
        </p:nvSpPr>
        <p:spPr>
          <a:xfrm flipH="1" rot="-5383536">
            <a:off x="3696560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583" name="Google Shape;4583;p125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584" name="Google Shape;4584;p125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585" name="Google Shape;4585;p125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586" name="Google Shape;4586;p125"/>
          <p:cNvSpPr txBox="1"/>
          <p:nvPr/>
        </p:nvSpPr>
        <p:spPr>
          <a:xfrm>
            <a:off x="165125" y="2014625"/>
            <a:ext cx="53331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is sorted, but loops will run until the condition is false</a:t>
            </a:r>
            <a:endParaRPr/>
          </a:p>
        </p:txBody>
      </p:sp>
      <p:sp>
        <p:nvSpPr>
          <p:cNvPr id="4587" name="Google Shape;4587;p125"/>
          <p:cNvSpPr/>
          <p:nvPr/>
        </p:nvSpPr>
        <p:spPr>
          <a:xfrm rot="-16758">
            <a:off x="3790454" y="32826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1" name="Shape 4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2" name="Google Shape;4592;p126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93" name="Google Shape;4593;p126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94" name="Google Shape;4594;p126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595" name="Google Shape;4595;p126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596" name="Google Shape;4596;p126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597" name="Google Shape;4597;p126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598" name="Google Shape;4598;p126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599" name="Google Shape;4599;p126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600" name="Google Shape;4600;p126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601" name="Google Shape;4601;p126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602" name="Google Shape;4602;p126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603" name="Google Shape;4603;p126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604" name="Google Shape;4604;p126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605" name="Google Shape;4605;p126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606" name="Google Shape;4606;p126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607" name="Google Shape;4607;p126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608" name="Google Shape;4608;p126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609" name="Google Shape;4609;p126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610" name="Google Shape;4610;p126"/>
          <p:cNvSpPr/>
          <p:nvPr/>
        </p:nvSpPr>
        <p:spPr>
          <a:xfrm flipH="1" rot="-5381488">
            <a:off x="3172013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611" name="Google Shape;4611;p126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12" name="Google Shape;4612;p126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13" name="Google Shape;4613;p126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614" name="Google Shape;4614;p126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615" name="Google Shape;4615;p126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616" name="Google Shape;4616;p126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17" name="Google Shape;4617;p126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618" name="Google Shape;4618;p126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619" name="Google Shape;4619;p126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620" name="Google Shape;4620;p126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21" name="Google Shape;4621;p126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622" name="Google Shape;4622;p126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623" name="Google Shape;4623;p126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4624" name="Google Shape;4624;p126"/>
          <p:cNvSpPr/>
          <p:nvPr/>
        </p:nvSpPr>
        <p:spPr>
          <a:xfrm flipH="1" rot="-5383536">
            <a:off x="4077560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625" name="Google Shape;4625;p126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626" name="Google Shape;4626;p126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627" name="Google Shape;4627;p126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628" name="Google Shape;4628;p126"/>
          <p:cNvSpPr txBox="1"/>
          <p:nvPr/>
        </p:nvSpPr>
        <p:spPr>
          <a:xfrm>
            <a:off x="165125" y="2014625"/>
            <a:ext cx="53331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is sorted, but loops will run until the condition is false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2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Google Shape;4633;p127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34" name="Google Shape;4634;p127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35" name="Google Shape;4635;p127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636" name="Google Shape;4636;p127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637" name="Google Shape;4637;p127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638" name="Google Shape;4638;p127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639" name="Google Shape;4639;p127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640" name="Google Shape;4640;p127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641" name="Google Shape;4641;p127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642" name="Google Shape;4642;p127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643" name="Google Shape;4643;p127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644" name="Google Shape;4644;p127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645" name="Google Shape;4645;p127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646" name="Google Shape;4646;p127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647" name="Google Shape;4647;p127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648" name="Google Shape;4648;p127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649" name="Google Shape;4649;p127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650" name="Google Shape;4650;p127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651" name="Google Shape;4651;p127"/>
          <p:cNvSpPr/>
          <p:nvPr/>
        </p:nvSpPr>
        <p:spPr>
          <a:xfrm flipH="1" rot="-5381488">
            <a:off x="3172013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652" name="Google Shape;4652;p127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53" name="Google Shape;4653;p127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54" name="Google Shape;4654;p127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655" name="Google Shape;4655;p127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656" name="Google Shape;4656;p127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657" name="Google Shape;4657;p127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58" name="Google Shape;4658;p127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659" name="Google Shape;4659;p127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660" name="Google Shape;4660;p127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661" name="Google Shape;4661;p127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62" name="Google Shape;4662;p127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663" name="Google Shape;4663;p127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664" name="Google Shape;4664;p127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4665" name="Google Shape;4665;p127"/>
          <p:cNvSpPr/>
          <p:nvPr/>
        </p:nvSpPr>
        <p:spPr>
          <a:xfrm flipH="1" rot="-5383536">
            <a:off x="4510348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666" name="Google Shape;4666;p127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667" name="Google Shape;4667;p127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668" name="Google Shape;4668;p127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</a:t>
            </a:r>
            <a:r>
              <a:rPr b="1" lang="en" sz="1100">
                <a:solidFill>
                  <a:schemeClr val="dk1"/>
                </a:solidFill>
              </a:rPr>
              <a:t>j &lt; arr.length;</a:t>
            </a:r>
            <a:r>
              <a:rPr lang="en" sz="1000"/>
              <a:t>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669" name="Google Shape;4669;p127"/>
          <p:cNvSpPr/>
          <p:nvPr/>
        </p:nvSpPr>
        <p:spPr>
          <a:xfrm rot="-16758">
            <a:off x="4335804" y="44766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70" name="Google Shape;4670;p127"/>
          <p:cNvSpPr txBox="1"/>
          <p:nvPr/>
        </p:nvSpPr>
        <p:spPr>
          <a:xfrm>
            <a:off x="165125" y="2014625"/>
            <a:ext cx="53331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is sorted, but loops will run until the condition is false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 with self (no effect)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4" name="Shape 4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5" name="Google Shape;4675;p128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76" name="Google Shape;4676;p128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77" name="Google Shape;4677;p128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678" name="Google Shape;4678;p128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679" name="Google Shape;4679;p128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680" name="Google Shape;4680;p128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681" name="Google Shape;4681;p128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682" name="Google Shape;4682;p128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683" name="Google Shape;4683;p128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684" name="Google Shape;4684;p128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685" name="Google Shape;4685;p128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686" name="Google Shape;4686;p128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687" name="Google Shape;4687;p128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688" name="Google Shape;4688;p128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689" name="Google Shape;4689;p128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690" name="Google Shape;4690;p128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691" name="Google Shape;4691;p128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692" name="Google Shape;4692;p128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693" name="Google Shape;4693;p128"/>
          <p:cNvSpPr/>
          <p:nvPr/>
        </p:nvSpPr>
        <p:spPr>
          <a:xfrm flipH="1" rot="-5381488">
            <a:off x="3589713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694" name="Google Shape;4694;p128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95" name="Google Shape;4695;p128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96" name="Google Shape;4696;p128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697" name="Google Shape;4697;p128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698" name="Google Shape;4698;p128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4699" name="Google Shape;4699;p128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00" name="Google Shape;4700;p128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701" name="Google Shape;4701;p128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702" name="Google Shape;4702;p128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4703" name="Google Shape;4703;p128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04" name="Google Shape;4704;p128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705" name="Google Shape;4705;p128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706" name="Google Shape;4706;p128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4707" name="Google Shape;4707;p128"/>
          <p:cNvSpPr/>
          <p:nvPr/>
        </p:nvSpPr>
        <p:spPr>
          <a:xfrm flipH="1" rot="-5383536">
            <a:off x="4129373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708" name="Google Shape;4708;p128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709" name="Google Shape;4709;p128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710" name="Google Shape;4710;p128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711" name="Google Shape;4711;p128"/>
          <p:cNvSpPr txBox="1"/>
          <p:nvPr/>
        </p:nvSpPr>
        <p:spPr>
          <a:xfrm>
            <a:off x="165125" y="2014625"/>
            <a:ext cx="53331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is sorted, but loops will run until the condition is false</a:t>
            </a:r>
            <a:endParaRPr/>
          </a:p>
        </p:txBody>
      </p:sp>
      <p:sp>
        <p:nvSpPr>
          <p:cNvPr id="4712" name="Google Shape;4712;p128"/>
          <p:cNvSpPr/>
          <p:nvPr/>
        </p:nvSpPr>
        <p:spPr>
          <a:xfrm rot="-16758">
            <a:off x="3804829" y="329264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6" name="Shape 4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7" name="Google Shape;4717;p129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718" name="Google Shape;4718;p129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19" name="Google Shape;4719;p129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720" name="Google Shape;4720;p129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721" name="Google Shape;4721;p129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722" name="Google Shape;4722;p129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723" name="Google Shape;4723;p129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724" name="Google Shape;4724;p129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725" name="Google Shape;4725;p129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726" name="Google Shape;4726;p129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727" name="Google Shape;4727;p129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728" name="Google Shape;4728;p129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729" name="Google Shape;4729;p129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730" name="Google Shape;4730;p129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731" name="Google Shape;4731;p129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732" name="Google Shape;4732;p129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733" name="Google Shape;4733;p129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734" name="Google Shape;4734;p129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735" name="Google Shape;4735;p129"/>
          <p:cNvSpPr/>
          <p:nvPr/>
        </p:nvSpPr>
        <p:spPr>
          <a:xfrm flipH="1" rot="-5381488">
            <a:off x="3589713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736" name="Google Shape;4736;p129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37" name="Google Shape;4737;p129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38" name="Google Shape;4738;p129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739" name="Google Shape;4739;p129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740" name="Google Shape;4740;p129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4741" name="Google Shape;4741;p129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42" name="Google Shape;4742;p129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743" name="Google Shape;4743;p129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744" name="Google Shape;4744;p129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4745" name="Google Shape;4745;p129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46" name="Google Shape;4746;p129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747" name="Google Shape;4747;p129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748" name="Google Shape;4748;p129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4749" name="Google Shape;4749;p129"/>
          <p:cNvSpPr/>
          <p:nvPr/>
        </p:nvSpPr>
        <p:spPr>
          <a:xfrm flipH="1" rot="-5383536">
            <a:off x="4510348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4750" name="Google Shape;4750;p129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751" name="Google Shape;4751;p129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752" name="Google Shape;4752;p129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</a:t>
            </a:r>
            <a:r>
              <a:rPr b="1" lang="en" sz="1100">
                <a:solidFill>
                  <a:schemeClr val="dk1"/>
                </a:solidFill>
              </a:rPr>
              <a:t>j &lt; arr.length;</a:t>
            </a:r>
            <a:r>
              <a:rPr lang="en" sz="1000"/>
              <a:t>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753" name="Google Shape;4753;p129"/>
          <p:cNvSpPr/>
          <p:nvPr/>
        </p:nvSpPr>
        <p:spPr>
          <a:xfrm rot="-16758">
            <a:off x="4335804" y="44766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54" name="Google Shape;4754;p129"/>
          <p:cNvSpPr txBox="1"/>
          <p:nvPr/>
        </p:nvSpPr>
        <p:spPr>
          <a:xfrm>
            <a:off x="165125" y="2014625"/>
            <a:ext cx="53331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Array is sorted, but loops will run until the condition is false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swap with self (no effect)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8" name="Shape 4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9" name="Google Shape;4759;p130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760" name="Google Shape;4760;p130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61" name="Google Shape;4761;p130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762" name="Google Shape;4762;p130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763" name="Google Shape;4763;p130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764" name="Google Shape;4764;p130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765" name="Google Shape;4765;p130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766" name="Google Shape;4766;p130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767" name="Google Shape;4767;p130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768" name="Google Shape;4768;p130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769" name="Google Shape;4769;p130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770" name="Google Shape;4770;p130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771" name="Google Shape;4771;p130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772" name="Google Shape;4772;p130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773" name="Google Shape;4773;p130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774" name="Google Shape;4774;p130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775" name="Google Shape;4775;p130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776" name="Google Shape;4776;p130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777" name="Google Shape;4777;p130"/>
          <p:cNvSpPr/>
          <p:nvPr/>
        </p:nvSpPr>
        <p:spPr>
          <a:xfrm flipH="1" rot="-5381488">
            <a:off x="4001712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778" name="Google Shape;4778;p130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79" name="Google Shape;4779;p130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80" name="Google Shape;4780;p130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781" name="Google Shape;4781;p130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782" name="Google Shape;4782;p130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4783" name="Google Shape;4783;p130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784" name="Google Shape;4784;p130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785" name="Google Shape;4785;p130"/>
          <p:cNvSpPr txBox="1"/>
          <p:nvPr/>
        </p:nvSpPr>
        <p:spPr>
          <a:xfrm>
            <a:off x="165125" y="2014625"/>
            <a:ext cx="53331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Array is sorted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outer loop’s condition is false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6" name="Google Shape;4786;p130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for(int i=0; </a:t>
            </a:r>
            <a:r>
              <a:rPr b="1" lang="en" sz="1100">
                <a:solidFill>
                  <a:schemeClr val="dk1"/>
                </a:solidFill>
              </a:rPr>
              <a:t>i &lt; arr.length-1; </a:t>
            </a:r>
            <a:r>
              <a:rPr lang="en" sz="1000"/>
              <a:t>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787" name="Google Shape;4787;p130"/>
          <p:cNvSpPr/>
          <p:nvPr/>
        </p:nvSpPr>
        <p:spPr>
          <a:xfrm rot="-16758">
            <a:off x="3848254" y="33025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1" name="Shape 4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" name="Google Shape;4792;p131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793" name="Google Shape;4793;p131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94" name="Google Shape;4794;p131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4795" name="Google Shape;4795;p131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796" name="Google Shape;4796;p131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4797" name="Google Shape;4797;p131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798" name="Google Shape;4798;p131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799" name="Google Shape;4799;p131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4800" name="Google Shape;4800;p131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4801" name="Google Shape;4801;p131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4802" name="Google Shape;4802;p131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4803" name="Google Shape;4803;p131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804" name="Google Shape;4804;p131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805" name="Google Shape;4805;p131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4806" name="Google Shape;4806;p131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4807" name="Google Shape;4807;p131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4808" name="Google Shape;4808;p131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809" name="Google Shape;4809;p131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4810" name="Google Shape;4810;p131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11" name="Google Shape;4811;p131"/>
          <p:cNvSpPr/>
          <p:nvPr/>
        </p:nvSpPr>
        <p:spPr>
          <a:xfrm>
            <a:off x="1995906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4812" name="Google Shape;4812;p131"/>
          <p:cNvSpPr/>
          <p:nvPr/>
        </p:nvSpPr>
        <p:spPr>
          <a:xfrm>
            <a:off x="2413600" y="1595222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4813" name="Google Shape;4813;p131"/>
          <p:cNvSpPr txBox="1"/>
          <p:nvPr/>
        </p:nvSpPr>
        <p:spPr>
          <a:xfrm>
            <a:off x="165125" y="2014625"/>
            <a:ext cx="53331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ARRAY IS SORTED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4" name="Google Shape;4814;p131"/>
          <p:cNvSpPr txBox="1"/>
          <p:nvPr>
            <p:ph idx="1" type="body"/>
          </p:nvPr>
        </p:nvSpPr>
        <p:spPr>
          <a:xfrm>
            <a:off x="3064575" y="2258650"/>
            <a:ext cx="6061200" cy="28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static void selectionSort(int [] arr){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for(int i=0</a:t>
            </a:r>
            <a:r>
              <a:rPr lang="en" sz="1400"/>
              <a:t>; i &lt; arr.length-1; </a:t>
            </a:r>
            <a:r>
              <a:rPr lang="en" sz="1400"/>
              <a:t>i++)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   int minIndex =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   for(int j = i+1; j &lt; arr.length; j++ 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if( arr[ j ] &lt; arr[ minIndex ] ) { //find min from i+1 to end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minIndex = j;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}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   swap( arr, i, minIndex );       //swap arr[i] with arr[minIndex]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"/>
          <p:cNvSpPr txBox="1"/>
          <p:nvPr>
            <p:ph type="title"/>
          </p:nvPr>
        </p:nvSpPr>
        <p:spPr>
          <a:xfrm>
            <a:off x="311700" y="24673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Array Elements</a:t>
            </a:r>
            <a:endParaRPr/>
          </a:p>
        </p:txBody>
      </p:sp>
      <p:sp>
        <p:nvSpPr>
          <p:cNvPr id="492" name="Google Shape;492;p24"/>
          <p:cNvSpPr txBox="1"/>
          <p:nvPr/>
        </p:nvSpPr>
        <p:spPr>
          <a:xfrm>
            <a:off x="420075" y="810158"/>
            <a:ext cx="3233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arrayName [ index ] 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3" name="Google Shape;493;p24"/>
          <p:cNvSpPr/>
          <p:nvPr/>
        </p:nvSpPr>
        <p:spPr>
          <a:xfrm>
            <a:off x="165125" y="3221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4" name="Google Shape;494;p24"/>
          <p:cNvSpPr/>
          <p:nvPr/>
        </p:nvSpPr>
        <p:spPr>
          <a:xfrm>
            <a:off x="200526" y="3564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initials</a:t>
            </a:r>
            <a:endParaRPr sz="900"/>
          </a:p>
        </p:txBody>
      </p:sp>
      <p:sp>
        <p:nvSpPr>
          <p:cNvPr id="495" name="Google Shape;495;p24"/>
          <p:cNvSpPr txBox="1"/>
          <p:nvPr/>
        </p:nvSpPr>
        <p:spPr>
          <a:xfrm>
            <a:off x="133925" y="3364025"/>
            <a:ext cx="743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char [ ]</a:t>
            </a:r>
            <a:endParaRPr sz="1000"/>
          </a:p>
        </p:txBody>
      </p:sp>
      <p:sp>
        <p:nvSpPr>
          <p:cNvPr id="496" name="Google Shape;496;p24"/>
          <p:cNvSpPr txBox="1"/>
          <p:nvPr/>
        </p:nvSpPr>
        <p:spPr>
          <a:xfrm>
            <a:off x="343872" y="3717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7" name="Google Shape;497;p24"/>
          <p:cNvSpPr/>
          <p:nvPr/>
        </p:nvSpPr>
        <p:spPr>
          <a:xfrm>
            <a:off x="106632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156725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206818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2569117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307004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357097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4071909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4572840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507377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557470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106632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08" name="Google Shape;508;p24"/>
          <p:cNvSpPr/>
          <p:nvPr/>
        </p:nvSpPr>
        <p:spPr>
          <a:xfrm>
            <a:off x="156725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09" name="Google Shape;509;p24"/>
          <p:cNvSpPr/>
          <p:nvPr/>
        </p:nvSpPr>
        <p:spPr>
          <a:xfrm>
            <a:off x="206818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10" name="Google Shape;510;p24"/>
          <p:cNvSpPr/>
          <p:nvPr/>
        </p:nvSpPr>
        <p:spPr>
          <a:xfrm>
            <a:off x="2569117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11" name="Google Shape;511;p24"/>
          <p:cNvSpPr/>
          <p:nvPr/>
        </p:nvSpPr>
        <p:spPr>
          <a:xfrm>
            <a:off x="307004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12" name="Google Shape;512;p24"/>
          <p:cNvSpPr/>
          <p:nvPr/>
        </p:nvSpPr>
        <p:spPr>
          <a:xfrm>
            <a:off x="357097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13" name="Google Shape;513;p24"/>
          <p:cNvSpPr/>
          <p:nvPr/>
        </p:nvSpPr>
        <p:spPr>
          <a:xfrm>
            <a:off x="4071909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14" name="Google Shape;514;p24"/>
          <p:cNvSpPr/>
          <p:nvPr/>
        </p:nvSpPr>
        <p:spPr>
          <a:xfrm>
            <a:off x="4572840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515" name="Google Shape;515;p24"/>
          <p:cNvSpPr/>
          <p:nvPr/>
        </p:nvSpPr>
        <p:spPr>
          <a:xfrm>
            <a:off x="507377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516" name="Google Shape;516;p24"/>
          <p:cNvSpPr/>
          <p:nvPr/>
        </p:nvSpPr>
        <p:spPr>
          <a:xfrm>
            <a:off x="557470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517" name="Google Shape;517;p24"/>
          <p:cNvSpPr txBox="1"/>
          <p:nvPr/>
        </p:nvSpPr>
        <p:spPr>
          <a:xfrm>
            <a:off x="1441950" y="4681175"/>
            <a:ext cx="6717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15</a:t>
            </a:r>
            <a:endParaRPr sz="1800"/>
          </a:p>
        </p:txBody>
      </p:sp>
      <p:sp>
        <p:nvSpPr>
          <p:cNvPr id="518" name="Google Shape;518;p24"/>
          <p:cNvSpPr/>
          <p:nvPr/>
        </p:nvSpPr>
        <p:spPr>
          <a:xfrm>
            <a:off x="604848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654941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7050344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755127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805220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604848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524" name="Google Shape;524;p24"/>
          <p:cNvSpPr/>
          <p:nvPr/>
        </p:nvSpPr>
        <p:spPr>
          <a:xfrm>
            <a:off x="654941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525" name="Google Shape;525;p24"/>
          <p:cNvSpPr/>
          <p:nvPr/>
        </p:nvSpPr>
        <p:spPr>
          <a:xfrm>
            <a:off x="7050344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526" name="Google Shape;526;p24"/>
          <p:cNvSpPr/>
          <p:nvPr/>
        </p:nvSpPr>
        <p:spPr>
          <a:xfrm>
            <a:off x="755127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527" name="Google Shape;527;p24"/>
          <p:cNvSpPr/>
          <p:nvPr/>
        </p:nvSpPr>
        <p:spPr>
          <a:xfrm>
            <a:off x="805220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528" name="Google Shape;528;p24"/>
          <p:cNvSpPr/>
          <p:nvPr/>
        </p:nvSpPr>
        <p:spPr>
          <a:xfrm rot="2012203">
            <a:off x="384529" y="3973248"/>
            <a:ext cx="746102" cy="8331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 flipH="1" rot="-5394257">
            <a:off x="862912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index</a:t>
            </a:r>
            <a:endParaRPr sz="1200"/>
          </a:p>
        </p:txBody>
      </p:sp>
      <p:sp>
        <p:nvSpPr>
          <p:cNvPr id="530" name="Google Shape;530;p24"/>
          <p:cNvSpPr/>
          <p:nvPr/>
        </p:nvSpPr>
        <p:spPr>
          <a:xfrm flipH="1" rot="-5394257">
            <a:off x="7848787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index</a:t>
            </a:r>
            <a:endParaRPr sz="1200"/>
          </a:p>
        </p:txBody>
      </p:sp>
      <p:sp>
        <p:nvSpPr>
          <p:cNvPr id="531" name="Google Shape;531;p24"/>
          <p:cNvSpPr/>
          <p:nvPr/>
        </p:nvSpPr>
        <p:spPr>
          <a:xfrm>
            <a:off x="6562983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Z</a:t>
            </a:r>
            <a:endParaRPr sz="1600"/>
          </a:p>
        </p:txBody>
      </p:sp>
      <p:sp>
        <p:nvSpPr>
          <p:cNvPr id="532" name="Google Shape;532;p24"/>
          <p:cNvSpPr/>
          <p:nvPr/>
        </p:nvSpPr>
        <p:spPr>
          <a:xfrm>
            <a:off x="2068183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endParaRPr sz="1600"/>
          </a:p>
        </p:txBody>
      </p:sp>
      <p:sp>
        <p:nvSpPr>
          <p:cNvPr id="533" name="Google Shape;533;p24"/>
          <p:cNvSpPr/>
          <p:nvPr/>
        </p:nvSpPr>
        <p:spPr>
          <a:xfrm>
            <a:off x="4071921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</a:t>
            </a:r>
            <a:endParaRPr sz="1600"/>
          </a:p>
        </p:txBody>
      </p:sp>
      <p:sp>
        <p:nvSpPr>
          <p:cNvPr id="534" name="Google Shape;534;p24"/>
          <p:cNvSpPr/>
          <p:nvPr/>
        </p:nvSpPr>
        <p:spPr>
          <a:xfrm>
            <a:off x="5060196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535" name="Google Shape;535;p24"/>
          <p:cNvSpPr/>
          <p:nvPr/>
        </p:nvSpPr>
        <p:spPr>
          <a:xfrm>
            <a:off x="6055271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536" name="Google Shape;536;p24"/>
          <p:cNvSpPr/>
          <p:nvPr/>
        </p:nvSpPr>
        <p:spPr>
          <a:xfrm>
            <a:off x="1066333" y="4345562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endParaRPr sz="1600"/>
          </a:p>
        </p:txBody>
      </p:sp>
      <p:sp>
        <p:nvSpPr>
          <p:cNvPr id="537" name="Google Shape;537;p24"/>
          <p:cNvSpPr/>
          <p:nvPr/>
        </p:nvSpPr>
        <p:spPr>
          <a:xfrm>
            <a:off x="2569121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</a:t>
            </a:r>
            <a:endParaRPr sz="1600"/>
          </a:p>
        </p:txBody>
      </p:sp>
      <p:sp>
        <p:nvSpPr>
          <p:cNvPr id="538" name="Google Shape;538;p24"/>
          <p:cNvSpPr/>
          <p:nvPr/>
        </p:nvSpPr>
        <p:spPr>
          <a:xfrm>
            <a:off x="8045433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</a:t>
            </a:r>
            <a:endParaRPr sz="1600"/>
          </a:p>
        </p:txBody>
      </p:sp>
      <p:sp>
        <p:nvSpPr>
          <p:cNvPr id="539" name="Google Shape;539;p24"/>
          <p:cNvSpPr/>
          <p:nvPr/>
        </p:nvSpPr>
        <p:spPr>
          <a:xfrm>
            <a:off x="5517396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</a:t>
            </a:r>
            <a:endParaRPr sz="1600"/>
          </a:p>
        </p:txBody>
      </p:sp>
      <p:sp>
        <p:nvSpPr>
          <p:cNvPr id="540" name="Google Shape;540;p24"/>
          <p:cNvSpPr txBox="1"/>
          <p:nvPr/>
        </p:nvSpPr>
        <p:spPr>
          <a:xfrm>
            <a:off x="428250" y="1188575"/>
            <a:ext cx="4711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[ 9 ];	//returns ‘M’</a:t>
            </a:r>
            <a:endParaRPr sz="1600"/>
          </a:p>
        </p:txBody>
      </p:sp>
      <p:sp>
        <p:nvSpPr>
          <p:cNvPr id="541" name="Google Shape;541;p24"/>
          <p:cNvSpPr txBox="1"/>
          <p:nvPr/>
        </p:nvSpPr>
        <p:spPr>
          <a:xfrm>
            <a:off x="428250" y="1521081"/>
            <a:ext cx="4711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[ 8 ];	//returns ‘A’</a:t>
            </a:r>
            <a:endParaRPr sz="1600"/>
          </a:p>
        </p:txBody>
      </p:sp>
      <p:sp>
        <p:nvSpPr>
          <p:cNvPr id="542" name="Google Shape;542;p24"/>
          <p:cNvSpPr txBox="1"/>
          <p:nvPr/>
        </p:nvSpPr>
        <p:spPr>
          <a:xfrm>
            <a:off x="428250" y="1853588"/>
            <a:ext cx="4711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[ 2 ];	//returns ‘D’</a:t>
            </a:r>
            <a:endParaRPr sz="1600"/>
          </a:p>
        </p:txBody>
      </p:sp>
      <p:sp>
        <p:nvSpPr>
          <p:cNvPr id="543" name="Google Shape;543;p24"/>
          <p:cNvSpPr txBox="1"/>
          <p:nvPr/>
        </p:nvSpPr>
        <p:spPr>
          <a:xfrm>
            <a:off x="428250" y="2186094"/>
            <a:ext cx="4711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[ 3 ];	//returns ‘E’</a:t>
            </a:r>
            <a:endParaRPr sz="1600"/>
          </a:p>
        </p:txBody>
      </p:sp>
      <p:sp>
        <p:nvSpPr>
          <p:cNvPr id="544" name="Google Shape;544;p24"/>
          <p:cNvSpPr txBox="1"/>
          <p:nvPr/>
        </p:nvSpPr>
        <p:spPr>
          <a:xfrm>
            <a:off x="428250" y="2518600"/>
            <a:ext cx="7641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System.out.println(“word = “+ </a:t>
            </a:r>
            <a:r>
              <a:rPr lang="en" sz="1600"/>
              <a:t>initials [ </a:t>
            </a:r>
            <a:r>
              <a:rPr lang="en" sz="1600">
                <a:solidFill>
                  <a:srgbClr val="FF0000"/>
                </a:solidFill>
              </a:rPr>
              <a:t>9 </a:t>
            </a:r>
            <a:r>
              <a:rPr lang="en" sz="1600"/>
              <a:t>] + </a:t>
            </a:r>
            <a:r>
              <a:rPr lang="en" sz="1600">
                <a:solidFill>
                  <a:schemeClr val="dk1"/>
                </a:solidFill>
              </a:rPr>
              <a:t>initials [</a:t>
            </a:r>
            <a:r>
              <a:rPr lang="en" sz="1600">
                <a:solidFill>
                  <a:srgbClr val="FF0000"/>
                </a:solidFill>
              </a:rPr>
              <a:t> 8</a:t>
            </a:r>
            <a:r>
              <a:rPr lang="en" sz="1600">
                <a:solidFill>
                  <a:schemeClr val="dk1"/>
                </a:solidFill>
              </a:rPr>
              <a:t> ] + initials [ </a:t>
            </a:r>
            <a:r>
              <a:rPr lang="en" sz="1600">
                <a:solidFill>
                  <a:srgbClr val="FF0000"/>
                </a:solidFill>
              </a:rPr>
              <a:t>2</a:t>
            </a:r>
            <a:r>
              <a:rPr lang="en" sz="1600">
                <a:solidFill>
                  <a:schemeClr val="dk1"/>
                </a:solidFill>
              </a:rPr>
              <a:t> ] + initials [ </a:t>
            </a:r>
            <a:r>
              <a:rPr lang="en" sz="1600">
                <a:solidFill>
                  <a:srgbClr val="FF0000"/>
                </a:solidFill>
              </a:rPr>
              <a:t>3</a:t>
            </a:r>
            <a:r>
              <a:rPr lang="en" sz="1600">
                <a:solidFill>
                  <a:schemeClr val="dk1"/>
                </a:solidFill>
              </a:rPr>
              <a:t> ] ) </a:t>
            </a:r>
            <a:r>
              <a:rPr lang="en" sz="1600"/>
              <a:t>;	</a:t>
            </a:r>
            <a:endParaRPr sz="1600"/>
          </a:p>
        </p:txBody>
      </p:sp>
      <p:sp>
        <p:nvSpPr>
          <p:cNvPr id="545" name="Google Shape;545;p24"/>
          <p:cNvSpPr/>
          <p:nvPr/>
        </p:nvSpPr>
        <p:spPr>
          <a:xfrm>
            <a:off x="6562975" y="988625"/>
            <a:ext cx="2039100" cy="153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= MADE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8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p132"/>
          <p:cNvSpPr txBox="1"/>
          <p:nvPr>
            <p:ph type="title"/>
          </p:nvPr>
        </p:nvSpPr>
        <p:spPr>
          <a:xfrm>
            <a:off x="264000" y="83350"/>
            <a:ext cx="86160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>
                <a:solidFill>
                  <a:schemeClr val="accent1"/>
                </a:solidFill>
              </a:rPr>
              <a:t>Sort</a:t>
            </a:r>
            <a:r>
              <a:rPr lang="en"/>
              <a:t> the Elements of an Array </a:t>
            </a:r>
            <a:r>
              <a:rPr lang="en">
                <a:solidFill>
                  <a:schemeClr val="accent1"/>
                </a:solidFill>
              </a:rPr>
              <a:t>(Insertion Sort)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0" name="Google Shape;4820;p132"/>
          <p:cNvSpPr txBox="1"/>
          <p:nvPr>
            <p:ph idx="1" type="body"/>
          </p:nvPr>
        </p:nvSpPr>
        <p:spPr>
          <a:xfrm>
            <a:off x="235500" y="884550"/>
            <a:ext cx="8670600" cy="4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void insertionSort(int [] arr){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for(int i=1; i&lt;arr.length; i++){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int j = i-1;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int temp = arr[ i ];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while( (j &gt;= 0) &amp;&amp; ( arr[ j ] &gt; temp ) 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arr[j + 1] = arr[ j ];     //shift element rightward to make room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j--;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arr[ j+1 ] = temp;   //insert value in proper location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4" name="Shape 4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" name="Google Shape;4825;p133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r>
              <a:rPr lang="en"/>
              <a:t>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826" name="Google Shape;4826;p133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27" name="Google Shape;4827;p133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4828" name="Google Shape;4828;p133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829" name="Google Shape;4829;p133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30" name="Google Shape;4830;p133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4831" name="Google Shape;4831;p133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4832" name="Google Shape;4832;p133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4833" name="Google Shape;4833;p133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4834" name="Google Shape;4834;p133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4835" name="Google Shape;4835;p133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4836" name="Google Shape;4836;p133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4837" name="Google Shape;4837;p133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4838" name="Google Shape;4838;p133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4839" name="Google Shape;4839;p133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4840" name="Google Shape;4840;p133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4841" name="Google Shape;4841;p133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4842" name="Google Shape;4842;p133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4843" name="Google Shape;4843;p133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4844" name="Google Shape;4844;p133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5" name="Google Shape;4845;p133"/>
          <p:cNvSpPr/>
          <p:nvPr/>
        </p:nvSpPr>
        <p:spPr>
          <a:xfrm flipH="1" rot="-5383536">
            <a:off x="1547005" y="92229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4846" name="Google Shape;4846;p133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847" name="Google Shape;4847;p133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48" name="Google Shape;4848;p133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849" name="Google Shape;4849;p133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850" name="Google Shape;4850;p133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851" name="Google Shape;4851;p133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52" name="Google Shape;4852;p133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853" name="Google Shape;4853;p133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4854" name="Google Shape;4854;p133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55" name="Google Shape;4855;p133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4856" name="Google Shape;4856;p133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857" name="Google Shape;4857;p133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87</a:t>
            </a:r>
            <a:endParaRPr sz="1200"/>
          </a:p>
        </p:txBody>
      </p:sp>
      <p:sp>
        <p:nvSpPr>
          <p:cNvPr id="4858" name="Google Shape;4858;p133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859" name="Google Shape;4859;p133"/>
          <p:cNvSpPr/>
          <p:nvPr/>
        </p:nvSpPr>
        <p:spPr>
          <a:xfrm flipH="1" rot="-5381488">
            <a:off x="1842738" y="8201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860" name="Google Shape;4860;p133"/>
          <p:cNvSpPr/>
          <p:nvPr/>
        </p:nvSpPr>
        <p:spPr>
          <a:xfrm rot="-16758">
            <a:off x="4335804" y="38000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61" name="Google Shape;4861;p133"/>
          <p:cNvSpPr txBox="1"/>
          <p:nvPr/>
        </p:nvSpPr>
        <p:spPr>
          <a:xfrm>
            <a:off x="1245650" y="2072475"/>
            <a:ext cx="39879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at scores[ j ] is not &gt; than 87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5" name="Shape 4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6" name="Google Shape;4866;p134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867" name="Google Shape;4867;p134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68" name="Google Shape;4868;p134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4869" name="Google Shape;4869;p134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870" name="Google Shape;4870;p134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71" name="Google Shape;4871;p134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4872" name="Google Shape;4872;p134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4873" name="Google Shape;4873;p134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4874" name="Google Shape;4874;p134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4875" name="Google Shape;4875;p134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4876" name="Google Shape;4876;p134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4877" name="Google Shape;4877;p134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4878" name="Google Shape;4878;p134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4879" name="Google Shape;4879;p134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4880" name="Google Shape;4880;p134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4881" name="Google Shape;4881;p134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4882" name="Google Shape;4882;p134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4883" name="Google Shape;4883;p134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4884" name="Google Shape;4884;p134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4885" name="Google Shape;4885;p134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6" name="Google Shape;4886;p134"/>
          <p:cNvSpPr/>
          <p:nvPr/>
        </p:nvSpPr>
        <p:spPr>
          <a:xfrm flipH="1" rot="-5383536">
            <a:off x="1547005" y="92229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4887" name="Google Shape;4887;p134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888" name="Google Shape;4888;p134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89" name="Google Shape;4889;p134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890" name="Google Shape;4890;p134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891" name="Google Shape;4891;p134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892" name="Google Shape;4892;p134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93" name="Google Shape;4893;p134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894" name="Google Shape;4894;p134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4895" name="Google Shape;4895;p134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96" name="Google Shape;4896;p134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4897" name="Google Shape;4897;p134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898" name="Google Shape;4898;p134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87</a:t>
            </a:r>
            <a:endParaRPr sz="1200"/>
          </a:p>
        </p:txBody>
      </p:sp>
      <p:sp>
        <p:nvSpPr>
          <p:cNvPr id="4899" name="Google Shape;4899;p134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900" name="Google Shape;4900;p134"/>
          <p:cNvSpPr/>
          <p:nvPr/>
        </p:nvSpPr>
        <p:spPr>
          <a:xfrm flipH="1" rot="-5381488">
            <a:off x="1842738" y="8201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901" name="Google Shape;4901;p134"/>
          <p:cNvSpPr/>
          <p:nvPr/>
        </p:nvSpPr>
        <p:spPr>
          <a:xfrm rot="-16758">
            <a:off x="4335804" y="38000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02" name="Google Shape;4902;p134"/>
          <p:cNvSpPr txBox="1"/>
          <p:nvPr/>
        </p:nvSpPr>
        <p:spPr>
          <a:xfrm>
            <a:off x="1245650" y="2072475"/>
            <a:ext cx="39879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at scores[ j ] is not &gt; than 87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6" name="Shape 4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7" name="Google Shape;4907;p135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908" name="Google Shape;4908;p135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09" name="Google Shape;4909;p135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4910" name="Google Shape;4910;p135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911" name="Google Shape;4911;p135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12" name="Google Shape;4912;p135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4913" name="Google Shape;4913;p135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4914" name="Google Shape;4914;p135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4915" name="Google Shape;4915;p135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4916" name="Google Shape;4916;p135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4917" name="Google Shape;4917;p135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4918" name="Google Shape;4918;p135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4919" name="Google Shape;4919;p135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4920" name="Google Shape;4920;p135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4921" name="Google Shape;4921;p135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4922" name="Google Shape;4922;p135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4923" name="Google Shape;4923;p135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4924" name="Google Shape;4924;p135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4925" name="Google Shape;4925;p135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4926" name="Google Shape;4926;p135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7" name="Google Shape;4927;p135"/>
          <p:cNvSpPr/>
          <p:nvPr/>
        </p:nvSpPr>
        <p:spPr>
          <a:xfrm flipH="1" rot="-5383536">
            <a:off x="1547005" y="92229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4928" name="Google Shape;4928;p135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929" name="Google Shape;4929;p135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30" name="Google Shape;4930;p135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931" name="Google Shape;4931;p135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932" name="Google Shape;4932;p135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933" name="Google Shape;4933;p135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34" name="Google Shape;4934;p135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935" name="Google Shape;4935;p135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4936" name="Google Shape;4936;p135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37" name="Google Shape;4937;p135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4938" name="Google Shape;4938;p135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939" name="Google Shape;4939;p135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87</a:t>
            </a:r>
            <a:endParaRPr sz="1200"/>
          </a:p>
        </p:txBody>
      </p:sp>
      <p:sp>
        <p:nvSpPr>
          <p:cNvPr id="4940" name="Google Shape;4940;p135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941" name="Google Shape;4941;p135"/>
          <p:cNvSpPr/>
          <p:nvPr/>
        </p:nvSpPr>
        <p:spPr>
          <a:xfrm flipH="1" rot="-5381488">
            <a:off x="1842738" y="8201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942" name="Google Shape;4942;p135"/>
          <p:cNvSpPr/>
          <p:nvPr/>
        </p:nvSpPr>
        <p:spPr>
          <a:xfrm rot="-16758">
            <a:off x="4335804" y="448664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43" name="Google Shape;4943;p135"/>
          <p:cNvSpPr txBox="1"/>
          <p:nvPr/>
        </p:nvSpPr>
        <p:spPr>
          <a:xfrm>
            <a:off x="1245650" y="2072475"/>
            <a:ext cx="39879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temp</a:t>
            </a:r>
            <a:endParaRPr/>
          </a:p>
        </p:txBody>
      </p:sp>
      <p:sp>
        <p:nvSpPr>
          <p:cNvPr id="4944" name="Google Shape;4944;p135"/>
          <p:cNvSpPr txBox="1"/>
          <p:nvPr/>
        </p:nvSpPr>
        <p:spPr>
          <a:xfrm>
            <a:off x="1245650" y="2072475"/>
            <a:ext cx="39879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temp in scores[ j+1 ]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effect since it is the same value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8" name="Shape 4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9" name="Google Shape;4949;p136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950" name="Google Shape;4950;p136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51" name="Google Shape;4951;p136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4952" name="Google Shape;4952;p136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953" name="Google Shape;4953;p136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54" name="Google Shape;4954;p136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4955" name="Google Shape;4955;p136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4956" name="Google Shape;4956;p136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4957" name="Google Shape;4957;p136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4958" name="Google Shape;4958;p136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4959" name="Google Shape;4959;p136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4960" name="Google Shape;4960;p136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4961" name="Google Shape;4961;p136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4962" name="Google Shape;4962;p136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4963" name="Google Shape;4963;p136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4964" name="Google Shape;4964;p136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4965" name="Google Shape;4965;p136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4966" name="Google Shape;4966;p136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4967" name="Google Shape;4967;p136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4968" name="Google Shape;4968;p136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9" name="Google Shape;4969;p136"/>
          <p:cNvSpPr/>
          <p:nvPr/>
        </p:nvSpPr>
        <p:spPr>
          <a:xfrm flipH="1" rot="-5383536">
            <a:off x="1964705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4970" name="Google Shape;4970;p136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971" name="Google Shape;4971;p136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72" name="Google Shape;4972;p136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973" name="Google Shape;4973;p136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974" name="Google Shape;4974;p136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975" name="Google Shape;4975;p136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76" name="Google Shape;4976;p136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977" name="Google Shape;4977;p136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978" name="Google Shape;4978;p136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79" name="Google Shape;4979;p136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4980" name="Google Shape;4980;p136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981" name="Google Shape;4981;p136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75</a:t>
            </a:r>
            <a:endParaRPr sz="1200"/>
          </a:p>
        </p:txBody>
      </p:sp>
      <p:sp>
        <p:nvSpPr>
          <p:cNvPr id="4982" name="Google Shape;4982;p136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983" name="Google Shape;4983;p136"/>
          <p:cNvSpPr/>
          <p:nvPr/>
        </p:nvSpPr>
        <p:spPr>
          <a:xfrm flipH="1" rot="-5381488">
            <a:off x="2223738" y="8201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7" name="Shape 4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8" name="Google Shape;4988;p137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989" name="Google Shape;4989;p137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90" name="Google Shape;4990;p137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4991" name="Google Shape;4991;p137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4992" name="Google Shape;4992;p137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93" name="Google Shape;4993;p137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4994" name="Google Shape;4994;p137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4995" name="Google Shape;4995;p137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4996" name="Google Shape;4996;p137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4997" name="Google Shape;4997;p137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4998" name="Google Shape;4998;p137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4999" name="Google Shape;4999;p137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000" name="Google Shape;5000;p137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001" name="Google Shape;5001;p137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002" name="Google Shape;5002;p137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003" name="Google Shape;5003;p137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004" name="Google Shape;5004;p137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005" name="Google Shape;5005;p137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006" name="Google Shape;5006;p137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007" name="Google Shape;5007;p137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8" name="Google Shape;5008;p137"/>
          <p:cNvSpPr/>
          <p:nvPr/>
        </p:nvSpPr>
        <p:spPr>
          <a:xfrm flipH="1" rot="-5383536">
            <a:off x="1964705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009" name="Google Shape;5009;p137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010" name="Google Shape;5010;p137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11" name="Google Shape;5011;p137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012" name="Google Shape;5012;p137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013" name="Google Shape;5013;p137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014" name="Google Shape;5014;p137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15" name="Google Shape;5015;p137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016" name="Google Shape;5016;p137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017" name="Google Shape;5017;p137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18" name="Google Shape;5018;p137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019" name="Google Shape;5019;p137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020" name="Google Shape;5020;p137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75</a:t>
            </a:r>
            <a:endParaRPr sz="1200"/>
          </a:p>
        </p:txBody>
      </p:sp>
      <p:sp>
        <p:nvSpPr>
          <p:cNvPr id="5021" name="Google Shape;5021;p137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022" name="Google Shape;5022;p137"/>
          <p:cNvSpPr/>
          <p:nvPr/>
        </p:nvSpPr>
        <p:spPr>
          <a:xfrm flipH="1" rot="-5381488">
            <a:off x="2223738" y="8201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023" name="Google Shape;5023;p137"/>
          <p:cNvSpPr/>
          <p:nvPr/>
        </p:nvSpPr>
        <p:spPr>
          <a:xfrm rot="-16758">
            <a:off x="4414529" y="37898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7" name="Shape 5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" name="Google Shape;5028;p138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029" name="Google Shape;5029;p138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30" name="Google Shape;5030;p138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031" name="Google Shape;5031;p138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032" name="Google Shape;5032;p138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33" name="Google Shape;5033;p138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034" name="Google Shape;5034;p138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035" name="Google Shape;5035;p138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036" name="Google Shape;5036;p138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037" name="Google Shape;5037;p138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038" name="Google Shape;5038;p138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039" name="Google Shape;5039;p138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040" name="Google Shape;5040;p138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041" name="Google Shape;5041;p138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042" name="Google Shape;5042;p138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043" name="Google Shape;5043;p138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044" name="Google Shape;5044;p138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045" name="Google Shape;5045;p138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046" name="Google Shape;5046;p138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047" name="Google Shape;5047;p138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8" name="Google Shape;5048;p138"/>
          <p:cNvSpPr/>
          <p:nvPr/>
        </p:nvSpPr>
        <p:spPr>
          <a:xfrm flipH="1" rot="-5383536">
            <a:off x="1964705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049" name="Google Shape;5049;p138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050" name="Google Shape;5050;p138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51" name="Google Shape;5051;p138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052" name="Google Shape;5052;p138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053" name="Google Shape;5053;p138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054" name="Google Shape;5054;p138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55" name="Google Shape;5055;p138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056" name="Google Shape;5056;p138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057" name="Google Shape;5057;p138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58" name="Google Shape;5058;p138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059" name="Google Shape;5059;p138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060" name="Google Shape;5060;p138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75</a:t>
            </a:r>
            <a:endParaRPr sz="1200"/>
          </a:p>
        </p:txBody>
      </p:sp>
      <p:sp>
        <p:nvSpPr>
          <p:cNvPr id="5061" name="Google Shape;5061;p138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062" name="Google Shape;5062;p138"/>
          <p:cNvSpPr/>
          <p:nvPr/>
        </p:nvSpPr>
        <p:spPr>
          <a:xfrm flipH="1" rot="-5381488">
            <a:off x="2223738" y="8201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063" name="Google Shape;5063;p138"/>
          <p:cNvSpPr/>
          <p:nvPr/>
        </p:nvSpPr>
        <p:spPr>
          <a:xfrm rot="-16758">
            <a:off x="4414529" y="399884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64" name="Google Shape;5064;p138"/>
          <p:cNvSpPr txBox="1"/>
          <p:nvPr/>
        </p:nvSpPr>
        <p:spPr>
          <a:xfrm>
            <a:off x="1245650" y="2072475"/>
            <a:ext cx="3987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element rightward to make room for 75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8" name="Shape 5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9" name="Google Shape;5069;p139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070" name="Google Shape;5070;p139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71" name="Google Shape;5071;p139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072" name="Google Shape;5072;p139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073" name="Google Shape;5073;p139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74" name="Google Shape;5074;p139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075" name="Google Shape;5075;p139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076" name="Google Shape;5076;p139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077" name="Google Shape;5077;p139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078" name="Google Shape;5078;p139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079" name="Google Shape;5079;p139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080" name="Google Shape;5080;p139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081" name="Google Shape;5081;p139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082" name="Google Shape;5082;p139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083" name="Google Shape;5083;p139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084" name="Google Shape;5084;p139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085" name="Google Shape;5085;p139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086" name="Google Shape;5086;p139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087" name="Google Shape;5087;p139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088" name="Google Shape;5088;p139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9" name="Google Shape;5089;p139"/>
          <p:cNvSpPr/>
          <p:nvPr/>
        </p:nvSpPr>
        <p:spPr>
          <a:xfrm flipH="1" rot="-5383536">
            <a:off x="1541843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090" name="Google Shape;5090;p139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091" name="Google Shape;5091;p139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92" name="Google Shape;5092;p139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093" name="Google Shape;5093;p139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094" name="Google Shape;5094;p139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095" name="Google Shape;5095;p139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96" name="Google Shape;5096;p139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097" name="Google Shape;5097;p139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5098" name="Google Shape;5098;p139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99" name="Google Shape;5099;p139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100" name="Google Shape;5100;p139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101" name="Google Shape;5101;p139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75</a:t>
            </a:r>
            <a:endParaRPr sz="1200"/>
          </a:p>
        </p:txBody>
      </p:sp>
      <p:sp>
        <p:nvSpPr>
          <p:cNvPr id="5102" name="Google Shape;5102;p139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103" name="Google Shape;5103;p139"/>
          <p:cNvSpPr/>
          <p:nvPr/>
        </p:nvSpPr>
        <p:spPr>
          <a:xfrm flipH="1" rot="-5381488">
            <a:off x="2223738" y="8201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104" name="Google Shape;5104;p139"/>
          <p:cNvSpPr/>
          <p:nvPr/>
        </p:nvSpPr>
        <p:spPr>
          <a:xfrm rot="-16758">
            <a:off x="4414529" y="39722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05" name="Google Shape;5105;p139"/>
          <p:cNvSpPr txBox="1"/>
          <p:nvPr/>
        </p:nvSpPr>
        <p:spPr>
          <a:xfrm>
            <a:off x="1245650" y="2072475"/>
            <a:ext cx="3987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element rightward to make room for 75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9" name="Shape 5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0" name="Google Shape;5110;p140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111" name="Google Shape;5111;p140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12" name="Google Shape;5112;p140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113" name="Google Shape;5113;p140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114" name="Google Shape;5114;p140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15" name="Google Shape;5115;p140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116" name="Google Shape;5116;p140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117" name="Google Shape;5117;p140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118" name="Google Shape;5118;p140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119" name="Google Shape;5119;p140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120" name="Google Shape;5120;p140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121" name="Google Shape;5121;p140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122" name="Google Shape;5122;p140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123" name="Google Shape;5123;p140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124" name="Google Shape;5124;p140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125" name="Google Shape;5125;p140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126" name="Google Shape;5126;p140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127" name="Google Shape;5127;p140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128" name="Google Shape;5128;p140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129" name="Google Shape;5129;p140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0" name="Google Shape;5130;p140"/>
          <p:cNvSpPr/>
          <p:nvPr/>
        </p:nvSpPr>
        <p:spPr>
          <a:xfrm flipH="1" rot="-5383536">
            <a:off x="1541843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131" name="Google Shape;5131;p140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32" name="Google Shape;5132;p140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33" name="Google Shape;5133;p140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134" name="Google Shape;5134;p140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135" name="Google Shape;5135;p140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136" name="Google Shape;5136;p140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37" name="Google Shape;5137;p140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138" name="Google Shape;5138;p140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-1</a:t>
            </a:r>
            <a:endParaRPr sz="1200"/>
          </a:p>
        </p:txBody>
      </p:sp>
      <p:sp>
        <p:nvSpPr>
          <p:cNvPr id="5139" name="Google Shape;5139;p140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40" name="Google Shape;5140;p140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141" name="Google Shape;5141;p140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142" name="Google Shape;5142;p140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75</a:t>
            </a:r>
            <a:endParaRPr sz="1200"/>
          </a:p>
        </p:txBody>
      </p:sp>
      <p:sp>
        <p:nvSpPr>
          <p:cNvPr id="5143" name="Google Shape;5143;p140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144" name="Google Shape;5144;p140"/>
          <p:cNvSpPr/>
          <p:nvPr/>
        </p:nvSpPr>
        <p:spPr>
          <a:xfrm flipH="1" rot="-5381488">
            <a:off x="2223738" y="8201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145" name="Google Shape;5145;p140"/>
          <p:cNvSpPr/>
          <p:nvPr/>
        </p:nvSpPr>
        <p:spPr>
          <a:xfrm rot="-16758">
            <a:off x="4414529" y="44697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46" name="Google Shape;5146;p140"/>
          <p:cNvSpPr txBox="1"/>
          <p:nvPr/>
        </p:nvSpPr>
        <p:spPr>
          <a:xfrm>
            <a:off x="1245650" y="2072475"/>
            <a:ext cx="39879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is -1 do not re-enter while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</a:t>
            </a:r>
            <a:r>
              <a:rPr lang="en"/>
              <a:t> temp in scores[ j+1 ]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0" name="Shape 5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Google Shape;5151;p141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152" name="Google Shape;5152;p141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53" name="Google Shape;5153;p141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154" name="Google Shape;5154;p141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155" name="Google Shape;5155;p141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56" name="Google Shape;5156;p141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157" name="Google Shape;5157;p141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158" name="Google Shape;5158;p141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159" name="Google Shape;5159;p141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160" name="Google Shape;5160;p141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161" name="Google Shape;5161;p141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162" name="Google Shape;5162;p141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163" name="Google Shape;5163;p141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164" name="Google Shape;5164;p141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165" name="Google Shape;5165;p141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166" name="Google Shape;5166;p141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167" name="Google Shape;5167;p141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168" name="Google Shape;5168;p141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169" name="Google Shape;5169;p141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170" name="Google Shape;5170;p141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1" name="Google Shape;5171;p141"/>
          <p:cNvSpPr/>
          <p:nvPr/>
        </p:nvSpPr>
        <p:spPr>
          <a:xfrm flipH="1" rot="-5383536">
            <a:off x="2382393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172" name="Google Shape;5172;p141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73" name="Google Shape;5173;p141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74" name="Google Shape;5174;p141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175" name="Google Shape;5175;p141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176" name="Google Shape;5176;p141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177" name="Google Shape;5177;p141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78" name="Google Shape;5178;p141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179" name="Google Shape;5179;p141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180" name="Google Shape;5180;p141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81" name="Google Shape;5181;p141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182" name="Google Shape;5182;p141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183" name="Google Shape;5183;p141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99</a:t>
            </a:r>
            <a:endParaRPr sz="1200"/>
          </a:p>
        </p:txBody>
      </p:sp>
      <p:sp>
        <p:nvSpPr>
          <p:cNvPr id="5184" name="Google Shape;5184;p141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185" name="Google Shape;5185;p141"/>
          <p:cNvSpPr/>
          <p:nvPr/>
        </p:nvSpPr>
        <p:spPr>
          <a:xfrm flipH="1" rot="-5381488">
            <a:off x="2678138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186" name="Google Shape;5186;p141"/>
          <p:cNvSpPr/>
          <p:nvPr/>
        </p:nvSpPr>
        <p:spPr>
          <a:xfrm rot="-16758">
            <a:off x="4414529" y="37931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87" name="Google Shape;5187;p141"/>
          <p:cNvSpPr txBox="1"/>
          <p:nvPr/>
        </p:nvSpPr>
        <p:spPr>
          <a:xfrm>
            <a:off x="1245650" y="2072475"/>
            <a:ext cx="39879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at scores[ j ] is not &gt; than 99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not enter while loop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5"/>
          <p:cNvSpPr txBox="1"/>
          <p:nvPr>
            <p:ph type="title"/>
          </p:nvPr>
        </p:nvSpPr>
        <p:spPr>
          <a:xfrm>
            <a:off x="311700" y="22789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Modify or Assign Array Elements</a:t>
            </a:r>
            <a:endParaRPr/>
          </a:p>
        </p:txBody>
      </p:sp>
      <p:sp>
        <p:nvSpPr>
          <p:cNvPr id="551" name="Google Shape;551;p25"/>
          <p:cNvSpPr txBox="1"/>
          <p:nvPr/>
        </p:nvSpPr>
        <p:spPr>
          <a:xfrm>
            <a:off x="422319" y="800598"/>
            <a:ext cx="3233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arrayName [ index ] = value 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2" name="Google Shape;552;p25"/>
          <p:cNvSpPr/>
          <p:nvPr/>
        </p:nvSpPr>
        <p:spPr>
          <a:xfrm>
            <a:off x="165125" y="3221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3" name="Google Shape;553;p25"/>
          <p:cNvSpPr/>
          <p:nvPr/>
        </p:nvSpPr>
        <p:spPr>
          <a:xfrm>
            <a:off x="200526" y="3564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initials</a:t>
            </a:r>
            <a:endParaRPr sz="900"/>
          </a:p>
        </p:txBody>
      </p:sp>
      <p:sp>
        <p:nvSpPr>
          <p:cNvPr id="554" name="Google Shape;554;p25"/>
          <p:cNvSpPr txBox="1"/>
          <p:nvPr/>
        </p:nvSpPr>
        <p:spPr>
          <a:xfrm>
            <a:off x="133925" y="3364025"/>
            <a:ext cx="743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char [ ]</a:t>
            </a:r>
            <a:endParaRPr sz="1000"/>
          </a:p>
        </p:txBody>
      </p:sp>
      <p:sp>
        <p:nvSpPr>
          <p:cNvPr id="555" name="Google Shape;555;p25"/>
          <p:cNvSpPr txBox="1"/>
          <p:nvPr/>
        </p:nvSpPr>
        <p:spPr>
          <a:xfrm>
            <a:off x="343872" y="3717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6" name="Google Shape;556;p25"/>
          <p:cNvSpPr/>
          <p:nvPr/>
        </p:nvSpPr>
        <p:spPr>
          <a:xfrm>
            <a:off x="106632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156725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206818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2569117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307004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357097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4071909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4572840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07377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557470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106632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67" name="Google Shape;567;p25"/>
          <p:cNvSpPr/>
          <p:nvPr/>
        </p:nvSpPr>
        <p:spPr>
          <a:xfrm>
            <a:off x="156725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68" name="Google Shape;568;p25"/>
          <p:cNvSpPr/>
          <p:nvPr/>
        </p:nvSpPr>
        <p:spPr>
          <a:xfrm>
            <a:off x="206818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69" name="Google Shape;569;p25"/>
          <p:cNvSpPr/>
          <p:nvPr/>
        </p:nvSpPr>
        <p:spPr>
          <a:xfrm>
            <a:off x="2569117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70" name="Google Shape;570;p25"/>
          <p:cNvSpPr/>
          <p:nvPr/>
        </p:nvSpPr>
        <p:spPr>
          <a:xfrm>
            <a:off x="307004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71" name="Google Shape;571;p25"/>
          <p:cNvSpPr/>
          <p:nvPr/>
        </p:nvSpPr>
        <p:spPr>
          <a:xfrm>
            <a:off x="357097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72" name="Google Shape;572;p25"/>
          <p:cNvSpPr/>
          <p:nvPr/>
        </p:nvSpPr>
        <p:spPr>
          <a:xfrm>
            <a:off x="4071909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73" name="Google Shape;573;p25"/>
          <p:cNvSpPr/>
          <p:nvPr/>
        </p:nvSpPr>
        <p:spPr>
          <a:xfrm>
            <a:off x="4572840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574" name="Google Shape;574;p25"/>
          <p:cNvSpPr/>
          <p:nvPr/>
        </p:nvSpPr>
        <p:spPr>
          <a:xfrm>
            <a:off x="507377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575" name="Google Shape;575;p25"/>
          <p:cNvSpPr/>
          <p:nvPr/>
        </p:nvSpPr>
        <p:spPr>
          <a:xfrm>
            <a:off x="557470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576" name="Google Shape;576;p25"/>
          <p:cNvSpPr txBox="1"/>
          <p:nvPr/>
        </p:nvSpPr>
        <p:spPr>
          <a:xfrm>
            <a:off x="1441950" y="4681175"/>
            <a:ext cx="6717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15</a:t>
            </a:r>
            <a:endParaRPr sz="1800"/>
          </a:p>
        </p:txBody>
      </p:sp>
      <p:sp>
        <p:nvSpPr>
          <p:cNvPr id="577" name="Google Shape;577;p25"/>
          <p:cNvSpPr/>
          <p:nvPr/>
        </p:nvSpPr>
        <p:spPr>
          <a:xfrm>
            <a:off x="604848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654941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7050344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55127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805220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604848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583" name="Google Shape;583;p25"/>
          <p:cNvSpPr/>
          <p:nvPr/>
        </p:nvSpPr>
        <p:spPr>
          <a:xfrm>
            <a:off x="654941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584" name="Google Shape;584;p25"/>
          <p:cNvSpPr/>
          <p:nvPr/>
        </p:nvSpPr>
        <p:spPr>
          <a:xfrm>
            <a:off x="7050344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585" name="Google Shape;585;p25"/>
          <p:cNvSpPr/>
          <p:nvPr/>
        </p:nvSpPr>
        <p:spPr>
          <a:xfrm>
            <a:off x="755127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586" name="Google Shape;586;p25"/>
          <p:cNvSpPr/>
          <p:nvPr/>
        </p:nvSpPr>
        <p:spPr>
          <a:xfrm>
            <a:off x="805220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587" name="Google Shape;587;p25"/>
          <p:cNvSpPr/>
          <p:nvPr/>
        </p:nvSpPr>
        <p:spPr>
          <a:xfrm rot="2012203">
            <a:off x="384529" y="3973248"/>
            <a:ext cx="746102" cy="8331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 flipH="1" rot="-5394257">
            <a:off x="862912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index</a:t>
            </a:r>
            <a:endParaRPr sz="1200"/>
          </a:p>
        </p:txBody>
      </p:sp>
      <p:sp>
        <p:nvSpPr>
          <p:cNvPr id="589" name="Google Shape;589;p25"/>
          <p:cNvSpPr/>
          <p:nvPr/>
        </p:nvSpPr>
        <p:spPr>
          <a:xfrm flipH="1" rot="-5394257">
            <a:off x="7848787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index</a:t>
            </a:r>
            <a:endParaRPr sz="1200"/>
          </a:p>
        </p:txBody>
      </p:sp>
      <p:sp>
        <p:nvSpPr>
          <p:cNvPr id="590" name="Google Shape;590;p25"/>
          <p:cNvSpPr/>
          <p:nvPr/>
        </p:nvSpPr>
        <p:spPr>
          <a:xfrm>
            <a:off x="6562983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Z</a:t>
            </a:r>
            <a:endParaRPr sz="1600"/>
          </a:p>
        </p:txBody>
      </p:sp>
      <p:sp>
        <p:nvSpPr>
          <p:cNvPr id="591" name="Google Shape;591;p25"/>
          <p:cNvSpPr/>
          <p:nvPr/>
        </p:nvSpPr>
        <p:spPr>
          <a:xfrm>
            <a:off x="2068183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endParaRPr sz="1600"/>
          </a:p>
        </p:txBody>
      </p:sp>
      <p:sp>
        <p:nvSpPr>
          <p:cNvPr id="592" name="Google Shape;592;p25"/>
          <p:cNvSpPr/>
          <p:nvPr/>
        </p:nvSpPr>
        <p:spPr>
          <a:xfrm>
            <a:off x="4071921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</a:t>
            </a:r>
            <a:endParaRPr sz="1600"/>
          </a:p>
        </p:txBody>
      </p:sp>
      <p:sp>
        <p:nvSpPr>
          <p:cNvPr id="593" name="Google Shape;593;p25"/>
          <p:cNvSpPr/>
          <p:nvPr/>
        </p:nvSpPr>
        <p:spPr>
          <a:xfrm>
            <a:off x="5060196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594" name="Google Shape;594;p25"/>
          <p:cNvSpPr/>
          <p:nvPr/>
        </p:nvSpPr>
        <p:spPr>
          <a:xfrm>
            <a:off x="6055271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595" name="Google Shape;595;p25"/>
          <p:cNvSpPr/>
          <p:nvPr/>
        </p:nvSpPr>
        <p:spPr>
          <a:xfrm>
            <a:off x="1066333" y="4345562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endParaRPr sz="1600"/>
          </a:p>
        </p:txBody>
      </p:sp>
      <p:sp>
        <p:nvSpPr>
          <p:cNvPr id="596" name="Google Shape;596;p25"/>
          <p:cNvSpPr/>
          <p:nvPr/>
        </p:nvSpPr>
        <p:spPr>
          <a:xfrm>
            <a:off x="2569121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</a:t>
            </a:r>
            <a:endParaRPr sz="1600"/>
          </a:p>
        </p:txBody>
      </p:sp>
      <p:sp>
        <p:nvSpPr>
          <p:cNvPr id="597" name="Google Shape;597;p25"/>
          <p:cNvSpPr/>
          <p:nvPr/>
        </p:nvSpPr>
        <p:spPr>
          <a:xfrm>
            <a:off x="8045433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</a:t>
            </a:r>
            <a:endParaRPr sz="1600"/>
          </a:p>
        </p:txBody>
      </p:sp>
      <p:sp>
        <p:nvSpPr>
          <p:cNvPr id="598" name="Google Shape;598;p25"/>
          <p:cNvSpPr/>
          <p:nvPr/>
        </p:nvSpPr>
        <p:spPr>
          <a:xfrm>
            <a:off x="5517396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</a:t>
            </a:r>
            <a:endParaRPr sz="1600"/>
          </a:p>
        </p:txBody>
      </p:sp>
      <p:sp>
        <p:nvSpPr>
          <p:cNvPr id="599" name="Google Shape;599;p25"/>
          <p:cNvSpPr txBox="1"/>
          <p:nvPr/>
        </p:nvSpPr>
        <p:spPr>
          <a:xfrm>
            <a:off x="428250" y="1188575"/>
            <a:ext cx="4711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[ 6 ] = ‘Z’;	</a:t>
            </a:r>
            <a:endParaRPr sz="1600"/>
          </a:p>
        </p:txBody>
      </p:sp>
      <p:sp>
        <p:nvSpPr>
          <p:cNvPr id="600" name="Google Shape;600;p25"/>
          <p:cNvSpPr txBox="1"/>
          <p:nvPr/>
        </p:nvSpPr>
        <p:spPr>
          <a:xfrm>
            <a:off x="428250" y="1521081"/>
            <a:ext cx="4711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[ 1 ] = ‘A’;	</a:t>
            </a:r>
            <a:endParaRPr sz="1600"/>
          </a:p>
        </p:txBody>
      </p:sp>
      <p:sp>
        <p:nvSpPr>
          <p:cNvPr id="601" name="Google Shape;601;p25"/>
          <p:cNvSpPr txBox="1"/>
          <p:nvPr/>
        </p:nvSpPr>
        <p:spPr>
          <a:xfrm>
            <a:off x="428250" y="1853588"/>
            <a:ext cx="4711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[ 2 ] = ‘K’;</a:t>
            </a:r>
            <a:endParaRPr sz="1600"/>
          </a:p>
        </p:txBody>
      </p:sp>
      <p:sp>
        <p:nvSpPr>
          <p:cNvPr id="602" name="Google Shape;602;p25"/>
          <p:cNvSpPr txBox="1"/>
          <p:nvPr/>
        </p:nvSpPr>
        <p:spPr>
          <a:xfrm>
            <a:off x="428250" y="2518600"/>
            <a:ext cx="8108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System.out.println(“word = “+ initials [</a:t>
            </a:r>
            <a:r>
              <a:rPr lang="en" sz="1600">
                <a:solidFill>
                  <a:srgbClr val="FF0000"/>
                </a:solidFill>
              </a:rPr>
              <a:t> 0</a:t>
            </a:r>
            <a:r>
              <a:rPr lang="en" sz="1600"/>
              <a:t> ] + </a:t>
            </a:r>
            <a:r>
              <a:rPr lang="en" sz="1600">
                <a:solidFill>
                  <a:schemeClr val="dk1"/>
                </a:solidFill>
              </a:rPr>
              <a:t>initials [ </a:t>
            </a:r>
            <a:r>
              <a:rPr lang="en" sz="1600">
                <a:solidFill>
                  <a:srgbClr val="FF0000"/>
                </a:solidFill>
              </a:rPr>
              <a:t>1 </a:t>
            </a:r>
            <a:r>
              <a:rPr lang="en" sz="1600">
                <a:solidFill>
                  <a:schemeClr val="dk1"/>
                </a:solidFill>
              </a:rPr>
              <a:t>] + initials [ </a:t>
            </a:r>
            <a:r>
              <a:rPr lang="en" sz="1600">
                <a:solidFill>
                  <a:srgbClr val="FF0000"/>
                </a:solidFill>
              </a:rPr>
              <a:t>2</a:t>
            </a:r>
            <a:r>
              <a:rPr lang="en" sz="1600">
                <a:solidFill>
                  <a:schemeClr val="dk1"/>
                </a:solidFill>
              </a:rPr>
              <a:t> ] + initials [ </a:t>
            </a:r>
            <a:r>
              <a:rPr lang="en" sz="1600">
                <a:solidFill>
                  <a:srgbClr val="FF0000"/>
                </a:solidFill>
              </a:rPr>
              <a:t>3</a:t>
            </a:r>
            <a:r>
              <a:rPr lang="en" sz="1600">
                <a:solidFill>
                  <a:schemeClr val="dk1"/>
                </a:solidFill>
              </a:rPr>
              <a:t> ] +”!”) </a:t>
            </a:r>
            <a:r>
              <a:rPr lang="en" sz="1600"/>
              <a:t>;	</a:t>
            </a:r>
            <a:endParaRPr sz="1600"/>
          </a:p>
        </p:txBody>
      </p:sp>
      <p:sp>
        <p:nvSpPr>
          <p:cNvPr id="603" name="Google Shape;603;p25"/>
          <p:cNvSpPr/>
          <p:nvPr/>
        </p:nvSpPr>
        <p:spPr>
          <a:xfrm>
            <a:off x="6562975" y="988625"/>
            <a:ext cx="2039100" cy="153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= CAKE!</a:t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4071921" y="4336250"/>
            <a:ext cx="491100" cy="2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Z</a:t>
            </a:r>
            <a:endParaRPr sz="1600"/>
          </a:p>
        </p:txBody>
      </p:sp>
      <p:sp>
        <p:nvSpPr>
          <p:cNvPr id="605" name="Google Shape;605;p25"/>
          <p:cNvSpPr/>
          <p:nvPr/>
        </p:nvSpPr>
        <p:spPr>
          <a:xfrm>
            <a:off x="1557321" y="4336250"/>
            <a:ext cx="491100" cy="2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606" name="Google Shape;606;p25"/>
          <p:cNvSpPr/>
          <p:nvPr/>
        </p:nvSpPr>
        <p:spPr>
          <a:xfrm>
            <a:off x="2090721" y="4336250"/>
            <a:ext cx="491100" cy="2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</a:t>
            </a:r>
            <a:endParaRPr sz="1600"/>
          </a:p>
        </p:txBody>
      </p:sp>
      <p:sp>
        <p:nvSpPr>
          <p:cNvPr id="607" name="Google Shape;607;p25"/>
          <p:cNvSpPr/>
          <p:nvPr/>
        </p:nvSpPr>
        <p:spPr>
          <a:xfrm>
            <a:off x="1064225" y="4326953"/>
            <a:ext cx="491100" cy="24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1577437" y="4326953"/>
            <a:ext cx="491100" cy="24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2082831" y="4326953"/>
            <a:ext cx="491100" cy="24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2588225" y="4326953"/>
            <a:ext cx="491100" cy="24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1" name="Shape 5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2" name="Google Shape;5192;p142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193" name="Google Shape;5193;p142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94" name="Google Shape;5194;p142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195" name="Google Shape;5195;p142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196" name="Google Shape;5196;p142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97" name="Google Shape;5197;p142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198" name="Google Shape;5198;p142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199" name="Google Shape;5199;p142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200" name="Google Shape;5200;p142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201" name="Google Shape;5201;p142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202" name="Google Shape;5202;p142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203" name="Google Shape;5203;p142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204" name="Google Shape;5204;p142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205" name="Google Shape;5205;p142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206" name="Google Shape;5206;p142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207" name="Google Shape;5207;p142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208" name="Google Shape;5208;p142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209" name="Google Shape;5209;p142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210" name="Google Shape;5210;p142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211" name="Google Shape;5211;p142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2" name="Google Shape;5212;p142"/>
          <p:cNvSpPr/>
          <p:nvPr/>
        </p:nvSpPr>
        <p:spPr>
          <a:xfrm flipH="1" rot="-5383536">
            <a:off x="2382393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213" name="Google Shape;5213;p142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14" name="Google Shape;5214;p142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15" name="Google Shape;5215;p142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216" name="Google Shape;5216;p142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217" name="Google Shape;5217;p142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218" name="Google Shape;5218;p142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19" name="Google Shape;5219;p142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220" name="Google Shape;5220;p142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221" name="Google Shape;5221;p142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22" name="Google Shape;5222;p142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223" name="Google Shape;5223;p142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224" name="Google Shape;5224;p142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99</a:t>
            </a:r>
            <a:endParaRPr sz="1200"/>
          </a:p>
        </p:txBody>
      </p:sp>
      <p:sp>
        <p:nvSpPr>
          <p:cNvPr id="5225" name="Google Shape;5225;p142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226" name="Google Shape;5226;p142"/>
          <p:cNvSpPr/>
          <p:nvPr/>
        </p:nvSpPr>
        <p:spPr>
          <a:xfrm flipH="1" rot="-5381488">
            <a:off x="2678138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227" name="Google Shape;5227;p142"/>
          <p:cNvSpPr/>
          <p:nvPr/>
        </p:nvSpPr>
        <p:spPr>
          <a:xfrm rot="-16758">
            <a:off x="4459604" y="445981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228" name="Google Shape;5228;p142"/>
          <p:cNvSpPr txBox="1"/>
          <p:nvPr/>
        </p:nvSpPr>
        <p:spPr>
          <a:xfrm>
            <a:off x="1245650" y="2072475"/>
            <a:ext cx="39879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place temp in scores[ j+1 ]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effect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2" name="Shape 5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3" name="Google Shape;5233;p143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234" name="Google Shape;5234;p143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35" name="Google Shape;5235;p143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236" name="Google Shape;5236;p143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237" name="Google Shape;5237;p143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38" name="Google Shape;5238;p143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239" name="Google Shape;5239;p143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240" name="Google Shape;5240;p143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241" name="Google Shape;5241;p143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242" name="Google Shape;5242;p143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243" name="Google Shape;5243;p143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244" name="Google Shape;5244;p143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245" name="Google Shape;5245;p143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246" name="Google Shape;5246;p143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247" name="Google Shape;5247;p143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248" name="Google Shape;5248;p143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249" name="Google Shape;5249;p143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250" name="Google Shape;5250;p143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251" name="Google Shape;5251;p143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252" name="Google Shape;5252;p143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3" name="Google Shape;5253;p143"/>
          <p:cNvSpPr/>
          <p:nvPr/>
        </p:nvSpPr>
        <p:spPr>
          <a:xfrm flipH="1" rot="-5383536">
            <a:off x="2800093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254" name="Google Shape;5254;p143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55" name="Google Shape;5255;p143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56" name="Google Shape;5256;p143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257" name="Google Shape;5257;p143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258" name="Google Shape;5258;p143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5259" name="Google Shape;5259;p143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60" name="Google Shape;5260;p143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261" name="Google Shape;5261;p143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262" name="Google Shape;5262;p143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63" name="Google Shape;5263;p143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264" name="Google Shape;5264;p143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265" name="Google Shape;5265;p143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91</a:t>
            </a:r>
            <a:endParaRPr sz="1200"/>
          </a:p>
        </p:txBody>
      </p:sp>
      <p:sp>
        <p:nvSpPr>
          <p:cNvPr id="5266" name="Google Shape;5266;p143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267" name="Google Shape;5267;p143"/>
          <p:cNvSpPr/>
          <p:nvPr/>
        </p:nvSpPr>
        <p:spPr>
          <a:xfrm flipH="1" rot="-5381488">
            <a:off x="3095813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268" name="Google Shape;5268;p143"/>
          <p:cNvSpPr/>
          <p:nvPr/>
        </p:nvSpPr>
        <p:spPr>
          <a:xfrm rot="-16758">
            <a:off x="4414529" y="378991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269" name="Google Shape;5269;p143"/>
          <p:cNvSpPr txBox="1"/>
          <p:nvPr/>
        </p:nvSpPr>
        <p:spPr>
          <a:xfrm>
            <a:off x="1245650" y="2072475"/>
            <a:ext cx="5640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enter while loop to </a:t>
            </a:r>
            <a:r>
              <a:rPr lang="en">
                <a:solidFill>
                  <a:schemeClr val="dk1"/>
                </a:solidFill>
              </a:rPr>
              <a:t>shift element rightward and make room for temp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3" name="Shape 5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4" name="Google Shape;5274;p144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275" name="Google Shape;5275;p144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76" name="Google Shape;5276;p144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277" name="Google Shape;5277;p144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278" name="Google Shape;5278;p144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79" name="Google Shape;5279;p144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280" name="Google Shape;5280;p144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281" name="Google Shape;5281;p144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282" name="Google Shape;5282;p144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283" name="Google Shape;5283;p144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284" name="Google Shape;5284;p144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285" name="Google Shape;5285;p144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286" name="Google Shape;5286;p144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287" name="Google Shape;5287;p144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288" name="Google Shape;5288;p144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289" name="Google Shape;5289;p144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290" name="Google Shape;5290;p144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291" name="Google Shape;5291;p144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292" name="Google Shape;5292;p144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293" name="Google Shape;5293;p144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4" name="Google Shape;5294;p144"/>
          <p:cNvSpPr/>
          <p:nvPr/>
        </p:nvSpPr>
        <p:spPr>
          <a:xfrm flipH="1" rot="-5383536">
            <a:off x="2800093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295" name="Google Shape;5295;p144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96" name="Google Shape;5296;p144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97" name="Google Shape;5297;p144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298" name="Google Shape;5298;p144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299" name="Google Shape;5299;p144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5300" name="Google Shape;5300;p144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01" name="Google Shape;5301;p144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302" name="Google Shape;5302;p144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303" name="Google Shape;5303;p144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04" name="Google Shape;5304;p144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305" name="Google Shape;5305;p144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306" name="Google Shape;5306;p144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91</a:t>
            </a:r>
            <a:endParaRPr sz="1200"/>
          </a:p>
        </p:txBody>
      </p:sp>
      <p:sp>
        <p:nvSpPr>
          <p:cNvPr id="5307" name="Google Shape;5307;p144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308" name="Google Shape;5308;p144"/>
          <p:cNvSpPr/>
          <p:nvPr/>
        </p:nvSpPr>
        <p:spPr>
          <a:xfrm flipH="1" rot="-5381488">
            <a:off x="3095813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309" name="Google Shape;5309;p144"/>
          <p:cNvSpPr/>
          <p:nvPr/>
        </p:nvSpPr>
        <p:spPr>
          <a:xfrm rot="-16758">
            <a:off x="4414529" y="39988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10" name="Google Shape;5310;p144"/>
          <p:cNvSpPr txBox="1"/>
          <p:nvPr/>
        </p:nvSpPr>
        <p:spPr>
          <a:xfrm>
            <a:off x="1245650" y="2072475"/>
            <a:ext cx="3987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element rightward to make room for temp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4" name="Shape 5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5" name="Google Shape;5315;p145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316" name="Google Shape;5316;p145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17" name="Google Shape;5317;p145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318" name="Google Shape;5318;p145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319" name="Google Shape;5319;p145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20" name="Google Shape;5320;p145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321" name="Google Shape;5321;p145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322" name="Google Shape;5322;p145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323" name="Google Shape;5323;p145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324" name="Google Shape;5324;p145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325" name="Google Shape;5325;p145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326" name="Google Shape;5326;p145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327" name="Google Shape;5327;p145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328" name="Google Shape;5328;p145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329" name="Google Shape;5329;p145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330" name="Google Shape;5330;p145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331" name="Google Shape;5331;p145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332" name="Google Shape;5332;p145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333" name="Google Shape;5333;p145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334" name="Google Shape;5334;p145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5" name="Google Shape;5335;p145"/>
          <p:cNvSpPr/>
          <p:nvPr/>
        </p:nvSpPr>
        <p:spPr>
          <a:xfrm flipH="1" rot="-5383536">
            <a:off x="2800093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336" name="Google Shape;5336;p145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337" name="Google Shape;5337;p145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38" name="Google Shape;5338;p145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339" name="Google Shape;5339;p145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340" name="Google Shape;5340;p145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5341" name="Google Shape;5341;p145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42" name="Google Shape;5342;p145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343" name="Google Shape;5343;p145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344" name="Google Shape;5344;p145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45" name="Google Shape;5345;p145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346" name="Google Shape;5346;p145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347" name="Google Shape;5347;p145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91</a:t>
            </a:r>
            <a:endParaRPr sz="1200"/>
          </a:p>
        </p:txBody>
      </p:sp>
      <p:sp>
        <p:nvSpPr>
          <p:cNvPr id="5348" name="Google Shape;5348;p145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349" name="Google Shape;5349;p145"/>
          <p:cNvSpPr/>
          <p:nvPr/>
        </p:nvSpPr>
        <p:spPr>
          <a:xfrm flipH="1" rot="-5381488">
            <a:off x="3095813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350" name="Google Shape;5350;p145"/>
          <p:cNvSpPr/>
          <p:nvPr/>
        </p:nvSpPr>
        <p:spPr>
          <a:xfrm rot="-16758">
            <a:off x="4414529" y="377001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51" name="Google Shape;5351;p145"/>
          <p:cNvSpPr txBox="1"/>
          <p:nvPr/>
        </p:nvSpPr>
        <p:spPr>
          <a:xfrm>
            <a:off x="1245650" y="2072475"/>
            <a:ext cx="3987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at scores[ j ] is not &gt; than temp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5" name="Shape 5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6" name="Google Shape;5356;p146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357" name="Google Shape;5357;p146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58" name="Google Shape;5358;p146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359" name="Google Shape;5359;p146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360" name="Google Shape;5360;p146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61" name="Google Shape;5361;p146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362" name="Google Shape;5362;p146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363" name="Google Shape;5363;p146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364" name="Google Shape;5364;p146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365" name="Google Shape;5365;p146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366" name="Google Shape;5366;p146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367" name="Google Shape;5367;p146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368" name="Google Shape;5368;p146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369" name="Google Shape;5369;p146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370" name="Google Shape;5370;p146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371" name="Google Shape;5371;p146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372" name="Google Shape;5372;p146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373" name="Google Shape;5373;p146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374" name="Google Shape;5374;p146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375" name="Google Shape;5375;p146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6" name="Google Shape;5376;p146"/>
          <p:cNvSpPr/>
          <p:nvPr/>
        </p:nvSpPr>
        <p:spPr>
          <a:xfrm flipH="1" rot="-5383536">
            <a:off x="2382393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377" name="Google Shape;5377;p146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378" name="Google Shape;5378;p146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79" name="Google Shape;5379;p146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380" name="Google Shape;5380;p146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381" name="Google Shape;5381;p146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5382" name="Google Shape;5382;p146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83" name="Google Shape;5383;p146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384" name="Google Shape;5384;p146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385" name="Google Shape;5385;p146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86" name="Google Shape;5386;p146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387" name="Google Shape;5387;p146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388" name="Google Shape;5388;p146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91</a:t>
            </a:r>
            <a:endParaRPr sz="1200"/>
          </a:p>
        </p:txBody>
      </p:sp>
      <p:sp>
        <p:nvSpPr>
          <p:cNvPr id="5389" name="Google Shape;5389;p146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390" name="Google Shape;5390;p146"/>
          <p:cNvSpPr/>
          <p:nvPr/>
        </p:nvSpPr>
        <p:spPr>
          <a:xfrm flipH="1" rot="-5381488">
            <a:off x="3095813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391" name="Google Shape;5391;p146"/>
          <p:cNvSpPr/>
          <p:nvPr/>
        </p:nvSpPr>
        <p:spPr>
          <a:xfrm rot="-16758">
            <a:off x="4459604" y="44764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92" name="Google Shape;5392;p146"/>
          <p:cNvSpPr txBox="1"/>
          <p:nvPr/>
        </p:nvSpPr>
        <p:spPr>
          <a:xfrm>
            <a:off x="1245650" y="2072475"/>
            <a:ext cx="3987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temp in scores[ j+1 ]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6" name="Shape 5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7" name="Google Shape;5397;p147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398" name="Google Shape;5398;p147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99" name="Google Shape;5399;p147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400" name="Google Shape;5400;p147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401" name="Google Shape;5401;p147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02" name="Google Shape;5402;p147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403" name="Google Shape;5403;p147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404" name="Google Shape;5404;p147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405" name="Google Shape;5405;p147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406" name="Google Shape;5406;p147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407" name="Google Shape;5407;p147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408" name="Google Shape;5408;p147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409" name="Google Shape;5409;p147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410" name="Google Shape;5410;p147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411" name="Google Shape;5411;p147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412" name="Google Shape;5412;p147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413" name="Google Shape;5413;p147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414" name="Google Shape;5414;p147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415" name="Google Shape;5415;p147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416" name="Google Shape;5416;p147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7" name="Google Shape;5417;p147"/>
          <p:cNvSpPr/>
          <p:nvPr/>
        </p:nvSpPr>
        <p:spPr>
          <a:xfrm flipH="1" rot="-5383536">
            <a:off x="3217768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418" name="Google Shape;5418;p147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419" name="Google Shape;5419;p147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20" name="Google Shape;5420;p147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421" name="Google Shape;5421;p147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422" name="Google Shape;5422;p147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5423" name="Google Shape;5423;p147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24" name="Google Shape;5424;p147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425" name="Google Shape;5425;p147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5426" name="Google Shape;5426;p147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27" name="Google Shape;5427;p147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428" name="Google Shape;5428;p147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429" name="Google Shape;5429;p147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95</a:t>
            </a:r>
            <a:endParaRPr sz="1200"/>
          </a:p>
        </p:txBody>
      </p:sp>
      <p:sp>
        <p:nvSpPr>
          <p:cNvPr id="5430" name="Google Shape;5430;p147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431" name="Google Shape;5431;p147"/>
          <p:cNvSpPr/>
          <p:nvPr/>
        </p:nvSpPr>
        <p:spPr>
          <a:xfrm flipH="1" rot="-5381488">
            <a:off x="3534250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432" name="Google Shape;5432;p147"/>
          <p:cNvSpPr/>
          <p:nvPr/>
        </p:nvSpPr>
        <p:spPr>
          <a:xfrm rot="-16758">
            <a:off x="4459604" y="37799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433" name="Google Shape;5433;p147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enter while loop to shift element rightward and make room for temp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7" name="Shape 5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8" name="Google Shape;5438;p148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439" name="Google Shape;5439;p148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40" name="Google Shape;5440;p148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441" name="Google Shape;5441;p148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442" name="Google Shape;5442;p148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43" name="Google Shape;5443;p148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444" name="Google Shape;5444;p148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445" name="Google Shape;5445;p148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446" name="Google Shape;5446;p148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447" name="Google Shape;5447;p148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448" name="Google Shape;5448;p148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449" name="Google Shape;5449;p148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450" name="Google Shape;5450;p148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451" name="Google Shape;5451;p148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452" name="Google Shape;5452;p148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453" name="Google Shape;5453;p148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454" name="Google Shape;5454;p148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455" name="Google Shape;5455;p148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456" name="Google Shape;5456;p148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457" name="Google Shape;5457;p148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8" name="Google Shape;5458;p148"/>
          <p:cNvSpPr/>
          <p:nvPr/>
        </p:nvSpPr>
        <p:spPr>
          <a:xfrm flipH="1" rot="-5383536">
            <a:off x="3217768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459" name="Google Shape;5459;p148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460" name="Google Shape;5460;p148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61" name="Google Shape;5461;p148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462" name="Google Shape;5462;p148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463" name="Google Shape;5463;p148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5464" name="Google Shape;5464;p148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65" name="Google Shape;5465;p148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466" name="Google Shape;5466;p148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5467" name="Google Shape;5467;p148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68" name="Google Shape;5468;p148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469" name="Google Shape;5469;p148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470" name="Google Shape;5470;p148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95</a:t>
            </a:r>
            <a:endParaRPr sz="1200"/>
          </a:p>
        </p:txBody>
      </p:sp>
      <p:sp>
        <p:nvSpPr>
          <p:cNvPr id="5471" name="Google Shape;5471;p148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472" name="Google Shape;5472;p148"/>
          <p:cNvSpPr/>
          <p:nvPr/>
        </p:nvSpPr>
        <p:spPr>
          <a:xfrm flipH="1" rot="-5381488">
            <a:off x="3534250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473" name="Google Shape;5473;p148"/>
          <p:cNvSpPr/>
          <p:nvPr/>
        </p:nvSpPr>
        <p:spPr>
          <a:xfrm rot="-16758">
            <a:off x="4459604" y="39323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474" name="Google Shape;5474;p148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shift element rightward to make room for temp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8" name="Shape 5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9" name="Google Shape;5479;p149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480" name="Google Shape;5480;p149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81" name="Google Shape;5481;p149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482" name="Google Shape;5482;p149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483" name="Google Shape;5483;p149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84" name="Google Shape;5484;p149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485" name="Google Shape;5485;p149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486" name="Google Shape;5486;p149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487" name="Google Shape;5487;p149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488" name="Google Shape;5488;p149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489" name="Google Shape;5489;p149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490" name="Google Shape;5490;p149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491" name="Google Shape;5491;p149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492" name="Google Shape;5492;p149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493" name="Google Shape;5493;p149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494" name="Google Shape;5494;p149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495" name="Google Shape;5495;p149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496" name="Google Shape;5496;p149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497" name="Google Shape;5497;p149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498" name="Google Shape;5498;p149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9" name="Google Shape;5499;p149"/>
          <p:cNvSpPr/>
          <p:nvPr/>
        </p:nvSpPr>
        <p:spPr>
          <a:xfrm flipH="1" rot="-5383536">
            <a:off x="2800093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500" name="Google Shape;5500;p149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01" name="Google Shape;5501;p149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02" name="Google Shape;5502;p149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503" name="Google Shape;5503;p149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504" name="Google Shape;5504;p149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5505" name="Google Shape;5505;p149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06" name="Google Shape;5506;p149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507" name="Google Shape;5507;p149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508" name="Google Shape;5508;p149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09" name="Google Shape;5509;p149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510" name="Google Shape;5510;p149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511" name="Google Shape;5511;p149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95</a:t>
            </a:r>
            <a:endParaRPr sz="1200"/>
          </a:p>
        </p:txBody>
      </p:sp>
      <p:sp>
        <p:nvSpPr>
          <p:cNvPr id="5512" name="Google Shape;5512;p149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513" name="Google Shape;5513;p149"/>
          <p:cNvSpPr/>
          <p:nvPr/>
        </p:nvSpPr>
        <p:spPr>
          <a:xfrm flipH="1" rot="-5381488">
            <a:off x="3534250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514" name="Google Shape;5514;p149"/>
          <p:cNvSpPr/>
          <p:nvPr/>
        </p:nvSpPr>
        <p:spPr>
          <a:xfrm rot="-16758">
            <a:off x="4414529" y="37731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15" name="Google Shape;5515;p149"/>
          <p:cNvSpPr txBox="1"/>
          <p:nvPr/>
        </p:nvSpPr>
        <p:spPr>
          <a:xfrm>
            <a:off x="1245650" y="2072475"/>
            <a:ext cx="3987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at scores[ j ] is not &gt; than temp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re-enter while loop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9" name="Shape 5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0" name="Google Shape;5520;p150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521" name="Google Shape;5521;p150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22" name="Google Shape;5522;p150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523" name="Google Shape;5523;p150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524" name="Google Shape;5524;p150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25" name="Google Shape;5525;p150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526" name="Google Shape;5526;p150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527" name="Google Shape;5527;p150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528" name="Google Shape;5528;p150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529" name="Google Shape;5529;p150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530" name="Google Shape;5530;p150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531" name="Google Shape;5531;p150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532" name="Google Shape;5532;p150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533" name="Google Shape;5533;p150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534" name="Google Shape;5534;p150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535" name="Google Shape;5535;p150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536" name="Google Shape;5536;p150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537" name="Google Shape;5537;p150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538" name="Google Shape;5538;p150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539" name="Google Shape;5539;p150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0" name="Google Shape;5540;p150"/>
          <p:cNvSpPr/>
          <p:nvPr/>
        </p:nvSpPr>
        <p:spPr>
          <a:xfrm flipH="1" rot="-5383536">
            <a:off x="2800093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541" name="Google Shape;5541;p150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42" name="Google Shape;5542;p150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43" name="Google Shape;5543;p150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544" name="Google Shape;5544;p150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545" name="Google Shape;5545;p150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5546" name="Google Shape;5546;p150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47" name="Google Shape;5547;p150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548" name="Google Shape;5548;p150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549" name="Google Shape;5549;p150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50" name="Google Shape;5550;p150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551" name="Google Shape;5551;p150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552" name="Google Shape;5552;p150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95</a:t>
            </a:r>
            <a:endParaRPr sz="1200"/>
          </a:p>
        </p:txBody>
      </p:sp>
      <p:sp>
        <p:nvSpPr>
          <p:cNvPr id="5553" name="Google Shape;5553;p150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554" name="Google Shape;5554;p150"/>
          <p:cNvSpPr/>
          <p:nvPr/>
        </p:nvSpPr>
        <p:spPr>
          <a:xfrm flipH="1" rot="-5381488">
            <a:off x="3534250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555" name="Google Shape;5555;p150"/>
          <p:cNvSpPr/>
          <p:nvPr/>
        </p:nvSpPr>
        <p:spPr>
          <a:xfrm rot="-16758">
            <a:off x="4414529" y="445971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56" name="Google Shape;5556;p150"/>
          <p:cNvSpPr txBox="1"/>
          <p:nvPr/>
        </p:nvSpPr>
        <p:spPr>
          <a:xfrm>
            <a:off x="1245650" y="2072475"/>
            <a:ext cx="3987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temp in scores[ j+1 ]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0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Google Shape;5561;p151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562" name="Google Shape;5562;p151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63" name="Google Shape;5563;p151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564" name="Google Shape;5564;p151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565" name="Google Shape;5565;p151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66" name="Google Shape;5566;p151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567" name="Google Shape;5567;p151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568" name="Google Shape;5568;p151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569" name="Google Shape;5569;p151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570" name="Google Shape;5570;p151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571" name="Google Shape;5571;p151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572" name="Google Shape;5572;p151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573" name="Google Shape;5573;p151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574" name="Google Shape;5574;p151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575" name="Google Shape;5575;p151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576" name="Google Shape;5576;p151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577" name="Google Shape;5577;p151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578" name="Google Shape;5578;p151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579" name="Google Shape;5579;p151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580" name="Google Shape;5580;p151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1" name="Google Shape;5581;p151"/>
          <p:cNvSpPr/>
          <p:nvPr/>
        </p:nvSpPr>
        <p:spPr>
          <a:xfrm flipH="1" rot="-5383536">
            <a:off x="3656205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582" name="Google Shape;5582;p151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83" name="Google Shape;5583;p151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84" name="Google Shape;5584;p151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585" name="Google Shape;5585;p151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586" name="Google Shape;5586;p151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5587" name="Google Shape;5587;p151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88" name="Google Shape;5588;p151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589" name="Google Shape;5589;p151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5590" name="Google Shape;5590;p151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91" name="Google Shape;5591;p151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592" name="Google Shape;5592;p151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593" name="Google Shape;5593;p151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72</a:t>
            </a:r>
            <a:endParaRPr sz="1200"/>
          </a:p>
        </p:txBody>
      </p:sp>
      <p:sp>
        <p:nvSpPr>
          <p:cNvPr id="5594" name="Google Shape;5594;p151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595" name="Google Shape;5595;p151"/>
          <p:cNvSpPr/>
          <p:nvPr/>
        </p:nvSpPr>
        <p:spPr>
          <a:xfrm flipH="1" rot="-5381488">
            <a:off x="3931225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596" name="Google Shape;5596;p151"/>
          <p:cNvSpPr/>
          <p:nvPr/>
        </p:nvSpPr>
        <p:spPr>
          <a:xfrm rot="-16758">
            <a:off x="4414529" y="37930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97" name="Google Shape;5597;p151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enter while loop to shift element rightward and make room for temp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 txBox="1"/>
          <p:nvPr>
            <p:ph type="title"/>
          </p:nvPr>
        </p:nvSpPr>
        <p:spPr>
          <a:xfrm>
            <a:off x="311700" y="2352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Swap Array Elements</a:t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165125" y="3221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7" name="Google Shape;617;p26"/>
          <p:cNvSpPr/>
          <p:nvPr/>
        </p:nvSpPr>
        <p:spPr>
          <a:xfrm>
            <a:off x="200526" y="3564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initials</a:t>
            </a:r>
            <a:endParaRPr sz="900"/>
          </a:p>
        </p:txBody>
      </p:sp>
      <p:sp>
        <p:nvSpPr>
          <p:cNvPr id="618" name="Google Shape;618;p26"/>
          <p:cNvSpPr txBox="1"/>
          <p:nvPr/>
        </p:nvSpPr>
        <p:spPr>
          <a:xfrm>
            <a:off x="133925" y="3364025"/>
            <a:ext cx="743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char [ ]</a:t>
            </a:r>
            <a:endParaRPr sz="1000"/>
          </a:p>
        </p:txBody>
      </p:sp>
      <p:sp>
        <p:nvSpPr>
          <p:cNvPr id="619" name="Google Shape;619;p26"/>
          <p:cNvSpPr txBox="1"/>
          <p:nvPr/>
        </p:nvSpPr>
        <p:spPr>
          <a:xfrm>
            <a:off x="343872" y="3717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0" name="Google Shape;620;p26"/>
          <p:cNvSpPr/>
          <p:nvPr/>
        </p:nvSpPr>
        <p:spPr>
          <a:xfrm>
            <a:off x="106632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6"/>
          <p:cNvSpPr/>
          <p:nvPr/>
        </p:nvSpPr>
        <p:spPr>
          <a:xfrm>
            <a:off x="156725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6"/>
          <p:cNvSpPr/>
          <p:nvPr/>
        </p:nvSpPr>
        <p:spPr>
          <a:xfrm>
            <a:off x="206818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2569117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6"/>
          <p:cNvSpPr/>
          <p:nvPr/>
        </p:nvSpPr>
        <p:spPr>
          <a:xfrm>
            <a:off x="307004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6"/>
          <p:cNvSpPr/>
          <p:nvPr/>
        </p:nvSpPr>
        <p:spPr>
          <a:xfrm>
            <a:off x="357097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6"/>
          <p:cNvSpPr/>
          <p:nvPr/>
        </p:nvSpPr>
        <p:spPr>
          <a:xfrm>
            <a:off x="4071909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6"/>
          <p:cNvSpPr/>
          <p:nvPr/>
        </p:nvSpPr>
        <p:spPr>
          <a:xfrm>
            <a:off x="4572840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507377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6"/>
          <p:cNvSpPr/>
          <p:nvPr/>
        </p:nvSpPr>
        <p:spPr>
          <a:xfrm>
            <a:off x="557470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6"/>
          <p:cNvSpPr/>
          <p:nvPr/>
        </p:nvSpPr>
        <p:spPr>
          <a:xfrm>
            <a:off x="106632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631" name="Google Shape;631;p26"/>
          <p:cNvSpPr/>
          <p:nvPr/>
        </p:nvSpPr>
        <p:spPr>
          <a:xfrm>
            <a:off x="156725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632" name="Google Shape;632;p26"/>
          <p:cNvSpPr/>
          <p:nvPr/>
        </p:nvSpPr>
        <p:spPr>
          <a:xfrm>
            <a:off x="206818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633" name="Google Shape;633;p26"/>
          <p:cNvSpPr/>
          <p:nvPr/>
        </p:nvSpPr>
        <p:spPr>
          <a:xfrm>
            <a:off x="2569117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634" name="Google Shape;634;p26"/>
          <p:cNvSpPr/>
          <p:nvPr/>
        </p:nvSpPr>
        <p:spPr>
          <a:xfrm>
            <a:off x="307004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635" name="Google Shape;635;p26"/>
          <p:cNvSpPr/>
          <p:nvPr/>
        </p:nvSpPr>
        <p:spPr>
          <a:xfrm>
            <a:off x="357097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636" name="Google Shape;636;p26"/>
          <p:cNvSpPr/>
          <p:nvPr/>
        </p:nvSpPr>
        <p:spPr>
          <a:xfrm>
            <a:off x="4071909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637" name="Google Shape;637;p26"/>
          <p:cNvSpPr/>
          <p:nvPr/>
        </p:nvSpPr>
        <p:spPr>
          <a:xfrm>
            <a:off x="4572840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638" name="Google Shape;638;p26"/>
          <p:cNvSpPr/>
          <p:nvPr/>
        </p:nvSpPr>
        <p:spPr>
          <a:xfrm>
            <a:off x="507377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639" name="Google Shape;639;p26"/>
          <p:cNvSpPr/>
          <p:nvPr/>
        </p:nvSpPr>
        <p:spPr>
          <a:xfrm>
            <a:off x="557470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640" name="Google Shape;640;p26"/>
          <p:cNvSpPr txBox="1"/>
          <p:nvPr/>
        </p:nvSpPr>
        <p:spPr>
          <a:xfrm>
            <a:off x="1441950" y="4681175"/>
            <a:ext cx="6717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15</a:t>
            </a:r>
            <a:endParaRPr sz="1800"/>
          </a:p>
        </p:txBody>
      </p:sp>
      <p:sp>
        <p:nvSpPr>
          <p:cNvPr id="641" name="Google Shape;641;p26"/>
          <p:cNvSpPr/>
          <p:nvPr/>
        </p:nvSpPr>
        <p:spPr>
          <a:xfrm>
            <a:off x="604848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654941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>
            <a:off x="7050344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755127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6"/>
          <p:cNvSpPr/>
          <p:nvPr/>
        </p:nvSpPr>
        <p:spPr>
          <a:xfrm>
            <a:off x="805220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6"/>
          <p:cNvSpPr/>
          <p:nvPr/>
        </p:nvSpPr>
        <p:spPr>
          <a:xfrm>
            <a:off x="604848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647" name="Google Shape;647;p26"/>
          <p:cNvSpPr/>
          <p:nvPr/>
        </p:nvSpPr>
        <p:spPr>
          <a:xfrm>
            <a:off x="654941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648" name="Google Shape;648;p26"/>
          <p:cNvSpPr/>
          <p:nvPr/>
        </p:nvSpPr>
        <p:spPr>
          <a:xfrm>
            <a:off x="7050344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649" name="Google Shape;649;p26"/>
          <p:cNvSpPr/>
          <p:nvPr/>
        </p:nvSpPr>
        <p:spPr>
          <a:xfrm>
            <a:off x="755127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650" name="Google Shape;650;p26"/>
          <p:cNvSpPr/>
          <p:nvPr/>
        </p:nvSpPr>
        <p:spPr>
          <a:xfrm>
            <a:off x="805220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651" name="Google Shape;651;p26"/>
          <p:cNvSpPr/>
          <p:nvPr/>
        </p:nvSpPr>
        <p:spPr>
          <a:xfrm rot="2012203">
            <a:off x="384529" y="3973248"/>
            <a:ext cx="746102" cy="8331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/>
          <p:nvPr/>
        </p:nvSpPr>
        <p:spPr>
          <a:xfrm flipH="1" rot="-5394257">
            <a:off x="862912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index</a:t>
            </a:r>
            <a:endParaRPr sz="1200"/>
          </a:p>
        </p:txBody>
      </p:sp>
      <p:sp>
        <p:nvSpPr>
          <p:cNvPr id="653" name="Google Shape;653;p26"/>
          <p:cNvSpPr/>
          <p:nvPr/>
        </p:nvSpPr>
        <p:spPr>
          <a:xfrm flipH="1" rot="-5394257">
            <a:off x="7848787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index</a:t>
            </a:r>
            <a:endParaRPr sz="1200"/>
          </a:p>
        </p:txBody>
      </p:sp>
      <p:sp>
        <p:nvSpPr>
          <p:cNvPr id="654" name="Google Shape;654;p26"/>
          <p:cNvSpPr/>
          <p:nvPr/>
        </p:nvSpPr>
        <p:spPr>
          <a:xfrm>
            <a:off x="6562983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Z</a:t>
            </a:r>
            <a:endParaRPr sz="1600"/>
          </a:p>
        </p:txBody>
      </p:sp>
      <p:sp>
        <p:nvSpPr>
          <p:cNvPr id="655" name="Google Shape;655;p26"/>
          <p:cNvSpPr/>
          <p:nvPr/>
        </p:nvSpPr>
        <p:spPr>
          <a:xfrm>
            <a:off x="2068183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endParaRPr sz="1600"/>
          </a:p>
        </p:txBody>
      </p:sp>
      <p:sp>
        <p:nvSpPr>
          <p:cNvPr id="656" name="Google Shape;656;p26"/>
          <p:cNvSpPr/>
          <p:nvPr/>
        </p:nvSpPr>
        <p:spPr>
          <a:xfrm>
            <a:off x="4071921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</a:t>
            </a:r>
            <a:endParaRPr sz="1600"/>
          </a:p>
        </p:txBody>
      </p:sp>
      <p:sp>
        <p:nvSpPr>
          <p:cNvPr id="657" name="Google Shape;657;p26"/>
          <p:cNvSpPr/>
          <p:nvPr/>
        </p:nvSpPr>
        <p:spPr>
          <a:xfrm>
            <a:off x="5060196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658" name="Google Shape;658;p26"/>
          <p:cNvSpPr/>
          <p:nvPr/>
        </p:nvSpPr>
        <p:spPr>
          <a:xfrm>
            <a:off x="6055271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659" name="Google Shape;659;p26"/>
          <p:cNvSpPr/>
          <p:nvPr/>
        </p:nvSpPr>
        <p:spPr>
          <a:xfrm>
            <a:off x="1066333" y="4345562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endParaRPr sz="1600"/>
          </a:p>
        </p:txBody>
      </p:sp>
      <p:sp>
        <p:nvSpPr>
          <p:cNvPr id="660" name="Google Shape;660;p26"/>
          <p:cNvSpPr/>
          <p:nvPr/>
        </p:nvSpPr>
        <p:spPr>
          <a:xfrm>
            <a:off x="2555117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</a:t>
            </a:r>
            <a:endParaRPr sz="1600"/>
          </a:p>
        </p:txBody>
      </p:sp>
      <p:sp>
        <p:nvSpPr>
          <p:cNvPr id="661" name="Google Shape;661;p26"/>
          <p:cNvSpPr/>
          <p:nvPr/>
        </p:nvSpPr>
        <p:spPr>
          <a:xfrm>
            <a:off x="8045433" y="43362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</a:t>
            </a:r>
            <a:endParaRPr sz="1600"/>
          </a:p>
        </p:txBody>
      </p:sp>
      <p:sp>
        <p:nvSpPr>
          <p:cNvPr id="662" name="Google Shape;662;p26"/>
          <p:cNvSpPr/>
          <p:nvPr/>
        </p:nvSpPr>
        <p:spPr>
          <a:xfrm>
            <a:off x="5517396" y="43267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</a:t>
            </a:r>
            <a:endParaRPr sz="1600"/>
          </a:p>
        </p:txBody>
      </p:sp>
      <p:sp>
        <p:nvSpPr>
          <p:cNvPr id="663" name="Google Shape;663;p26"/>
          <p:cNvSpPr txBox="1"/>
          <p:nvPr/>
        </p:nvSpPr>
        <p:spPr>
          <a:xfrm>
            <a:off x="352050" y="1112375"/>
            <a:ext cx="3534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 </a:t>
            </a:r>
            <a:r>
              <a:rPr lang="en" sz="1600">
                <a:solidFill>
                  <a:srgbClr val="FF9900"/>
                </a:solidFill>
              </a:rPr>
              <a:t>temp</a:t>
            </a:r>
            <a:r>
              <a:rPr lang="en" sz="1600"/>
              <a:t> = </a:t>
            </a:r>
            <a:r>
              <a:rPr lang="en" sz="1600"/>
              <a:t>initials [ </a:t>
            </a:r>
            <a:r>
              <a:rPr lang="en" sz="1600">
                <a:solidFill>
                  <a:srgbClr val="FF0000"/>
                </a:solidFill>
              </a:rPr>
              <a:t>indexA</a:t>
            </a:r>
            <a:r>
              <a:rPr lang="en" sz="1600"/>
              <a:t> ] ;	</a:t>
            </a:r>
            <a:endParaRPr sz="1600"/>
          </a:p>
        </p:txBody>
      </p:sp>
      <p:sp>
        <p:nvSpPr>
          <p:cNvPr id="664" name="Google Shape;664;p26"/>
          <p:cNvSpPr txBox="1"/>
          <p:nvPr/>
        </p:nvSpPr>
        <p:spPr>
          <a:xfrm>
            <a:off x="352050" y="1521075"/>
            <a:ext cx="3534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</a:t>
            </a:r>
            <a:r>
              <a:rPr lang="en" sz="1600">
                <a:solidFill>
                  <a:srgbClr val="FF0000"/>
                </a:solidFill>
              </a:rPr>
              <a:t>indexA</a:t>
            </a:r>
            <a:r>
              <a:rPr lang="en" sz="1600"/>
              <a:t> ] = initials[ </a:t>
            </a:r>
            <a:r>
              <a:rPr lang="en" sz="1600">
                <a:solidFill>
                  <a:srgbClr val="FF0000"/>
                </a:solidFill>
              </a:rPr>
              <a:t>indexB</a:t>
            </a:r>
            <a:r>
              <a:rPr lang="en" sz="1600"/>
              <a:t> ] ;</a:t>
            </a:r>
            <a:endParaRPr sz="1600"/>
          </a:p>
        </p:txBody>
      </p:sp>
      <p:sp>
        <p:nvSpPr>
          <p:cNvPr id="665" name="Google Shape;665;p26"/>
          <p:cNvSpPr txBox="1"/>
          <p:nvPr/>
        </p:nvSpPr>
        <p:spPr>
          <a:xfrm>
            <a:off x="352050" y="2006000"/>
            <a:ext cx="3534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</a:t>
            </a:r>
            <a:r>
              <a:rPr lang="en" sz="1600">
                <a:solidFill>
                  <a:srgbClr val="FF0000"/>
                </a:solidFill>
              </a:rPr>
              <a:t>indexB</a:t>
            </a:r>
            <a:r>
              <a:rPr lang="en" sz="1600"/>
              <a:t> ] = </a:t>
            </a:r>
            <a:r>
              <a:rPr lang="en" sz="1600">
                <a:solidFill>
                  <a:srgbClr val="FF9900"/>
                </a:solidFill>
              </a:rPr>
              <a:t>temp</a:t>
            </a:r>
            <a:r>
              <a:rPr lang="en" sz="1600"/>
              <a:t> ;</a:t>
            </a:r>
            <a:endParaRPr sz="1600"/>
          </a:p>
        </p:txBody>
      </p:sp>
      <p:sp>
        <p:nvSpPr>
          <p:cNvPr id="666" name="Google Shape;666;p26"/>
          <p:cNvSpPr txBox="1"/>
          <p:nvPr/>
        </p:nvSpPr>
        <p:spPr>
          <a:xfrm>
            <a:off x="343715" y="2518600"/>
            <a:ext cx="8108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System.out.println(“word = “+ initials [</a:t>
            </a:r>
            <a:r>
              <a:rPr lang="en" sz="1600">
                <a:solidFill>
                  <a:srgbClr val="FF0000"/>
                </a:solidFill>
              </a:rPr>
              <a:t> 0</a:t>
            </a:r>
            <a:r>
              <a:rPr lang="en" sz="1600">
                <a:solidFill>
                  <a:schemeClr val="dk1"/>
                </a:solidFill>
              </a:rPr>
              <a:t> ] + initials [ </a:t>
            </a:r>
            <a:r>
              <a:rPr lang="en" sz="1600">
                <a:solidFill>
                  <a:srgbClr val="FF0000"/>
                </a:solidFill>
              </a:rPr>
              <a:t>1 </a:t>
            </a:r>
            <a:r>
              <a:rPr lang="en" sz="1600">
                <a:solidFill>
                  <a:schemeClr val="dk1"/>
                </a:solidFill>
              </a:rPr>
              <a:t>] + initials [ </a:t>
            </a:r>
            <a:r>
              <a:rPr lang="en" sz="1600">
                <a:solidFill>
                  <a:srgbClr val="FF0000"/>
                </a:solidFill>
              </a:rPr>
              <a:t>2</a:t>
            </a:r>
            <a:r>
              <a:rPr lang="en" sz="1600">
                <a:solidFill>
                  <a:schemeClr val="dk1"/>
                </a:solidFill>
              </a:rPr>
              <a:t> ] + initials [ </a:t>
            </a:r>
            <a:r>
              <a:rPr lang="en" sz="1600">
                <a:solidFill>
                  <a:srgbClr val="FF0000"/>
                </a:solidFill>
              </a:rPr>
              <a:t>3</a:t>
            </a:r>
            <a:r>
              <a:rPr lang="en" sz="1600">
                <a:solidFill>
                  <a:schemeClr val="dk1"/>
                </a:solidFill>
              </a:rPr>
              <a:t> ] +”!”) ;	</a:t>
            </a:r>
            <a:endParaRPr sz="1600"/>
          </a:p>
        </p:txBody>
      </p:sp>
      <p:sp>
        <p:nvSpPr>
          <p:cNvPr id="667" name="Google Shape;667;p26"/>
          <p:cNvSpPr/>
          <p:nvPr/>
        </p:nvSpPr>
        <p:spPr>
          <a:xfrm>
            <a:off x="6562975" y="960619"/>
            <a:ext cx="2039100" cy="153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= MAKE!</a:t>
            </a:r>
            <a:endParaRPr/>
          </a:p>
        </p:txBody>
      </p:sp>
      <p:sp>
        <p:nvSpPr>
          <p:cNvPr id="668" name="Google Shape;668;p26"/>
          <p:cNvSpPr/>
          <p:nvPr/>
        </p:nvSpPr>
        <p:spPr>
          <a:xfrm>
            <a:off x="4071921" y="4336250"/>
            <a:ext cx="491100" cy="2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Z</a:t>
            </a:r>
            <a:endParaRPr sz="1600"/>
          </a:p>
        </p:txBody>
      </p:sp>
      <p:sp>
        <p:nvSpPr>
          <p:cNvPr id="669" name="Google Shape;669;p26"/>
          <p:cNvSpPr/>
          <p:nvPr/>
        </p:nvSpPr>
        <p:spPr>
          <a:xfrm>
            <a:off x="1557321" y="4336250"/>
            <a:ext cx="491100" cy="2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sp>
        <p:nvSpPr>
          <p:cNvPr id="670" name="Google Shape;670;p26"/>
          <p:cNvSpPr/>
          <p:nvPr/>
        </p:nvSpPr>
        <p:spPr>
          <a:xfrm>
            <a:off x="2062714" y="4336250"/>
            <a:ext cx="491100" cy="2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</a:t>
            </a:r>
            <a:endParaRPr sz="1600"/>
          </a:p>
        </p:txBody>
      </p:sp>
      <p:sp>
        <p:nvSpPr>
          <p:cNvPr id="671" name="Google Shape;671;p26"/>
          <p:cNvSpPr/>
          <p:nvPr/>
        </p:nvSpPr>
        <p:spPr>
          <a:xfrm>
            <a:off x="4118550" y="124632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2" name="Google Shape;672;p26"/>
          <p:cNvSpPr/>
          <p:nvPr/>
        </p:nvSpPr>
        <p:spPr>
          <a:xfrm>
            <a:off x="4153951" y="158963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temp</a:t>
            </a:r>
            <a:endParaRPr sz="900"/>
          </a:p>
        </p:txBody>
      </p:sp>
      <p:sp>
        <p:nvSpPr>
          <p:cNvPr id="673" name="Google Shape;673;p26"/>
          <p:cNvSpPr txBox="1"/>
          <p:nvPr/>
        </p:nvSpPr>
        <p:spPr>
          <a:xfrm>
            <a:off x="4087350" y="1388800"/>
            <a:ext cx="743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char</a:t>
            </a:r>
            <a:endParaRPr sz="1000"/>
          </a:p>
        </p:txBody>
      </p:sp>
      <p:sp>
        <p:nvSpPr>
          <p:cNvPr id="674" name="Google Shape;674;p26"/>
          <p:cNvSpPr txBox="1"/>
          <p:nvPr/>
        </p:nvSpPr>
        <p:spPr>
          <a:xfrm>
            <a:off x="4221100" y="1741925"/>
            <a:ext cx="437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5" name="Google Shape;675;p26"/>
          <p:cNvSpPr txBox="1"/>
          <p:nvPr/>
        </p:nvSpPr>
        <p:spPr>
          <a:xfrm>
            <a:off x="352050" y="1112375"/>
            <a:ext cx="3534600" cy="46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 </a:t>
            </a:r>
            <a:r>
              <a:rPr b="1" lang="en" sz="1600">
                <a:solidFill>
                  <a:schemeClr val="accent1"/>
                </a:solidFill>
              </a:rPr>
              <a:t>temp</a:t>
            </a:r>
            <a:r>
              <a:rPr lang="en" sz="1600"/>
              <a:t> = initials [ </a:t>
            </a:r>
            <a:r>
              <a:rPr lang="en" sz="1600">
                <a:solidFill>
                  <a:srgbClr val="FF0000"/>
                </a:solidFill>
              </a:rPr>
              <a:t>9</a:t>
            </a:r>
            <a:r>
              <a:rPr lang="en" sz="1600"/>
              <a:t> ] ;	</a:t>
            </a:r>
            <a:endParaRPr sz="1600"/>
          </a:p>
        </p:txBody>
      </p:sp>
      <p:sp>
        <p:nvSpPr>
          <p:cNvPr id="676" name="Google Shape;676;p26"/>
          <p:cNvSpPr txBox="1"/>
          <p:nvPr/>
        </p:nvSpPr>
        <p:spPr>
          <a:xfrm>
            <a:off x="4263109" y="1711347"/>
            <a:ext cx="4371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endParaRPr b="1"/>
          </a:p>
        </p:txBody>
      </p:sp>
      <p:sp>
        <p:nvSpPr>
          <p:cNvPr id="677" name="Google Shape;677;p26"/>
          <p:cNvSpPr txBox="1"/>
          <p:nvPr/>
        </p:nvSpPr>
        <p:spPr>
          <a:xfrm>
            <a:off x="352050" y="1520791"/>
            <a:ext cx="3534600" cy="46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initials [ </a:t>
            </a:r>
            <a:r>
              <a:rPr lang="en" sz="1600">
                <a:solidFill>
                  <a:srgbClr val="FF0000"/>
                </a:solidFill>
              </a:rPr>
              <a:t>9</a:t>
            </a:r>
            <a:r>
              <a:rPr lang="en" sz="1600"/>
              <a:t> ] = </a:t>
            </a:r>
            <a:r>
              <a:rPr lang="en" sz="1600">
                <a:solidFill>
                  <a:schemeClr val="dk1"/>
                </a:solidFill>
              </a:rPr>
              <a:t>initials [ </a:t>
            </a:r>
            <a:r>
              <a:rPr lang="en" sz="1600">
                <a:solidFill>
                  <a:srgbClr val="FF0000"/>
                </a:solidFill>
              </a:rPr>
              <a:t>0</a:t>
            </a:r>
            <a:r>
              <a:rPr lang="en" sz="1600">
                <a:solidFill>
                  <a:schemeClr val="dk1"/>
                </a:solidFill>
              </a:rPr>
              <a:t> ] </a:t>
            </a:r>
            <a:r>
              <a:rPr lang="en" sz="1600"/>
              <a:t>;	</a:t>
            </a:r>
            <a:endParaRPr sz="1600"/>
          </a:p>
        </p:txBody>
      </p:sp>
      <p:sp>
        <p:nvSpPr>
          <p:cNvPr id="678" name="Google Shape;678;p26"/>
          <p:cNvSpPr/>
          <p:nvPr/>
        </p:nvSpPr>
        <p:spPr>
          <a:xfrm>
            <a:off x="5567908" y="4336250"/>
            <a:ext cx="491100" cy="2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endParaRPr sz="1600"/>
          </a:p>
        </p:txBody>
      </p:sp>
      <p:sp>
        <p:nvSpPr>
          <p:cNvPr id="679" name="Google Shape;679;p26"/>
          <p:cNvSpPr/>
          <p:nvPr/>
        </p:nvSpPr>
        <p:spPr>
          <a:xfrm>
            <a:off x="5561138" y="4326753"/>
            <a:ext cx="491100" cy="24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6"/>
          <p:cNvSpPr txBox="1"/>
          <p:nvPr/>
        </p:nvSpPr>
        <p:spPr>
          <a:xfrm>
            <a:off x="352050" y="1977991"/>
            <a:ext cx="3534600" cy="46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initials [ </a:t>
            </a:r>
            <a:r>
              <a:rPr lang="en" sz="1600">
                <a:solidFill>
                  <a:srgbClr val="FF0000"/>
                </a:solidFill>
              </a:rPr>
              <a:t>0</a:t>
            </a:r>
            <a:r>
              <a:rPr lang="en" sz="1600">
                <a:solidFill>
                  <a:schemeClr val="dk1"/>
                </a:solidFill>
              </a:rPr>
              <a:t> ] = </a:t>
            </a:r>
            <a:r>
              <a:rPr b="1" lang="en" sz="1600">
                <a:solidFill>
                  <a:schemeClr val="accent1"/>
                </a:solidFill>
              </a:rPr>
              <a:t>temp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;	</a:t>
            </a:r>
            <a:endParaRPr sz="1600"/>
          </a:p>
        </p:txBody>
      </p:sp>
      <p:sp>
        <p:nvSpPr>
          <p:cNvPr id="681" name="Google Shape;681;p26"/>
          <p:cNvSpPr/>
          <p:nvPr/>
        </p:nvSpPr>
        <p:spPr>
          <a:xfrm>
            <a:off x="1066321" y="4333097"/>
            <a:ext cx="491100" cy="2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</a:t>
            </a:r>
            <a:endParaRPr sz="1600"/>
          </a:p>
        </p:txBody>
      </p:sp>
      <p:sp>
        <p:nvSpPr>
          <p:cNvPr id="682" name="Google Shape;682;p26"/>
          <p:cNvSpPr/>
          <p:nvPr/>
        </p:nvSpPr>
        <p:spPr>
          <a:xfrm>
            <a:off x="1064225" y="4326953"/>
            <a:ext cx="491100" cy="24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6"/>
          <p:cNvSpPr/>
          <p:nvPr/>
        </p:nvSpPr>
        <p:spPr>
          <a:xfrm rot="1972852">
            <a:off x="4190295" y="3577259"/>
            <a:ext cx="1567157" cy="244982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6"/>
          <p:cNvSpPr/>
          <p:nvPr/>
        </p:nvSpPr>
        <p:spPr>
          <a:xfrm flipH="1" rot="-1972852">
            <a:off x="1392420" y="3577259"/>
            <a:ext cx="1567157" cy="244982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6"/>
          <p:cNvSpPr txBox="1"/>
          <p:nvPr/>
        </p:nvSpPr>
        <p:spPr>
          <a:xfrm>
            <a:off x="2856628" y="2996650"/>
            <a:ext cx="1414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SWAP</a:t>
            </a:r>
            <a:endParaRPr sz="1600"/>
          </a:p>
        </p:txBody>
      </p:sp>
      <p:sp>
        <p:nvSpPr>
          <p:cNvPr id="686" name="Google Shape;686;p26"/>
          <p:cNvSpPr/>
          <p:nvPr/>
        </p:nvSpPr>
        <p:spPr>
          <a:xfrm>
            <a:off x="5531200" y="4256928"/>
            <a:ext cx="580500" cy="469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1021625" y="4242925"/>
            <a:ext cx="580500" cy="469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"/>
          <p:cNvSpPr txBox="1"/>
          <p:nvPr/>
        </p:nvSpPr>
        <p:spPr>
          <a:xfrm>
            <a:off x="334653" y="743235"/>
            <a:ext cx="5724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 an extra variable to temporarily store the value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1" name="Shape 5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2" name="Google Shape;5602;p152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603" name="Google Shape;5603;p152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04" name="Google Shape;5604;p152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605" name="Google Shape;5605;p152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606" name="Google Shape;5606;p152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07" name="Google Shape;5607;p152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608" name="Google Shape;5608;p152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609" name="Google Shape;5609;p152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610" name="Google Shape;5610;p152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611" name="Google Shape;5611;p152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612" name="Google Shape;5612;p152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613" name="Google Shape;5613;p152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614" name="Google Shape;5614;p152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615" name="Google Shape;5615;p152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616" name="Google Shape;5616;p152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617" name="Google Shape;5617;p152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618" name="Google Shape;5618;p152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619" name="Google Shape;5619;p152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620" name="Google Shape;5620;p152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621" name="Google Shape;5621;p152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2" name="Google Shape;5622;p152"/>
          <p:cNvSpPr/>
          <p:nvPr/>
        </p:nvSpPr>
        <p:spPr>
          <a:xfrm flipH="1" rot="-5383536">
            <a:off x="3621018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623" name="Google Shape;5623;p152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24" name="Google Shape;5624;p152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25" name="Google Shape;5625;p152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626" name="Google Shape;5626;p152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627" name="Google Shape;5627;p152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5628" name="Google Shape;5628;p152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29" name="Google Shape;5629;p152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630" name="Google Shape;5630;p152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5631" name="Google Shape;5631;p152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32" name="Google Shape;5632;p152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633" name="Google Shape;5633;p152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634" name="Google Shape;5634;p152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72</a:t>
            </a:r>
            <a:endParaRPr sz="1200"/>
          </a:p>
        </p:txBody>
      </p:sp>
      <p:sp>
        <p:nvSpPr>
          <p:cNvPr id="5635" name="Google Shape;5635;p152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636" name="Google Shape;5636;p152"/>
          <p:cNvSpPr/>
          <p:nvPr/>
        </p:nvSpPr>
        <p:spPr>
          <a:xfrm flipH="1" rot="-5381488">
            <a:off x="3931225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637" name="Google Shape;5637;p152"/>
          <p:cNvSpPr/>
          <p:nvPr/>
        </p:nvSpPr>
        <p:spPr>
          <a:xfrm rot="-16758">
            <a:off x="4414529" y="39722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38" name="Google Shape;5638;p152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element rightward and make room for temp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2" name="Shape 5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3" name="Google Shape;5643;p153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644" name="Google Shape;5644;p153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45" name="Google Shape;5645;p153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646" name="Google Shape;5646;p153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647" name="Google Shape;5647;p153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48" name="Google Shape;5648;p153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649" name="Google Shape;5649;p153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650" name="Google Shape;5650;p153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651" name="Google Shape;5651;p153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652" name="Google Shape;5652;p153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653" name="Google Shape;5653;p153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654" name="Google Shape;5654;p153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655" name="Google Shape;5655;p153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656" name="Google Shape;5656;p153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657" name="Google Shape;5657;p153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658" name="Google Shape;5658;p153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659" name="Google Shape;5659;p153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660" name="Google Shape;5660;p153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661" name="Google Shape;5661;p153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662" name="Google Shape;5662;p153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3" name="Google Shape;5663;p153"/>
          <p:cNvSpPr/>
          <p:nvPr/>
        </p:nvSpPr>
        <p:spPr>
          <a:xfrm flipH="1" rot="-5383536">
            <a:off x="3198405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664" name="Google Shape;5664;p153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65" name="Google Shape;5665;p153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66" name="Google Shape;5666;p153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667" name="Google Shape;5667;p153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668" name="Google Shape;5668;p153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5669" name="Google Shape;5669;p153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70" name="Google Shape;5670;p153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671" name="Google Shape;5671;p153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5672" name="Google Shape;5672;p153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73" name="Google Shape;5673;p153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674" name="Google Shape;5674;p153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675" name="Google Shape;5675;p153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72</a:t>
            </a:r>
            <a:endParaRPr sz="1200"/>
          </a:p>
        </p:txBody>
      </p:sp>
      <p:sp>
        <p:nvSpPr>
          <p:cNvPr id="5676" name="Google Shape;5676;p153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677" name="Google Shape;5677;p153"/>
          <p:cNvSpPr/>
          <p:nvPr/>
        </p:nvSpPr>
        <p:spPr>
          <a:xfrm flipH="1" rot="-5381488">
            <a:off x="3931225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678" name="Google Shape;5678;p153"/>
          <p:cNvSpPr/>
          <p:nvPr/>
        </p:nvSpPr>
        <p:spPr>
          <a:xfrm rot="-16758">
            <a:off x="4414529" y="39722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79" name="Google Shape;5679;p153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element rightward and make room for temp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3" name="Shape 5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4" name="Google Shape;5684;p154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685" name="Google Shape;5685;p154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86" name="Google Shape;5686;p154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687" name="Google Shape;5687;p154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688" name="Google Shape;5688;p154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89" name="Google Shape;5689;p154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690" name="Google Shape;5690;p154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691" name="Google Shape;5691;p154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692" name="Google Shape;5692;p154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693" name="Google Shape;5693;p154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694" name="Google Shape;5694;p154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695" name="Google Shape;5695;p154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696" name="Google Shape;5696;p154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697" name="Google Shape;5697;p154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698" name="Google Shape;5698;p154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699" name="Google Shape;5699;p154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700" name="Google Shape;5700;p154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701" name="Google Shape;5701;p154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702" name="Google Shape;5702;p154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703" name="Google Shape;5703;p154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4" name="Google Shape;5704;p154"/>
          <p:cNvSpPr/>
          <p:nvPr/>
        </p:nvSpPr>
        <p:spPr>
          <a:xfrm flipH="1" rot="-5383536">
            <a:off x="2800105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705" name="Google Shape;5705;p154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706" name="Google Shape;5706;p154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07" name="Google Shape;5707;p154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708" name="Google Shape;5708;p154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709" name="Google Shape;5709;p154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5710" name="Google Shape;5710;p154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11" name="Google Shape;5711;p154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712" name="Google Shape;5712;p154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713" name="Google Shape;5713;p154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14" name="Google Shape;5714;p154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715" name="Google Shape;5715;p154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716" name="Google Shape;5716;p154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72</a:t>
            </a:r>
            <a:endParaRPr sz="1200"/>
          </a:p>
        </p:txBody>
      </p:sp>
      <p:sp>
        <p:nvSpPr>
          <p:cNvPr id="5717" name="Google Shape;5717;p154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718" name="Google Shape;5718;p154"/>
          <p:cNvSpPr/>
          <p:nvPr/>
        </p:nvSpPr>
        <p:spPr>
          <a:xfrm flipH="1" rot="-5381488">
            <a:off x="3931225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719" name="Google Shape;5719;p154"/>
          <p:cNvSpPr/>
          <p:nvPr/>
        </p:nvSpPr>
        <p:spPr>
          <a:xfrm rot="-16758">
            <a:off x="4414529" y="39722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720" name="Google Shape;5720;p154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element rightward and make room for temp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4" name="Shape 5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" name="Google Shape;5725;p155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726" name="Google Shape;5726;p155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27" name="Google Shape;5727;p155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728" name="Google Shape;5728;p155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729" name="Google Shape;5729;p155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30" name="Google Shape;5730;p155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731" name="Google Shape;5731;p155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732" name="Google Shape;5732;p155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733" name="Google Shape;5733;p155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734" name="Google Shape;5734;p155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735" name="Google Shape;5735;p155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736" name="Google Shape;5736;p155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737" name="Google Shape;5737;p155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738" name="Google Shape;5738;p155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739" name="Google Shape;5739;p155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740" name="Google Shape;5740;p155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741" name="Google Shape;5741;p155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742" name="Google Shape;5742;p155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743" name="Google Shape;5743;p155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744" name="Google Shape;5744;p155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5" name="Google Shape;5745;p155"/>
          <p:cNvSpPr/>
          <p:nvPr/>
        </p:nvSpPr>
        <p:spPr>
          <a:xfrm flipH="1" rot="-5383536">
            <a:off x="2395580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746" name="Google Shape;5746;p155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747" name="Google Shape;5747;p155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48" name="Google Shape;5748;p155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749" name="Google Shape;5749;p155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750" name="Google Shape;5750;p155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5751" name="Google Shape;5751;p155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52" name="Google Shape;5752;p155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753" name="Google Shape;5753;p155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754" name="Google Shape;5754;p155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55" name="Google Shape;5755;p155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756" name="Google Shape;5756;p155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757" name="Google Shape;5757;p155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72</a:t>
            </a:r>
            <a:endParaRPr sz="1200"/>
          </a:p>
        </p:txBody>
      </p:sp>
      <p:sp>
        <p:nvSpPr>
          <p:cNvPr id="5758" name="Google Shape;5758;p155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759" name="Google Shape;5759;p155"/>
          <p:cNvSpPr/>
          <p:nvPr/>
        </p:nvSpPr>
        <p:spPr>
          <a:xfrm flipH="1" rot="-5381488">
            <a:off x="3931225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760" name="Google Shape;5760;p155"/>
          <p:cNvSpPr/>
          <p:nvPr/>
        </p:nvSpPr>
        <p:spPr>
          <a:xfrm rot="-16758">
            <a:off x="4414529" y="39722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761" name="Google Shape;5761;p155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element rightward and make room for temp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5" name="Shape 5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6" name="Google Shape;5766;p156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767" name="Google Shape;5767;p156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68" name="Google Shape;5768;p156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769" name="Google Shape;5769;p156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770" name="Google Shape;5770;p156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71" name="Google Shape;5771;p156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772" name="Google Shape;5772;p156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773" name="Google Shape;5773;p156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774" name="Google Shape;5774;p156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775" name="Google Shape;5775;p156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776" name="Google Shape;5776;p156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777" name="Google Shape;5777;p156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778" name="Google Shape;5778;p156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779" name="Google Shape;5779;p156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780" name="Google Shape;5780;p156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781" name="Google Shape;5781;p156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782" name="Google Shape;5782;p156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783" name="Google Shape;5783;p156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784" name="Google Shape;5784;p156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785" name="Google Shape;5785;p156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6" name="Google Shape;5786;p156"/>
          <p:cNvSpPr/>
          <p:nvPr/>
        </p:nvSpPr>
        <p:spPr>
          <a:xfrm flipH="1" rot="-5383536">
            <a:off x="1964705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787" name="Google Shape;5787;p156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788" name="Google Shape;5788;p156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89" name="Google Shape;5789;p156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790" name="Google Shape;5790;p156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791" name="Google Shape;5791;p156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5792" name="Google Shape;5792;p156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93" name="Google Shape;5793;p156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794" name="Google Shape;5794;p156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795" name="Google Shape;5795;p156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96" name="Google Shape;5796;p156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797" name="Google Shape;5797;p156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798" name="Google Shape;5798;p156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72</a:t>
            </a:r>
            <a:endParaRPr sz="1200"/>
          </a:p>
        </p:txBody>
      </p:sp>
      <p:sp>
        <p:nvSpPr>
          <p:cNvPr id="5799" name="Google Shape;5799;p156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800" name="Google Shape;5800;p156"/>
          <p:cNvSpPr/>
          <p:nvPr/>
        </p:nvSpPr>
        <p:spPr>
          <a:xfrm flipH="1" rot="-5381488">
            <a:off x="3931225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801" name="Google Shape;5801;p156"/>
          <p:cNvSpPr/>
          <p:nvPr/>
        </p:nvSpPr>
        <p:spPr>
          <a:xfrm rot="-16758">
            <a:off x="4414529" y="39722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02" name="Google Shape;5802;p156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element rightward and make room for temp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6" name="Shape 5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7" name="Google Shape;5807;p157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808" name="Google Shape;5808;p157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09" name="Google Shape;5809;p157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810" name="Google Shape;5810;p157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811" name="Google Shape;5811;p157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12" name="Google Shape;5812;p157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813" name="Google Shape;5813;p157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814" name="Google Shape;5814;p157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815" name="Google Shape;5815;p157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816" name="Google Shape;5816;p157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817" name="Google Shape;5817;p157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818" name="Google Shape;5818;p157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819" name="Google Shape;5819;p157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820" name="Google Shape;5820;p157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821" name="Google Shape;5821;p157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822" name="Google Shape;5822;p157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823" name="Google Shape;5823;p157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824" name="Google Shape;5824;p157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825" name="Google Shape;5825;p157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826" name="Google Shape;5826;p157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7" name="Google Shape;5827;p157"/>
          <p:cNvSpPr/>
          <p:nvPr/>
        </p:nvSpPr>
        <p:spPr>
          <a:xfrm flipH="1" rot="-5383536">
            <a:off x="1547005" y="96144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828" name="Google Shape;5828;p157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829" name="Google Shape;5829;p157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30" name="Google Shape;5830;p157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831" name="Google Shape;5831;p157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832" name="Google Shape;5832;p157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5833" name="Google Shape;5833;p157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34" name="Google Shape;5834;p157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835" name="Google Shape;5835;p157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5836" name="Google Shape;5836;p157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37" name="Google Shape;5837;p157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838" name="Google Shape;5838;p157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839" name="Google Shape;5839;p157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72</a:t>
            </a:r>
            <a:endParaRPr sz="1200"/>
          </a:p>
        </p:txBody>
      </p:sp>
      <p:sp>
        <p:nvSpPr>
          <p:cNvPr id="5840" name="Google Shape;5840;p157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841" name="Google Shape;5841;p157"/>
          <p:cNvSpPr/>
          <p:nvPr/>
        </p:nvSpPr>
        <p:spPr>
          <a:xfrm flipH="1" rot="-5381488">
            <a:off x="3931225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842" name="Google Shape;5842;p157"/>
          <p:cNvSpPr/>
          <p:nvPr/>
        </p:nvSpPr>
        <p:spPr>
          <a:xfrm rot="-16758">
            <a:off x="4414529" y="397226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43" name="Google Shape;5843;p157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element rightward and make room for temp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7" name="Shape 5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8" name="Google Shape;5848;p158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849" name="Google Shape;5849;p158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50" name="Google Shape;5850;p158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851" name="Google Shape;5851;p158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852" name="Google Shape;5852;p158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53" name="Google Shape;5853;p158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854" name="Google Shape;5854;p158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855" name="Google Shape;5855;p158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856" name="Google Shape;5856;p158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857" name="Google Shape;5857;p158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858" name="Google Shape;5858;p158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859" name="Google Shape;5859;p158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860" name="Google Shape;5860;p158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861" name="Google Shape;5861;p158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862" name="Google Shape;5862;p158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863" name="Google Shape;5863;p158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864" name="Google Shape;5864;p158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865" name="Google Shape;5865;p158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866" name="Google Shape;5866;p158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867" name="Google Shape;5867;p158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8" name="Google Shape;5868;p158"/>
          <p:cNvSpPr/>
          <p:nvPr/>
        </p:nvSpPr>
        <p:spPr>
          <a:xfrm flipH="1" rot="-5383536">
            <a:off x="1208705" y="97269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869" name="Google Shape;5869;p158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870" name="Google Shape;5870;p158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71" name="Google Shape;5871;p158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872" name="Google Shape;5872;p158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873" name="Google Shape;5873;p158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5874" name="Google Shape;5874;p158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75" name="Google Shape;5875;p158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876" name="Google Shape;5876;p158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-1</a:t>
            </a:r>
            <a:endParaRPr sz="1200"/>
          </a:p>
        </p:txBody>
      </p:sp>
      <p:sp>
        <p:nvSpPr>
          <p:cNvPr id="5877" name="Google Shape;5877;p158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78" name="Google Shape;5878;p158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879" name="Google Shape;5879;p158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880" name="Google Shape;5880;p158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72</a:t>
            </a:r>
            <a:endParaRPr sz="1200"/>
          </a:p>
        </p:txBody>
      </p:sp>
      <p:sp>
        <p:nvSpPr>
          <p:cNvPr id="5881" name="Google Shape;5881;p158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882" name="Google Shape;5882;p158"/>
          <p:cNvSpPr/>
          <p:nvPr/>
        </p:nvSpPr>
        <p:spPr>
          <a:xfrm flipH="1" rot="-5381488">
            <a:off x="3931225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883" name="Google Shape;5883;p158"/>
          <p:cNvSpPr/>
          <p:nvPr/>
        </p:nvSpPr>
        <p:spPr>
          <a:xfrm rot="-16758">
            <a:off x="4414529" y="378321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84" name="Google Shape;5884;p158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85" name="Google Shape;5885;p158"/>
          <p:cNvSpPr txBox="1"/>
          <p:nvPr/>
        </p:nvSpPr>
        <p:spPr>
          <a:xfrm>
            <a:off x="1245650" y="2072475"/>
            <a:ext cx="3987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 is less than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not re-enter while loop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9" name="Shape 5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0" name="Google Shape;5890;p159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891" name="Google Shape;5891;p159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92" name="Google Shape;5892;p159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893" name="Google Shape;5893;p159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894" name="Google Shape;5894;p159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95" name="Google Shape;5895;p159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896" name="Google Shape;5896;p159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897" name="Google Shape;5897;p159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898" name="Google Shape;5898;p159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899" name="Google Shape;5899;p159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900" name="Google Shape;5900;p159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901" name="Google Shape;5901;p159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902" name="Google Shape;5902;p159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903" name="Google Shape;5903;p159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904" name="Google Shape;5904;p159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905" name="Google Shape;5905;p159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906" name="Google Shape;5906;p159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907" name="Google Shape;5907;p159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908" name="Google Shape;5908;p159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909" name="Google Shape;5909;p159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0" name="Google Shape;5910;p159"/>
          <p:cNvSpPr/>
          <p:nvPr/>
        </p:nvSpPr>
        <p:spPr>
          <a:xfrm flipH="1" rot="-5383536">
            <a:off x="1208705" y="972694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911" name="Google Shape;5911;p159"/>
          <p:cNvSpPr txBox="1"/>
          <p:nvPr>
            <p:ph idx="1" type="body"/>
          </p:nvPr>
        </p:nvSpPr>
        <p:spPr>
          <a:xfrm>
            <a:off x="5233425" y="2984975"/>
            <a:ext cx="38505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insertionSort(int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i=1; i&lt;arr.length; i++){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j = i-1;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int temp = arr[ i ];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 (j &gt;= 0) &amp;&amp; ( arr[ j ] &gt; temp ) 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arr[j + 1] = arr[ j ];     //shift element rightward 			j--;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arr[ j+1 ] = temp;   //insert value in proper location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912" name="Google Shape;5912;p159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13" name="Google Shape;5913;p159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5914" name="Google Shape;5914;p159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915" name="Google Shape;5915;p159"/>
          <p:cNvSpPr txBox="1"/>
          <p:nvPr/>
        </p:nvSpPr>
        <p:spPr>
          <a:xfrm>
            <a:off x="5752000" y="1125300"/>
            <a:ext cx="388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5916" name="Google Shape;5916;p159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17" name="Google Shape;5917;p159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918" name="Google Shape;5918;p159"/>
          <p:cNvSpPr txBox="1"/>
          <p:nvPr/>
        </p:nvSpPr>
        <p:spPr>
          <a:xfrm>
            <a:off x="6885875" y="1125300"/>
            <a:ext cx="3207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-1</a:t>
            </a:r>
            <a:endParaRPr sz="1200"/>
          </a:p>
        </p:txBody>
      </p:sp>
      <p:sp>
        <p:nvSpPr>
          <p:cNvPr id="5919" name="Google Shape;5919;p159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20" name="Google Shape;5920;p159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</a:t>
            </a:r>
            <a:endParaRPr sz="1000"/>
          </a:p>
        </p:txBody>
      </p:sp>
      <p:sp>
        <p:nvSpPr>
          <p:cNvPr id="5921" name="Google Shape;5921;p159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5922" name="Google Shape;5922;p159"/>
          <p:cNvSpPr txBox="1"/>
          <p:nvPr/>
        </p:nvSpPr>
        <p:spPr>
          <a:xfrm>
            <a:off x="8103850" y="1124250"/>
            <a:ext cx="4095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72</a:t>
            </a:r>
            <a:endParaRPr sz="1200"/>
          </a:p>
        </p:txBody>
      </p:sp>
      <p:sp>
        <p:nvSpPr>
          <p:cNvPr id="5923" name="Google Shape;5923;p159"/>
          <p:cNvSpPr/>
          <p:nvPr/>
        </p:nvSpPr>
        <p:spPr>
          <a:xfrm>
            <a:off x="67586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5924" name="Google Shape;5924;p159"/>
          <p:cNvSpPr/>
          <p:nvPr/>
        </p:nvSpPr>
        <p:spPr>
          <a:xfrm flipH="1" rot="-5381488">
            <a:off x="3931225" y="804424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5925" name="Google Shape;5925;p159"/>
          <p:cNvSpPr/>
          <p:nvPr/>
        </p:nvSpPr>
        <p:spPr>
          <a:xfrm rot="-16758">
            <a:off x="4414529" y="4459815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926" name="Google Shape;5926;p159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27" name="Google Shape;5927;p159"/>
          <p:cNvSpPr txBox="1"/>
          <p:nvPr/>
        </p:nvSpPr>
        <p:spPr>
          <a:xfrm>
            <a:off x="1245650" y="2072475"/>
            <a:ext cx="3987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temp in scores[ j+1 ]</a:t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1" name="Shape 5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2" name="Google Shape;5932;p160"/>
          <p:cNvSpPr txBox="1"/>
          <p:nvPr>
            <p:ph type="title"/>
          </p:nvPr>
        </p:nvSpPr>
        <p:spPr>
          <a:xfrm>
            <a:off x="235500" y="64025"/>
            <a:ext cx="87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</a:t>
            </a:r>
            <a:r>
              <a:rPr lang="en" sz="2400">
                <a:solidFill>
                  <a:schemeClr val="dk2"/>
                </a:solidFill>
              </a:rPr>
              <a:t>compare and shift elements before inserting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933" name="Google Shape;5933;p160"/>
          <p:cNvSpPr/>
          <p:nvPr/>
        </p:nvSpPr>
        <p:spPr>
          <a:xfrm>
            <a:off x="165125" y="6307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34" name="Google Shape;5934;p160"/>
          <p:cNvSpPr/>
          <p:nvPr/>
        </p:nvSpPr>
        <p:spPr>
          <a:xfrm>
            <a:off x="152235" y="9740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5935" name="Google Shape;5935;p160"/>
          <p:cNvSpPr txBox="1"/>
          <p:nvPr/>
        </p:nvSpPr>
        <p:spPr>
          <a:xfrm>
            <a:off x="165125" y="7732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5936" name="Google Shape;5936;p160"/>
          <p:cNvSpPr txBox="1"/>
          <p:nvPr/>
        </p:nvSpPr>
        <p:spPr>
          <a:xfrm>
            <a:off x="343872" y="11263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37" name="Google Shape;5937;p160"/>
          <p:cNvSpPr/>
          <p:nvPr/>
        </p:nvSpPr>
        <p:spPr>
          <a:xfrm>
            <a:off x="149886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5938" name="Google Shape;5938;p160"/>
          <p:cNvSpPr/>
          <p:nvPr/>
        </p:nvSpPr>
        <p:spPr>
          <a:xfrm>
            <a:off x="191655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5939" name="Google Shape;5939;p160"/>
          <p:cNvSpPr/>
          <p:nvPr/>
        </p:nvSpPr>
        <p:spPr>
          <a:xfrm>
            <a:off x="2334249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5940" name="Google Shape;5940;p160"/>
          <p:cNvSpPr/>
          <p:nvPr/>
        </p:nvSpPr>
        <p:spPr>
          <a:xfrm>
            <a:off x="2751943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5941" name="Google Shape;5941;p160"/>
          <p:cNvSpPr/>
          <p:nvPr/>
        </p:nvSpPr>
        <p:spPr>
          <a:xfrm>
            <a:off x="3169637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5942" name="Google Shape;5942;p160"/>
          <p:cNvSpPr/>
          <p:nvPr/>
        </p:nvSpPr>
        <p:spPr>
          <a:xfrm>
            <a:off x="3587331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5943" name="Google Shape;5943;p160"/>
          <p:cNvSpPr/>
          <p:nvPr/>
        </p:nvSpPr>
        <p:spPr>
          <a:xfrm>
            <a:off x="4005025" y="141007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5944" name="Google Shape;5944;p160"/>
          <p:cNvSpPr/>
          <p:nvPr/>
        </p:nvSpPr>
        <p:spPr>
          <a:xfrm>
            <a:off x="149886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5945" name="Google Shape;5945;p160"/>
          <p:cNvSpPr/>
          <p:nvPr/>
        </p:nvSpPr>
        <p:spPr>
          <a:xfrm>
            <a:off x="191655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5946" name="Google Shape;5946;p160"/>
          <p:cNvSpPr/>
          <p:nvPr/>
        </p:nvSpPr>
        <p:spPr>
          <a:xfrm>
            <a:off x="2334249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5947" name="Google Shape;5947;p160"/>
          <p:cNvSpPr/>
          <p:nvPr/>
        </p:nvSpPr>
        <p:spPr>
          <a:xfrm>
            <a:off x="2751943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5948" name="Google Shape;5948;p160"/>
          <p:cNvSpPr/>
          <p:nvPr/>
        </p:nvSpPr>
        <p:spPr>
          <a:xfrm>
            <a:off x="3169637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5949" name="Google Shape;5949;p160"/>
          <p:cNvSpPr/>
          <p:nvPr/>
        </p:nvSpPr>
        <p:spPr>
          <a:xfrm>
            <a:off x="3587331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5950" name="Google Shape;5950;p160"/>
          <p:cNvSpPr/>
          <p:nvPr/>
        </p:nvSpPr>
        <p:spPr>
          <a:xfrm>
            <a:off x="4005025" y="1204846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5951" name="Google Shape;5951;p160"/>
          <p:cNvSpPr/>
          <p:nvPr/>
        </p:nvSpPr>
        <p:spPr>
          <a:xfrm rot="335070">
            <a:off x="496131" y="12471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2" name="Google Shape;5952;p160"/>
          <p:cNvSpPr txBox="1"/>
          <p:nvPr>
            <p:ph idx="1" type="body"/>
          </p:nvPr>
        </p:nvSpPr>
        <p:spPr>
          <a:xfrm>
            <a:off x="3741175" y="2278550"/>
            <a:ext cx="53427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public static void insertionSort(int [] arr){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for(int i=1; i&lt;arr.length; i++){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int j = i-1;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int temp = arr[ i ];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while( (j &gt;= 0) &amp;&amp; ( arr[ j ] &gt; temp ) ){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arr[j + 1] = arr[ j ];     //shift element rightward 			j--;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arr[ j+1 ] = temp;   //insert value in proper location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53" name="Google Shape;5953;p160"/>
          <p:cNvSpPr txBox="1"/>
          <p:nvPr/>
        </p:nvSpPr>
        <p:spPr>
          <a:xfrm>
            <a:off x="1245650" y="2072475"/>
            <a:ext cx="5580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54" name="Google Shape;5954;p160"/>
          <p:cNvSpPr txBox="1"/>
          <p:nvPr/>
        </p:nvSpPr>
        <p:spPr>
          <a:xfrm>
            <a:off x="1498850" y="1956913"/>
            <a:ext cx="3987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IS SORTED</a:t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58" name="Shape 5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" name="Google Shape;5959;p161"/>
          <p:cNvSpPr txBox="1"/>
          <p:nvPr>
            <p:ph type="title"/>
          </p:nvPr>
        </p:nvSpPr>
        <p:spPr>
          <a:xfrm>
            <a:off x="311700" y="18790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</a:t>
            </a:r>
            <a:r>
              <a:rPr lang="en">
                <a:solidFill>
                  <a:schemeClr val="accent1"/>
                </a:solidFill>
              </a:rPr>
              <a:t>Median</a:t>
            </a:r>
            <a:r>
              <a:rPr lang="en"/>
              <a:t> Element of an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0" name="Google Shape;5960;p161"/>
          <p:cNvSpPr txBox="1"/>
          <p:nvPr>
            <p:ph idx="1" type="body"/>
          </p:nvPr>
        </p:nvSpPr>
        <p:spPr>
          <a:xfrm>
            <a:off x="256650" y="760600"/>
            <a:ext cx="8782800" cy="4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public static double getMedian(int [] arr){</a:t>
            </a:r>
            <a:endParaRPr sz="16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int [] tempArray = getCopyOfArray(arr);   // do not want to alter original array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</a:t>
            </a:r>
            <a:r>
              <a:rPr lang="en" sz="1600"/>
              <a:t>Arrays.sort(tempArray);				//sort the array in place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int len = tempArray.length;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int midIndex = len/2;  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if(len %2 == 1){	//odd number of elements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    return tempArray[ midIndex ]; 	//middle index contains the median value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}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</a:t>
            </a:r>
            <a:r>
              <a:rPr lang="en" sz="1600"/>
              <a:t>else{          	  //even number of elements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    return (  (tempArray[ midIndex ] + tempArray[ midIndex+1 ] ) / 2 ) ;    //average of two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</a:t>
            </a: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Iterate through Array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8925" y="4364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5" name="Google Shape;695;p27"/>
          <p:cNvSpPr/>
          <p:nvPr/>
        </p:nvSpPr>
        <p:spPr>
          <a:xfrm>
            <a:off x="124326" y="4707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696" name="Google Shape;696;p27"/>
          <p:cNvSpPr txBox="1"/>
          <p:nvPr/>
        </p:nvSpPr>
        <p:spPr>
          <a:xfrm>
            <a:off x="88925" y="45070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697" name="Google Shape;697;p27"/>
          <p:cNvSpPr txBox="1"/>
          <p:nvPr/>
        </p:nvSpPr>
        <p:spPr>
          <a:xfrm>
            <a:off x="267672" y="4860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8" name="Google Shape;698;p27"/>
          <p:cNvSpPr/>
          <p:nvPr/>
        </p:nvSpPr>
        <p:spPr>
          <a:xfrm>
            <a:off x="609125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699" name="Google Shape;699;p27"/>
          <p:cNvSpPr/>
          <p:nvPr/>
        </p:nvSpPr>
        <p:spPr>
          <a:xfrm>
            <a:off x="1026819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700" name="Google Shape;700;p27"/>
          <p:cNvSpPr/>
          <p:nvPr/>
        </p:nvSpPr>
        <p:spPr>
          <a:xfrm>
            <a:off x="1444513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701" name="Google Shape;701;p27"/>
          <p:cNvSpPr/>
          <p:nvPr/>
        </p:nvSpPr>
        <p:spPr>
          <a:xfrm>
            <a:off x="1862207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702" name="Google Shape;702;p27"/>
          <p:cNvSpPr/>
          <p:nvPr/>
        </p:nvSpPr>
        <p:spPr>
          <a:xfrm>
            <a:off x="2279901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703" name="Google Shape;703;p27"/>
          <p:cNvSpPr/>
          <p:nvPr/>
        </p:nvSpPr>
        <p:spPr>
          <a:xfrm>
            <a:off x="2697595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704" name="Google Shape;704;p27"/>
          <p:cNvSpPr/>
          <p:nvPr/>
        </p:nvSpPr>
        <p:spPr>
          <a:xfrm>
            <a:off x="3115290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705" name="Google Shape;705;p27"/>
          <p:cNvSpPr/>
          <p:nvPr/>
        </p:nvSpPr>
        <p:spPr>
          <a:xfrm>
            <a:off x="3532984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706" name="Google Shape;706;p27"/>
          <p:cNvSpPr/>
          <p:nvPr/>
        </p:nvSpPr>
        <p:spPr>
          <a:xfrm>
            <a:off x="3950678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4368372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708" name="Google Shape;708;p27"/>
          <p:cNvSpPr/>
          <p:nvPr/>
        </p:nvSpPr>
        <p:spPr>
          <a:xfrm>
            <a:off x="609125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709" name="Google Shape;709;p27"/>
          <p:cNvSpPr/>
          <p:nvPr/>
        </p:nvSpPr>
        <p:spPr>
          <a:xfrm>
            <a:off x="1026819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710" name="Google Shape;710;p27"/>
          <p:cNvSpPr/>
          <p:nvPr/>
        </p:nvSpPr>
        <p:spPr>
          <a:xfrm>
            <a:off x="1444513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711" name="Google Shape;711;p27"/>
          <p:cNvSpPr/>
          <p:nvPr/>
        </p:nvSpPr>
        <p:spPr>
          <a:xfrm>
            <a:off x="1862207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712" name="Google Shape;712;p27"/>
          <p:cNvSpPr/>
          <p:nvPr/>
        </p:nvSpPr>
        <p:spPr>
          <a:xfrm>
            <a:off x="2279901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713" name="Google Shape;713;p27"/>
          <p:cNvSpPr/>
          <p:nvPr/>
        </p:nvSpPr>
        <p:spPr>
          <a:xfrm>
            <a:off x="2697595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714" name="Google Shape;714;p27"/>
          <p:cNvSpPr/>
          <p:nvPr/>
        </p:nvSpPr>
        <p:spPr>
          <a:xfrm>
            <a:off x="3115290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715" name="Google Shape;715;p27"/>
          <p:cNvSpPr/>
          <p:nvPr/>
        </p:nvSpPr>
        <p:spPr>
          <a:xfrm>
            <a:off x="3532984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716" name="Google Shape;716;p27"/>
          <p:cNvSpPr/>
          <p:nvPr/>
        </p:nvSpPr>
        <p:spPr>
          <a:xfrm>
            <a:off x="3950678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717" name="Google Shape;717;p27"/>
          <p:cNvSpPr/>
          <p:nvPr/>
        </p:nvSpPr>
        <p:spPr>
          <a:xfrm>
            <a:off x="4368372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718" name="Google Shape;718;p27"/>
          <p:cNvSpPr txBox="1"/>
          <p:nvPr/>
        </p:nvSpPr>
        <p:spPr>
          <a:xfrm>
            <a:off x="1485325" y="4244850"/>
            <a:ext cx="6965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20 which perfectly matches the number of elements</a:t>
            </a:r>
            <a:endParaRPr sz="1800"/>
          </a:p>
        </p:txBody>
      </p:sp>
      <p:sp>
        <p:nvSpPr>
          <p:cNvPr id="719" name="Google Shape;719;p27"/>
          <p:cNvSpPr/>
          <p:nvPr/>
        </p:nvSpPr>
        <p:spPr>
          <a:xfrm flipH="1" rot="-5392039">
            <a:off x="495324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20" name="Google Shape;720;p27"/>
          <p:cNvSpPr/>
          <p:nvPr/>
        </p:nvSpPr>
        <p:spPr>
          <a:xfrm>
            <a:off x="4763428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</a:t>
            </a:r>
            <a:endParaRPr/>
          </a:p>
        </p:txBody>
      </p:sp>
      <p:sp>
        <p:nvSpPr>
          <p:cNvPr id="721" name="Google Shape;721;p27"/>
          <p:cNvSpPr/>
          <p:nvPr/>
        </p:nvSpPr>
        <p:spPr>
          <a:xfrm>
            <a:off x="5181122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722" name="Google Shape;722;p27"/>
          <p:cNvSpPr/>
          <p:nvPr/>
        </p:nvSpPr>
        <p:spPr>
          <a:xfrm>
            <a:off x="5598816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</a:t>
            </a:r>
            <a:endParaRPr/>
          </a:p>
        </p:txBody>
      </p:sp>
      <p:sp>
        <p:nvSpPr>
          <p:cNvPr id="723" name="Google Shape;723;p27"/>
          <p:cNvSpPr/>
          <p:nvPr/>
        </p:nvSpPr>
        <p:spPr>
          <a:xfrm>
            <a:off x="6016511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724" name="Google Shape;724;p27"/>
          <p:cNvSpPr/>
          <p:nvPr/>
        </p:nvSpPr>
        <p:spPr>
          <a:xfrm>
            <a:off x="6434205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725" name="Google Shape;725;p27"/>
          <p:cNvSpPr/>
          <p:nvPr/>
        </p:nvSpPr>
        <p:spPr>
          <a:xfrm>
            <a:off x="6851899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726" name="Google Shape;726;p27"/>
          <p:cNvSpPr/>
          <p:nvPr/>
        </p:nvSpPr>
        <p:spPr>
          <a:xfrm>
            <a:off x="7269593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727" name="Google Shape;727;p27"/>
          <p:cNvSpPr/>
          <p:nvPr/>
        </p:nvSpPr>
        <p:spPr>
          <a:xfrm>
            <a:off x="7687287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728" name="Google Shape;728;p27"/>
          <p:cNvSpPr/>
          <p:nvPr/>
        </p:nvSpPr>
        <p:spPr>
          <a:xfrm>
            <a:off x="8104981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729" name="Google Shape;729;p27"/>
          <p:cNvSpPr/>
          <p:nvPr/>
        </p:nvSpPr>
        <p:spPr>
          <a:xfrm>
            <a:off x="8522675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730" name="Google Shape;730;p27"/>
          <p:cNvSpPr/>
          <p:nvPr/>
        </p:nvSpPr>
        <p:spPr>
          <a:xfrm>
            <a:off x="4763428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731" name="Google Shape;731;p27"/>
          <p:cNvSpPr/>
          <p:nvPr/>
        </p:nvSpPr>
        <p:spPr>
          <a:xfrm>
            <a:off x="5181122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732" name="Google Shape;732;p27"/>
          <p:cNvSpPr/>
          <p:nvPr/>
        </p:nvSpPr>
        <p:spPr>
          <a:xfrm>
            <a:off x="5598816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733" name="Google Shape;733;p27"/>
          <p:cNvSpPr/>
          <p:nvPr/>
        </p:nvSpPr>
        <p:spPr>
          <a:xfrm>
            <a:off x="6016511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734" name="Google Shape;734;p27"/>
          <p:cNvSpPr/>
          <p:nvPr/>
        </p:nvSpPr>
        <p:spPr>
          <a:xfrm>
            <a:off x="6434205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735" name="Google Shape;735;p27"/>
          <p:cNvSpPr/>
          <p:nvPr/>
        </p:nvSpPr>
        <p:spPr>
          <a:xfrm>
            <a:off x="6851899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736" name="Google Shape;736;p27"/>
          <p:cNvSpPr/>
          <p:nvPr/>
        </p:nvSpPr>
        <p:spPr>
          <a:xfrm>
            <a:off x="7269593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737" name="Google Shape;737;p27"/>
          <p:cNvSpPr/>
          <p:nvPr/>
        </p:nvSpPr>
        <p:spPr>
          <a:xfrm>
            <a:off x="7687287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738" name="Google Shape;738;p27"/>
          <p:cNvSpPr/>
          <p:nvPr/>
        </p:nvSpPr>
        <p:spPr>
          <a:xfrm>
            <a:off x="8104981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739" name="Google Shape;739;p27"/>
          <p:cNvSpPr/>
          <p:nvPr/>
        </p:nvSpPr>
        <p:spPr>
          <a:xfrm>
            <a:off x="8522675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740" name="Google Shape;740;p27"/>
          <p:cNvSpPr/>
          <p:nvPr/>
        </p:nvSpPr>
        <p:spPr>
          <a:xfrm rot="-4058545">
            <a:off x="98083" y="4582825"/>
            <a:ext cx="746085" cy="83401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7"/>
          <p:cNvSpPr txBox="1"/>
          <p:nvPr>
            <p:ph idx="1" type="body"/>
          </p:nvPr>
        </p:nvSpPr>
        <p:spPr>
          <a:xfrm>
            <a:off x="311700" y="986675"/>
            <a:ext cx="5822700" cy="170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for </a:t>
            </a:r>
            <a:r>
              <a:rPr lang="en"/>
              <a:t>( int </a:t>
            </a:r>
            <a:r>
              <a:rPr lang="en">
                <a:solidFill>
                  <a:schemeClr val="accent5"/>
                </a:solidFill>
              </a:rPr>
              <a:t>i </a:t>
            </a:r>
            <a:r>
              <a:rPr lang="en"/>
              <a:t>= 0;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 &lt;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scores.length </a:t>
            </a:r>
            <a:r>
              <a:rPr lang="en"/>
              <a:t>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++ 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 visit and print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System.out.println(“val at “+</a:t>
            </a:r>
            <a:r>
              <a:rPr lang="en">
                <a:solidFill>
                  <a:schemeClr val="accent5"/>
                </a:solidFill>
              </a:rPr>
              <a:t> i </a:t>
            </a:r>
            <a:r>
              <a:rPr lang="en"/>
              <a:t>+” is “ + </a:t>
            </a:r>
            <a:r>
              <a:rPr lang="en">
                <a:solidFill>
                  <a:schemeClr val="accent1"/>
                </a:solidFill>
              </a:rPr>
              <a:t>scores[ i ] 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742" name="Google Shape;742;p27"/>
          <p:cNvSpPr/>
          <p:nvPr/>
        </p:nvSpPr>
        <p:spPr>
          <a:xfrm>
            <a:off x="6872475" y="226350"/>
            <a:ext cx="2039100" cy="256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0 is 82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1 is 87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2 is 75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3 is 99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14 is 23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18 is 62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 at 19 is 97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3" name="Google Shape;743;p27"/>
          <p:cNvSpPr/>
          <p:nvPr/>
        </p:nvSpPr>
        <p:spPr>
          <a:xfrm flipH="1" rot="-5392039">
            <a:off x="909020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44" name="Google Shape;744;p27"/>
          <p:cNvSpPr/>
          <p:nvPr/>
        </p:nvSpPr>
        <p:spPr>
          <a:xfrm flipH="1" rot="-5392039">
            <a:off x="1322716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45" name="Google Shape;745;p27"/>
          <p:cNvSpPr/>
          <p:nvPr/>
        </p:nvSpPr>
        <p:spPr>
          <a:xfrm flipH="1" rot="-5392039">
            <a:off x="1736412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46" name="Google Shape;746;p27"/>
          <p:cNvSpPr/>
          <p:nvPr/>
        </p:nvSpPr>
        <p:spPr>
          <a:xfrm flipH="1" rot="-5392039">
            <a:off x="2150108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47" name="Google Shape;747;p27"/>
          <p:cNvSpPr/>
          <p:nvPr/>
        </p:nvSpPr>
        <p:spPr>
          <a:xfrm flipH="1" rot="-5392039">
            <a:off x="2563804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48" name="Google Shape;748;p27"/>
          <p:cNvSpPr/>
          <p:nvPr/>
        </p:nvSpPr>
        <p:spPr>
          <a:xfrm flipH="1" rot="-5392039">
            <a:off x="2977500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49" name="Google Shape;749;p27"/>
          <p:cNvSpPr/>
          <p:nvPr/>
        </p:nvSpPr>
        <p:spPr>
          <a:xfrm flipH="1" rot="-5392039">
            <a:off x="3391197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50" name="Google Shape;750;p27"/>
          <p:cNvSpPr/>
          <p:nvPr/>
        </p:nvSpPr>
        <p:spPr>
          <a:xfrm flipH="1" rot="-5392039">
            <a:off x="3804893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51" name="Google Shape;751;p27"/>
          <p:cNvSpPr/>
          <p:nvPr/>
        </p:nvSpPr>
        <p:spPr>
          <a:xfrm flipH="1" rot="-5392039">
            <a:off x="4218589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52" name="Google Shape;752;p27"/>
          <p:cNvSpPr/>
          <p:nvPr/>
        </p:nvSpPr>
        <p:spPr>
          <a:xfrm flipH="1" rot="-5392039">
            <a:off x="4632285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53" name="Google Shape;753;p27"/>
          <p:cNvSpPr/>
          <p:nvPr/>
        </p:nvSpPr>
        <p:spPr>
          <a:xfrm flipH="1" rot="-5392039">
            <a:off x="5045981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54" name="Google Shape;754;p27"/>
          <p:cNvSpPr/>
          <p:nvPr/>
        </p:nvSpPr>
        <p:spPr>
          <a:xfrm flipH="1" rot="-5392039">
            <a:off x="5459677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55" name="Google Shape;755;p27"/>
          <p:cNvSpPr/>
          <p:nvPr/>
        </p:nvSpPr>
        <p:spPr>
          <a:xfrm flipH="1" rot="-5392039">
            <a:off x="5873373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56" name="Google Shape;756;p27"/>
          <p:cNvSpPr/>
          <p:nvPr/>
        </p:nvSpPr>
        <p:spPr>
          <a:xfrm flipH="1" rot="-5392039">
            <a:off x="6287069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57" name="Google Shape;757;p27"/>
          <p:cNvSpPr/>
          <p:nvPr/>
        </p:nvSpPr>
        <p:spPr>
          <a:xfrm flipH="1" rot="-5392039">
            <a:off x="6700765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58" name="Google Shape;758;p27"/>
          <p:cNvSpPr/>
          <p:nvPr/>
        </p:nvSpPr>
        <p:spPr>
          <a:xfrm flipH="1" rot="-5392039">
            <a:off x="7114461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59" name="Google Shape;759;p27"/>
          <p:cNvSpPr/>
          <p:nvPr/>
        </p:nvSpPr>
        <p:spPr>
          <a:xfrm flipH="1" rot="-5392039">
            <a:off x="7528157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60" name="Google Shape;760;p27"/>
          <p:cNvSpPr/>
          <p:nvPr/>
        </p:nvSpPr>
        <p:spPr>
          <a:xfrm flipH="1" rot="-5392039">
            <a:off x="7941853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761" name="Google Shape;761;p27"/>
          <p:cNvSpPr/>
          <p:nvPr/>
        </p:nvSpPr>
        <p:spPr>
          <a:xfrm flipH="1" rot="-5392039">
            <a:off x="8355549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64" name="Shape 5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5" name="Google Shape;5965;p162"/>
          <p:cNvSpPr txBox="1"/>
          <p:nvPr>
            <p:ph type="title"/>
          </p:nvPr>
        </p:nvSpPr>
        <p:spPr>
          <a:xfrm>
            <a:off x="311700" y="-216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</a:t>
            </a:r>
            <a:r>
              <a:rPr lang="en">
                <a:solidFill>
                  <a:schemeClr val="accent1"/>
                </a:solidFill>
              </a:rPr>
              <a:t>Mode</a:t>
            </a:r>
            <a:r>
              <a:rPr lang="en"/>
              <a:t> Element of an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6" name="Google Shape;5966;p162"/>
          <p:cNvSpPr txBox="1"/>
          <p:nvPr>
            <p:ph idx="1" type="body"/>
          </p:nvPr>
        </p:nvSpPr>
        <p:spPr>
          <a:xfrm>
            <a:off x="311700" y="494275"/>
            <a:ext cx="8520600" cy="4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public static int getMode(int [] arr){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int maxCount = 0;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int indexOfMode = 0;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for( int i=0; i &lt; arr.length; i++ ){  //outer loop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int currentCount = 0;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for( int j=0; j &lt; arr.length; j++ ){  </a:t>
            </a:r>
            <a:r>
              <a:rPr lang="en" sz="1600"/>
              <a:t>//inner loop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	if( arr[ i ] == arr[ j ] ){          //find matches to increment count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		currentCount++;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	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	if(currentCount &gt; maxCount){    //there is a new Mode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		maxCount = currentCount;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		indexOfMode = i;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	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return arr[ indexOfMode ] 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0" name="Shape 5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1" name="Google Shape;5971;p163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#1 </a:t>
            </a:r>
            <a:r>
              <a:rPr lang="en" sz="2800">
                <a:solidFill>
                  <a:schemeClr val="accent1"/>
                </a:solidFill>
              </a:rPr>
              <a:t>swap</a:t>
            </a:r>
            <a:r>
              <a:rPr lang="en" sz="2800"/>
              <a:t> method 3 arguments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72" name="Google Shape;5972;p163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973" name="Google Shape;5973;p163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void method named </a:t>
            </a:r>
            <a:r>
              <a:rPr b="1" lang="en">
                <a:solidFill>
                  <a:schemeClr val="dk1"/>
                </a:solidFill>
              </a:rPr>
              <a:t>swap</a:t>
            </a:r>
            <a:r>
              <a:rPr lang="en">
                <a:solidFill>
                  <a:schemeClr val="dk1"/>
                </a:solidFill>
              </a:rPr>
              <a:t> that takes in 3 arguments (int indexA, int indexB, int [ ] arr)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method will use the indexes to swap the elements in the array.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se the example from the slides to build the method body.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7" name="Shape 5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8" name="Google Shape;5978;p164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</a:t>
            </a:r>
            <a:r>
              <a:rPr lang="en" sz="2800"/>
              <a:t>2</a:t>
            </a:r>
            <a:r>
              <a:rPr lang="en" sz="2800"/>
              <a:t> method </a:t>
            </a:r>
            <a:r>
              <a:rPr lang="en" sz="2800">
                <a:solidFill>
                  <a:schemeClr val="accent1"/>
                </a:solidFill>
              </a:rPr>
              <a:t>displayArray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79" name="Google Shape;5979;p164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980" name="Google Shape;5980;p164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void method named </a:t>
            </a:r>
            <a:r>
              <a:rPr b="1" lang="en">
                <a:solidFill>
                  <a:schemeClr val="dk1"/>
                </a:solidFill>
              </a:rPr>
              <a:t>displayArray</a:t>
            </a:r>
            <a:r>
              <a:rPr lang="en">
                <a:solidFill>
                  <a:schemeClr val="dk1"/>
                </a:solidFill>
              </a:rPr>
              <a:t> that takes in 1 argument of type </a:t>
            </a:r>
            <a:r>
              <a:rPr b="1" lang="en">
                <a:solidFill>
                  <a:schemeClr val="dk1"/>
                </a:solidFill>
              </a:rPr>
              <a:t>String</a:t>
            </a:r>
            <a:r>
              <a:rPr b="1" lang="en">
                <a:solidFill>
                  <a:schemeClr val="dk1"/>
                </a:solidFill>
              </a:rPr>
              <a:t> [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iterate through the array and </a:t>
            </a:r>
            <a:r>
              <a:rPr b="1" lang="en">
                <a:solidFill>
                  <a:schemeClr val="dk1"/>
                </a:solidFill>
              </a:rPr>
              <a:t>print each value on its own line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array’s content should NOT be altered or rearranged in any way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4" name="Shape 5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5" name="Google Shape;5985;p165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</a:t>
            </a:r>
            <a:r>
              <a:rPr lang="en" sz="2800"/>
              <a:t>3</a:t>
            </a:r>
            <a:r>
              <a:rPr lang="en" sz="2800"/>
              <a:t> method </a:t>
            </a:r>
            <a:r>
              <a:rPr lang="en" sz="2800">
                <a:solidFill>
                  <a:schemeClr val="accent1"/>
                </a:solidFill>
              </a:rPr>
              <a:t>findMinimumValue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86" name="Google Shape;5986;p165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987" name="Google Shape;5987;p165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findMinimumValue</a:t>
            </a:r>
            <a:r>
              <a:rPr lang="en">
                <a:solidFill>
                  <a:schemeClr val="dk1"/>
                </a:solidFill>
              </a:rPr>
              <a:t> that takes in 1 argument of type </a:t>
            </a:r>
            <a:r>
              <a:rPr b="1" lang="en">
                <a:solidFill>
                  <a:schemeClr val="dk1"/>
                </a:solidFill>
              </a:rPr>
              <a:t>int [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iterate through the array and </a:t>
            </a:r>
            <a:r>
              <a:rPr b="1" lang="en">
                <a:solidFill>
                  <a:schemeClr val="dk1"/>
                </a:solidFill>
              </a:rPr>
              <a:t>return the minimum value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array’s content should NOT be altered or rearranged in any way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the example of finding the Maximum from the slides and alter it to build the method body.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1" name="Shape 5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2" name="Google Shape;5992;p166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#4 method </a:t>
            </a:r>
            <a:r>
              <a:rPr lang="en" sz="2800">
                <a:solidFill>
                  <a:schemeClr val="accent1"/>
                </a:solidFill>
              </a:rPr>
              <a:t>findTarget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93" name="Google Shape;5993;p166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994" name="Google Shape;5994;p166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findTarget</a:t>
            </a:r>
            <a:r>
              <a:rPr lang="en">
                <a:solidFill>
                  <a:schemeClr val="dk1"/>
                </a:solidFill>
              </a:rPr>
              <a:t> that takes in 2 arguments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of type </a:t>
            </a:r>
            <a:r>
              <a:rPr b="1" lang="en">
                <a:solidFill>
                  <a:schemeClr val="dk1"/>
                </a:solidFill>
              </a:rPr>
              <a:t>int [ ] </a:t>
            </a:r>
            <a:r>
              <a:rPr lang="en">
                <a:solidFill>
                  <a:schemeClr val="dk1"/>
                </a:solidFill>
              </a:rPr>
              <a:t>, 1 of type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iterate through the array and </a:t>
            </a:r>
            <a:r>
              <a:rPr b="1" lang="en">
                <a:solidFill>
                  <a:schemeClr val="dk1"/>
                </a:solidFill>
              </a:rPr>
              <a:t>return </a:t>
            </a:r>
            <a:r>
              <a:rPr lang="en">
                <a:solidFill>
                  <a:schemeClr val="dk1"/>
                </a:solidFill>
              </a:rPr>
              <a:t>the location of the match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array’s content should NOT be altered or rearranged in any way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8" name="Shape 5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9" name="Google Shape;5999;p167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#5 method </a:t>
            </a:r>
            <a:r>
              <a:rPr lang="en" sz="2800">
                <a:solidFill>
                  <a:schemeClr val="accent1"/>
                </a:solidFill>
              </a:rPr>
              <a:t>getPopulatedArray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00" name="Google Shape;6000;p167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001" name="Google Shape;6001;p167"/>
          <p:cNvSpPr txBox="1"/>
          <p:nvPr/>
        </p:nvSpPr>
        <p:spPr>
          <a:xfrm>
            <a:off x="311700" y="1501850"/>
            <a:ext cx="85206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getPopulatedArray</a:t>
            </a:r>
            <a:r>
              <a:rPr lang="en">
                <a:solidFill>
                  <a:schemeClr val="dk1"/>
                </a:solidFill>
              </a:rPr>
              <a:t> that takes in 1 argument of type </a:t>
            </a:r>
            <a:r>
              <a:rPr b="1" lang="en">
                <a:solidFill>
                  <a:schemeClr val="dk1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representing the length of the array to create. The methods return type will be </a:t>
            </a:r>
            <a:r>
              <a:rPr b="1" lang="en">
                <a:solidFill>
                  <a:schemeClr val="dk1"/>
                </a:solidFill>
              </a:rPr>
              <a:t>int[]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will create an  </a:t>
            </a:r>
            <a:r>
              <a:rPr b="1" lang="en">
                <a:solidFill>
                  <a:schemeClr val="dk1"/>
                </a:solidFill>
              </a:rPr>
              <a:t>int[] </a:t>
            </a:r>
            <a:r>
              <a:rPr lang="en">
                <a:solidFill>
                  <a:schemeClr val="dk1"/>
                </a:solidFill>
              </a:rPr>
              <a:t>array of the length specified and populate each index location with a value equal to that index.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Once the array is complete it will be </a:t>
            </a:r>
            <a:r>
              <a:rPr b="1" lang="en">
                <a:solidFill>
                  <a:schemeClr val="dk1"/>
                </a:solidFill>
              </a:rPr>
              <a:t>returned</a:t>
            </a:r>
            <a:r>
              <a:rPr lang="en">
                <a:solidFill>
                  <a:schemeClr val="dk1"/>
                </a:solidFill>
              </a:rPr>
              <a:t> by the method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Hint : getPopulatedArray(7); will return the following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02" name="Google Shape;6002;p167"/>
          <p:cNvSpPr/>
          <p:nvPr/>
        </p:nvSpPr>
        <p:spPr>
          <a:xfrm>
            <a:off x="4647725" y="4781867"/>
            <a:ext cx="5529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03" name="Google Shape;6003;p167"/>
          <p:cNvSpPr/>
          <p:nvPr/>
        </p:nvSpPr>
        <p:spPr>
          <a:xfrm>
            <a:off x="5211750" y="4781867"/>
            <a:ext cx="5529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04" name="Google Shape;6004;p167"/>
          <p:cNvSpPr/>
          <p:nvPr/>
        </p:nvSpPr>
        <p:spPr>
          <a:xfrm>
            <a:off x="5775775" y="4781867"/>
            <a:ext cx="5529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005" name="Google Shape;6005;p167"/>
          <p:cNvSpPr/>
          <p:nvPr/>
        </p:nvSpPr>
        <p:spPr>
          <a:xfrm>
            <a:off x="6339801" y="4781867"/>
            <a:ext cx="5529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006" name="Google Shape;6006;p167"/>
          <p:cNvSpPr/>
          <p:nvPr/>
        </p:nvSpPr>
        <p:spPr>
          <a:xfrm>
            <a:off x="6903826" y="4781867"/>
            <a:ext cx="5529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007" name="Google Shape;6007;p167"/>
          <p:cNvSpPr/>
          <p:nvPr/>
        </p:nvSpPr>
        <p:spPr>
          <a:xfrm>
            <a:off x="7467851" y="4781867"/>
            <a:ext cx="5529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008" name="Google Shape;6008;p167"/>
          <p:cNvSpPr/>
          <p:nvPr/>
        </p:nvSpPr>
        <p:spPr>
          <a:xfrm>
            <a:off x="8031876" y="4781867"/>
            <a:ext cx="5529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009" name="Google Shape;6009;p167"/>
          <p:cNvSpPr/>
          <p:nvPr/>
        </p:nvSpPr>
        <p:spPr>
          <a:xfrm>
            <a:off x="4647725" y="4573675"/>
            <a:ext cx="552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6010" name="Google Shape;6010;p167"/>
          <p:cNvSpPr/>
          <p:nvPr/>
        </p:nvSpPr>
        <p:spPr>
          <a:xfrm>
            <a:off x="5211750" y="4573675"/>
            <a:ext cx="552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6011" name="Google Shape;6011;p167"/>
          <p:cNvSpPr/>
          <p:nvPr/>
        </p:nvSpPr>
        <p:spPr>
          <a:xfrm>
            <a:off x="5775775" y="4573675"/>
            <a:ext cx="552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6012" name="Google Shape;6012;p167"/>
          <p:cNvSpPr/>
          <p:nvPr/>
        </p:nvSpPr>
        <p:spPr>
          <a:xfrm>
            <a:off x="6339801" y="4573675"/>
            <a:ext cx="552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6013" name="Google Shape;6013;p167"/>
          <p:cNvSpPr/>
          <p:nvPr/>
        </p:nvSpPr>
        <p:spPr>
          <a:xfrm>
            <a:off x="6903826" y="4573675"/>
            <a:ext cx="552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6014" name="Google Shape;6014;p167"/>
          <p:cNvSpPr/>
          <p:nvPr/>
        </p:nvSpPr>
        <p:spPr>
          <a:xfrm>
            <a:off x="7467851" y="4573675"/>
            <a:ext cx="552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6015" name="Google Shape;6015;p167"/>
          <p:cNvSpPr/>
          <p:nvPr/>
        </p:nvSpPr>
        <p:spPr>
          <a:xfrm>
            <a:off x="8031876" y="4573675"/>
            <a:ext cx="552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9" name="Shape 6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0" name="Google Shape;6020;p168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#6 method </a:t>
            </a:r>
            <a:r>
              <a:rPr lang="en" sz="2800">
                <a:solidFill>
                  <a:schemeClr val="accent1"/>
                </a:solidFill>
              </a:rPr>
              <a:t>r</a:t>
            </a:r>
            <a:r>
              <a:rPr lang="en" sz="2800">
                <a:solidFill>
                  <a:schemeClr val="accent1"/>
                </a:solidFill>
              </a:rPr>
              <a:t>everseArrayInPlace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21" name="Google Shape;6021;p168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022" name="Google Shape;6022;p168"/>
          <p:cNvSpPr txBox="1"/>
          <p:nvPr/>
        </p:nvSpPr>
        <p:spPr>
          <a:xfrm>
            <a:off x="311700" y="1501850"/>
            <a:ext cx="85206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method named </a:t>
            </a:r>
            <a:r>
              <a:rPr b="1" lang="en">
                <a:solidFill>
                  <a:schemeClr val="dk1"/>
                </a:solidFill>
              </a:rPr>
              <a:t>reverseArrayInPlace</a:t>
            </a:r>
            <a:r>
              <a:rPr lang="en">
                <a:solidFill>
                  <a:schemeClr val="dk1"/>
                </a:solidFill>
              </a:rPr>
              <a:t> that takes in 1 argument of type </a:t>
            </a:r>
            <a:r>
              <a:rPr b="1" lang="en">
                <a:solidFill>
                  <a:schemeClr val="dk1"/>
                </a:solidFill>
              </a:rPr>
              <a:t>int[]</a:t>
            </a:r>
            <a:r>
              <a:rPr lang="en">
                <a:solidFill>
                  <a:schemeClr val="dk1"/>
                </a:solidFill>
              </a:rPr>
              <a:t> representing the array to reverse. The method will be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 void method. (will not return)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passed in reference to the array and the swapping concept to swap the values at the index location.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a reference to where the array is located in memory on the heap is what gets passed 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name used to refer to the array from within the method is that given to the parameter specified in the method declaration.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6" name="Shape 6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7" name="Google Shape;6027;p169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#7 method </a:t>
            </a:r>
            <a:r>
              <a:rPr lang="en" sz="2800">
                <a:solidFill>
                  <a:schemeClr val="accent1"/>
                </a:solidFill>
              </a:rPr>
              <a:t>getReversedArray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28" name="Google Shape;6028;p169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029" name="Google Shape;6029;p169"/>
          <p:cNvSpPr txBox="1"/>
          <p:nvPr/>
        </p:nvSpPr>
        <p:spPr>
          <a:xfrm>
            <a:off x="311700" y="1501850"/>
            <a:ext cx="85206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getReversedArray</a:t>
            </a:r>
            <a:r>
              <a:rPr lang="en">
                <a:solidFill>
                  <a:schemeClr val="dk1"/>
                </a:solidFill>
              </a:rPr>
              <a:t> that takes in 1 argument of type </a:t>
            </a:r>
            <a:r>
              <a:rPr b="1" lang="en">
                <a:solidFill>
                  <a:schemeClr val="dk1"/>
                </a:solidFill>
              </a:rPr>
              <a:t>int</a:t>
            </a:r>
            <a:r>
              <a:rPr b="1" lang="en">
                <a:solidFill>
                  <a:schemeClr val="dk1"/>
                </a:solidFill>
              </a:rPr>
              <a:t>[]</a:t>
            </a:r>
            <a:r>
              <a:rPr lang="en">
                <a:solidFill>
                  <a:schemeClr val="dk1"/>
                </a:solidFill>
              </a:rPr>
              <a:t> representing the array to reverse. The methods return type will be </a:t>
            </a:r>
            <a:r>
              <a:rPr b="1" lang="en">
                <a:solidFill>
                  <a:schemeClr val="dk1"/>
                </a:solidFill>
              </a:rPr>
              <a:t>int</a:t>
            </a:r>
            <a:r>
              <a:rPr b="1" lang="en">
                <a:solidFill>
                  <a:schemeClr val="dk1"/>
                </a:solidFill>
              </a:rPr>
              <a:t>[]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Once the reversal is complete, return the reference to the reversed array from the method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3" name="Shape 6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4" name="Google Shape;6034;p170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#8 method </a:t>
            </a:r>
            <a:r>
              <a:rPr lang="en" sz="2800">
                <a:solidFill>
                  <a:schemeClr val="accent1"/>
                </a:solidFill>
              </a:rPr>
              <a:t>getReversedStringArray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35" name="Google Shape;6035;p170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036" name="Google Shape;6036;p170"/>
          <p:cNvSpPr txBox="1"/>
          <p:nvPr/>
        </p:nvSpPr>
        <p:spPr>
          <a:xfrm>
            <a:off x="311700" y="1501850"/>
            <a:ext cx="85206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getReversedStringArray</a:t>
            </a:r>
            <a:r>
              <a:rPr lang="en">
                <a:solidFill>
                  <a:schemeClr val="dk1"/>
                </a:solidFill>
              </a:rPr>
              <a:t> that takes in 1 argument of type </a:t>
            </a:r>
            <a:r>
              <a:rPr b="1" lang="en">
                <a:solidFill>
                  <a:schemeClr val="dk1"/>
                </a:solidFill>
              </a:rPr>
              <a:t>String</a:t>
            </a:r>
            <a:r>
              <a:rPr b="1" lang="en">
                <a:solidFill>
                  <a:schemeClr val="dk1"/>
                </a:solidFill>
              </a:rPr>
              <a:t>[ ]</a:t>
            </a:r>
            <a:r>
              <a:rPr lang="en">
                <a:solidFill>
                  <a:schemeClr val="dk1"/>
                </a:solidFill>
              </a:rPr>
              <a:t> representing the array to reverse. The methods return type will be </a:t>
            </a:r>
            <a:r>
              <a:rPr b="1" lang="en">
                <a:solidFill>
                  <a:schemeClr val="dk1"/>
                </a:solidFill>
              </a:rPr>
              <a:t>String</a:t>
            </a:r>
            <a:r>
              <a:rPr b="1" lang="en">
                <a:solidFill>
                  <a:schemeClr val="dk1"/>
                </a:solidFill>
              </a:rPr>
              <a:t>[ ]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Once the reversal is complete, return the reference to the reversed array from the method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0" name="Shape 6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" name="Google Shape;6041;p171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#9 method </a:t>
            </a:r>
            <a:r>
              <a:rPr lang="en" sz="2800">
                <a:solidFill>
                  <a:schemeClr val="accent1"/>
                </a:solidFill>
              </a:rPr>
              <a:t>sortArrayInPlace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42" name="Google Shape;6042;p171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043" name="Google Shape;6043;p171"/>
          <p:cNvSpPr txBox="1"/>
          <p:nvPr/>
        </p:nvSpPr>
        <p:spPr>
          <a:xfrm>
            <a:off x="311700" y="1501850"/>
            <a:ext cx="85206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sortArrayInPlace</a:t>
            </a:r>
            <a:r>
              <a:rPr lang="en">
                <a:solidFill>
                  <a:schemeClr val="dk1"/>
                </a:solidFill>
              </a:rPr>
              <a:t> that takes in 1 argument of type </a:t>
            </a:r>
            <a:r>
              <a:rPr b="1" lang="en">
                <a:solidFill>
                  <a:schemeClr val="dk1"/>
                </a:solidFill>
              </a:rPr>
              <a:t>char</a:t>
            </a:r>
            <a:r>
              <a:rPr b="1" lang="en">
                <a:solidFill>
                  <a:schemeClr val="dk1"/>
                </a:solidFill>
              </a:rPr>
              <a:t>[ ]</a:t>
            </a:r>
            <a:r>
              <a:rPr lang="en">
                <a:solidFill>
                  <a:schemeClr val="dk1"/>
                </a:solidFill>
              </a:rPr>
              <a:t> representing the array to sort. The methods return type will be </a:t>
            </a:r>
            <a:r>
              <a:rPr b="1" lang="en">
                <a:solidFill>
                  <a:schemeClr val="dk1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Choose 1 of the sorting algorithms from the slides and use it to sort the array in place.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8"/>
          <p:cNvSpPr/>
          <p:nvPr/>
        </p:nvSpPr>
        <p:spPr>
          <a:xfrm>
            <a:off x="753009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8"/>
          <p:cNvSpPr/>
          <p:nvPr/>
        </p:nvSpPr>
        <p:spPr>
          <a:xfrm>
            <a:off x="1170703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8"/>
          <p:cNvSpPr/>
          <p:nvPr/>
        </p:nvSpPr>
        <p:spPr>
          <a:xfrm>
            <a:off x="1588397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8"/>
          <p:cNvSpPr/>
          <p:nvPr/>
        </p:nvSpPr>
        <p:spPr>
          <a:xfrm>
            <a:off x="200609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8"/>
          <p:cNvSpPr/>
          <p:nvPr/>
        </p:nvSpPr>
        <p:spPr>
          <a:xfrm>
            <a:off x="2423786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8"/>
          <p:cNvSpPr/>
          <p:nvPr/>
        </p:nvSpPr>
        <p:spPr>
          <a:xfrm>
            <a:off x="2841480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8"/>
          <p:cNvSpPr/>
          <p:nvPr/>
        </p:nvSpPr>
        <p:spPr>
          <a:xfrm>
            <a:off x="3259174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8"/>
          <p:cNvSpPr/>
          <p:nvPr/>
        </p:nvSpPr>
        <p:spPr>
          <a:xfrm>
            <a:off x="3676868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4094562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8"/>
          <p:cNvSpPr/>
          <p:nvPr/>
        </p:nvSpPr>
        <p:spPr>
          <a:xfrm>
            <a:off x="4512256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4907312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8"/>
          <p:cNvSpPr/>
          <p:nvPr/>
        </p:nvSpPr>
        <p:spPr>
          <a:xfrm>
            <a:off x="5325007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8"/>
          <p:cNvSpPr/>
          <p:nvPr/>
        </p:nvSpPr>
        <p:spPr>
          <a:xfrm>
            <a:off x="574270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8"/>
          <p:cNvSpPr/>
          <p:nvPr/>
        </p:nvSpPr>
        <p:spPr>
          <a:xfrm>
            <a:off x="6160395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6578089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8"/>
          <p:cNvSpPr/>
          <p:nvPr/>
        </p:nvSpPr>
        <p:spPr>
          <a:xfrm>
            <a:off x="6995783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8"/>
          <p:cNvSpPr/>
          <p:nvPr/>
        </p:nvSpPr>
        <p:spPr>
          <a:xfrm>
            <a:off x="7413477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8"/>
          <p:cNvSpPr/>
          <p:nvPr/>
        </p:nvSpPr>
        <p:spPr>
          <a:xfrm>
            <a:off x="783117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8248865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8666560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8"/>
          <p:cNvSpPr txBox="1"/>
          <p:nvPr>
            <p:ph type="title"/>
          </p:nvPr>
        </p:nvSpPr>
        <p:spPr>
          <a:xfrm>
            <a:off x="311700" y="2133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Copy an Array </a:t>
            </a:r>
            <a:r>
              <a:rPr lang="en" sz="1800"/>
              <a:t>(copy all its elements)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88925" y="4364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8" name="Google Shape;788;p28"/>
          <p:cNvSpPr/>
          <p:nvPr/>
        </p:nvSpPr>
        <p:spPr>
          <a:xfrm>
            <a:off x="76035" y="47078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789" name="Google Shape;789;p28"/>
          <p:cNvSpPr txBox="1"/>
          <p:nvPr/>
        </p:nvSpPr>
        <p:spPr>
          <a:xfrm>
            <a:off x="88925" y="45070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790" name="Google Shape;790;p28"/>
          <p:cNvSpPr txBox="1"/>
          <p:nvPr/>
        </p:nvSpPr>
        <p:spPr>
          <a:xfrm>
            <a:off x="267672" y="4860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1" name="Google Shape;791;p28"/>
          <p:cNvSpPr/>
          <p:nvPr/>
        </p:nvSpPr>
        <p:spPr>
          <a:xfrm>
            <a:off x="736861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792" name="Google Shape;792;p28"/>
          <p:cNvSpPr/>
          <p:nvPr/>
        </p:nvSpPr>
        <p:spPr>
          <a:xfrm>
            <a:off x="1154555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793" name="Google Shape;793;p28"/>
          <p:cNvSpPr/>
          <p:nvPr/>
        </p:nvSpPr>
        <p:spPr>
          <a:xfrm>
            <a:off x="1572249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794" name="Google Shape;794;p28"/>
          <p:cNvSpPr/>
          <p:nvPr/>
        </p:nvSpPr>
        <p:spPr>
          <a:xfrm>
            <a:off x="1989943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795" name="Google Shape;795;p28"/>
          <p:cNvSpPr/>
          <p:nvPr/>
        </p:nvSpPr>
        <p:spPr>
          <a:xfrm>
            <a:off x="2407637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796" name="Google Shape;796;p28"/>
          <p:cNvSpPr/>
          <p:nvPr/>
        </p:nvSpPr>
        <p:spPr>
          <a:xfrm>
            <a:off x="2825331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797" name="Google Shape;797;p28"/>
          <p:cNvSpPr/>
          <p:nvPr/>
        </p:nvSpPr>
        <p:spPr>
          <a:xfrm>
            <a:off x="3243025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798" name="Google Shape;798;p28"/>
          <p:cNvSpPr/>
          <p:nvPr/>
        </p:nvSpPr>
        <p:spPr>
          <a:xfrm>
            <a:off x="3660720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799" name="Google Shape;799;p28"/>
          <p:cNvSpPr/>
          <p:nvPr/>
        </p:nvSpPr>
        <p:spPr>
          <a:xfrm>
            <a:off x="4078414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800" name="Google Shape;800;p28"/>
          <p:cNvSpPr/>
          <p:nvPr/>
        </p:nvSpPr>
        <p:spPr>
          <a:xfrm>
            <a:off x="4496108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801" name="Google Shape;801;p28"/>
          <p:cNvSpPr/>
          <p:nvPr/>
        </p:nvSpPr>
        <p:spPr>
          <a:xfrm>
            <a:off x="736861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802" name="Google Shape;802;p28"/>
          <p:cNvSpPr/>
          <p:nvPr/>
        </p:nvSpPr>
        <p:spPr>
          <a:xfrm>
            <a:off x="1154555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803" name="Google Shape;803;p28"/>
          <p:cNvSpPr/>
          <p:nvPr/>
        </p:nvSpPr>
        <p:spPr>
          <a:xfrm>
            <a:off x="1572249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804" name="Google Shape;804;p28"/>
          <p:cNvSpPr/>
          <p:nvPr/>
        </p:nvSpPr>
        <p:spPr>
          <a:xfrm>
            <a:off x="1989943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805" name="Google Shape;805;p28"/>
          <p:cNvSpPr/>
          <p:nvPr/>
        </p:nvSpPr>
        <p:spPr>
          <a:xfrm>
            <a:off x="2407637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806" name="Google Shape;806;p28"/>
          <p:cNvSpPr/>
          <p:nvPr/>
        </p:nvSpPr>
        <p:spPr>
          <a:xfrm>
            <a:off x="2825331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807" name="Google Shape;807;p28"/>
          <p:cNvSpPr/>
          <p:nvPr/>
        </p:nvSpPr>
        <p:spPr>
          <a:xfrm>
            <a:off x="3243025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808" name="Google Shape;808;p28"/>
          <p:cNvSpPr/>
          <p:nvPr/>
        </p:nvSpPr>
        <p:spPr>
          <a:xfrm>
            <a:off x="3660720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809" name="Google Shape;809;p28"/>
          <p:cNvSpPr/>
          <p:nvPr/>
        </p:nvSpPr>
        <p:spPr>
          <a:xfrm>
            <a:off x="4078414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810" name="Google Shape;810;p28"/>
          <p:cNvSpPr/>
          <p:nvPr/>
        </p:nvSpPr>
        <p:spPr>
          <a:xfrm>
            <a:off x="4496108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811" name="Google Shape;811;p28"/>
          <p:cNvSpPr txBox="1"/>
          <p:nvPr/>
        </p:nvSpPr>
        <p:spPr>
          <a:xfrm>
            <a:off x="1485325" y="4387477"/>
            <a:ext cx="6965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20 which perfectly matches the number of elements</a:t>
            </a:r>
            <a:endParaRPr sz="1800"/>
          </a:p>
        </p:txBody>
      </p:sp>
      <p:sp>
        <p:nvSpPr>
          <p:cNvPr id="812" name="Google Shape;812;p28"/>
          <p:cNvSpPr/>
          <p:nvPr/>
        </p:nvSpPr>
        <p:spPr>
          <a:xfrm flipH="1" rot="-5383536">
            <a:off x="790309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13" name="Google Shape;813;p28"/>
          <p:cNvSpPr/>
          <p:nvPr/>
        </p:nvSpPr>
        <p:spPr>
          <a:xfrm>
            <a:off x="4891164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</a:t>
            </a:r>
            <a:endParaRPr/>
          </a:p>
        </p:txBody>
      </p:sp>
      <p:sp>
        <p:nvSpPr>
          <p:cNvPr id="814" name="Google Shape;814;p28"/>
          <p:cNvSpPr/>
          <p:nvPr/>
        </p:nvSpPr>
        <p:spPr>
          <a:xfrm>
            <a:off x="5308858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815" name="Google Shape;815;p28"/>
          <p:cNvSpPr/>
          <p:nvPr/>
        </p:nvSpPr>
        <p:spPr>
          <a:xfrm>
            <a:off x="5726552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</a:t>
            </a:r>
            <a:endParaRPr/>
          </a:p>
        </p:txBody>
      </p:sp>
      <p:sp>
        <p:nvSpPr>
          <p:cNvPr id="816" name="Google Shape;816;p28"/>
          <p:cNvSpPr/>
          <p:nvPr/>
        </p:nvSpPr>
        <p:spPr>
          <a:xfrm>
            <a:off x="6144246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6561941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818" name="Google Shape;818;p28"/>
          <p:cNvSpPr/>
          <p:nvPr/>
        </p:nvSpPr>
        <p:spPr>
          <a:xfrm>
            <a:off x="6979635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819" name="Google Shape;819;p28"/>
          <p:cNvSpPr/>
          <p:nvPr/>
        </p:nvSpPr>
        <p:spPr>
          <a:xfrm>
            <a:off x="7397329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>
            <a:off x="7815023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>
            <a:off x="8232717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8650411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823" name="Google Shape;823;p28"/>
          <p:cNvSpPr/>
          <p:nvPr/>
        </p:nvSpPr>
        <p:spPr>
          <a:xfrm>
            <a:off x="4891164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824" name="Google Shape;824;p28"/>
          <p:cNvSpPr/>
          <p:nvPr/>
        </p:nvSpPr>
        <p:spPr>
          <a:xfrm>
            <a:off x="5308858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825" name="Google Shape;825;p28"/>
          <p:cNvSpPr/>
          <p:nvPr/>
        </p:nvSpPr>
        <p:spPr>
          <a:xfrm>
            <a:off x="5726552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826" name="Google Shape;826;p28"/>
          <p:cNvSpPr/>
          <p:nvPr/>
        </p:nvSpPr>
        <p:spPr>
          <a:xfrm>
            <a:off x="6144246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827" name="Google Shape;827;p28"/>
          <p:cNvSpPr/>
          <p:nvPr/>
        </p:nvSpPr>
        <p:spPr>
          <a:xfrm>
            <a:off x="6561941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828" name="Google Shape;828;p28"/>
          <p:cNvSpPr/>
          <p:nvPr/>
        </p:nvSpPr>
        <p:spPr>
          <a:xfrm>
            <a:off x="6979635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829" name="Google Shape;829;p28"/>
          <p:cNvSpPr/>
          <p:nvPr/>
        </p:nvSpPr>
        <p:spPr>
          <a:xfrm>
            <a:off x="7397329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830" name="Google Shape;830;p28"/>
          <p:cNvSpPr/>
          <p:nvPr/>
        </p:nvSpPr>
        <p:spPr>
          <a:xfrm>
            <a:off x="7815023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831" name="Google Shape;831;p28"/>
          <p:cNvSpPr/>
          <p:nvPr/>
        </p:nvSpPr>
        <p:spPr>
          <a:xfrm>
            <a:off x="8232717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832" name="Google Shape;832;p28"/>
          <p:cNvSpPr/>
          <p:nvPr/>
        </p:nvSpPr>
        <p:spPr>
          <a:xfrm>
            <a:off x="8650411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833" name="Google Shape;833;p28"/>
          <p:cNvSpPr/>
          <p:nvPr/>
        </p:nvSpPr>
        <p:spPr>
          <a:xfrm rot="-3454910">
            <a:off x="191261" y="4599956"/>
            <a:ext cx="745950" cy="83374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8"/>
          <p:cNvSpPr txBox="1"/>
          <p:nvPr>
            <p:ph idx="1" type="body"/>
          </p:nvPr>
        </p:nvSpPr>
        <p:spPr>
          <a:xfrm>
            <a:off x="311700" y="834275"/>
            <a:ext cx="4707000" cy="1388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[ ] scores2 = new int[ </a:t>
            </a:r>
            <a:r>
              <a:rPr lang="en">
                <a:solidFill>
                  <a:schemeClr val="accent1"/>
                </a:solidFill>
              </a:rPr>
              <a:t>scores.length</a:t>
            </a:r>
            <a:r>
              <a:rPr lang="en"/>
              <a:t> ] 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for </a:t>
            </a:r>
            <a:r>
              <a:rPr lang="en"/>
              <a:t>( int </a:t>
            </a:r>
            <a:r>
              <a:rPr lang="en">
                <a:solidFill>
                  <a:schemeClr val="accent5"/>
                </a:solidFill>
              </a:rPr>
              <a:t>i </a:t>
            </a:r>
            <a:r>
              <a:rPr lang="en"/>
              <a:t>= 0;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 &lt;</a:t>
            </a:r>
            <a:r>
              <a:rPr lang="en">
                <a:solidFill>
                  <a:schemeClr val="accent1"/>
                </a:solidFill>
              </a:rPr>
              <a:t> scores.length </a:t>
            </a:r>
            <a:r>
              <a:rPr lang="en"/>
              <a:t>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++ 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scores2[ i ] = </a:t>
            </a:r>
            <a:r>
              <a:rPr lang="en">
                <a:solidFill>
                  <a:schemeClr val="accent1"/>
                </a:solidFill>
              </a:rPr>
              <a:t>scores[ i ] </a:t>
            </a:r>
            <a:r>
              <a:rPr lang="en"/>
              <a:t>; //copy element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835" name="Google Shape;835;p28"/>
          <p:cNvSpPr/>
          <p:nvPr/>
        </p:nvSpPr>
        <p:spPr>
          <a:xfrm flipH="1" rot="-5383536">
            <a:off x="1204005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36" name="Google Shape;836;p28"/>
          <p:cNvSpPr/>
          <p:nvPr/>
        </p:nvSpPr>
        <p:spPr>
          <a:xfrm flipH="1" rot="-5383536">
            <a:off x="1617701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37" name="Google Shape;837;p28"/>
          <p:cNvSpPr/>
          <p:nvPr/>
        </p:nvSpPr>
        <p:spPr>
          <a:xfrm flipH="1" rot="-5383536">
            <a:off x="2031397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38" name="Google Shape;838;p28"/>
          <p:cNvSpPr/>
          <p:nvPr/>
        </p:nvSpPr>
        <p:spPr>
          <a:xfrm flipH="1" rot="-5383536">
            <a:off x="2445093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39" name="Google Shape;839;p28"/>
          <p:cNvSpPr/>
          <p:nvPr/>
        </p:nvSpPr>
        <p:spPr>
          <a:xfrm flipH="1" rot="-5383536">
            <a:off x="2858789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40" name="Google Shape;840;p28"/>
          <p:cNvSpPr/>
          <p:nvPr/>
        </p:nvSpPr>
        <p:spPr>
          <a:xfrm flipH="1" rot="-5383536">
            <a:off x="3272485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41" name="Google Shape;841;p28"/>
          <p:cNvSpPr/>
          <p:nvPr/>
        </p:nvSpPr>
        <p:spPr>
          <a:xfrm flipH="1" rot="-5383536">
            <a:off x="3686181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42" name="Google Shape;842;p28"/>
          <p:cNvSpPr/>
          <p:nvPr/>
        </p:nvSpPr>
        <p:spPr>
          <a:xfrm flipH="1" rot="-5383536">
            <a:off x="4099878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43" name="Google Shape;843;p28"/>
          <p:cNvSpPr/>
          <p:nvPr/>
        </p:nvSpPr>
        <p:spPr>
          <a:xfrm flipH="1" rot="-5383536">
            <a:off x="4513574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44" name="Google Shape;844;p28"/>
          <p:cNvSpPr/>
          <p:nvPr/>
        </p:nvSpPr>
        <p:spPr>
          <a:xfrm flipH="1" rot="-5383536">
            <a:off x="4927270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45" name="Google Shape;845;p28"/>
          <p:cNvSpPr/>
          <p:nvPr/>
        </p:nvSpPr>
        <p:spPr>
          <a:xfrm flipH="1" rot="-5383536">
            <a:off x="5340966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46" name="Google Shape;846;p28"/>
          <p:cNvSpPr/>
          <p:nvPr/>
        </p:nvSpPr>
        <p:spPr>
          <a:xfrm flipH="1" rot="-5383536">
            <a:off x="5754662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47" name="Google Shape;847;p28"/>
          <p:cNvSpPr/>
          <p:nvPr/>
        </p:nvSpPr>
        <p:spPr>
          <a:xfrm flipH="1" rot="-5383536">
            <a:off x="6168358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48" name="Google Shape;848;p28"/>
          <p:cNvSpPr/>
          <p:nvPr/>
        </p:nvSpPr>
        <p:spPr>
          <a:xfrm flipH="1" rot="-5383536">
            <a:off x="6582054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49" name="Google Shape;849;p28"/>
          <p:cNvSpPr/>
          <p:nvPr/>
        </p:nvSpPr>
        <p:spPr>
          <a:xfrm flipH="1" rot="-5383536">
            <a:off x="6995750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50" name="Google Shape;850;p28"/>
          <p:cNvSpPr/>
          <p:nvPr/>
        </p:nvSpPr>
        <p:spPr>
          <a:xfrm flipH="1" rot="-5383536">
            <a:off x="7409446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51" name="Google Shape;851;p28"/>
          <p:cNvSpPr/>
          <p:nvPr/>
        </p:nvSpPr>
        <p:spPr>
          <a:xfrm flipH="1" rot="-5383536">
            <a:off x="7823142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52" name="Google Shape;852;p28"/>
          <p:cNvSpPr/>
          <p:nvPr/>
        </p:nvSpPr>
        <p:spPr>
          <a:xfrm flipH="1" rot="-5383536">
            <a:off x="8236838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53" name="Google Shape;853;p28"/>
          <p:cNvSpPr/>
          <p:nvPr/>
        </p:nvSpPr>
        <p:spPr>
          <a:xfrm flipH="1" rot="-5383536">
            <a:off x="8650534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54" name="Google Shape;854;p28"/>
          <p:cNvSpPr/>
          <p:nvPr/>
        </p:nvSpPr>
        <p:spPr>
          <a:xfrm>
            <a:off x="88925" y="2459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55" name="Google Shape;855;p28"/>
          <p:cNvSpPr/>
          <p:nvPr/>
        </p:nvSpPr>
        <p:spPr>
          <a:xfrm>
            <a:off x="80409" y="28028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scores2</a:t>
            </a:r>
            <a:endParaRPr sz="1000"/>
          </a:p>
        </p:txBody>
      </p:sp>
      <p:sp>
        <p:nvSpPr>
          <p:cNvPr id="856" name="Google Shape;856;p28"/>
          <p:cNvSpPr txBox="1"/>
          <p:nvPr/>
        </p:nvSpPr>
        <p:spPr>
          <a:xfrm>
            <a:off x="80410" y="26020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857" name="Google Shape;857;p28"/>
          <p:cNvSpPr txBox="1"/>
          <p:nvPr/>
        </p:nvSpPr>
        <p:spPr>
          <a:xfrm>
            <a:off x="267672" y="2955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58" name="Google Shape;858;p28"/>
          <p:cNvSpPr/>
          <p:nvPr/>
        </p:nvSpPr>
        <p:spPr>
          <a:xfrm rot="1661968">
            <a:off x="344051" y="3131787"/>
            <a:ext cx="406597" cy="91875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8"/>
          <p:cNvSpPr/>
          <p:nvPr/>
        </p:nvSpPr>
        <p:spPr>
          <a:xfrm>
            <a:off x="753009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860" name="Google Shape;860;p28"/>
          <p:cNvSpPr/>
          <p:nvPr/>
        </p:nvSpPr>
        <p:spPr>
          <a:xfrm>
            <a:off x="1170703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861" name="Google Shape;861;p28"/>
          <p:cNvSpPr/>
          <p:nvPr/>
        </p:nvSpPr>
        <p:spPr>
          <a:xfrm>
            <a:off x="1588397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862" name="Google Shape;862;p28"/>
          <p:cNvSpPr/>
          <p:nvPr/>
        </p:nvSpPr>
        <p:spPr>
          <a:xfrm>
            <a:off x="200609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863" name="Google Shape;863;p28"/>
          <p:cNvSpPr/>
          <p:nvPr/>
        </p:nvSpPr>
        <p:spPr>
          <a:xfrm>
            <a:off x="2423786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864" name="Google Shape;864;p28"/>
          <p:cNvSpPr/>
          <p:nvPr/>
        </p:nvSpPr>
        <p:spPr>
          <a:xfrm>
            <a:off x="2841480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865" name="Google Shape;865;p28"/>
          <p:cNvSpPr/>
          <p:nvPr/>
        </p:nvSpPr>
        <p:spPr>
          <a:xfrm>
            <a:off x="3259174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866" name="Google Shape;866;p28"/>
          <p:cNvSpPr/>
          <p:nvPr/>
        </p:nvSpPr>
        <p:spPr>
          <a:xfrm>
            <a:off x="3676868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4094562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4512256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753009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870" name="Google Shape;870;p28"/>
          <p:cNvSpPr/>
          <p:nvPr/>
        </p:nvSpPr>
        <p:spPr>
          <a:xfrm>
            <a:off x="1170703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871" name="Google Shape;871;p28"/>
          <p:cNvSpPr/>
          <p:nvPr/>
        </p:nvSpPr>
        <p:spPr>
          <a:xfrm>
            <a:off x="1588397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872" name="Google Shape;872;p28"/>
          <p:cNvSpPr/>
          <p:nvPr/>
        </p:nvSpPr>
        <p:spPr>
          <a:xfrm>
            <a:off x="2006091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873" name="Google Shape;873;p28"/>
          <p:cNvSpPr/>
          <p:nvPr/>
        </p:nvSpPr>
        <p:spPr>
          <a:xfrm>
            <a:off x="2423786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874" name="Google Shape;874;p28"/>
          <p:cNvSpPr/>
          <p:nvPr/>
        </p:nvSpPr>
        <p:spPr>
          <a:xfrm>
            <a:off x="2841480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875" name="Google Shape;875;p28"/>
          <p:cNvSpPr/>
          <p:nvPr/>
        </p:nvSpPr>
        <p:spPr>
          <a:xfrm>
            <a:off x="3259174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876" name="Google Shape;876;p28"/>
          <p:cNvSpPr/>
          <p:nvPr/>
        </p:nvSpPr>
        <p:spPr>
          <a:xfrm>
            <a:off x="3676868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877" name="Google Shape;877;p28"/>
          <p:cNvSpPr/>
          <p:nvPr/>
        </p:nvSpPr>
        <p:spPr>
          <a:xfrm>
            <a:off x="4094562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878" name="Google Shape;878;p28"/>
          <p:cNvSpPr/>
          <p:nvPr/>
        </p:nvSpPr>
        <p:spPr>
          <a:xfrm>
            <a:off x="4512256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879" name="Google Shape;879;p28"/>
          <p:cNvSpPr/>
          <p:nvPr/>
        </p:nvSpPr>
        <p:spPr>
          <a:xfrm flipH="1" rot="-5383536">
            <a:off x="806457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880" name="Google Shape;880;p28"/>
          <p:cNvSpPr/>
          <p:nvPr/>
        </p:nvSpPr>
        <p:spPr>
          <a:xfrm>
            <a:off x="4907312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</a:t>
            </a:r>
            <a:endParaRPr/>
          </a:p>
        </p:txBody>
      </p:sp>
      <p:sp>
        <p:nvSpPr>
          <p:cNvPr id="881" name="Google Shape;881;p28"/>
          <p:cNvSpPr/>
          <p:nvPr/>
        </p:nvSpPr>
        <p:spPr>
          <a:xfrm>
            <a:off x="5325007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882" name="Google Shape;882;p28"/>
          <p:cNvSpPr/>
          <p:nvPr/>
        </p:nvSpPr>
        <p:spPr>
          <a:xfrm>
            <a:off x="574270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</a:t>
            </a:r>
            <a:endParaRPr/>
          </a:p>
        </p:txBody>
      </p:sp>
      <p:sp>
        <p:nvSpPr>
          <p:cNvPr id="883" name="Google Shape;883;p28"/>
          <p:cNvSpPr/>
          <p:nvPr/>
        </p:nvSpPr>
        <p:spPr>
          <a:xfrm>
            <a:off x="6160395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884" name="Google Shape;884;p28"/>
          <p:cNvSpPr/>
          <p:nvPr/>
        </p:nvSpPr>
        <p:spPr>
          <a:xfrm>
            <a:off x="6578089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885" name="Google Shape;885;p28"/>
          <p:cNvSpPr/>
          <p:nvPr/>
        </p:nvSpPr>
        <p:spPr>
          <a:xfrm>
            <a:off x="6995783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886" name="Google Shape;886;p28"/>
          <p:cNvSpPr/>
          <p:nvPr/>
        </p:nvSpPr>
        <p:spPr>
          <a:xfrm>
            <a:off x="7413477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887" name="Google Shape;887;p28"/>
          <p:cNvSpPr/>
          <p:nvPr/>
        </p:nvSpPr>
        <p:spPr>
          <a:xfrm>
            <a:off x="783117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888" name="Google Shape;888;p28"/>
          <p:cNvSpPr/>
          <p:nvPr/>
        </p:nvSpPr>
        <p:spPr>
          <a:xfrm>
            <a:off x="8248865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889" name="Google Shape;889;p28"/>
          <p:cNvSpPr/>
          <p:nvPr/>
        </p:nvSpPr>
        <p:spPr>
          <a:xfrm>
            <a:off x="8666560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890" name="Google Shape;890;p28"/>
          <p:cNvSpPr/>
          <p:nvPr/>
        </p:nvSpPr>
        <p:spPr>
          <a:xfrm>
            <a:off x="4907312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891" name="Google Shape;891;p28"/>
          <p:cNvSpPr/>
          <p:nvPr/>
        </p:nvSpPr>
        <p:spPr>
          <a:xfrm>
            <a:off x="5325007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892" name="Google Shape;892;p28"/>
          <p:cNvSpPr/>
          <p:nvPr/>
        </p:nvSpPr>
        <p:spPr>
          <a:xfrm>
            <a:off x="5742701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893" name="Google Shape;893;p28"/>
          <p:cNvSpPr/>
          <p:nvPr/>
        </p:nvSpPr>
        <p:spPr>
          <a:xfrm>
            <a:off x="6160395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894" name="Google Shape;894;p28"/>
          <p:cNvSpPr/>
          <p:nvPr/>
        </p:nvSpPr>
        <p:spPr>
          <a:xfrm>
            <a:off x="6578089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895" name="Google Shape;895;p28"/>
          <p:cNvSpPr/>
          <p:nvPr/>
        </p:nvSpPr>
        <p:spPr>
          <a:xfrm>
            <a:off x="6995783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896" name="Google Shape;896;p28"/>
          <p:cNvSpPr/>
          <p:nvPr/>
        </p:nvSpPr>
        <p:spPr>
          <a:xfrm>
            <a:off x="7413477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897" name="Google Shape;897;p28"/>
          <p:cNvSpPr/>
          <p:nvPr/>
        </p:nvSpPr>
        <p:spPr>
          <a:xfrm>
            <a:off x="7831171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898" name="Google Shape;898;p28"/>
          <p:cNvSpPr/>
          <p:nvPr/>
        </p:nvSpPr>
        <p:spPr>
          <a:xfrm>
            <a:off x="8248865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899" name="Google Shape;899;p28"/>
          <p:cNvSpPr/>
          <p:nvPr/>
        </p:nvSpPr>
        <p:spPr>
          <a:xfrm>
            <a:off x="8666560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900" name="Google Shape;900;p28"/>
          <p:cNvSpPr/>
          <p:nvPr/>
        </p:nvSpPr>
        <p:spPr>
          <a:xfrm flipH="1" rot="-5383536">
            <a:off x="1220154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01" name="Google Shape;901;p28"/>
          <p:cNvSpPr/>
          <p:nvPr/>
        </p:nvSpPr>
        <p:spPr>
          <a:xfrm flipH="1" rot="-5383536">
            <a:off x="1633850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02" name="Google Shape;902;p28"/>
          <p:cNvSpPr/>
          <p:nvPr/>
        </p:nvSpPr>
        <p:spPr>
          <a:xfrm flipH="1" rot="-5383536">
            <a:off x="2047546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03" name="Google Shape;903;p28"/>
          <p:cNvSpPr/>
          <p:nvPr/>
        </p:nvSpPr>
        <p:spPr>
          <a:xfrm flipH="1" rot="-5383536">
            <a:off x="2461242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04" name="Google Shape;904;p28"/>
          <p:cNvSpPr/>
          <p:nvPr/>
        </p:nvSpPr>
        <p:spPr>
          <a:xfrm flipH="1" rot="-5383536">
            <a:off x="2874938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05" name="Google Shape;905;p28"/>
          <p:cNvSpPr/>
          <p:nvPr/>
        </p:nvSpPr>
        <p:spPr>
          <a:xfrm flipH="1" rot="-5383536">
            <a:off x="3288634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06" name="Google Shape;906;p28"/>
          <p:cNvSpPr/>
          <p:nvPr/>
        </p:nvSpPr>
        <p:spPr>
          <a:xfrm flipH="1" rot="-5383536">
            <a:off x="3702330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07" name="Google Shape;907;p28"/>
          <p:cNvSpPr/>
          <p:nvPr/>
        </p:nvSpPr>
        <p:spPr>
          <a:xfrm flipH="1" rot="-5383536">
            <a:off x="4116026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08" name="Google Shape;908;p28"/>
          <p:cNvSpPr/>
          <p:nvPr/>
        </p:nvSpPr>
        <p:spPr>
          <a:xfrm flipH="1" rot="-5383536">
            <a:off x="4529722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09" name="Google Shape;909;p28"/>
          <p:cNvSpPr/>
          <p:nvPr/>
        </p:nvSpPr>
        <p:spPr>
          <a:xfrm flipH="1" rot="-5383536">
            <a:off x="4943418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10" name="Google Shape;910;p28"/>
          <p:cNvSpPr/>
          <p:nvPr/>
        </p:nvSpPr>
        <p:spPr>
          <a:xfrm flipH="1" rot="-5383536">
            <a:off x="5357114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11" name="Google Shape;911;p28"/>
          <p:cNvSpPr/>
          <p:nvPr/>
        </p:nvSpPr>
        <p:spPr>
          <a:xfrm flipH="1" rot="-5383536">
            <a:off x="5770810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12" name="Google Shape;912;p28"/>
          <p:cNvSpPr/>
          <p:nvPr/>
        </p:nvSpPr>
        <p:spPr>
          <a:xfrm flipH="1" rot="-5383536">
            <a:off x="6184506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13" name="Google Shape;913;p28"/>
          <p:cNvSpPr/>
          <p:nvPr/>
        </p:nvSpPr>
        <p:spPr>
          <a:xfrm flipH="1" rot="-5383536">
            <a:off x="6598202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14" name="Google Shape;914;p28"/>
          <p:cNvSpPr/>
          <p:nvPr/>
        </p:nvSpPr>
        <p:spPr>
          <a:xfrm flipH="1" rot="-5383536">
            <a:off x="7011898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15" name="Google Shape;915;p28"/>
          <p:cNvSpPr/>
          <p:nvPr/>
        </p:nvSpPr>
        <p:spPr>
          <a:xfrm flipH="1" rot="-5383536">
            <a:off x="7425594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16" name="Google Shape;916;p28"/>
          <p:cNvSpPr/>
          <p:nvPr/>
        </p:nvSpPr>
        <p:spPr>
          <a:xfrm flipH="1" rot="-5383536">
            <a:off x="7839290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17" name="Google Shape;917;p28"/>
          <p:cNvSpPr/>
          <p:nvPr/>
        </p:nvSpPr>
        <p:spPr>
          <a:xfrm flipH="1" rot="-5383536">
            <a:off x="8252986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918" name="Google Shape;918;p28"/>
          <p:cNvSpPr/>
          <p:nvPr/>
        </p:nvSpPr>
        <p:spPr>
          <a:xfrm flipH="1" rot="-5383536">
            <a:off x="8666682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7" name="Shape 6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8" name="Google Shape;6048;p172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#10 method </a:t>
            </a:r>
            <a:r>
              <a:rPr lang="en" sz="2800">
                <a:solidFill>
                  <a:schemeClr val="accent1"/>
                </a:solidFill>
              </a:rPr>
              <a:t>getSortedArray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49" name="Google Shape;6049;p172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050" name="Google Shape;6050;p172"/>
          <p:cNvSpPr txBox="1"/>
          <p:nvPr/>
        </p:nvSpPr>
        <p:spPr>
          <a:xfrm>
            <a:off x="311700" y="1501850"/>
            <a:ext cx="85206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value method named </a:t>
            </a:r>
            <a:r>
              <a:rPr b="1" lang="en">
                <a:solidFill>
                  <a:schemeClr val="dk1"/>
                </a:solidFill>
              </a:rPr>
              <a:t>getSortedArray</a:t>
            </a:r>
            <a:r>
              <a:rPr lang="en">
                <a:solidFill>
                  <a:schemeClr val="dk1"/>
                </a:solidFill>
              </a:rPr>
              <a:t> that takes in 1 argument of type </a:t>
            </a:r>
            <a:r>
              <a:rPr b="1" lang="en">
                <a:solidFill>
                  <a:schemeClr val="dk1"/>
                </a:solidFill>
              </a:rPr>
              <a:t>char[ ]</a:t>
            </a:r>
            <a:r>
              <a:rPr lang="en">
                <a:solidFill>
                  <a:schemeClr val="dk1"/>
                </a:solidFill>
              </a:rPr>
              <a:t> representing the array to sort. The methods return type will be </a:t>
            </a:r>
            <a:r>
              <a:rPr b="1" lang="en">
                <a:solidFill>
                  <a:schemeClr val="dk1"/>
                </a:solidFill>
              </a:rPr>
              <a:t>char[ ]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copy of the original array so that it remains unchanged.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Choose 1 of the sorting algorithms from the slides and use it to sort the copied array.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Once the copied array is sorted, return it from the method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4" name="Shape 6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5" name="Google Shape;6055;p173"/>
          <p:cNvSpPr txBox="1"/>
          <p:nvPr/>
        </p:nvSpPr>
        <p:spPr>
          <a:xfrm>
            <a:off x="311700" y="435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Exercise </a:t>
            </a:r>
            <a:r>
              <a:rPr lang="en" sz="2800"/>
              <a:t>#11 </a:t>
            </a:r>
            <a:r>
              <a:rPr lang="en" sz="2800">
                <a:solidFill>
                  <a:schemeClr val="accent1"/>
                </a:solidFill>
              </a:rPr>
              <a:t>swap</a:t>
            </a:r>
            <a:r>
              <a:rPr lang="en" sz="2800"/>
              <a:t> method 3 arguments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56" name="Google Shape;6056;p173"/>
          <p:cNvSpPr txBox="1"/>
          <p:nvPr/>
        </p:nvSpPr>
        <p:spPr>
          <a:xfrm>
            <a:off x="311700" y="981234"/>
            <a:ext cx="8520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your IDE create the method as per the instructions below, then call it to test.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057" name="Google Shape;6057;p173"/>
          <p:cNvSpPr txBox="1"/>
          <p:nvPr/>
        </p:nvSpPr>
        <p:spPr>
          <a:xfrm>
            <a:off x="311700" y="150185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Rewrite the void method named </a:t>
            </a:r>
            <a:r>
              <a:rPr b="1" lang="en">
                <a:solidFill>
                  <a:schemeClr val="dk1"/>
                </a:solidFill>
              </a:rPr>
              <a:t>swap</a:t>
            </a:r>
            <a:r>
              <a:rPr lang="en">
                <a:solidFill>
                  <a:schemeClr val="dk1"/>
                </a:solidFill>
              </a:rPr>
              <a:t> that </a:t>
            </a:r>
            <a:r>
              <a:rPr lang="en">
                <a:solidFill>
                  <a:schemeClr val="dk1"/>
                </a:solidFill>
              </a:rPr>
              <a:t>takes in 3 arguments </a:t>
            </a:r>
            <a:r>
              <a:rPr lang="en">
                <a:solidFill>
                  <a:schemeClr val="dk1"/>
                </a:solidFill>
              </a:rPr>
              <a:t>(int indexA, int indexB, char [ ] arr)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method will use the indexes to swap the elements in a </a:t>
            </a:r>
            <a:r>
              <a:rPr b="1" lang="en" u="sng">
                <a:solidFill>
                  <a:schemeClr val="dk1"/>
                </a:solidFill>
              </a:rPr>
              <a:t>char</a:t>
            </a:r>
            <a:r>
              <a:rPr lang="en" u="sng">
                <a:solidFill>
                  <a:schemeClr val="dk1"/>
                </a:solidFill>
              </a:rPr>
              <a:t> array instead of an array of </a:t>
            </a:r>
            <a:r>
              <a:rPr b="1" lang="en" u="sng">
                <a:solidFill>
                  <a:schemeClr val="dk1"/>
                </a:solidFill>
              </a:rPr>
              <a:t>int</a:t>
            </a:r>
            <a:r>
              <a:rPr lang="en" u="sng">
                <a:solidFill>
                  <a:schemeClr val="dk1"/>
                </a:solidFill>
              </a:rPr>
              <a:t> elements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the example from the slides to build the method body.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to call your method to test and debug it as needed until it runs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b="1" lang="en">
                <a:solidFill>
                  <a:srgbClr val="FF0000"/>
                </a:solidFill>
              </a:rPr>
              <a:t>NOT</a:t>
            </a:r>
            <a:r>
              <a:rPr lang="en"/>
              <a:t> to copy an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9"/>
          <p:cNvSpPr/>
          <p:nvPr/>
        </p:nvSpPr>
        <p:spPr>
          <a:xfrm>
            <a:off x="88925" y="4364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5" name="Google Shape;925;p29"/>
          <p:cNvSpPr/>
          <p:nvPr/>
        </p:nvSpPr>
        <p:spPr>
          <a:xfrm>
            <a:off x="124326" y="4707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926" name="Google Shape;926;p29"/>
          <p:cNvSpPr txBox="1"/>
          <p:nvPr/>
        </p:nvSpPr>
        <p:spPr>
          <a:xfrm>
            <a:off x="88925" y="45070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927" name="Google Shape;927;p29"/>
          <p:cNvSpPr txBox="1"/>
          <p:nvPr/>
        </p:nvSpPr>
        <p:spPr>
          <a:xfrm>
            <a:off x="267672" y="4860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8" name="Google Shape;928;p29"/>
          <p:cNvSpPr/>
          <p:nvPr/>
        </p:nvSpPr>
        <p:spPr>
          <a:xfrm rot="-3579638">
            <a:off x="174347" y="4582855"/>
            <a:ext cx="745960" cy="83411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9"/>
          <p:cNvSpPr txBox="1"/>
          <p:nvPr>
            <p:ph idx="1" type="body"/>
          </p:nvPr>
        </p:nvSpPr>
        <p:spPr>
          <a:xfrm>
            <a:off x="311700" y="884928"/>
            <a:ext cx="2711400" cy="530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 scores2 =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scores </a:t>
            </a:r>
            <a:r>
              <a:rPr lang="en"/>
              <a:t>;</a:t>
            </a:r>
            <a:endParaRPr/>
          </a:p>
        </p:txBody>
      </p:sp>
      <p:sp>
        <p:nvSpPr>
          <p:cNvPr id="930" name="Google Shape;930;p29"/>
          <p:cNvSpPr/>
          <p:nvPr/>
        </p:nvSpPr>
        <p:spPr>
          <a:xfrm>
            <a:off x="736861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931" name="Google Shape;931;p29"/>
          <p:cNvSpPr/>
          <p:nvPr/>
        </p:nvSpPr>
        <p:spPr>
          <a:xfrm>
            <a:off x="1154555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932" name="Google Shape;932;p29"/>
          <p:cNvSpPr/>
          <p:nvPr/>
        </p:nvSpPr>
        <p:spPr>
          <a:xfrm>
            <a:off x="1572249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933" name="Google Shape;933;p29"/>
          <p:cNvSpPr/>
          <p:nvPr/>
        </p:nvSpPr>
        <p:spPr>
          <a:xfrm>
            <a:off x="1989943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34" name="Google Shape;934;p29"/>
          <p:cNvSpPr/>
          <p:nvPr/>
        </p:nvSpPr>
        <p:spPr>
          <a:xfrm>
            <a:off x="2407637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935" name="Google Shape;935;p29"/>
          <p:cNvSpPr/>
          <p:nvPr/>
        </p:nvSpPr>
        <p:spPr>
          <a:xfrm>
            <a:off x="2825331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936" name="Google Shape;936;p29"/>
          <p:cNvSpPr/>
          <p:nvPr/>
        </p:nvSpPr>
        <p:spPr>
          <a:xfrm>
            <a:off x="3243025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937" name="Google Shape;937;p29"/>
          <p:cNvSpPr/>
          <p:nvPr/>
        </p:nvSpPr>
        <p:spPr>
          <a:xfrm>
            <a:off x="3660720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938" name="Google Shape;938;p29"/>
          <p:cNvSpPr/>
          <p:nvPr/>
        </p:nvSpPr>
        <p:spPr>
          <a:xfrm>
            <a:off x="4078414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939" name="Google Shape;939;p29"/>
          <p:cNvSpPr/>
          <p:nvPr/>
        </p:nvSpPr>
        <p:spPr>
          <a:xfrm>
            <a:off x="4496108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940" name="Google Shape;940;p29"/>
          <p:cNvSpPr/>
          <p:nvPr/>
        </p:nvSpPr>
        <p:spPr>
          <a:xfrm>
            <a:off x="736861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941" name="Google Shape;941;p29"/>
          <p:cNvSpPr/>
          <p:nvPr/>
        </p:nvSpPr>
        <p:spPr>
          <a:xfrm>
            <a:off x="1154555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942" name="Google Shape;942;p29"/>
          <p:cNvSpPr/>
          <p:nvPr/>
        </p:nvSpPr>
        <p:spPr>
          <a:xfrm>
            <a:off x="1572249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943" name="Google Shape;943;p29"/>
          <p:cNvSpPr/>
          <p:nvPr/>
        </p:nvSpPr>
        <p:spPr>
          <a:xfrm>
            <a:off x="1989943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944" name="Google Shape;944;p29"/>
          <p:cNvSpPr/>
          <p:nvPr/>
        </p:nvSpPr>
        <p:spPr>
          <a:xfrm>
            <a:off x="2407637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945" name="Google Shape;945;p29"/>
          <p:cNvSpPr/>
          <p:nvPr/>
        </p:nvSpPr>
        <p:spPr>
          <a:xfrm>
            <a:off x="2825331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946" name="Google Shape;946;p29"/>
          <p:cNvSpPr/>
          <p:nvPr/>
        </p:nvSpPr>
        <p:spPr>
          <a:xfrm>
            <a:off x="3243025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947" name="Google Shape;947;p29"/>
          <p:cNvSpPr/>
          <p:nvPr/>
        </p:nvSpPr>
        <p:spPr>
          <a:xfrm>
            <a:off x="3660720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948" name="Google Shape;948;p29"/>
          <p:cNvSpPr/>
          <p:nvPr/>
        </p:nvSpPr>
        <p:spPr>
          <a:xfrm>
            <a:off x="4078414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949" name="Google Shape;949;p29"/>
          <p:cNvSpPr/>
          <p:nvPr/>
        </p:nvSpPr>
        <p:spPr>
          <a:xfrm>
            <a:off x="4496108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950" name="Google Shape;950;p29"/>
          <p:cNvSpPr/>
          <p:nvPr/>
        </p:nvSpPr>
        <p:spPr>
          <a:xfrm>
            <a:off x="4891164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</a:t>
            </a:r>
            <a:endParaRPr/>
          </a:p>
        </p:txBody>
      </p:sp>
      <p:sp>
        <p:nvSpPr>
          <p:cNvPr id="951" name="Google Shape;951;p29"/>
          <p:cNvSpPr/>
          <p:nvPr/>
        </p:nvSpPr>
        <p:spPr>
          <a:xfrm>
            <a:off x="5308858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952" name="Google Shape;952;p29"/>
          <p:cNvSpPr/>
          <p:nvPr/>
        </p:nvSpPr>
        <p:spPr>
          <a:xfrm>
            <a:off x="5726552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</a:t>
            </a:r>
            <a:endParaRPr/>
          </a:p>
        </p:txBody>
      </p:sp>
      <p:sp>
        <p:nvSpPr>
          <p:cNvPr id="953" name="Google Shape;953;p29"/>
          <p:cNvSpPr/>
          <p:nvPr/>
        </p:nvSpPr>
        <p:spPr>
          <a:xfrm>
            <a:off x="6144246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54" name="Google Shape;954;p29"/>
          <p:cNvSpPr/>
          <p:nvPr/>
        </p:nvSpPr>
        <p:spPr>
          <a:xfrm>
            <a:off x="6561941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955" name="Google Shape;955;p29"/>
          <p:cNvSpPr/>
          <p:nvPr/>
        </p:nvSpPr>
        <p:spPr>
          <a:xfrm>
            <a:off x="6979635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956" name="Google Shape;956;p29"/>
          <p:cNvSpPr/>
          <p:nvPr/>
        </p:nvSpPr>
        <p:spPr>
          <a:xfrm>
            <a:off x="7397329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957" name="Google Shape;957;p29"/>
          <p:cNvSpPr/>
          <p:nvPr/>
        </p:nvSpPr>
        <p:spPr>
          <a:xfrm>
            <a:off x="7815023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8232717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959" name="Google Shape;959;p29"/>
          <p:cNvSpPr/>
          <p:nvPr/>
        </p:nvSpPr>
        <p:spPr>
          <a:xfrm>
            <a:off x="8650411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60" name="Google Shape;960;p29"/>
          <p:cNvSpPr/>
          <p:nvPr/>
        </p:nvSpPr>
        <p:spPr>
          <a:xfrm>
            <a:off x="4891164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961" name="Google Shape;961;p29"/>
          <p:cNvSpPr/>
          <p:nvPr/>
        </p:nvSpPr>
        <p:spPr>
          <a:xfrm>
            <a:off x="5308858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962" name="Google Shape;962;p29"/>
          <p:cNvSpPr/>
          <p:nvPr/>
        </p:nvSpPr>
        <p:spPr>
          <a:xfrm>
            <a:off x="5726552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963" name="Google Shape;963;p29"/>
          <p:cNvSpPr/>
          <p:nvPr/>
        </p:nvSpPr>
        <p:spPr>
          <a:xfrm>
            <a:off x="6144246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964" name="Google Shape;964;p29"/>
          <p:cNvSpPr/>
          <p:nvPr/>
        </p:nvSpPr>
        <p:spPr>
          <a:xfrm>
            <a:off x="6561941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965" name="Google Shape;965;p29"/>
          <p:cNvSpPr/>
          <p:nvPr/>
        </p:nvSpPr>
        <p:spPr>
          <a:xfrm>
            <a:off x="6979635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966" name="Google Shape;966;p29"/>
          <p:cNvSpPr/>
          <p:nvPr/>
        </p:nvSpPr>
        <p:spPr>
          <a:xfrm>
            <a:off x="7397329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967" name="Google Shape;967;p29"/>
          <p:cNvSpPr/>
          <p:nvPr/>
        </p:nvSpPr>
        <p:spPr>
          <a:xfrm>
            <a:off x="7815023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968" name="Google Shape;968;p29"/>
          <p:cNvSpPr/>
          <p:nvPr/>
        </p:nvSpPr>
        <p:spPr>
          <a:xfrm>
            <a:off x="8232717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969" name="Google Shape;969;p29"/>
          <p:cNvSpPr/>
          <p:nvPr/>
        </p:nvSpPr>
        <p:spPr>
          <a:xfrm>
            <a:off x="8650411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970" name="Google Shape;970;p29"/>
          <p:cNvSpPr/>
          <p:nvPr/>
        </p:nvSpPr>
        <p:spPr>
          <a:xfrm>
            <a:off x="71894" y="31453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1" name="Google Shape;971;p29"/>
          <p:cNvSpPr/>
          <p:nvPr/>
        </p:nvSpPr>
        <p:spPr>
          <a:xfrm>
            <a:off x="63378" y="34886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scores2</a:t>
            </a:r>
            <a:endParaRPr sz="1000"/>
          </a:p>
        </p:txBody>
      </p:sp>
      <p:sp>
        <p:nvSpPr>
          <p:cNvPr id="972" name="Google Shape;972;p29"/>
          <p:cNvSpPr txBox="1"/>
          <p:nvPr/>
        </p:nvSpPr>
        <p:spPr>
          <a:xfrm>
            <a:off x="63378" y="32878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973" name="Google Shape;973;p29"/>
          <p:cNvSpPr txBox="1"/>
          <p:nvPr/>
        </p:nvSpPr>
        <p:spPr>
          <a:xfrm>
            <a:off x="250641" y="36409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4" name="Google Shape;974;p29"/>
          <p:cNvSpPr/>
          <p:nvPr/>
        </p:nvSpPr>
        <p:spPr>
          <a:xfrm rot="2870271">
            <a:off x="220148" y="3950165"/>
            <a:ext cx="642700" cy="83171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9"/>
          <p:cNvSpPr txBox="1"/>
          <p:nvPr>
            <p:ph idx="1" type="body"/>
          </p:nvPr>
        </p:nvSpPr>
        <p:spPr>
          <a:xfrm>
            <a:off x="3133800" y="865325"/>
            <a:ext cx="5850300" cy="270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Both </a:t>
            </a:r>
            <a:r>
              <a:rPr lang="en" sz="1600">
                <a:solidFill>
                  <a:schemeClr val="accent5"/>
                </a:solidFill>
              </a:rPr>
              <a:t>scores2</a:t>
            </a:r>
            <a:r>
              <a:rPr lang="en" sz="1600"/>
              <a:t> and </a:t>
            </a:r>
            <a:r>
              <a:rPr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point to the same memory location storing one array</a:t>
            </a:r>
            <a:endParaRPr sz="1600"/>
          </a:p>
        </p:txBody>
      </p:sp>
      <p:sp>
        <p:nvSpPr>
          <p:cNvPr id="976" name="Google Shape;976;p29"/>
          <p:cNvSpPr txBox="1"/>
          <p:nvPr>
            <p:ph type="title"/>
          </p:nvPr>
        </p:nvSpPr>
        <p:spPr>
          <a:xfrm>
            <a:off x="311700" y="216425"/>
            <a:ext cx="86724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</a:t>
            </a:r>
            <a:r>
              <a:rPr b="1" lang="en">
                <a:solidFill>
                  <a:srgbClr val="FF0000"/>
                </a:solidFill>
              </a:rPr>
              <a:t>alias</a:t>
            </a:r>
            <a:r>
              <a:rPr lang="en"/>
              <a:t> for an Array </a:t>
            </a:r>
            <a:r>
              <a:rPr lang="en" sz="1800"/>
              <a:t>(</a:t>
            </a:r>
            <a:r>
              <a:rPr lang="en" sz="1800">
                <a:solidFill>
                  <a:srgbClr val="FF0000"/>
                </a:solidFill>
              </a:rPr>
              <a:t>NOT</a:t>
            </a:r>
            <a:r>
              <a:rPr lang="en" sz="1800"/>
              <a:t> a copy of an Array)</a:t>
            </a:r>
            <a:endParaRPr sz="1800"/>
          </a:p>
        </p:txBody>
      </p:sp>
      <p:sp>
        <p:nvSpPr>
          <p:cNvPr id="977" name="Google Shape;977;p29"/>
          <p:cNvSpPr txBox="1"/>
          <p:nvPr>
            <p:ph idx="1" type="body"/>
          </p:nvPr>
        </p:nvSpPr>
        <p:spPr>
          <a:xfrm>
            <a:off x="3133800" y="1559509"/>
            <a:ext cx="5850300" cy="44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change to </a:t>
            </a:r>
            <a:r>
              <a:rPr lang="en" sz="1600">
                <a:solidFill>
                  <a:schemeClr val="accent1"/>
                </a:solidFill>
              </a:rPr>
              <a:t>scores[i]</a:t>
            </a:r>
            <a:r>
              <a:rPr lang="en" sz="1600"/>
              <a:t> affects </a:t>
            </a:r>
            <a:r>
              <a:rPr lang="en" sz="1600">
                <a:solidFill>
                  <a:schemeClr val="accent5"/>
                </a:solidFill>
              </a:rPr>
              <a:t>scores2[i] </a:t>
            </a:r>
            <a:r>
              <a:rPr lang="en" sz="1600"/>
              <a:t>and vice versa</a:t>
            </a:r>
            <a:endParaRPr sz="1600"/>
          </a:p>
        </p:txBody>
      </p:sp>
      <p:sp>
        <p:nvSpPr>
          <p:cNvPr id="978" name="Google Shape;978;p29"/>
          <p:cNvSpPr txBox="1"/>
          <p:nvPr>
            <p:ph idx="1" type="body"/>
          </p:nvPr>
        </p:nvSpPr>
        <p:spPr>
          <a:xfrm>
            <a:off x="3133800" y="2259272"/>
            <a:ext cx="5850300" cy="43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is the same array referred to by 2 different names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79" name="Google Shape;979;p29"/>
          <p:cNvSpPr txBox="1"/>
          <p:nvPr>
            <p:ph idx="1" type="body"/>
          </p:nvPr>
        </p:nvSpPr>
        <p:spPr>
          <a:xfrm>
            <a:off x="3133800" y="2950934"/>
            <a:ext cx="5850300" cy="43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scores2</a:t>
            </a:r>
            <a:r>
              <a:rPr lang="en" sz="1600"/>
              <a:t> is an </a:t>
            </a:r>
            <a:r>
              <a:rPr b="1" lang="en" sz="1600">
                <a:solidFill>
                  <a:srgbClr val="FF0000"/>
                </a:solidFill>
              </a:rPr>
              <a:t>alias</a:t>
            </a:r>
            <a:r>
              <a:rPr lang="en" sz="1600"/>
              <a:t> for </a:t>
            </a:r>
            <a:r>
              <a:rPr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 (think Superman, Clarke Kent)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/>
          <p:nvPr>
            <p:ph type="title"/>
          </p:nvPr>
        </p:nvSpPr>
        <p:spPr>
          <a:xfrm>
            <a:off x="257982" y="640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Resize an Array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0"/>
          <p:cNvSpPr txBox="1"/>
          <p:nvPr>
            <p:ph idx="1" type="body"/>
          </p:nvPr>
        </p:nvSpPr>
        <p:spPr>
          <a:xfrm>
            <a:off x="268582" y="547659"/>
            <a:ext cx="8809800" cy="4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Create an array 2 * the length of the original array.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 scores2 = new int[ </a:t>
            </a:r>
            <a:r>
              <a:rPr lang="en">
                <a:solidFill>
                  <a:schemeClr val="accent1"/>
                </a:solidFill>
              </a:rPr>
              <a:t>scores.length * 2 </a:t>
            </a:r>
            <a:r>
              <a:rPr lang="en"/>
              <a:t>] 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Copy each element from the original array into the larger array.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for </a:t>
            </a:r>
            <a:r>
              <a:rPr lang="en"/>
              <a:t>( int </a:t>
            </a:r>
            <a:r>
              <a:rPr lang="en">
                <a:solidFill>
                  <a:schemeClr val="accent5"/>
                </a:solidFill>
              </a:rPr>
              <a:t>i </a:t>
            </a:r>
            <a:r>
              <a:rPr lang="en"/>
              <a:t>= 0;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 &lt;</a:t>
            </a:r>
            <a:r>
              <a:rPr lang="en">
                <a:solidFill>
                  <a:schemeClr val="accent1"/>
                </a:solidFill>
              </a:rPr>
              <a:t> scores.length </a:t>
            </a:r>
            <a:r>
              <a:rPr lang="en"/>
              <a:t>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++ ){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scores2[ i ] = </a:t>
            </a:r>
            <a:r>
              <a:rPr lang="en">
                <a:solidFill>
                  <a:schemeClr val="accent1"/>
                </a:solidFill>
              </a:rPr>
              <a:t>scores[ i ] </a:t>
            </a:r>
            <a:r>
              <a:rPr lang="en"/>
              <a:t>; //copy element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Update the reference so the original array’s reference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points to the longer array’s memory location.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scores </a:t>
            </a:r>
            <a:r>
              <a:rPr lang="en"/>
              <a:t>= scores2 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9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1"/>
          <p:cNvSpPr/>
          <p:nvPr/>
        </p:nvSpPr>
        <p:spPr>
          <a:xfrm>
            <a:off x="753009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1"/>
          <p:cNvSpPr/>
          <p:nvPr/>
        </p:nvSpPr>
        <p:spPr>
          <a:xfrm>
            <a:off x="1170703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1"/>
          <p:cNvSpPr/>
          <p:nvPr/>
        </p:nvSpPr>
        <p:spPr>
          <a:xfrm>
            <a:off x="1588397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1"/>
          <p:cNvSpPr/>
          <p:nvPr/>
        </p:nvSpPr>
        <p:spPr>
          <a:xfrm>
            <a:off x="200609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1"/>
          <p:cNvSpPr/>
          <p:nvPr/>
        </p:nvSpPr>
        <p:spPr>
          <a:xfrm>
            <a:off x="2423786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1"/>
          <p:cNvSpPr/>
          <p:nvPr/>
        </p:nvSpPr>
        <p:spPr>
          <a:xfrm>
            <a:off x="2841480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1"/>
          <p:cNvSpPr/>
          <p:nvPr/>
        </p:nvSpPr>
        <p:spPr>
          <a:xfrm>
            <a:off x="3259174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1"/>
          <p:cNvSpPr/>
          <p:nvPr/>
        </p:nvSpPr>
        <p:spPr>
          <a:xfrm>
            <a:off x="3676868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1"/>
          <p:cNvSpPr/>
          <p:nvPr/>
        </p:nvSpPr>
        <p:spPr>
          <a:xfrm>
            <a:off x="4094562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1"/>
          <p:cNvSpPr/>
          <p:nvPr/>
        </p:nvSpPr>
        <p:spPr>
          <a:xfrm>
            <a:off x="4512256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1"/>
          <p:cNvSpPr/>
          <p:nvPr/>
        </p:nvSpPr>
        <p:spPr>
          <a:xfrm>
            <a:off x="4907312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1"/>
          <p:cNvSpPr/>
          <p:nvPr/>
        </p:nvSpPr>
        <p:spPr>
          <a:xfrm>
            <a:off x="5325007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1"/>
          <p:cNvSpPr/>
          <p:nvPr/>
        </p:nvSpPr>
        <p:spPr>
          <a:xfrm>
            <a:off x="574270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1"/>
          <p:cNvSpPr/>
          <p:nvPr/>
        </p:nvSpPr>
        <p:spPr>
          <a:xfrm>
            <a:off x="6160395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1"/>
          <p:cNvSpPr/>
          <p:nvPr/>
        </p:nvSpPr>
        <p:spPr>
          <a:xfrm>
            <a:off x="6578089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1"/>
          <p:cNvSpPr/>
          <p:nvPr/>
        </p:nvSpPr>
        <p:spPr>
          <a:xfrm>
            <a:off x="6995783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1"/>
          <p:cNvSpPr/>
          <p:nvPr/>
        </p:nvSpPr>
        <p:spPr>
          <a:xfrm>
            <a:off x="7413477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1"/>
          <p:cNvSpPr/>
          <p:nvPr/>
        </p:nvSpPr>
        <p:spPr>
          <a:xfrm>
            <a:off x="783117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1"/>
          <p:cNvSpPr/>
          <p:nvPr/>
        </p:nvSpPr>
        <p:spPr>
          <a:xfrm>
            <a:off x="8248865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1"/>
          <p:cNvSpPr/>
          <p:nvPr/>
        </p:nvSpPr>
        <p:spPr>
          <a:xfrm>
            <a:off x="8666560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1"/>
          <p:cNvSpPr txBox="1"/>
          <p:nvPr>
            <p:ph type="title"/>
          </p:nvPr>
        </p:nvSpPr>
        <p:spPr>
          <a:xfrm>
            <a:off x="311700" y="2133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Resize an Array </a:t>
            </a:r>
            <a:r>
              <a:rPr lang="en" sz="1800"/>
              <a:t>(copy all its elements)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1"/>
          <p:cNvSpPr/>
          <p:nvPr/>
        </p:nvSpPr>
        <p:spPr>
          <a:xfrm>
            <a:off x="88925" y="4364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2" name="Google Shape;1012;p31"/>
          <p:cNvSpPr/>
          <p:nvPr/>
        </p:nvSpPr>
        <p:spPr>
          <a:xfrm>
            <a:off x="76035" y="47078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013" name="Google Shape;1013;p31"/>
          <p:cNvSpPr txBox="1"/>
          <p:nvPr/>
        </p:nvSpPr>
        <p:spPr>
          <a:xfrm>
            <a:off x="88925" y="45070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014" name="Google Shape;1014;p31"/>
          <p:cNvSpPr txBox="1"/>
          <p:nvPr/>
        </p:nvSpPr>
        <p:spPr>
          <a:xfrm>
            <a:off x="267672" y="4860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5" name="Google Shape;1015;p31"/>
          <p:cNvSpPr/>
          <p:nvPr/>
        </p:nvSpPr>
        <p:spPr>
          <a:xfrm>
            <a:off x="736861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016" name="Google Shape;1016;p31"/>
          <p:cNvSpPr/>
          <p:nvPr/>
        </p:nvSpPr>
        <p:spPr>
          <a:xfrm>
            <a:off x="1154555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017" name="Google Shape;1017;p31"/>
          <p:cNvSpPr/>
          <p:nvPr/>
        </p:nvSpPr>
        <p:spPr>
          <a:xfrm>
            <a:off x="1572249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018" name="Google Shape;1018;p31"/>
          <p:cNvSpPr/>
          <p:nvPr/>
        </p:nvSpPr>
        <p:spPr>
          <a:xfrm>
            <a:off x="1989943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019" name="Google Shape;1019;p31"/>
          <p:cNvSpPr/>
          <p:nvPr/>
        </p:nvSpPr>
        <p:spPr>
          <a:xfrm>
            <a:off x="2407637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020" name="Google Shape;1020;p31"/>
          <p:cNvSpPr/>
          <p:nvPr/>
        </p:nvSpPr>
        <p:spPr>
          <a:xfrm>
            <a:off x="2825331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021" name="Google Shape;1021;p31"/>
          <p:cNvSpPr/>
          <p:nvPr/>
        </p:nvSpPr>
        <p:spPr>
          <a:xfrm>
            <a:off x="3243025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022" name="Google Shape;1022;p31"/>
          <p:cNvSpPr/>
          <p:nvPr/>
        </p:nvSpPr>
        <p:spPr>
          <a:xfrm>
            <a:off x="3660720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1023" name="Google Shape;1023;p31"/>
          <p:cNvSpPr/>
          <p:nvPr/>
        </p:nvSpPr>
        <p:spPr>
          <a:xfrm>
            <a:off x="4078414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1024" name="Google Shape;1024;p31"/>
          <p:cNvSpPr/>
          <p:nvPr/>
        </p:nvSpPr>
        <p:spPr>
          <a:xfrm>
            <a:off x="4496108" y="41066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1025" name="Google Shape;1025;p31"/>
          <p:cNvSpPr/>
          <p:nvPr/>
        </p:nvSpPr>
        <p:spPr>
          <a:xfrm>
            <a:off x="736861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026" name="Google Shape;1026;p31"/>
          <p:cNvSpPr/>
          <p:nvPr/>
        </p:nvSpPr>
        <p:spPr>
          <a:xfrm>
            <a:off x="1154555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027" name="Google Shape;1027;p31"/>
          <p:cNvSpPr/>
          <p:nvPr/>
        </p:nvSpPr>
        <p:spPr>
          <a:xfrm>
            <a:off x="1572249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028" name="Google Shape;1028;p31"/>
          <p:cNvSpPr/>
          <p:nvPr/>
        </p:nvSpPr>
        <p:spPr>
          <a:xfrm>
            <a:off x="1989943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029" name="Google Shape;1029;p31"/>
          <p:cNvSpPr/>
          <p:nvPr/>
        </p:nvSpPr>
        <p:spPr>
          <a:xfrm>
            <a:off x="2407637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030" name="Google Shape;1030;p31"/>
          <p:cNvSpPr/>
          <p:nvPr/>
        </p:nvSpPr>
        <p:spPr>
          <a:xfrm>
            <a:off x="2825331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031" name="Google Shape;1031;p31"/>
          <p:cNvSpPr/>
          <p:nvPr/>
        </p:nvSpPr>
        <p:spPr>
          <a:xfrm>
            <a:off x="3243025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032" name="Google Shape;1032;p31"/>
          <p:cNvSpPr/>
          <p:nvPr/>
        </p:nvSpPr>
        <p:spPr>
          <a:xfrm>
            <a:off x="3660720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1033" name="Google Shape;1033;p31"/>
          <p:cNvSpPr/>
          <p:nvPr/>
        </p:nvSpPr>
        <p:spPr>
          <a:xfrm>
            <a:off x="4078414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1034" name="Google Shape;1034;p31"/>
          <p:cNvSpPr/>
          <p:nvPr/>
        </p:nvSpPr>
        <p:spPr>
          <a:xfrm>
            <a:off x="4496108" y="39014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1035" name="Google Shape;1035;p31"/>
          <p:cNvSpPr txBox="1"/>
          <p:nvPr/>
        </p:nvSpPr>
        <p:spPr>
          <a:xfrm>
            <a:off x="1485325" y="4387477"/>
            <a:ext cx="6965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10 which perfectly matches the number of elements</a:t>
            </a:r>
            <a:endParaRPr sz="1800"/>
          </a:p>
        </p:txBody>
      </p:sp>
      <p:sp>
        <p:nvSpPr>
          <p:cNvPr id="1036" name="Google Shape;1036;p31"/>
          <p:cNvSpPr/>
          <p:nvPr/>
        </p:nvSpPr>
        <p:spPr>
          <a:xfrm flipH="1" rot="-5383536">
            <a:off x="790309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37" name="Google Shape;1037;p31"/>
          <p:cNvSpPr/>
          <p:nvPr/>
        </p:nvSpPr>
        <p:spPr>
          <a:xfrm rot="-3454910">
            <a:off x="191261" y="4599956"/>
            <a:ext cx="745950" cy="83374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1"/>
          <p:cNvSpPr/>
          <p:nvPr/>
        </p:nvSpPr>
        <p:spPr>
          <a:xfrm flipH="1" rot="-5383536">
            <a:off x="1204005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39" name="Google Shape;1039;p31"/>
          <p:cNvSpPr/>
          <p:nvPr/>
        </p:nvSpPr>
        <p:spPr>
          <a:xfrm flipH="1" rot="-5383536">
            <a:off x="1617701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40" name="Google Shape;1040;p31"/>
          <p:cNvSpPr/>
          <p:nvPr/>
        </p:nvSpPr>
        <p:spPr>
          <a:xfrm flipH="1" rot="-5383536">
            <a:off x="2031397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41" name="Google Shape;1041;p31"/>
          <p:cNvSpPr/>
          <p:nvPr/>
        </p:nvSpPr>
        <p:spPr>
          <a:xfrm flipH="1" rot="-5383536">
            <a:off x="2445093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42" name="Google Shape;1042;p31"/>
          <p:cNvSpPr/>
          <p:nvPr/>
        </p:nvSpPr>
        <p:spPr>
          <a:xfrm flipH="1" rot="-5383536">
            <a:off x="2858789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43" name="Google Shape;1043;p31"/>
          <p:cNvSpPr/>
          <p:nvPr/>
        </p:nvSpPr>
        <p:spPr>
          <a:xfrm flipH="1" rot="-5383536">
            <a:off x="3272485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44" name="Google Shape;1044;p31"/>
          <p:cNvSpPr/>
          <p:nvPr/>
        </p:nvSpPr>
        <p:spPr>
          <a:xfrm flipH="1" rot="-5383536">
            <a:off x="3686181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45" name="Google Shape;1045;p31"/>
          <p:cNvSpPr/>
          <p:nvPr/>
        </p:nvSpPr>
        <p:spPr>
          <a:xfrm flipH="1" rot="-5383536">
            <a:off x="4099878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46" name="Google Shape;1046;p31"/>
          <p:cNvSpPr/>
          <p:nvPr/>
        </p:nvSpPr>
        <p:spPr>
          <a:xfrm flipH="1" rot="-5383536">
            <a:off x="4513574" y="36638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47" name="Google Shape;1047;p31"/>
          <p:cNvSpPr/>
          <p:nvPr/>
        </p:nvSpPr>
        <p:spPr>
          <a:xfrm>
            <a:off x="88925" y="2459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8" name="Google Shape;1048;p31"/>
          <p:cNvSpPr/>
          <p:nvPr/>
        </p:nvSpPr>
        <p:spPr>
          <a:xfrm>
            <a:off x="80409" y="28028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scores2</a:t>
            </a:r>
            <a:endParaRPr sz="1000"/>
          </a:p>
        </p:txBody>
      </p:sp>
      <p:sp>
        <p:nvSpPr>
          <p:cNvPr id="1049" name="Google Shape;1049;p31"/>
          <p:cNvSpPr txBox="1"/>
          <p:nvPr/>
        </p:nvSpPr>
        <p:spPr>
          <a:xfrm>
            <a:off x="80410" y="26020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050" name="Google Shape;1050;p31"/>
          <p:cNvSpPr txBox="1"/>
          <p:nvPr/>
        </p:nvSpPr>
        <p:spPr>
          <a:xfrm>
            <a:off x="267672" y="2955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1" name="Google Shape;1051;p31"/>
          <p:cNvSpPr/>
          <p:nvPr/>
        </p:nvSpPr>
        <p:spPr>
          <a:xfrm rot="1661968">
            <a:off x="344051" y="3131787"/>
            <a:ext cx="406597" cy="91875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1"/>
          <p:cNvSpPr/>
          <p:nvPr/>
        </p:nvSpPr>
        <p:spPr>
          <a:xfrm>
            <a:off x="753009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053" name="Google Shape;1053;p31"/>
          <p:cNvSpPr/>
          <p:nvPr/>
        </p:nvSpPr>
        <p:spPr>
          <a:xfrm>
            <a:off x="1170703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054" name="Google Shape;1054;p31"/>
          <p:cNvSpPr/>
          <p:nvPr/>
        </p:nvSpPr>
        <p:spPr>
          <a:xfrm>
            <a:off x="1588397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055" name="Google Shape;1055;p31"/>
          <p:cNvSpPr/>
          <p:nvPr/>
        </p:nvSpPr>
        <p:spPr>
          <a:xfrm>
            <a:off x="200609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056" name="Google Shape;1056;p31"/>
          <p:cNvSpPr/>
          <p:nvPr/>
        </p:nvSpPr>
        <p:spPr>
          <a:xfrm>
            <a:off x="2423786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057" name="Google Shape;1057;p31"/>
          <p:cNvSpPr/>
          <p:nvPr/>
        </p:nvSpPr>
        <p:spPr>
          <a:xfrm>
            <a:off x="2841480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058" name="Google Shape;1058;p31"/>
          <p:cNvSpPr/>
          <p:nvPr/>
        </p:nvSpPr>
        <p:spPr>
          <a:xfrm>
            <a:off x="3259174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059" name="Google Shape;1059;p31"/>
          <p:cNvSpPr/>
          <p:nvPr/>
        </p:nvSpPr>
        <p:spPr>
          <a:xfrm>
            <a:off x="3676868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1060" name="Google Shape;1060;p31"/>
          <p:cNvSpPr/>
          <p:nvPr/>
        </p:nvSpPr>
        <p:spPr>
          <a:xfrm>
            <a:off x="4094562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1061" name="Google Shape;1061;p31"/>
          <p:cNvSpPr/>
          <p:nvPr/>
        </p:nvSpPr>
        <p:spPr>
          <a:xfrm>
            <a:off x="4512256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1062" name="Google Shape;1062;p31"/>
          <p:cNvSpPr/>
          <p:nvPr/>
        </p:nvSpPr>
        <p:spPr>
          <a:xfrm>
            <a:off x="753009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063" name="Google Shape;1063;p31"/>
          <p:cNvSpPr/>
          <p:nvPr/>
        </p:nvSpPr>
        <p:spPr>
          <a:xfrm>
            <a:off x="1170703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064" name="Google Shape;1064;p31"/>
          <p:cNvSpPr/>
          <p:nvPr/>
        </p:nvSpPr>
        <p:spPr>
          <a:xfrm>
            <a:off x="1588397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065" name="Google Shape;1065;p31"/>
          <p:cNvSpPr/>
          <p:nvPr/>
        </p:nvSpPr>
        <p:spPr>
          <a:xfrm>
            <a:off x="2006091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066" name="Google Shape;1066;p31"/>
          <p:cNvSpPr/>
          <p:nvPr/>
        </p:nvSpPr>
        <p:spPr>
          <a:xfrm>
            <a:off x="2423786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067" name="Google Shape;1067;p31"/>
          <p:cNvSpPr/>
          <p:nvPr/>
        </p:nvSpPr>
        <p:spPr>
          <a:xfrm>
            <a:off x="2841480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068" name="Google Shape;1068;p31"/>
          <p:cNvSpPr/>
          <p:nvPr/>
        </p:nvSpPr>
        <p:spPr>
          <a:xfrm>
            <a:off x="3259174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069" name="Google Shape;1069;p31"/>
          <p:cNvSpPr/>
          <p:nvPr/>
        </p:nvSpPr>
        <p:spPr>
          <a:xfrm>
            <a:off x="3676868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1070" name="Google Shape;1070;p31"/>
          <p:cNvSpPr/>
          <p:nvPr/>
        </p:nvSpPr>
        <p:spPr>
          <a:xfrm>
            <a:off x="4094562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1071" name="Google Shape;1071;p31"/>
          <p:cNvSpPr/>
          <p:nvPr/>
        </p:nvSpPr>
        <p:spPr>
          <a:xfrm>
            <a:off x="4512256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1072" name="Google Shape;1072;p31"/>
          <p:cNvSpPr/>
          <p:nvPr/>
        </p:nvSpPr>
        <p:spPr>
          <a:xfrm flipH="1" rot="-5383536">
            <a:off x="806457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73" name="Google Shape;1073;p31"/>
          <p:cNvSpPr/>
          <p:nvPr/>
        </p:nvSpPr>
        <p:spPr>
          <a:xfrm>
            <a:off x="4907312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4" name="Google Shape;1074;p31"/>
          <p:cNvSpPr/>
          <p:nvPr/>
        </p:nvSpPr>
        <p:spPr>
          <a:xfrm>
            <a:off x="574270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5" name="Google Shape;1075;p31"/>
          <p:cNvSpPr/>
          <p:nvPr/>
        </p:nvSpPr>
        <p:spPr>
          <a:xfrm>
            <a:off x="6578089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6" name="Google Shape;1076;p31"/>
          <p:cNvSpPr/>
          <p:nvPr/>
        </p:nvSpPr>
        <p:spPr>
          <a:xfrm>
            <a:off x="6995783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7" name="Google Shape;1077;p31"/>
          <p:cNvSpPr/>
          <p:nvPr/>
        </p:nvSpPr>
        <p:spPr>
          <a:xfrm>
            <a:off x="7413477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8" name="Google Shape;1078;p31"/>
          <p:cNvSpPr/>
          <p:nvPr/>
        </p:nvSpPr>
        <p:spPr>
          <a:xfrm>
            <a:off x="7831171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9" name="Google Shape;1079;p31"/>
          <p:cNvSpPr/>
          <p:nvPr/>
        </p:nvSpPr>
        <p:spPr>
          <a:xfrm>
            <a:off x="8248865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80" name="Google Shape;1080;p31"/>
          <p:cNvSpPr/>
          <p:nvPr/>
        </p:nvSpPr>
        <p:spPr>
          <a:xfrm>
            <a:off x="8666560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81" name="Google Shape;1081;p31"/>
          <p:cNvSpPr/>
          <p:nvPr/>
        </p:nvSpPr>
        <p:spPr>
          <a:xfrm>
            <a:off x="4907312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1082" name="Google Shape;1082;p31"/>
          <p:cNvSpPr/>
          <p:nvPr/>
        </p:nvSpPr>
        <p:spPr>
          <a:xfrm>
            <a:off x="5325007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1083" name="Google Shape;1083;p31"/>
          <p:cNvSpPr/>
          <p:nvPr/>
        </p:nvSpPr>
        <p:spPr>
          <a:xfrm>
            <a:off x="5742701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1084" name="Google Shape;1084;p31"/>
          <p:cNvSpPr/>
          <p:nvPr/>
        </p:nvSpPr>
        <p:spPr>
          <a:xfrm>
            <a:off x="6160395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1085" name="Google Shape;1085;p31"/>
          <p:cNvSpPr/>
          <p:nvPr/>
        </p:nvSpPr>
        <p:spPr>
          <a:xfrm>
            <a:off x="6578089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1086" name="Google Shape;1086;p31"/>
          <p:cNvSpPr/>
          <p:nvPr/>
        </p:nvSpPr>
        <p:spPr>
          <a:xfrm>
            <a:off x="6995783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1087" name="Google Shape;1087;p31"/>
          <p:cNvSpPr/>
          <p:nvPr/>
        </p:nvSpPr>
        <p:spPr>
          <a:xfrm>
            <a:off x="7413477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1088" name="Google Shape;1088;p31"/>
          <p:cNvSpPr/>
          <p:nvPr/>
        </p:nvSpPr>
        <p:spPr>
          <a:xfrm>
            <a:off x="7831171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1089" name="Google Shape;1089;p31"/>
          <p:cNvSpPr/>
          <p:nvPr/>
        </p:nvSpPr>
        <p:spPr>
          <a:xfrm>
            <a:off x="8248865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1090" name="Google Shape;1090;p31"/>
          <p:cNvSpPr/>
          <p:nvPr/>
        </p:nvSpPr>
        <p:spPr>
          <a:xfrm>
            <a:off x="8666560" y="30206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1091" name="Google Shape;1091;p31"/>
          <p:cNvSpPr/>
          <p:nvPr/>
        </p:nvSpPr>
        <p:spPr>
          <a:xfrm flipH="1" rot="-5383536">
            <a:off x="1220154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92" name="Google Shape;1092;p31"/>
          <p:cNvSpPr/>
          <p:nvPr/>
        </p:nvSpPr>
        <p:spPr>
          <a:xfrm flipH="1" rot="-5383536">
            <a:off x="1633850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93" name="Google Shape;1093;p31"/>
          <p:cNvSpPr/>
          <p:nvPr/>
        </p:nvSpPr>
        <p:spPr>
          <a:xfrm flipH="1" rot="-5383536">
            <a:off x="2047546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94" name="Google Shape;1094;p31"/>
          <p:cNvSpPr/>
          <p:nvPr/>
        </p:nvSpPr>
        <p:spPr>
          <a:xfrm flipH="1" rot="-5383536">
            <a:off x="2461242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95" name="Google Shape;1095;p31"/>
          <p:cNvSpPr/>
          <p:nvPr/>
        </p:nvSpPr>
        <p:spPr>
          <a:xfrm flipH="1" rot="-5383536">
            <a:off x="2874938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96" name="Google Shape;1096;p31"/>
          <p:cNvSpPr/>
          <p:nvPr/>
        </p:nvSpPr>
        <p:spPr>
          <a:xfrm flipH="1" rot="-5383536">
            <a:off x="3288634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97" name="Google Shape;1097;p31"/>
          <p:cNvSpPr/>
          <p:nvPr/>
        </p:nvSpPr>
        <p:spPr>
          <a:xfrm flipH="1" rot="-5383536">
            <a:off x="3702330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98" name="Google Shape;1098;p31"/>
          <p:cNvSpPr/>
          <p:nvPr/>
        </p:nvSpPr>
        <p:spPr>
          <a:xfrm flipH="1" rot="-5383536">
            <a:off x="4116026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99" name="Google Shape;1099;p31"/>
          <p:cNvSpPr/>
          <p:nvPr/>
        </p:nvSpPr>
        <p:spPr>
          <a:xfrm flipH="1" rot="-5383536">
            <a:off x="4529722" y="27831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100" name="Google Shape;1100;p31"/>
          <p:cNvSpPr/>
          <p:nvPr/>
        </p:nvSpPr>
        <p:spPr>
          <a:xfrm flipH="1" rot="6044677">
            <a:off x="-305604" y="4037762"/>
            <a:ext cx="1681582" cy="144769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1"/>
          <p:cNvSpPr/>
          <p:nvPr/>
        </p:nvSpPr>
        <p:spPr>
          <a:xfrm>
            <a:off x="5325012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2" name="Google Shape;1102;p31"/>
          <p:cNvSpPr/>
          <p:nvPr/>
        </p:nvSpPr>
        <p:spPr>
          <a:xfrm>
            <a:off x="6160412" y="32258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an array?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850" y="771475"/>
            <a:ext cx="8373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It is a</a:t>
            </a:r>
            <a:r>
              <a:rPr lang="en" sz="1800">
                <a:solidFill>
                  <a:srgbClr val="595959"/>
                </a:solidFill>
              </a:rPr>
              <a:t> container </a:t>
            </a:r>
            <a:r>
              <a:rPr lang="en" sz="1800">
                <a:solidFill>
                  <a:srgbClr val="595959"/>
                </a:solidFill>
              </a:rPr>
              <a:t>object </a:t>
            </a:r>
            <a:r>
              <a:rPr lang="en" sz="1800">
                <a:solidFill>
                  <a:srgbClr val="595959"/>
                </a:solidFill>
              </a:rPr>
              <a:t>used to hold a fixed number of items of the same type, where each item is directly accessible via its index location in the array.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68177" y="1654775"/>
            <a:ext cx="1228800" cy="9954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20600" y="2154367"/>
            <a:ext cx="859800" cy="18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scores</a:t>
            </a:r>
            <a:endParaRPr sz="1200"/>
          </a:p>
        </p:txBody>
      </p:sp>
      <p:sp>
        <p:nvSpPr>
          <p:cNvPr id="64" name="Google Shape;64;p14"/>
          <p:cNvSpPr txBox="1"/>
          <p:nvPr/>
        </p:nvSpPr>
        <p:spPr>
          <a:xfrm>
            <a:off x="368177" y="1862107"/>
            <a:ext cx="105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[ ]</a:t>
            </a:r>
            <a:endParaRPr sz="1200"/>
          </a:p>
        </p:txBody>
      </p:sp>
      <p:sp>
        <p:nvSpPr>
          <p:cNvPr id="65" name="Google Shape;65;p14"/>
          <p:cNvSpPr txBox="1"/>
          <p:nvPr/>
        </p:nvSpPr>
        <p:spPr>
          <a:xfrm>
            <a:off x="632876" y="2375999"/>
            <a:ext cx="363000" cy="2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6" name="Google Shape;66;p14"/>
          <p:cNvSpPr/>
          <p:nvPr/>
        </p:nvSpPr>
        <p:spPr>
          <a:xfrm rot="2597154">
            <a:off x="598910" y="2973779"/>
            <a:ext cx="1397090" cy="83580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847082" y="3764684"/>
            <a:ext cx="6402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500384" y="3764684"/>
            <a:ext cx="6402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153685" y="3764684"/>
            <a:ext cx="6402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806987" y="3764684"/>
            <a:ext cx="6402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460288" y="3764684"/>
            <a:ext cx="6402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113590" y="3764684"/>
            <a:ext cx="6402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766891" y="3764684"/>
            <a:ext cx="6402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420193" y="3764684"/>
            <a:ext cx="6402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073495" y="3764684"/>
            <a:ext cx="6402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726796" y="3764684"/>
            <a:ext cx="6402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847082" y="3119692"/>
            <a:ext cx="640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78" name="Google Shape;78;p14"/>
          <p:cNvSpPr/>
          <p:nvPr/>
        </p:nvSpPr>
        <p:spPr>
          <a:xfrm>
            <a:off x="2500384" y="3119692"/>
            <a:ext cx="640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79" name="Google Shape;79;p14"/>
          <p:cNvSpPr/>
          <p:nvPr/>
        </p:nvSpPr>
        <p:spPr>
          <a:xfrm>
            <a:off x="3153685" y="3119692"/>
            <a:ext cx="640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80" name="Google Shape;80;p14"/>
          <p:cNvSpPr/>
          <p:nvPr/>
        </p:nvSpPr>
        <p:spPr>
          <a:xfrm>
            <a:off x="3806987" y="3119692"/>
            <a:ext cx="640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81" name="Google Shape;81;p14"/>
          <p:cNvSpPr/>
          <p:nvPr/>
        </p:nvSpPr>
        <p:spPr>
          <a:xfrm>
            <a:off x="4460288" y="3119692"/>
            <a:ext cx="640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82" name="Google Shape;82;p14"/>
          <p:cNvSpPr/>
          <p:nvPr/>
        </p:nvSpPr>
        <p:spPr>
          <a:xfrm>
            <a:off x="5113590" y="3119692"/>
            <a:ext cx="640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83" name="Google Shape;83;p14"/>
          <p:cNvSpPr/>
          <p:nvPr/>
        </p:nvSpPr>
        <p:spPr>
          <a:xfrm>
            <a:off x="5766891" y="3119692"/>
            <a:ext cx="640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84" name="Google Shape;84;p14"/>
          <p:cNvSpPr/>
          <p:nvPr/>
        </p:nvSpPr>
        <p:spPr>
          <a:xfrm>
            <a:off x="6420193" y="3119692"/>
            <a:ext cx="640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85" name="Google Shape;85;p14"/>
          <p:cNvSpPr/>
          <p:nvPr/>
        </p:nvSpPr>
        <p:spPr>
          <a:xfrm>
            <a:off x="7073495" y="3119692"/>
            <a:ext cx="640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86" name="Google Shape;86;p14"/>
          <p:cNvSpPr/>
          <p:nvPr/>
        </p:nvSpPr>
        <p:spPr>
          <a:xfrm>
            <a:off x="7726796" y="3119692"/>
            <a:ext cx="640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87" name="Google Shape;87;p14"/>
          <p:cNvSpPr txBox="1"/>
          <p:nvPr/>
        </p:nvSpPr>
        <p:spPr>
          <a:xfrm>
            <a:off x="1766866" y="4528772"/>
            <a:ext cx="6717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10</a:t>
            </a:r>
            <a:endParaRPr sz="1800"/>
          </a:p>
        </p:txBody>
      </p:sp>
      <p:sp>
        <p:nvSpPr>
          <p:cNvPr id="88" name="Google Shape;88;p14"/>
          <p:cNvSpPr/>
          <p:nvPr/>
        </p:nvSpPr>
        <p:spPr>
          <a:xfrm flipH="1" rot="-5395535">
            <a:off x="1456117" y="2511245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index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flipH="1" rot="-5395535">
            <a:off x="7323517" y="2511245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</a:t>
            </a:r>
            <a:r>
              <a:rPr lang="en"/>
              <a:t> index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3844275" y="3814503"/>
            <a:ext cx="61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99</a:t>
            </a:r>
            <a:endParaRPr sz="1600"/>
          </a:p>
        </p:txBody>
      </p:sp>
      <p:sp>
        <p:nvSpPr>
          <p:cNvPr id="91" name="Google Shape;91;p14"/>
          <p:cNvSpPr txBox="1"/>
          <p:nvPr/>
        </p:nvSpPr>
        <p:spPr>
          <a:xfrm>
            <a:off x="2673377" y="1986277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[ 3 ] = 99;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2673377" y="2354081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[ 7 ] = 54;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673377" y="2721886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[ 1 ] = 87;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6435075" y="3814503"/>
            <a:ext cx="61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54</a:t>
            </a:r>
            <a:endParaRPr sz="1600"/>
          </a:p>
        </p:txBody>
      </p:sp>
      <p:sp>
        <p:nvSpPr>
          <p:cNvPr id="95" name="Google Shape;95;p14"/>
          <p:cNvSpPr txBox="1"/>
          <p:nvPr/>
        </p:nvSpPr>
        <p:spPr>
          <a:xfrm>
            <a:off x="2515075" y="3805528"/>
            <a:ext cx="61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87</a:t>
            </a:r>
            <a:endParaRPr sz="1600"/>
          </a:p>
        </p:txBody>
      </p:sp>
      <p:sp>
        <p:nvSpPr>
          <p:cNvPr id="96" name="Google Shape;96;p14"/>
          <p:cNvSpPr/>
          <p:nvPr/>
        </p:nvSpPr>
        <p:spPr>
          <a:xfrm flipH="1" rot="5404465">
            <a:off x="7832576" y="4228149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flipH="1" rot="5404465">
            <a:off x="871492" y="4228149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flipH="1" rot="5404465">
            <a:off x="-576308" y="4228149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 flipH="1" rot="5404465">
            <a:off x="-93708" y="4228149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flipH="1" rot="5404465">
            <a:off x="388892" y="4228149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flipH="1" rot="5404465">
            <a:off x="8195089" y="4228149"/>
            <a:ext cx="13860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130577" y="1618473"/>
            <a:ext cx="2774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 </a:t>
            </a:r>
            <a:r>
              <a:rPr lang="en"/>
              <a:t>scores = new int [ 10 ];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Arrays with Methods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</a:t>
            </a:r>
            <a:r>
              <a:rPr lang="en" sz="3600">
                <a:solidFill>
                  <a:schemeClr val="accent1"/>
                </a:solidFill>
              </a:rPr>
              <a:t>pass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an array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to a method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109" name="Google Shape;110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</a:t>
            </a:r>
            <a:r>
              <a:rPr lang="en" sz="3600">
                <a:solidFill>
                  <a:schemeClr val="accent1"/>
                </a:solidFill>
              </a:rPr>
              <a:t>return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an array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from a method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3"/>
          <p:cNvSpPr txBox="1"/>
          <p:nvPr>
            <p:ph type="title"/>
          </p:nvPr>
        </p:nvSpPr>
        <p:spPr>
          <a:xfrm>
            <a:off x="490250" y="450150"/>
            <a:ext cx="7355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Array to Method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>
                <a:solidFill>
                  <a:schemeClr val="accent1"/>
                </a:solidFill>
              </a:rPr>
              <a:t>Pass an Array</a:t>
            </a:r>
            <a:r>
              <a:rPr lang="en"/>
              <a:t> to a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4"/>
          <p:cNvSpPr txBox="1"/>
          <p:nvPr>
            <p:ph idx="1" type="body"/>
          </p:nvPr>
        </p:nvSpPr>
        <p:spPr>
          <a:xfrm>
            <a:off x="311700" y="785975"/>
            <a:ext cx="8482200" cy="533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method that will accept an array as a parameter.</a:t>
            </a:r>
            <a:endParaRPr/>
          </a:p>
        </p:txBody>
      </p:sp>
      <p:sp>
        <p:nvSpPr>
          <p:cNvPr id="1121" name="Google Shape;1121;p34"/>
          <p:cNvSpPr txBox="1"/>
          <p:nvPr>
            <p:ph idx="1" type="body"/>
          </p:nvPr>
        </p:nvSpPr>
        <p:spPr>
          <a:xfrm>
            <a:off x="591825" y="1297900"/>
            <a:ext cx="6668400" cy="111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public static void methodAcceptingArray( </a:t>
            </a:r>
            <a:r>
              <a:rPr lang="en" sz="1600">
                <a:solidFill>
                  <a:schemeClr val="accent1"/>
                </a:solidFill>
              </a:rPr>
              <a:t>int [ ] arr</a:t>
            </a:r>
            <a:r>
              <a:rPr lang="en" sz="1600"/>
              <a:t> ) {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//do something with the array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  <p:sp>
        <p:nvSpPr>
          <p:cNvPr id="1122" name="Google Shape;1122;p34"/>
          <p:cNvSpPr txBox="1"/>
          <p:nvPr>
            <p:ph idx="1" type="body"/>
          </p:nvPr>
        </p:nvSpPr>
        <p:spPr>
          <a:xfrm>
            <a:off x="311700" y="2379331"/>
            <a:ext cx="8482200" cy="533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Create or use an existing array of the correct type.</a:t>
            </a:r>
            <a:endParaRPr/>
          </a:p>
        </p:txBody>
      </p:sp>
      <p:sp>
        <p:nvSpPr>
          <p:cNvPr id="1123" name="Google Shape;1123;p34"/>
          <p:cNvSpPr txBox="1"/>
          <p:nvPr>
            <p:ph idx="1" type="body"/>
          </p:nvPr>
        </p:nvSpPr>
        <p:spPr>
          <a:xfrm>
            <a:off x="591825" y="2939881"/>
            <a:ext cx="8202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[ ] </a:t>
            </a:r>
            <a:r>
              <a:rPr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= {82,87,75,99,91,95,72,54,65,93,74,59,88,98,23,78,84,77,62,97};</a:t>
            </a:r>
            <a:endParaRPr sz="1600"/>
          </a:p>
        </p:txBody>
      </p:sp>
      <p:sp>
        <p:nvSpPr>
          <p:cNvPr id="1124" name="Google Shape;1124;p34"/>
          <p:cNvSpPr txBox="1"/>
          <p:nvPr>
            <p:ph idx="1" type="body"/>
          </p:nvPr>
        </p:nvSpPr>
        <p:spPr>
          <a:xfrm>
            <a:off x="311700" y="3641285"/>
            <a:ext cx="8482200" cy="533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Call the method passing in the reference to the array as an argument.</a:t>
            </a:r>
            <a:endParaRPr/>
          </a:p>
        </p:txBody>
      </p:sp>
      <p:sp>
        <p:nvSpPr>
          <p:cNvPr id="1125" name="Google Shape;1125;p34"/>
          <p:cNvSpPr txBox="1"/>
          <p:nvPr>
            <p:ph idx="1" type="body"/>
          </p:nvPr>
        </p:nvSpPr>
        <p:spPr>
          <a:xfrm>
            <a:off x="591800" y="4201835"/>
            <a:ext cx="6668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methodAcceptingArray( </a:t>
            </a:r>
            <a:r>
              <a:rPr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) ;</a:t>
            </a:r>
            <a:endParaRPr sz="1600"/>
          </a:p>
        </p:txBody>
      </p:sp>
      <p:sp>
        <p:nvSpPr>
          <p:cNvPr id="1126" name="Google Shape;1126;p34"/>
          <p:cNvSpPr txBox="1"/>
          <p:nvPr>
            <p:ph idx="1" type="body"/>
          </p:nvPr>
        </p:nvSpPr>
        <p:spPr>
          <a:xfrm>
            <a:off x="132225" y="4657950"/>
            <a:ext cx="8935500" cy="40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Note: The passed in argument points to where the array is stored in the memory heap.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5"/>
          <p:cNvSpPr txBox="1"/>
          <p:nvPr>
            <p:ph type="title"/>
          </p:nvPr>
        </p:nvSpPr>
        <p:spPr>
          <a:xfrm>
            <a:off x="311700" y="126577"/>
            <a:ext cx="550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Pass an </a:t>
            </a:r>
            <a:r>
              <a:rPr lang="en">
                <a:solidFill>
                  <a:schemeClr val="accent1"/>
                </a:solidFill>
              </a:rPr>
              <a:t>Array</a:t>
            </a:r>
            <a:r>
              <a:rPr lang="en"/>
              <a:t> to a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5"/>
          <p:cNvSpPr txBox="1"/>
          <p:nvPr>
            <p:ph idx="1" type="body"/>
          </p:nvPr>
        </p:nvSpPr>
        <p:spPr>
          <a:xfrm>
            <a:off x="311700" y="699275"/>
            <a:ext cx="6484800" cy="2261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public static void displayArray( </a:t>
            </a:r>
            <a:r>
              <a:rPr b="1" lang="en" sz="1600">
                <a:solidFill>
                  <a:schemeClr val="accent1"/>
                </a:solidFill>
              </a:rPr>
              <a:t>int [ ] arr </a:t>
            </a:r>
            <a:r>
              <a:rPr b="1" lang="en" sz="1600"/>
              <a:t>) {</a:t>
            </a:r>
            <a:endParaRPr b="1" sz="1600"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for </a:t>
            </a:r>
            <a:r>
              <a:rPr lang="en" sz="1600"/>
              <a:t>( int </a:t>
            </a:r>
            <a:r>
              <a:rPr lang="en" sz="1600">
                <a:solidFill>
                  <a:schemeClr val="accent5"/>
                </a:solidFill>
              </a:rPr>
              <a:t>i </a:t>
            </a:r>
            <a:r>
              <a:rPr lang="en" sz="1600"/>
              <a:t>= 0; </a:t>
            </a:r>
            <a:r>
              <a:rPr lang="en" sz="1600">
                <a:solidFill>
                  <a:schemeClr val="accent5"/>
                </a:solidFill>
              </a:rPr>
              <a:t>i</a:t>
            </a:r>
            <a:r>
              <a:rPr lang="en" sz="1600"/>
              <a:t> &lt;</a:t>
            </a:r>
            <a:r>
              <a:rPr lang="en" sz="1600">
                <a:solidFill>
                  <a:schemeClr val="accent1"/>
                </a:solidFill>
              </a:rPr>
              <a:t> arr.length </a:t>
            </a:r>
            <a:r>
              <a:rPr lang="en" sz="1600"/>
              <a:t>; </a:t>
            </a:r>
            <a:r>
              <a:rPr lang="en" sz="1600">
                <a:solidFill>
                  <a:schemeClr val="accent5"/>
                </a:solidFill>
              </a:rPr>
              <a:t>i</a:t>
            </a:r>
            <a:r>
              <a:rPr lang="en" sz="1600"/>
              <a:t>++ ){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//  visit and print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System.out.println(“val at “+</a:t>
            </a:r>
            <a:r>
              <a:rPr lang="en" sz="1600">
                <a:solidFill>
                  <a:schemeClr val="accent5"/>
                </a:solidFill>
              </a:rPr>
              <a:t> i </a:t>
            </a:r>
            <a:r>
              <a:rPr lang="en" sz="1600"/>
              <a:t>+” is “ + </a:t>
            </a:r>
            <a:r>
              <a:rPr lang="en" sz="1600">
                <a:solidFill>
                  <a:schemeClr val="accent1"/>
                </a:solidFill>
              </a:rPr>
              <a:t>arr[ i ] </a:t>
            </a:r>
            <a:r>
              <a:rPr lang="en" sz="1600"/>
              <a:t>);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  <p:sp>
        <p:nvSpPr>
          <p:cNvPr id="1133" name="Google Shape;1133;p35"/>
          <p:cNvSpPr txBox="1"/>
          <p:nvPr>
            <p:ph idx="1" type="body"/>
          </p:nvPr>
        </p:nvSpPr>
        <p:spPr>
          <a:xfrm>
            <a:off x="6900" y="3106100"/>
            <a:ext cx="7791600" cy="4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[ ] </a:t>
            </a:r>
            <a:r>
              <a:rPr b="1"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= {82,87,75,99,91,95,72,54,65,93,74,59,88,98,23,78,84,77,62,97};</a:t>
            </a:r>
            <a:endParaRPr sz="1600"/>
          </a:p>
        </p:txBody>
      </p:sp>
      <p:sp>
        <p:nvSpPr>
          <p:cNvPr id="1134" name="Google Shape;1134;p35"/>
          <p:cNvSpPr txBox="1"/>
          <p:nvPr>
            <p:ph idx="1" type="body"/>
          </p:nvPr>
        </p:nvSpPr>
        <p:spPr>
          <a:xfrm>
            <a:off x="159300" y="4517000"/>
            <a:ext cx="8657100" cy="4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displayArray</a:t>
            </a:r>
            <a:r>
              <a:rPr lang="en" sz="1600"/>
              <a:t>( </a:t>
            </a:r>
            <a:r>
              <a:rPr b="1"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) ;		//method call passing the array reference as an argument</a:t>
            </a:r>
            <a:endParaRPr sz="1600"/>
          </a:p>
        </p:txBody>
      </p:sp>
      <p:sp>
        <p:nvSpPr>
          <p:cNvPr id="1135" name="Google Shape;1135;p35"/>
          <p:cNvSpPr/>
          <p:nvPr/>
        </p:nvSpPr>
        <p:spPr>
          <a:xfrm>
            <a:off x="7010154" y="166589"/>
            <a:ext cx="2039100" cy="286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0 is 82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1 is 87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2 is 75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3 is 99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 at 13 is 98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14 is 23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 at 18 is 62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 at 19 is 97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6" name="Google Shape;1136;p35"/>
          <p:cNvSpPr/>
          <p:nvPr/>
        </p:nvSpPr>
        <p:spPr>
          <a:xfrm>
            <a:off x="68532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137" name="Google Shape;1137;p35"/>
          <p:cNvSpPr/>
          <p:nvPr/>
        </p:nvSpPr>
        <p:spPr>
          <a:xfrm>
            <a:off x="1103019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138" name="Google Shape;1138;p35"/>
          <p:cNvSpPr/>
          <p:nvPr/>
        </p:nvSpPr>
        <p:spPr>
          <a:xfrm>
            <a:off x="1520713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139" name="Google Shape;1139;p35"/>
          <p:cNvSpPr/>
          <p:nvPr/>
        </p:nvSpPr>
        <p:spPr>
          <a:xfrm>
            <a:off x="1938407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140" name="Google Shape;1140;p35"/>
          <p:cNvSpPr/>
          <p:nvPr/>
        </p:nvSpPr>
        <p:spPr>
          <a:xfrm>
            <a:off x="235610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141" name="Google Shape;1141;p35"/>
          <p:cNvSpPr/>
          <p:nvPr/>
        </p:nvSpPr>
        <p:spPr>
          <a:xfrm>
            <a:off x="277379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142" name="Google Shape;1142;p35"/>
          <p:cNvSpPr/>
          <p:nvPr/>
        </p:nvSpPr>
        <p:spPr>
          <a:xfrm>
            <a:off x="3191490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143" name="Google Shape;1143;p35"/>
          <p:cNvSpPr/>
          <p:nvPr/>
        </p:nvSpPr>
        <p:spPr>
          <a:xfrm>
            <a:off x="3609184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1144" name="Google Shape;1144;p35"/>
          <p:cNvSpPr/>
          <p:nvPr/>
        </p:nvSpPr>
        <p:spPr>
          <a:xfrm>
            <a:off x="4026878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1145" name="Google Shape;1145;p35"/>
          <p:cNvSpPr/>
          <p:nvPr/>
        </p:nvSpPr>
        <p:spPr>
          <a:xfrm>
            <a:off x="4444572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1146" name="Google Shape;1146;p35"/>
          <p:cNvSpPr/>
          <p:nvPr/>
        </p:nvSpPr>
        <p:spPr>
          <a:xfrm>
            <a:off x="68532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147" name="Google Shape;1147;p35"/>
          <p:cNvSpPr/>
          <p:nvPr/>
        </p:nvSpPr>
        <p:spPr>
          <a:xfrm>
            <a:off x="1103019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148" name="Google Shape;1148;p35"/>
          <p:cNvSpPr/>
          <p:nvPr/>
        </p:nvSpPr>
        <p:spPr>
          <a:xfrm>
            <a:off x="1520713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149" name="Google Shape;1149;p35"/>
          <p:cNvSpPr/>
          <p:nvPr/>
        </p:nvSpPr>
        <p:spPr>
          <a:xfrm>
            <a:off x="1938407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150" name="Google Shape;1150;p35"/>
          <p:cNvSpPr/>
          <p:nvPr/>
        </p:nvSpPr>
        <p:spPr>
          <a:xfrm>
            <a:off x="235610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151" name="Google Shape;1151;p35"/>
          <p:cNvSpPr/>
          <p:nvPr/>
        </p:nvSpPr>
        <p:spPr>
          <a:xfrm>
            <a:off x="277379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152" name="Google Shape;1152;p35"/>
          <p:cNvSpPr/>
          <p:nvPr/>
        </p:nvSpPr>
        <p:spPr>
          <a:xfrm>
            <a:off x="3191490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153" name="Google Shape;1153;p35"/>
          <p:cNvSpPr/>
          <p:nvPr/>
        </p:nvSpPr>
        <p:spPr>
          <a:xfrm>
            <a:off x="3609184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1154" name="Google Shape;1154;p35"/>
          <p:cNvSpPr/>
          <p:nvPr/>
        </p:nvSpPr>
        <p:spPr>
          <a:xfrm>
            <a:off x="4026878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1155" name="Google Shape;1155;p35"/>
          <p:cNvSpPr/>
          <p:nvPr/>
        </p:nvSpPr>
        <p:spPr>
          <a:xfrm>
            <a:off x="4444572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1156" name="Google Shape;1156;p35"/>
          <p:cNvSpPr/>
          <p:nvPr/>
        </p:nvSpPr>
        <p:spPr>
          <a:xfrm>
            <a:off x="4839628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</a:t>
            </a:r>
            <a:endParaRPr/>
          </a:p>
        </p:txBody>
      </p:sp>
      <p:sp>
        <p:nvSpPr>
          <p:cNvPr id="1157" name="Google Shape;1157;p35"/>
          <p:cNvSpPr/>
          <p:nvPr/>
        </p:nvSpPr>
        <p:spPr>
          <a:xfrm>
            <a:off x="5257322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1158" name="Google Shape;1158;p35"/>
          <p:cNvSpPr/>
          <p:nvPr/>
        </p:nvSpPr>
        <p:spPr>
          <a:xfrm>
            <a:off x="5675016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</a:t>
            </a:r>
            <a:endParaRPr/>
          </a:p>
        </p:txBody>
      </p:sp>
      <p:sp>
        <p:nvSpPr>
          <p:cNvPr id="1159" name="Google Shape;1159;p35"/>
          <p:cNvSpPr/>
          <p:nvPr/>
        </p:nvSpPr>
        <p:spPr>
          <a:xfrm>
            <a:off x="609271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1160" name="Google Shape;1160;p35"/>
          <p:cNvSpPr/>
          <p:nvPr/>
        </p:nvSpPr>
        <p:spPr>
          <a:xfrm>
            <a:off x="651040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1161" name="Google Shape;1161;p35"/>
          <p:cNvSpPr/>
          <p:nvPr/>
        </p:nvSpPr>
        <p:spPr>
          <a:xfrm>
            <a:off x="6928099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1162" name="Google Shape;1162;p35"/>
          <p:cNvSpPr/>
          <p:nvPr/>
        </p:nvSpPr>
        <p:spPr>
          <a:xfrm>
            <a:off x="7345793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1163" name="Google Shape;1163;p35"/>
          <p:cNvSpPr/>
          <p:nvPr/>
        </p:nvSpPr>
        <p:spPr>
          <a:xfrm>
            <a:off x="7763487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164" name="Google Shape;1164;p35"/>
          <p:cNvSpPr/>
          <p:nvPr/>
        </p:nvSpPr>
        <p:spPr>
          <a:xfrm>
            <a:off x="818118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1165" name="Google Shape;1165;p35"/>
          <p:cNvSpPr/>
          <p:nvPr/>
        </p:nvSpPr>
        <p:spPr>
          <a:xfrm>
            <a:off x="859887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1166" name="Google Shape;1166;p35"/>
          <p:cNvSpPr/>
          <p:nvPr/>
        </p:nvSpPr>
        <p:spPr>
          <a:xfrm>
            <a:off x="4839628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1167" name="Google Shape;1167;p35"/>
          <p:cNvSpPr/>
          <p:nvPr/>
        </p:nvSpPr>
        <p:spPr>
          <a:xfrm>
            <a:off x="5257322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1168" name="Google Shape;1168;p35"/>
          <p:cNvSpPr/>
          <p:nvPr/>
        </p:nvSpPr>
        <p:spPr>
          <a:xfrm>
            <a:off x="5675016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1169" name="Google Shape;1169;p35"/>
          <p:cNvSpPr/>
          <p:nvPr/>
        </p:nvSpPr>
        <p:spPr>
          <a:xfrm>
            <a:off x="609271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1170" name="Google Shape;1170;p35"/>
          <p:cNvSpPr/>
          <p:nvPr/>
        </p:nvSpPr>
        <p:spPr>
          <a:xfrm>
            <a:off x="651040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1171" name="Google Shape;1171;p35"/>
          <p:cNvSpPr/>
          <p:nvPr/>
        </p:nvSpPr>
        <p:spPr>
          <a:xfrm>
            <a:off x="6928099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1172" name="Google Shape;1172;p35"/>
          <p:cNvSpPr/>
          <p:nvPr/>
        </p:nvSpPr>
        <p:spPr>
          <a:xfrm>
            <a:off x="7345793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1173" name="Google Shape;1173;p35"/>
          <p:cNvSpPr/>
          <p:nvPr/>
        </p:nvSpPr>
        <p:spPr>
          <a:xfrm>
            <a:off x="7763487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1174" name="Google Shape;1174;p35"/>
          <p:cNvSpPr/>
          <p:nvPr/>
        </p:nvSpPr>
        <p:spPr>
          <a:xfrm>
            <a:off x="818118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1175" name="Google Shape;1175;p35"/>
          <p:cNvSpPr/>
          <p:nvPr/>
        </p:nvSpPr>
        <p:spPr>
          <a:xfrm>
            <a:off x="859887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1176" name="Google Shape;1176;p35"/>
          <p:cNvSpPr/>
          <p:nvPr/>
        </p:nvSpPr>
        <p:spPr>
          <a:xfrm>
            <a:off x="88925" y="3594736"/>
            <a:ext cx="729900" cy="6159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77" name="Google Shape;1177;p35"/>
          <p:cNvSpPr/>
          <p:nvPr/>
        </p:nvSpPr>
        <p:spPr>
          <a:xfrm>
            <a:off x="121515" y="3903821"/>
            <a:ext cx="534300" cy="1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scores</a:t>
            </a:r>
            <a:endParaRPr sz="900"/>
          </a:p>
        </p:txBody>
      </p:sp>
      <p:sp>
        <p:nvSpPr>
          <p:cNvPr id="1178" name="Google Shape;1178;p35"/>
          <p:cNvSpPr txBox="1"/>
          <p:nvPr/>
        </p:nvSpPr>
        <p:spPr>
          <a:xfrm>
            <a:off x="88925" y="3723007"/>
            <a:ext cx="655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 [ ]</a:t>
            </a:r>
            <a:endParaRPr sz="900"/>
          </a:p>
        </p:txBody>
      </p:sp>
      <p:sp>
        <p:nvSpPr>
          <p:cNvPr id="1179" name="Google Shape;1179;p35"/>
          <p:cNvSpPr txBox="1"/>
          <p:nvPr/>
        </p:nvSpPr>
        <p:spPr>
          <a:xfrm>
            <a:off x="253481" y="4040939"/>
            <a:ext cx="225600" cy="17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80" name="Google Shape;1180;p35"/>
          <p:cNvSpPr/>
          <p:nvPr/>
        </p:nvSpPr>
        <p:spPr>
          <a:xfrm rot="2070785">
            <a:off x="340672" y="4237548"/>
            <a:ext cx="388108" cy="82898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81" name="Google Shape;1181;p35"/>
          <p:cNvSpPr/>
          <p:nvPr/>
        </p:nvSpPr>
        <p:spPr>
          <a:xfrm>
            <a:off x="3087025" y="190107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2" name="Google Shape;1182;p35"/>
          <p:cNvSpPr/>
          <p:nvPr/>
        </p:nvSpPr>
        <p:spPr>
          <a:xfrm>
            <a:off x="3122426" y="224438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1183" name="Google Shape;1183;p35"/>
          <p:cNvSpPr txBox="1"/>
          <p:nvPr/>
        </p:nvSpPr>
        <p:spPr>
          <a:xfrm>
            <a:off x="3038121" y="204354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184" name="Google Shape;1184;p35"/>
          <p:cNvSpPr txBox="1"/>
          <p:nvPr/>
        </p:nvSpPr>
        <p:spPr>
          <a:xfrm>
            <a:off x="3265772" y="2396680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1185" name="Google Shape;1185;p35"/>
          <p:cNvSpPr/>
          <p:nvPr/>
        </p:nvSpPr>
        <p:spPr>
          <a:xfrm>
            <a:off x="1577668" y="1943750"/>
            <a:ext cx="792900" cy="653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86" name="Google Shape;1186;p35"/>
          <p:cNvSpPr/>
          <p:nvPr/>
        </p:nvSpPr>
        <p:spPr>
          <a:xfrm>
            <a:off x="1613071" y="2271792"/>
            <a:ext cx="580500" cy="11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arr</a:t>
            </a:r>
            <a:endParaRPr sz="900"/>
          </a:p>
        </p:txBody>
      </p:sp>
      <p:sp>
        <p:nvSpPr>
          <p:cNvPr id="1187" name="Google Shape;1187;p35"/>
          <p:cNvSpPr txBox="1"/>
          <p:nvPr/>
        </p:nvSpPr>
        <p:spPr>
          <a:xfrm>
            <a:off x="1577669" y="2079888"/>
            <a:ext cx="712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 [ ]</a:t>
            </a:r>
            <a:endParaRPr sz="900"/>
          </a:p>
        </p:txBody>
      </p:sp>
      <p:sp>
        <p:nvSpPr>
          <p:cNvPr id="1188" name="Google Shape;1188;p35"/>
          <p:cNvSpPr txBox="1"/>
          <p:nvPr/>
        </p:nvSpPr>
        <p:spPr>
          <a:xfrm>
            <a:off x="1764389" y="2390025"/>
            <a:ext cx="245100" cy="18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89" name="Google Shape;1189;p35"/>
          <p:cNvSpPr/>
          <p:nvPr/>
        </p:nvSpPr>
        <p:spPr>
          <a:xfrm rot="7298279">
            <a:off x="173929" y="3343149"/>
            <a:ext cx="2216756" cy="11540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90" name="Google Shape;1190;p35"/>
          <p:cNvSpPr txBox="1"/>
          <p:nvPr/>
        </p:nvSpPr>
        <p:spPr>
          <a:xfrm>
            <a:off x="31289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191" name="Google Shape;1191;p35"/>
          <p:cNvSpPr txBox="1"/>
          <p:nvPr/>
        </p:nvSpPr>
        <p:spPr>
          <a:xfrm>
            <a:off x="31289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1192" name="Google Shape;1192;p35"/>
          <p:cNvSpPr txBox="1"/>
          <p:nvPr/>
        </p:nvSpPr>
        <p:spPr>
          <a:xfrm>
            <a:off x="31289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193" name="Google Shape;1193;p35"/>
          <p:cNvSpPr txBox="1"/>
          <p:nvPr/>
        </p:nvSpPr>
        <p:spPr>
          <a:xfrm>
            <a:off x="31289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1194" name="Google Shape;1194;p35"/>
          <p:cNvSpPr txBox="1"/>
          <p:nvPr/>
        </p:nvSpPr>
        <p:spPr>
          <a:xfrm>
            <a:off x="31289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1195" name="Google Shape;1195;p35"/>
          <p:cNvSpPr txBox="1"/>
          <p:nvPr/>
        </p:nvSpPr>
        <p:spPr>
          <a:xfrm>
            <a:off x="31289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</a:t>
            </a:r>
            <a:endParaRPr sz="1200"/>
          </a:p>
        </p:txBody>
      </p:sp>
      <p:sp>
        <p:nvSpPr>
          <p:cNvPr id="1196" name="Google Shape;1196;p35"/>
          <p:cNvSpPr txBox="1"/>
          <p:nvPr/>
        </p:nvSpPr>
        <p:spPr>
          <a:xfrm>
            <a:off x="31289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17</a:t>
            </a:r>
            <a:endParaRPr sz="1200"/>
          </a:p>
        </p:txBody>
      </p:sp>
      <p:sp>
        <p:nvSpPr>
          <p:cNvPr id="1197" name="Google Shape;1197;p35"/>
          <p:cNvSpPr txBox="1"/>
          <p:nvPr/>
        </p:nvSpPr>
        <p:spPr>
          <a:xfrm>
            <a:off x="31289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18</a:t>
            </a:r>
            <a:endParaRPr sz="1200"/>
          </a:p>
        </p:txBody>
      </p:sp>
      <p:sp>
        <p:nvSpPr>
          <p:cNvPr id="1198" name="Google Shape;1198;p35"/>
          <p:cNvSpPr txBox="1"/>
          <p:nvPr/>
        </p:nvSpPr>
        <p:spPr>
          <a:xfrm>
            <a:off x="31289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19</a:t>
            </a:r>
            <a:endParaRPr sz="1200"/>
          </a:p>
        </p:txBody>
      </p:sp>
      <p:sp>
        <p:nvSpPr>
          <p:cNvPr id="1199" name="Google Shape;1199;p35"/>
          <p:cNvSpPr txBox="1"/>
          <p:nvPr/>
        </p:nvSpPr>
        <p:spPr>
          <a:xfrm>
            <a:off x="31289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</a:t>
            </a:r>
            <a:r>
              <a:rPr lang="en">
                <a:solidFill>
                  <a:schemeClr val="accent1"/>
                </a:solidFill>
              </a:rPr>
              <a:t>Maximum</a:t>
            </a:r>
            <a:r>
              <a:rPr lang="en"/>
              <a:t> Element of an Array</a:t>
            </a:r>
            <a:endParaRPr/>
          </a:p>
        </p:txBody>
      </p:sp>
      <p:sp>
        <p:nvSpPr>
          <p:cNvPr id="1205" name="Google Shape;1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int getMaxOfArray(int [] arr){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int max = Integer.MIN_VALUE;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for(int i=0; i&lt;arr.length;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if(arr[i] &gt; max){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    </a:t>
            </a:r>
            <a:r>
              <a:rPr lang="en"/>
              <a:t>max = arr[ i 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return max;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37"/>
          <p:cNvSpPr txBox="1"/>
          <p:nvPr>
            <p:ph type="title"/>
          </p:nvPr>
        </p:nvSpPr>
        <p:spPr>
          <a:xfrm>
            <a:off x="311700" y="50375"/>
            <a:ext cx="865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</a:t>
            </a:r>
            <a:r>
              <a:rPr lang="en">
                <a:solidFill>
                  <a:schemeClr val="accent1"/>
                </a:solidFill>
              </a:rPr>
              <a:t>Maximum</a:t>
            </a:r>
            <a:r>
              <a:rPr lang="en"/>
              <a:t> Element of an Array</a:t>
            </a:r>
            <a:endParaRPr/>
          </a:p>
        </p:txBody>
      </p:sp>
      <p:sp>
        <p:nvSpPr>
          <p:cNvPr id="1211" name="Google Shape;1211;p37"/>
          <p:cNvSpPr txBox="1"/>
          <p:nvPr>
            <p:ph idx="1" type="body"/>
          </p:nvPr>
        </p:nvSpPr>
        <p:spPr>
          <a:xfrm>
            <a:off x="311700" y="565875"/>
            <a:ext cx="6864600" cy="2934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int getMaxOfArray(int [] arr){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int max = Integer.MIN_VALUE;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for(int i=0; i&lt;arr.length;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if(arr[i] &gt; max){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    max = arr[ i 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return max;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7"/>
          <p:cNvSpPr txBox="1"/>
          <p:nvPr>
            <p:ph idx="1" type="body"/>
          </p:nvPr>
        </p:nvSpPr>
        <p:spPr>
          <a:xfrm>
            <a:off x="900550" y="3558606"/>
            <a:ext cx="7791600" cy="4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[ ] </a:t>
            </a:r>
            <a:r>
              <a:rPr b="1"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= {82,87,75,99,91,95,72,54,65,93,74,59,88,98,23,78,84,77,62,97};</a:t>
            </a:r>
            <a:endParaRPr sz="1600"/>
          </a:p>
        </p:txBody>
      </p:sp>
      <p:sp>
        <p:nvSpPr>
          <p:cNvPr id="1213" name="Google Shape;1213;p37"/>
          <p:cNvSpPr txBox="1"/>
          <p:nvPr>
            <p:ph idx="1" type="body"/>
          </p:nvPr>
        </p:nvSpPr>
        <p:spPr>
          <a:xfrm>
            <a:off x="159300" y="4517000"/>
            <a:ext cx="8657100" cy="4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getMaxOfArray</a:t>
            </a:r>
            <a:r>
              <a:rPr lang="en" sz="1600"/>
              <a:t>( </a:t>
            </a:r>
            <a:r>
              <a:rPr b="1"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) ;	//method call passing the array reference</a:t>
            </a:r>
            <a:endParaRPr sz="1600"/>
          </a:p>
        </p:txBody>
      </p:sp>
      <p:sp>
        <p:nvSpPr>
          <p:cNvPr id="1214" name="Google Shape;1214;p37"/>
          <p:cNvSpPr/>
          <p:nvPr/>
        </p:nvSpPr>
        <p:spPr>
          <a:xfrm>
            <a:off x="68532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215" name="Google Shape;1215;p37"/>
          <p:cNvSpPr/>
          <p:nvPr/>
        </p:nvSpPr>
        <p:spPr>
          <a:xfrm>
            <a:off x="1103019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216" name="Google Shape;1216;p37"/>
          <p:cNvSpPr/>
          <p:nvPr/>
        </p:nvSpPr>
        <p:spPr>
          <a:xfrm>
            <a:off x="1520713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217" name="Google Shape;1217;p37"/>
          <p:cNvSpPr/>
          <p:nvPr/>
        </p:nvSpPr>
        <p:spPr>
          <a:xfrm>
            <a:off x="1938407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218" name="Google Shape;1218;p37"/>
          <p:cNvSpPr/>
          <p:nvPr/>
        </p:nvSpPr>
        <p:spPr>
          <a:xfrm>
            <a:off x="235610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219" name="Google Shape;1219;p37"/>
          <p:cNvSpPr/>
          <p:nvPr/>
        </p:nvSpPr>
        <p:spPr>
          <a:xfrm>
            <a:off x="277379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220" name="Google Shape;1220;p37"/>
          <p:cNvSpPr/>
          <p:nvPr/>
        </p:nvSpPr>
        <p:spPr>
          <a:xfrm>
            <a:off x="3191490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221" name="Google Shape;1221;p37"/>
          <p:cNvSpPr/>
          <p:nvPr/>
        </p:nvSpPr>
        <p:spPr>
          <a:xfrm>
            <a:off x="3609184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1222" name="Google Shape;1222;p37"/>
          <p:cNvSpPr/>
          <p:nvPr/>
        </p:nvSpPr>
        <p:spPr>
          <a:xfrm>
            <a:off x="4026878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4444572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68532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225" name="Google Shape;1225;p37"/>
          <p:cNvSpPr/>
          <p:nvPr/>
        </p:nvSpPr>
        <p:spPr>
          <a:xfrm>
            <a:off x="1103019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226" name="Google Shape;1226;p37"/>
          <p:cNvSpPr/>
          <p:nvPr/>
        </p:nvSpPr>
        <p:spPr>
          <a:xfrm>
            <a:off x="1520713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227" name="Google Shape;1227;p37"/>
          <p:cNvSpPr/>
          <p:nvPr/>
        </p:nvSpPr>
        <p:spPr>
          <a:xfrm>
            <a:off x="1938407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228" name="Google Shape;1228;p37"/>
          <p:cNvSpPr/>
          <p:nvPr/>
        </p:nvSpPr>
        <p:spPr>
          <a:xfrm>
            <a:off x="235610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229" name="Google Shape;1229;p37"/>
          <p:cNvSpPr/>
          <p:nvPr/>
        </p:nvSpPr>
        <p:spPr>
          <a:xfrm>
            <a:off x="277379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230" name="Google Shape;1230;p37"/>
          <p:cNvSpPr/>
          <p:nvPr/>
        </p:nvSpPr>
        <p:spPr>
          <a:xfrm>
            <a:off x="3191490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231" name="Google Shape;1231;p37"/>
          <p:cNvSpPr/>
          <p:nvPr/>
        </p:nvSpPr>
        <p:spPr>
          <a:xfrm>
            <a:off x="3609184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1232" name="Google Shape;1232;p37"/>
          <p:cNvSpPr/>
          <p:nvPr/>
        </p:nvSpPr>
        <p:spPr>
          <a:xfrm>
            <a:off x="4026878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1233" name="Google Shape;1233;p37"/>
          <p:cNvSpPr/>
          <p:nvPr/>
        </p:nvSpPr>
        <p:spPr>
          <a:xfrm>
            <a:off x="4444572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1234" name="Google Shape;1234;p37"/>
          <p:cNvSpPr/>
          <p:nvPr/>
        </p:nvSpPr>
        <p:spPr>
          <a:xfrm>
            <a:off x="4839628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</a:t>
            </a: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5257322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5675016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</a:t>
            </a: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609271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651040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6928099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1240" name="Google Shape;1240;p37"/>
          <p:cNvSpPr/>
          <p:nvPr/>
        </p:nvSpPr>
        <p:spPr>
          <a:xfrm>
            <a:off x="7345793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1241" name="Google Shape;1241;p37"/>
          <p:cNvSpPr/>
          <p:nvPr/>
        </p:nvSpPr>
        <p:spPr>
          <a:xfrm>
            <a:off x="7763487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242" name="Google Shape;1242;p37"/>
          <p:cNvSpPr/>
          <p:nvPr/>
        </p:nvSpPr>
        <p:spPr>
          <a:xfrm>
            <a:off x="818118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1243" name="Google Shape;1243;p37"/>
          <p:cNvSpPr/>
          <p:nvPr/>
        </p:nvSpPr>
        <p:spPr>
          <a:xfrm>
            <a:off x="859887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1244" name="Google Shape;1244;p37"/>
          <p:cNvSpPr/>
          <p:nvPr/>
        </p:nvSpPr>
        <p:spPr>
          <a:xfrm>
            <a:off x="4839628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1245" name="Google Shape;1245;p37"/>
          <p:cNvSpPr/>
          <p:nvPr/>
        </p:nvSpPr>
        <p:spPr>
          <a:xfrm>
            <a:off x="5257322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1246" name="Google Shape;1246;p37"/>
          <p:cNvSpPr/>
          <p:nvPr/>
        </p:nvSpPr>
        <p:spPr>
          <a:xfrm>
            <a:off x="5675016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1247" name="Google Shape;1247;p37"/>
          <p:cNvSpPr/>
          <p:nvPr/>
        </p:nvSpPr>
        <p:spPr>
          <a:xfrm>
            <a:off x="609271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1248" name="Google Shape;1248;p37"/>
          <p:cNvSpPr/>
          <p:nvPr/>
        </p:nvSpPr>
        <p:spPr>
          <a:xfrm>
            <a:off x="651040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1249" name="Google Shape;1249;p37"/>
          <p:cNvSpPr/>
          <p:nvPr/>
        </p:nvSpPr>
        <p:spPr>
          <a:xfrm>
            <a:off x="6928099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1250" name="Google Shape;1250;p37"/>
          <p:cNvSpPr/>
          <p:nvPr/>
        </p:nvSpPr>
        <p:spPr>
          <a:xfrm>
            <a:off x="7345793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1251" name="Google Shape;1251;p37"/>
          <p:cNvSpPr/>
          <p:nvPr/>
        </p:nvSpPr>
        <p:spPr>
          <a:xfrm>
            <a:off x="7763487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1252" name="Google Shape;1252;p37"/>
          <p:cNvSpPr/>
          <p:nvPr/>
        </p:nvSpPr>
        <p:spPr>
          <a:xfrm>
            <a:off x="818118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1253" name="Google Shape;1253;p37"/>
          <p:cNvSpPr/>
          <p:nvPr/>
        </p:nvSpPr>
        <p:spPr>
          <a:xfrm>
            <a:off x="859887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1254" name="Google Shape;1254;p37"/>
          <p:cNvSpPr/>
          <p:nvPr/>
        </p:nvSpPr>
        <p:spPr>
          <a:xfrm>
            <a:off x="88925" y="3594736"/>
            <a:ext cx="729900" cy="6159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55" name="Google Shape;1255;p37"/>
          <p:cNvSpPr/>
          <p:nvPr/>
        </p:nvSpPr>
        <p:spPr>
          <a:xfrm>
            <a:off x="121515" y="3903821"/>
            <a:ext cx="534300" cy="1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scores</a:t>
            </a:r>
            <a:endParaRPr sz="900"/>
          </a:p>
        </p:txBody>
      </p:sp>
      <p:sp>
        <p:nvSpPr>
          <p:cNvPr id="1256" name="Google Shape;1256;p37"/>
          <p:cNvSpPr txBox="1"/>
          <p:nvPr/>
        </p:nvSpPr>
        <p:spPr>
          <a:xfrm>
            <a:off x="88925" y="3723007"/>
            <a:ext cx="655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 [ ]</a:t>
            </a:r>
            <a:endParaRPr sz="900"/>
          </a:p>
        </p:txBody>
      </p:sp>
      <p:sp>
        <p:nvSpPr>
          <p:cNvPr id="1257" name="Google Shape;1257;p37"/>
          <p:cNvSpPr txBox="1"/>
          <p:nvPr/>
        </p:nvSpPr>
        <p:spPr>
          <a:xfrm>
            <a:off x="253481" y="4040939"/>
            <a:ext cx="225600" cy="17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58" name="Google Shape;1258;p37"/>
          <p:cNvSpPr/>
          <p:nvPr/>
        </p:nvSpPr>
        <p:spPr>
          <a:xfrm rot="2070785">
            <a:off x="340672" y="4237548"/>
            <a:ext cx="388108" cy="82898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59" name="Google Shape;1259;p37"/>
          <p:cNvSpPr/>
          <p:nvPr/>
        </p:nvSpPr>
        <p:spPr>
          <a:xfrm>
            <a:off x="5525425" y="190107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0" name="Google Shape;1260;p37"/>
          <p:cNvSpPr/>
          <p:nvPr/>
        </p:nvSpPr>
        <p:spPr>
          <a:xfrm>
            <a:off x="5560826" y="224438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1261" name="Google Shape;1261;p37"/>
          <p:cNvSpPr txBox="1"/>
          <p:nvPr/>
        </p:nvSpPr>
        <p:spPr>
          <a:xfrm>
            <a:off x="5476521" y="204354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262" name="Google Shape;1262;p37"/>
          <p:cNvSpPr txBox="1"/>
          <p:nvPr/>
        </p:nvSpPr>
        <p:spPr>
          <a:xfrm>
            <a:off x="5704172" y="2396680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1263" name="Google Shape;1263;p37"/>
          <p:cNvSpPr/>
          <p:nvPr/>
        </p:nvSpPr>
        <p:spPr>
          <a:xfrm>
            <a:off x="5133857" y="1085506"/>
            <a:ext cx="792900" cy="653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64" name="Google Shape;1264;p37"/>
          <p:cNvSpPr/>
          <p:nvPr/>
        </p:nvSpPr>
        <p:spPr>
          <a:xfrm>
            <a:off x="5169260" y="1413547"/>
            <a:ext cx="580500" cy="11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arr</a:t>
            </a:r>
            <a:endParaRPr sz="900"/>
          </a:p>
        </p:txBody>
      </p:sp>
      <p:sp>
        <p:nvSpPr>
          <p:cNvPr id="1265" name="Google Shape;1265;p37"/>
          <p:cNvSpPr txBox="1"/>
          <p:nvPr/>
        </p:nvSpPr>
        <p:spPr>
          <a:xfrm>
            <a:off x="5133857" y="1221644"/>
            <a:ext cx="712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 [ ]</a:t>
            </a:r>
            <a:endParaRPr sz="900"/>
          </a:p>
        </p:txBody>
      </p:sp>
      <p:sp>
        <p:nvSpPr>
          <p:cNvPr id="1266" name="Google Shape;1266;p37"/>
          <p:cNvSpPr txBox="1"/>
          <p:nvPr/>
        </p:nvSpPr>
        <p:spPr>
          <a:xfrm>
            <a:off x="5320578" y="1531780"/>
            <a:ext cx="245100" cy="18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67" name="Google Shape;1267;p37"/>
          <p:cNvSpPr/>
          <p:nvPr/>
        </p:nvSpPr>
        <p:spPr>
          <a:xfrm rot="9040677">
            <a:off x="317916" y="2904777"/>
            <a:ext cx="5506027" cy="15404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68" name="Google Shape;1268;p37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269" name="Google Shape;1269;p37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1270" name="Google Shape;1270;p37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271" name="Google Shape;1271;p37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1272" name="Google Shape;1272;p37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1273" name="Google Shape;1273;p37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274" name="Google Shape;1274;p37"/>
          <p:cNvSpPr/>
          <p:nvPr/>
        </p:nvSpPr>
        <p:spPr>
          <a:xfrm>
            <a:off x="6058825" y="106287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5" name="Google Shape;1275;p37"/>
          <p:cNvSpPr/>
          <p:nvPr/>
        </p:nvSpPr>
        <p:spPr>
          <a:xfrm>
            <a:off x="6094226" y="140618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max</a:t>
            </a:r>
            <a:endParaRPr sz="1000"/>
          </a:p>
        </p:txBody>
      </p:sp>
      <p:sp>
        <p:nvSpPr>
          <p:cNvPr id="1276" name="Google Shape;1276;p37"/>
          <p:cNvSpPr txBox="1"/>
          <p:nvPr/>
        </p:nvSpPr>
        <p:spPr>
          <a:xfrm>
            <a:off x="6009921" y="120534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277" name="Google Shape;1277;p37"/>
          <p:cNvSpPr txBox="1"/>
          <p:nvPr/>
        </p:nvSpPr>
        <p:spPr>
          <a:xfrm>
            <a:off x="6037775" y="1558475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-2147483648</a:t>
            </a:r>
            <a:endParaRPr sz="700"/>
          </a:p>
        </p:txBody>
      </p:sp>
      <p:sp>
        <p:nvSpPr>
          <p:cNvPr id="1278" name="Google Shape;1278;p37"/>
          <p:cNvSpPr/>
          <p:nvPr/>
        </p:nvSpPr>
        <p:spPr>
          <a:xfrm rot="-598104">
            <a:off x="2155491" y="2821960"/>
            <a:ext cx="5913169" cy="1405124"/>
          </a:xfrm>
          <a:prstGeom prst="curvedUpArrow">
            <a:avLst>
              <a:gd fmla="val 14258" name="adj1"/>
              <a:gd fmla="val 35873" name="adj2"/>
              <a:gd fmla="val 25715" name="adj3"/>
            </a:avLst>
          </a:prstGeom>
          <a:solidFill>
            <a:schemeClr val="accent5"/>
          </a:solidFill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99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1279" name="Google Shape;1279;p37"/>
          <p:cNvSpPr txBox="1"/>
          <p:nvPr/>
        </p:nvSpPr>
        <p:spPr>
          <a:xfrm>
            <a:off x="786038" y="4398250"/>
            <a:ext cx="1084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99</a:t>
            </a:r>
            <a:endParaRPr/>
          </a:p>
        </p:txBody>
      </p:sp>
      <p:sp>
        <p:nvSpPr>
          <p:cNvPr id="1280" name="Google Shape;1280;p37"/>
          <p:cNvSpPr txBox="1"/>
          <p:nvPr/>
        </p:nvSpPr>
        <p:spPr>
          <a:xfrm>
            <a:off x="6126725" y="15584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82</a:t>
            </a:r>
            <a:endParaRPr sz="1000"/>
          </a:p>
        </p:txBody>
      </p:sp>
      <p:sp>
        <p:nvSpPr>
          <p:cNvPr id="1281" name="Google Shape;1281;p37"/>
          <p:cNvSpPr txBox="1"/>
          <p:nvPr/>
        </p:nvSpPr>
        <p:spPr>
          <a:xfrm>
            <a:off x="6126725" y="15584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87</a:t>
            </a:r>
            <a:endParaRPr sz="1000"/>
          </a:p>
        </p:txBody>
      </p:sp>
      <p:sp>
        <p:nvSpPr>
          <p:cNvPr id="1282" name="Google Shape;1282;p37"/>
          <p:cNvSpPr txBox="1"/>
          <p:nvPr/>
        </p:nvSpPr>
        <p:spPr>
          <a:xfrm>
            <a:off x="6126725" y="15584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99</a:t>
            </a:r>
            <a:endParaRPr sz="1000"/>
          </a:p>
        </p:txBody>
      </p:sp>
      <p:sp>
        <p:nvSpPr>
          <p:cNvPr id="1283" name="Google Shape;1283;p37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1284" name="Google Shape;1284;p37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</a:t>
            </a:r>
            <a:endParaRPr sz="1200"/>
          </a:p>
        </p:txBody>
      </p:sp>
      <p:sp>
        <p:nvSpPr>
          <p:cNvPr id="1285" name="Google Shape;1285;p37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18</a:t>
            </a:r>
            <a:endParaRPr sz="1200"/>
          </a:p>
        </p:txBody>
      </p:sp>
      <p:sp>
        <p:nvSpPr>
          <p:cNvPr id="1286" name="Google Shape;1286;p37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19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calculate the Sum of Array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8"/>
          <p:cNvSpPr/>
          <p:nvPr/>
        </p:nvSpPr>
        <p:spPr>
          <a:xfrm>
            <a:off x="88925" y="4364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3" name="Google Shape;1293;p38"/>
          <p:cNvSpPr/>
          <p:nvPr/>
        </p:nvSpPr>
        <p:spPr>
          <a:xfrm>
            <a:off x="124326" y="4707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294" name="Google Shape;1294;p38"/>
          <p:cNvSpPr txBox="1"/>
          <p:nvPr/>
        </p:nvSpPr>
        <p:spPr>
          <a:xfrm>
            <a:off x="88925" y="45070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295" name="Google Shape;1295;p38"/>
          <p:cNvSpPr txBox="1"/>
          <p:nvPr/>
        </p:nvSpPr>
        <p:spPr>
          <a:xfrm>
            <a:off x="267672" y="4860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6" name="Google Shape;1296;p38"/>
          <p:cNvSpPr/>
          <p:nvPr/>
        </p:nvSpPr>
        <p:spPr>
          <a:xfrm>
            <a:off x="609125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297" name="Google Shape;1297;p38"/>
          <p:cNvSpPr/>
          <p:nvPr/>
        </p:nvSpPr>
        <p:spPr>
          <a:xfrm>
            <a:off x="1026819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298" name="Google Shape;1298;p38"/>
          <p:cNvSpPr/>
          <p:nvPr/>
        </p:nvSpPr>
        <p:spPr>
          <a:xfrm>
            <a:off x="1444513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299" name="Google Shape;1299;p38"/>
          <p:cNvSpPr/>
          <p:nvPr/>
        </p:nvSpPr>
        <p:spPr>
          <a:xfrm>
            <a:off x="1862207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300" name="Google Shape;1300;p38"/>
          <p:cNvSpPr/>
          <p:nvPr/>
        </p:nvSpPr>
        <p:spPr>
          <a:xfrm>
            <a:off x="2279901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301" name="Google Shape;1301;p38"/>
          <p:cNvSpPr/>
          <p:nvPr/>
        </p:nvSpPr>
        <p:spPr>
          <a:xfrm>
            <a:off x="2697595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302" name="Google Shape;1302;p38"/>
          <p:cNvSpPr/>
          <p:nvPr/>
        </p:nvSpPr>
        <p:spPr>
          <a:xfrm>
            <a:off x="3115290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303" name="Google Shape;1303;p38"/>
          <p:cNvSpPr/>
          <p:nvPr/>
        </p:nvSpPr>
        <p:spPr>
          <a:xfrm>
            <a:off x="3532984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1304" name="Google Shape;1304;p38"/>
          <p:cNvSpPr/>
          <p:nvPr/>
        </p:nvSpPr>
        <p:spPr>
          <a:xfrm>
            <a:off x="3950678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1305" name="Google Shape;1305;p38"/>
          <p:cNvSpPr/>
          <p:nvPr/>
        </p:nvSpPr>
        <p:spPr>
          <a:xfrm>
            <a:off x="4368372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1306" name="Google Shape;1306;p38"/>
          <p:cNvSpPr/>
          <p:nvPr/>
        </p:nvSpPr>
        <p:spPr>
          <a:xfrm>
            <a:off x="609125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307" name="Google Shape;1307;p38"/>
          <p:cNvSpPr/>
          <p:nvPr/>
        </p:nvSpPr>
        <p:spPr>
          <a:xfrm>
            <a:off x="1026819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308" name="Google Shape;1308;p38"/>
          <p:cNvSpPr/>
          <p:nvPr/>
        </p:nvSpPr>
        <p:spPr>
          <a:xfrm>
            <a:off x="1444513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309" name="Google Shape;1309;p38"/>
          <p:cNvSpPr/>
          <p:nvPr/>
        </p:nvSpPr>
        <p:spPr>
          <a:xfrm>
            <a:off x="1862207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310" name="Google Shape;1310;p38"/>
          <p:cNvSpPr/>
          <p:nvPr/>
        </p:nvSpPr>
        <p:spPr>
          <a:xfrm>
            <a:off x="2279901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311" name="Google Shape;1311;p38"/>
          <p:cNvSpPr/>
          <p:nvPr/>
        </p:nvSpPr>
        <p:spPr>
          <a:xfrm>
            <a:off x="2697595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312" name="Google Shape;1312;p38"/>
          <p:cNvSpPr/>
          <p:nvPr/>
        </p:nvSpPr>
        <p:spPr>
          <a:xfrm>
            <a:off x="3115290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313" name="Google Shape;1313;p38"/>
          <p:cNvSpPr/>
          <p:nvPr/>
        </p:nvSpPr>
        <p:spPr>
          <a:xfrm>
            <a:off x="3532984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1314" name="Google Shape;1314;p38"/>
          <p:cNvSpPr/>
          <p:nvPr/>
        </p:nvSpPr>
        <p:spPr>
          <a:xfrm>
            <a:off x="3950678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1315" name="Google Shape;1315;p38"/>
          <p:cNvSpPr/>
          <p:nvPr/>
        </p:nvSpPr>
        <p:spPr>
          <a:xfrm>
            <a:off x="4368372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1316" name="Google Shape;1316;p38"/>
          <p:cNvSpPr txBox="1"/>
          <p:nvPr/>
        </p:nvSpPr>
        <p:spPr>
          <a:xfrm>
            <a:off x="1485325" y="4244850"/>
            <a:ext cx="6965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20 which perfectly matches the number of elements</a:t>
            </a:r>
            <a:endParaRPr sz="1800"/>
          </a:p>
        </p:txBody>
      </p:sp>
      <p:sp>
        <p:nvSpPr>
          <p:cNvPr id="1317" name="Google Shape;1317;p38"/>
          <p:cNvSpPr/>
          <p:nvPr/>
        </p:nvSpPr>
        <p:spPr>
          <a:xfrm flipH="1" rot="-5392039">
            <a:off x="495324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18" name="Google Shape;1318;p38"/>
          <p:cNvSpPr/>
          <p:nvPr/>
        </p:nvSpPr>
        <p:spPr>
          <a:xfrm>
            <a:off x="4763428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</a:t>
            </a:r>
            <a:endParaRPr/>
          </a:p>
        </p:txBody>
      </p:sp>
      <p:sp>
        <p:nvSpPr>
          <p:cNvPr id="1319" name="Google Shape;1319;p38"/>
          <p:cNvSpPr/>
          <p:nvPr/>
        </p:nvSpPr>
        <p:spPr>
          <a:xfrm>
            <a:off x="5181122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1320" name="Google Shape;1320;p38"/>
          <p:cNvSpPr/>
          <p:nvPr/>
        </p:nvSpPr>
        <p:spPr>
          <a:xfrm>
            <a:off x="5598816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</a:t>
            </a:r>
            <a:endParaRPr/>
          </a:p>
        </p:txBody>
      </p:sp>
      <p:sp>
        <p:nvSpPr>
          <p:cNvPr id="1321" name="Google Shape;1321;p38"/>
          <p:cNvSpPr/>
          <p:nvPr/>
        </p:nvSpPr>
        <p:spPr>
          <a:xfrm>
            <a:off x="6016511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1322" name="Google Shape;1322;p38"/>
          <p:cNvSpPr/>
          <p:nvPr/>
        </p:nvSpPr>
        <p:spPr>
          <a:xfrm>
            <a:off x="6434205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1323" name="Google Shape;1323;p38"/>
          <p:cNvSpPr/>
          <p:nvPr/>
        </p:nvSpPr>
        <p:spPr>
          <a:xfrm>
            <a:off x="6851899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1324" name="Google Shape;1324;p38"/>
          <p:cNvSpPr/>
          <p:nvPr/>
        </p:nvSpPr>
        <p:spPr>
          <a:xfrm>
            <a:off x="7269593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1325" name="Google Shape;1325;p38"/>
          <p:cNvSpPr/>
          <p:nvPr/>
        </p:nvSpPr>
        <p:spPr>
          <a:xfrm>
            <a:off x="7687287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326" name="Google Shape;1326;p38"/>
          <p:cNvSpPr/>
          <p:nvPr/>
        </p:nvSpPr>
        <p:spPr>
          <a:xfrm>
            <a:off x="8104981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1327" name="Google Shape;1327;p38"/>
          <p:cNvSpPr/>
          <p:nvPr/>
        </p:nvSpPr>
        <p:spPr>
          <a:xfrm>
            <a:off x="8522675" y="3912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1328" name="Google Shape;1328;p38"/>
          <p:cNvSpPr/>
          <p:nvPr/>
        </p:nvSpPr>
        <p:spPr>
          <a:xfrm>
            <a:off x="4763428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1329" name="Google Shape;1329;p38"/>
          <p:cNvSpPr/>
          <p:nvPr/>
        </p:nvSpPr>
        <p:spPr>
          <a:xfrm>
            <a:off x="5181122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1330" name="Google Shape;1330;p38"/>
          <p:cNvSpPr/>
          <p:nvPr/>
        </p:nvSpPr>
        <p:spPr>
          <a:xfrm>
            <a:off x="5598816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1331" name="Google Shape;1331;p38"/>
          <p:cNvSpPr/>
          <p:nvPr/>
        </p:nvSpPr>
        <p:spPr>
          <a:xfrm>
            <a:off x="6016511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1332" name="Google Shape;1332;p38"/>
          <p:cNvSpPr/>
          <p:nvPr/>
        </p:nvSpPr>
        <p:spPr>
          <a:xfrm>
            <a:off x="6434205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1333" name="Google Shape;1333;p38"/>
          <p:cNvSpPr/>
          <p:nvPr/>
        </p:nvSpPr>
        <p:spPr>
          <a:xfrm>
            <a:off x="6851899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1334" name="Google Shape;1334;p38"/>
          <p:cNvSpPr/>
          <p:nvPr/>
        </p:nvSpPr>
        <p:spPr>
          <a:xfrm>
            <a:off x="7269593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1335" name="Google Shape;1335;p38"/>
          <p:cNvSpPr/>
          <p:nvPr/>
        </p:nvSpPr>
        <p:spPr>
          <a:xfrm>
            <a:off x="7687287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1336" name="Google Shape;1336;p38"/>
          <p:cNvSpPr/>
          <p:nvPr/>
        </p:nvSpPr>
        <p:spPr>
          <a:xfrm>
            <a:off x="8104981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1337" name="Google Shape;1337;p38"/>
          <p:cNvSpPr/>
          <p:nvPr/>
        </p:nvSpPr>
        <p:spPr>
          <a:xfrm>
            <a:off x="8522675" y="3707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1338" name="Google Shape;1338;p38"/>
          <p:cNvSpPr/>
          <p:nvPr/>
        </p:nvSpPr>
        <p:spPr>
          <a:xfrm rot="-4058545">
            <a:off x="98083" y="4582825"/>
            <a:ext cx="746085" cy="83401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8"/>
          <p:cNvSpPr txBox="1"/>
          <p:nvPr>
            <p:ph idx="1" type="body"/>
          </p:nvPr>
        </p:nvSpPr>
        <p:spPr>
          <a:xfrm>
            <a:off x="311700" y="592225"/>
            <a:ext cx="5534400" cy="2290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void printSum(int [] arr){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int sum = 0 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    </a:t>
            </a:r>
            <a:r>
              <a:rPr b="1" lang="en">
                <a:solidFill>
                  <a:schemeClr val="accent5"/>
                </a:solidFill>
              </a:rPr>
              <a:t>for </a:t>
            </a:r>
            <a:r>
              <a:rPr lang="en"/>
              <a:t>( int </a:t>
            </a:r>
            <a:r>
              <a:rPr lang="en">
                <a:solidFill>
                  <a:schemeClr val="accent5"/>
                </a:solidFill>
              </a:rPr>
              <a:t>i </a:t>
            </a:r>
            <a:r>
              <a:rPr lang="en"/>
              <a:t>= 0;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 &lt;</a:t>
            </a:r>
            <a:r>
              <a:rPr lang="en">
                <a:solidFill>
                  <a:schemeClr val="accent1"/>
                </a:solidFill>
              </a:rPr>
              <a:t> scores.length </a:t>
            </a:r>
            <a:r>
              <a:rPr lang="en"/>
              <a:t>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++ ){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sum += </a:t>
            </a:r>
            <a:r>
              <a:rPr lang="en">
                <a:solidFill>
                  <a:schemeClr val="accent1"/>
                </a:solidFill>
              </a:rPr>
              <a:t>scores[ i ] 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System.out.println(“sum is “ + sum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340" name="Google Shape;1340;p38"/>
          <p:cNvSpPr/>
          <p:nvPr/>
        </p:nvSpPr>
        <p:spPr>
          <a:xfrm>
            <a:off x="6872475" y="986675"/>
            <a:ext cx="2039100" cy="180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 is 1553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1" name="Google Shape;1341;p38"/>
          <p:cNvSpPr/>
          <p:nvPr/>
        </p:nvSpPr>
        <p:spPr>
          <a:xfrm flipH="1" rot="-5392039">
            <a:off x="909020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42" name="Google Shape;1342;p38"/>
          <p:cNvSpPr/>
          <p:nvPr/>
        </p:nvSpPr>
        <p:spPr>
          <a:xfrm flipH="1" rot="-5392039">
            <a:off x="1322716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43" name="Google Shape;1343;p38"/>
          <p:cNvSpPr/>
          <p:nvPr/>
        </p:nvSpPr>
        <p:spPr>
          <a:xfrm flipH="1" rot="-5392039">
            <a:off x="1736412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44" name="Google Shape;1344;p38"/>
          <p:cNvSpPr/>
          <p:nvPr/>
        </p:nvSpPr>
        <p:spPr>
          <a:xfrm flipH="1" rot="-5392039">
            <a:off x="2150108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45" name="Google Shape;1345;p38"/>
          <p:cNvSpPr/>
          <p:nvPr/>
        </p:nvSpPr>
        <p:spPr>
          <a:xfrm flipH="1" rot="-5392039">
            <a:off x="2563804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46" name="Google Shape;1346;p38"/>
          <p:cNvSpPr/>
          <p:nvPr/>
        </p:nvSpPr>
        <p:spPr>
          <a:xfrm flipH="1" rot="-5392039">
            <a:off x="2977500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47" name="Google Shape;1347;p38"/>
          <p:cNvSpPr/>
          <p:nvPr/>
        </p:nvSpPr>
        <p:spPr>
          <a:xfrm flipH="1" rot="-5392039">
            <a:off x="3391197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48" name="Google Shape;1348;p38"/>
          <p:cNvSpPr/>
          <p:nvPr/>
        </p:nvSpPr>
        <p:spPr>
          <a:xfrm flipH="1" rot="-5392039">
            <a:off x="3804893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49" name="Google Shape;1349;p38"/>
          <p:cNvSpPr/>
          <p:nvPr/>
        </p:nvSpPr>
        <p:spPr>
          <a:xfrm flipH="1" rot="-5392039">
            <a:off x="4218589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50" name="Google Shape;1350;p38"/>
          <p:cNvSpPr/>
          <p:nvPr/>
        </p:nvSpPr>
        <p:spPr>
          <a:xfrm flipH="1" rot="-5392039">
            <a:off x="4632285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51" name="Google Shape;1351;p38"/>
          <p:cNvSpPr/>
          <p:nvPr/>
        </p:nvSpPr>
        <p:spPr>
          <a:xfrm flipH="1" rot="-5392039">
            <a:off x="5045981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52" name="Google Shape;1352;p38"/>
          <p:cNvSpPr/>
          <p:nvPr/>
        </p:nvSpPr>
        <p:spPr>
          <a:xfrm flipH="1" rot="-5392039">
            <a:off x="5459677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53" name="Google Shape;1353;p38"/>
          <p:cNvSpPr/>
          <p:nvPr/>
        </p:nvSpPr>
        <p:spPr>
          <a:xfrm flipH="1" rot="-5392039">
            <a:off x="5873373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54" name="Google Shape;1354;p38"/>
          <p:cNvSpPr/>
          <p:nvPr/>
        </p:nvSpPr>
        <p:spPr>
          <a:xfrm flipH="1" rot="-5392039">
            <a:off x="6287069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55" name="Google Shape;1355;p38"/>
          <p:cNvSpPr/>
          <p:nvPr/>
        </p:nvSpPr>
        <p:spPr>
          <a:xfrm flipH="1" rot="-5392039">
            <a:off x="6700765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56" name="Google Shape;1356;p38"/>
          <p:cNvSpPr/>
          <p:nvPr/>
        </p:nvSpPr>
        <p:spPr>
          <a:xfrm flipH="1" rot="-5392039">
            <a:off x="7114461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57" name="Google Shape;1357;p38"/>
          <p:cNvSpPr/>
          <p:nvPr/>
        </p:nvSpPr>
        <p:spPr>
          <a:xfrm flipH="1" rot="-5392039">
            <a:off x="7528157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58" name="Google Shape;1358;p38"/>
          <p:cNvSpPr/>
          <p:nvPr/>
        </p:nvSpPr>
        <p:spPr>
          <a:xfrm flipH="1" rot="-5392039">
            <a:off x="7941853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59" name="Google Shape;1359;p38"/>
          <p:cNvSpPr/>
          <p:nvPr/>
        </p:nvSpPr>
        <p:spPr>
          <a:xfrm flipH="1" rot="-5392039">
            <a:off x="8355549" y="330283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360" name="Google Shape;1360;p38"/>
          <p:cNvSpPr/>
          <p:nvPr/>
        </p:nvSpPr>
        <p:spPr>
          <a:xfrm>
            <a:off x="4763425" y="98667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61" name="Google Shape;1361;p38"/>
          <p:cNvSpPr/>
          <p:nvPr/>
        </p:nvSpPr>
        <p:spPr>
          <a:xfrm>
            <a:off x="4798826" y="132998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sum</a:t>
            </a:r>
            <a:endParaRPr sz="1000"/>
          </a:p>
        </p:txBody>
      </p:sp>
      <p:sp>
        <p:nvSpPr>
          <p:cNvPr id="1362" name="Google Shape;1362;p38"/>
          <p:cNvSpPr txBox="1"/>
          <p:nvPr/>
        </p:nvSpPr>
        <p:spPr>
          <a:xfrm>
            <a:off x="4763425" y="112914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363" name="Google Shape;1363;p38"/>
          <p:cNvSpPr txBox="1"/>
          <p:nvPr/>
        </p:nvSpPr>
        <p:spPr>
          <a:xfrm>
            <a:off x="4942172" y="1482280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1364" name="Google Shape;1364;p38"/>
          <p:cNvSpPr txBox="1"/>
          <p:nvPr/>
        </p:nvSpPr>
        <p:spPr>
          <a:xfrm>
            <a:off x="4789776" y="1470802"/>
            <a:ext cx="3600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82</a:t>
            </a:r>
            <a:endParaRPr sz="1200"/>
          </a:p>
        </p:txBody>
      </p:sp>
      <p:sp>
        <p:nvSpPr>
          <p:cNvPr id="1365" name="Google Shape;1365;p38"/>
          <p:cNvSpPr txBox="1"/>
          <p:nvPr/>
        </p:nvSpPr>
        <p:spPr>
          <a:xfrm>
            <a:off x="4789776" y="1470802"/>
            <a:ext cx="580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169</a:t>
            </a:r>
            <a:endParaRPr sz="1200"/>
          </a:p>
        </p:txBody>
      </p:sp>
      <p:sp>
        <p:nvSpPr>
          <p:cNvPr id="1366" name="Google Shape;1366;p38"/>
          <p:cNvSpPr txBox="1"/>
          <p:nvPr/>
        </p:nvSpPr>
        <p:spPr>
          <a:xfrm>
            <a:off x="4789776" y="1470802"/>
            <a:ext cx="580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244</a:t>
            </a:r>
            <a:endParaRPr sz="1200"/>
          </a:p>
        </p:txBody>
      </p:sp>
      <p:sp>
        <p:nvSpPr>
          <p:cNvPr id="1367" name="Google Shape;1367;p38"/>
          <p:cNvSpPr txBox="1"/>
          <p:nvPr/>
        </p:nvSpPr>
        <p:spPr>
          <a:xfrm>
            <a:off x="4789776" y="1470802"/>
            <a:ext cx="580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343</a:t>
            </a:r>
            <a:endParaRPr sz="1200"/>
          </a:p>
        </p:txBody>
      </p:sp>
      <p:sp>
        <p:nvSpPr>
          <p:cNvPr id="1368" name="Google Shape;1368;p38"/>
          <p:cNvSpPr txBox="1"/>
          <p:nvPr/>
        </p:nvSpPr>
        <p:spPr>
          <a:xfrm>
            <a:off x="4789776" y="1470802"/>
            <a:ext cx="580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####</a:t>
            </a:r>
            <a:endParaRPr sz="1200"/>
          </a:p>
        </p:txBody>
      </p:sp>
      <p:sp>
        <p:nvSpPr>
          <p:cNvPr id="1369" name="Google Shape;1369;p38"/>
          <p:cNvSpPr txBox="1"/>
          <p:nvPr/>
        </p:nvSpPr>
        <p:spPr>
          <a:xfrm>
            <a:off x="4774476" y="1465702"/>
            <a:ext cx="580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1553</a:t>
            </a:r>
            <a:endParaRPr sz="1200"/>
          </a:p>
        </p:txBody>
      </p:sp>
      <p:sp>
        <p:nvSpPr>
          <p:cNvPr id="1370" name="Google Shape;1370;p38"/>
          <p:cNvSpPr txBox="1"/>
          <p:nvPr>
            <p:ph idx="1" type="body"/>
          </p:nvPr>
        </p:nvSpPr>
        <p:spPr>
          <a:xfrm>
            <a:off x="311700" y="592225"/>
            <a:ext cx="5534400" cy="229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</a:t>
            </a:r>
            <a:r>
              <a:rPr lang="en">
                <a:solidFill>
                  <a:srgbClr val="FF0000"/>
                </a:solidFill>
              </a:rPr>
              <a:t>int</a:t>
            </a:r>
            <a:r>
              <a:rPr lang="en"/>
              <a:t> getSum(int [] arr){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int sum = 0 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    for </a:t>
            </a:r>
            <a:r>
              <a:rPr lang="en"/>
              <a:t>( int </a:t>
            </a:r>
            <a:r>
              <a:rPr lang="en">
                <a:solidFill>
                  <a:schemeClr val="accent5"/>
                </a:solidFill>
              </a:rPr>
              <a:t>i </a:t>
            </a:r>
            <a:r>
              <a:rPr lang="en"/>
              <a:t>= 0;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 &lt;</a:t>
            </a:r>
            <a:r>
              <a:rPr lang="en">
                <a:solidFill>
                  <a:schemeClr val="accent1"/>
                </a:solidFill>
              </a:rPr>
              <a:t> scores.length </a:t>
            </a:r>
            <a:r>
              <a:rPr lang="en"/>
              <a:t>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++ ){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sum += </a:t>
            </a:r>
            <a:r>
              <a:rPr lang="en">
                <a:solidFill>
                  <a:schemeClr val="accent1"/>
                </a:solidFill>
              </a:rPr>
              <a:t>scores[ i ] 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FF0000"/>
                </a:solidFill>
              </a:rPr>
              <a:t>return</a:t>
            </a:r>
            <a:r>
              <a:rPr lang="en"/>
              <a:t> sum 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371" name="Google Shape;1371;p38"/>
          <p:cNvSpPr/>
          <p:nvPr/>
        </p:nvSpPr>
        <p:spPr>
          <a:xfrm rot="-1200313">
            <a:off x="1469619" y="1450332"/>
            <a:ext cx="5913087" cy="1405051"/>
          </a:xfrm>
          <a:prstGeom prst="curvedUpArrow">
            <a:avLst>
              <a:gd fmla="val 14258" name="adj1"/>
              <a:gd fmla="val 35873" name="adj2"/>
              <a:gd fmla="val 25715" name="adj3"/>
            </a:avLst>
          </a:prstGeom>
          <a:solidFill>
            <a:schemeClr val="accent5"/>
          </a:solidFill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1553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calculate the Mean of Array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9"/>
          <p:cNvSpPr/>
          <p:nvPr/>
        </p:nvSpPr>
        <p:spPr>
          <a:xfrm>
            <a:off x="88925" y="4364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8" name="Google Shape;1378;p39"/>
          <p:cNvSpPr/>
          <p:nvPr/>
        </p:nvSpPr>
        <p:spPr>
          <a:xfrm>
            <a:off x="124326" y="4707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379" name="Google Shape;1379;p39"/>
          <p:cNvSpPr txBox="1"/>
          <p:nvPr/>
        </p:nvSpPr>
        <p:spPr>
          <a:xfrm>
            <a:off x="88925" y="45070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380" name="Google Shape;1380;p39"/>
          <p:cNvSpPr txBox="1"/>
          <p:nvPr/>
        </p:nvSpPr>
        <p:spPr>
          <a:xfrm>
            <a:off x="267672" y="4860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81" name="Google Shape;1381;p39"/>
          <p:cNvSpPr/>
          <p:nvPr/>
        </p:nvSpPr>
        <p:spPr>
          <a:xfrm>
            <a:off x="609125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382" name="Google Shape;1382;p39"/>
          <p:cNvSpPr/>
          <p:nvPr/>
        </p:nvSpPr>
        <p:spPr>
          <a:xfrm>
            <a:off x="1026819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383" name="Google Shape;1383;p39"/>
          <p:cNvSpPr/>
          <p:nvPr/>
        </p:nvSpPr>
        <p:spPr>
          <a:xfrm>
            <a:off x="1444513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384" name="Google Shape;1384;p39"/>
          <p:cNvSpPr/>
          <p:nvPr/>
        </p:nvSpPr>
        <p:spPr>
          <a:xfrm>
            <a:off x="1862207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385" name="Google Shape;1385;p39"/>
          <p:cNvSpPr/>
          <p:nvPr/>
        </p:nvSpPr>
        <p:spPr>
          <a:xfrm>
            <a:off x="2279901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386" name="Google Shape;1386;p39"/>
          <p:cNvSpPr/>
          <p:nvPr/>
        </p:nvSpPr>
        <p:spPr>
          <a:xfrm>
            <a:off x="2697595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387" name="Google Shape;1387;p39"/>
          <p:cNvSpPr/>
          <p:nvPr/>
        </p:nvSpPr>
        <p:spPr>
          <a:xfrm>
            <a:off x="3115290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388" name="Google Shape;1388;p39"/>
          <p:cNvSpPr/>
          <p:nvPr/>
        </p:nvSpPr>
        <p:spPr>
          <a:xfrm>
            <a:off x="3532984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1389" name="Google Shape;1389;p39"/>
          <p:cNvSpPr/>
          <p:nvPr/>
        </p:nvSpPr>
        <p:spPr>
          <a:xfrm>
            <a:off x="3950678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1390" name="Google Shape;1390;p39"/>
          <p:cNvSpPr/>
          <p:nvPr/>
        </p:nvSpPr>
        <p:spPr>
          <a:xfrm>
            <a:off x="4368372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1391" name="Google Shape;1391;p39"/>
          <p:cNvSpPr/>
          <p:nvPr/>
        </p:nvSpPr>
        <p:spPr>
          <a:xfrm>
            <a:off x="609125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392" name="Google Shape;1392;p39"/>
          <p:cNvSpPr/>
          <p:nvPr/>
        </p:nvSpPr>
        <p:spPr>
          <a:xfrm>
            <a:off x="1026819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393" name="Google Shape;1393;p39"/>
          <p:cNvSpPr/>
          <p:nvPr/>
        </p:nvSpPr>
        <p:spPr>
          <a:xfrm>
            <a:off x="1444513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394" name="Google Shape;1394;p39"/>
          <p:cNvSpPr/>
          <p:nvPr/>
        </p:nvSpPr>
        <p:spPr>
          <a:xfrm>
            <a:off x="1862207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395" name="Google Shape;1395;p39"/>
          <p:cNvSpPr/>
          <p:nvPr/>
        </p:nvSpPr>
        <p:spPr>
          <a:xfrm>
            <a:off x="2279901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396" name="Google Shape;1396;p39"/>
          <p:cNvSpPr/>
          <p:nvPr/>
        </p:nvSpPr>
        <p:spPr>
          <a:xfrm>
            <a:off x="2697595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397" name="Google Shape;1397;p39"/>
          <p:cNvSpPr/>
          <p:nvPr/>
        </p:nvSpPr>
        <p:spPr>
          <a:xfrm>
            <a:off x="3115290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398" name="Google Shape;1398;p39"/>
          <p:cNvSpPr/>
          <p:nvPr/>
        </p:nvSpPr>
        <p:spPr>
          <a:xfrm>
            <a:off x="3532984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1399" name="Google Shape;1399;p39"/>
          <p:cNvSpPr/>
          <p:nvPr/>
        </p:nvSpPr>
        <p:spPr>
          <a:xfrm>
            <a:off x="3950678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1400" name="Google Shape;1400;p39"/>
          <p:cNvSpPr/>
          <p:nvPr/>
        </p:nvSpPr>
        <p:spPr>
          <a:xfrm>
            <a:off x="4368372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1401" name="Google Shape;1401;p39"/>
          <p:cNvSpPr txBox="1"/>
          <p:nvPr/>
        </p:nvSpPr>
        <p:spPr>
          <a:xfrm>
            <a:off x="1485325" y="4244850"/>
            <a:ext cx="6965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20 which perfectly matches the number of elements</a:t>
            </a:r>
            <a:endParaRPr sz="1800"/>
          </a:p>
        </p:txBody>
      </p:sp>
      <p:sp>
        <p:nvSpPr>
          <p:cNvPr id="1402" name="Google Shape;1402;p39"/>
          <p:cNvSpPr/>
          <p:nvPr/>
        </p:nvSpPr>
        <p:spPr>
          <a:xfrm flipH="1" rot="-5392039">
            <a:off x="495324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03" name="Google Shape;1403;p39"/>
          <p:cNvSpPr/>
          <p:nvPr/>
        </p:nvSpPr>
        <p:spPr>
          <a:xfrm>
            <a:off x="4763428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</a:t>
            </a:r>
            <a:endParaRPr/>
          </a:p>
        </p:txBody>
      </p:sp>
      <p:sp>
        <p:nvSpPr>
          <p:cNvPr id="1404" name="Google Shape;1404;p39"/>
          <p:cNvSpPr/>
          <p:nvPr/>
        </p:nvSpPr>
        <p:spPr>
          <a:xfrm>
            <a:off x="5181122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1405" name="Google Shape;1405;p39"/>
          <p:cNvSpPr/>
          <p:nvPr/>
        </p:nvSpPr>
        <p:spPr>
          <a:xfrm>
            <a:off x="5598816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</a:t>
            </a:r>
            <a:endParaRPr/>
          </a:p>
        </p:txBody>
      </p:sp>
      <p:sp>
        <p:nvSpPr>
          <p:cNvPr id="1406" name="Google Shape;1406;p39"/>
          <p:cNvSpPr/>
          <p:nvPr/>
        </p:nvSpPr>
        <p:spPr>
          <a:xfrm>
            <a:off x="6016511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1407" name="Google Shape;1407;p39"/>
          <p:cNvSpPr/>
          <p:nvPr/>
        </p:nvSpPr>
        <p:spPr>
          <a:xfrm>
            <a:off x="6434205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1408" name="Google Shape;1408;p39"/>
          <p:cNvSpPr/>
          <p:nvPr/>
        </p:nvSpPr>
        <p:spPr>
          <a:xfrm>
            <a:off x="6851899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1409" name="Google Shape;1409;p39"/>
          <p:cNvSpPr/>
          <p:nvPr/>
        </p:nvSpPr>
        <p:spPr>
          <a:xfrm>
            <a:off x="7269593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1410" name="Google Shape;1410;p39"/>
          <p:cNvSpPr/>
          <p:nvPr/>
        </p:nvSpPr>
        <p:spPr>
          <a:xfrm>
            <a:off x="7687287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411" name="Google Shape;1411;p39"/>
          <p:cNvSpPr/>
          <p:nvPr/>
        </p:nvSpPr>
        <p:spPr>
          <a:xfrm>
            <a:off x="8104981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1412" name="Google Shape;1412;p39"/>
          <p:cNvSpPr/>
          <p:nvPr/>
        </p:nvSpPr>
        <p:spPr>
          <a:xfrm>
            <a:off x="8522675" y="4120235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1413" name="Google Shape;1413;p39"/>
          <p:cNvSpPr/>
          <p:nvPr/>
        </p:nvSpPr>
        <p:spPr>
          <a:xfrm>
            <a:off x="4763428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1414" name="Google Shape;1414;p39"/>
          <p:cNvSpPr/>
          <p:nvPr/>
        </p:nvSpPr>
        <p:spPr>
          <a:xfrm>
            <a:off x="5181122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1415" name="Google Shape;1415;p39"/>
          <p:cNvSpPr/>
          <p:nvPr/>
        </p:nvSpPr>
        <p:spPr>
          <a:xfrm>
            <a:off x="5598816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1416" name="Google Shape;1416;p39"/>
          <p:cNvSpPr/>
          <p:nvPr/>
        </p:nvSpPr>
        <p:spPr>
          <a:xfrm>
            <a:off x="6016511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1417" name="Google Shape;1417;p39"/>
          <p:cNvSpPr/>
          <p:nvPr/>
        </p:nvSpPr>
        <p:spPr>
          <a:xfrm>
            <a:off x="6434205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1418" name="Google Shape;1418;p39"/>
          <p:cNvSpPr/>
          <p:nvPr/>
        </p:nvSpPr>
        <p:spPr>
          <a:xfrm>
            <a:off x="6851899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1419" name="Google Shape;1419;p39"/>
          <p:cNvSpPr/>
          <p:nvPr/>
        </p:nvSpPr>
        <p:spPr>
          <a:xfrm>
            <a:off x="7269593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1420" name="Google Shape;1420;p39"/>
          <p:cNvSpPr/>
          <p:nvPr/>
        </p:nvSpPr>
        <p:spPr>
          <a:xfrm>
            <a:off x="7687287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1421" name="Google Shape;1421;p39"/>
          <p:cNvSpPr/>
          <p:nvPr/>
        </p:nvSpPr>
        <p:spPr>
          <a:xfrm>
            <a:off x="8104981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1422" name="Google Shape;1422;p39"/>
          <p:cNvSpPr/>
          <p:nvPr/>
        </p:nvSpPr>
        <p:spPr>
          <a:xfrm>
            <a:off x="8522675" y="3915010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1423" name="Google Shape;1423;p39"/>
          <p:cNvSpPr/>
          <p:nvPr/>
        </p:nvSpPr>
        <p:spPr>
          <a:xfrm rot="-4058545">
            <a:off x="98083" y="4582825"/>
            <a:ext cx="746085" cy="83401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9"/>
          <p:cNvSpPr txBox="1"/>
          <p:nvPr>
            <p:ph idx="1" type="body"/>
          </p:nvPr>
        </p:nvSpPr>
        <p:spPr>
          <a:xfrm>
            <a:off x="311700" y="712925"/>
            <a:ext cx="5948100" cy="2463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void printMean(int [] arr){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int sum = 0 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   for </a:t>
            </a:r>
            <a:r>
              <a:rPr lang="en"/>
              <a:t>( int </a:t>
            </a:r>
            <a:r>
              <a:rPr lang="en">
                <a:solidFill>
                  <a:schemeClr val="accent5"/>
                </a:solidFill>
              </a:rPr>
              <a:t>i </a:t>
            </a:r>
            <a:r>
              <a:rPr lang="en"/>
              <a:t>= 0;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 &lt;</a:t>
            </a:r>
            <a:r>
              <a:rPr lang="en">
                <a:solidFill>
                  <a:schemeClr val="accent1"/>
                </a:solidFill>
              </a:rPr>
              <a:t> scores.length </a:t>
            </a:r>
            <a:r>
              <a:rPr lang="en"/>
              <a:t>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++ ){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sum += </a:t>
            </a:r>
            <a:r>
              <a:rPr lang="en">
                <a:solidFill>
                  <a:schemeClr val="accent1"/>
                </a:solidFill>
              </a:rPr>
              <a:t>scores[ i ] 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double avg = sum / (double)scores.length;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System.out.println(“mean is “ + avg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425" name="Google Shape;1425;p39"/>
          <p:cNvSpPr/>
          <p:nvPr/>
        </p:nvSpPr>
        <p:spPr>
          <a:xfrm>
            <a:off x="6872475" y="986675"/>
            <a:ext cx="2039100" cy="180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 is 77.65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6" name="Google Shape;1426;p39"/>
          <p:cNvSpPr/>
          <p:nvPr/>
        </p:nvSpPr>
        <p:spPr>
          <a:xfrm flipH="1" rot="-5392039">
            <a:off x="909020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27" name="Google Shape;1427;p39"/>
          <p:cNvSpPr/>
          <p:nvPr/>
        </p:nvSpPr>
        <p:spPr>
          <a:xfrm flipH="1" rot="-5392039">
            <a:off x="1322716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28" name="Google Shape;1428;p39"/>
          <p:cNvSpPr/>
          <p:nvPr/>
        </p:nvSpPr>
        <p:spPr>
          <a:xfrm flipH="1" rot="-5392039">
            <a:off x="1736412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29" name="Google Shape;1429;p39"/>
          <p:cNvSpPr/>
          <p:nvPr/>
        </p:nvSpPr>
        <p:spPr>
          <a:xfrm flipH="1" rot="-5392039">
            <a:off x="2150108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30" name="Google Shape;1430;p39"/>
          <p:cNvSpPr/>
          <p:nvPr/>
        </p:nvSpPr>
        <p:spPr>
          <a:xfrm flipH="1" rot="-5392039">
            <a:off x="2563804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31" name="Google Shape;1431;p39"/>
          <p:cNvSpPr/>
          <p:nvPr/>
        </p:nvSpPr>
        <p:spPr>
          <a:xfrm flipH="1" rot="-5392039">
            <a:off x="2977500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32" name="Google Shape;1432;p39"/>
          <p:cNvSpPr/>
          <p:nvPr/>
        </p:nvSpPr>
        <p:spPr>
          <a:xfrm flipH="1" rot="-5392039">
            <a:off x="3391197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33" name="Google Shape;1433;p39"/>
          <p:cNvSpPr/>
          <p:nvPr/>
        </p:nvSpPr>
        <p:spPr>
          <a:xfrm flipH="1" rot="-5392039">
            <a:off x="3804893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34" name="Google Shape;1434;p39"/>
          <p:cNvSpPr/>
          <p:nvPr/>
        </p:nvSpPr>
        <p:spPr>
          <a:xfrm flipH="1" rot="-5392039">
            <a:off x="4218589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35" name="Google Shape;1435;p39"/>
          <p:cNvSpPr/>
          <p:nvPr/>
        </p:nvSpPr>
        <p:spPr>
          <a:xfrm flipH="1" rot="-5392039">
            <a:off x="4632285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36" name="Google Shape;1436;p39"/>
          <p:cNvSpPr/>
          <p:nvPr/>
        </p:nvSpPr>
        <p:spPr>
          <a:xfrm flipH="1" rot="-5392039">
            <a:off x="5045981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37" name="Google Shape;1437;p39"/>
          <p:cNvSpPr/>
          <p:nvPr/>
        </p:nvSpPr>
        <p:spPr>
          <a:xfrm flipH="1" rot="-5392039">
            <a:off x="5459677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38" name="Google Shape;1438;p39"/>
          <p:cNvSpPr/>
          <p:nvPr/>
        </p:nvSpPr>
        <p:spPr>
          <a:xfrm flipH="1" rot="-5392039">
            <a:off x="5873373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39" name="Google Shape;1439;p39"/>
          <p:cNvSpPr/>
          <p:nvPr/>
        </p:nvSpPr>
        <p:spPr>
          <a:xfrm flipH="1" rot="-5392039">
            <a:off x="6287069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40" name="Google Shape;1440;p39"/>
          <p:cNvSpPr/>
          <p:nvPr/>
        </p:nvSpPr>
        <p:spPr>
          <a:xfrm flipH="1" rot="-5392039">
            <a:off x="6700765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41" name="Google Shape;1441;p39"/>
          <p:cNvSpPr/>
          <p:nvPr/>
        </p:nvSpPr>
        <p:spPr>
          <a:xfrm flipH="1" rot="-5392039">
            <a:off x="7114461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42" name="Google Shape;1442;p39"/>
          <p:cNvSpPr/>
          <p:nvPr/>
        </p:nvSpPr>
        <p:spPr>
          <a:xfrm flipH="1" rot="-5392039">
            <a:off x="7528157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43" name="Google Shape;1443;p39"/>
          <p:cNvSpPr/>
          <p:nvPr/>
        </p:nvSpPr>
        <p:spPr>
          <a:xfrm flipH="1" rot="-5392039">
            <a:off x="7941853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44" name="Google Shape;1444;p39"/>
          <p:cNvSpPr/>
          <p:nvPr/>
        </p:nvSpPr>
        <p:spPr>
          <a:xfrm flipH="1" rot="-5392039">
            <a:off x="8355549" y="3510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445" name="Google Shape;1445;p39"/>
          <p:cNvSpPr/>
          <p:nvPr/>
        </p:nvSpPr>
        <p:spPr>
          <a:xfrm>
            <a:off x="5144425" y="98667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6" name="Google Shape;1446;p39"/>
          <p:cNvSpPr/>
          <p:nvPr/>
        </p:nvSpPr>
        <p:spPr>
          <a:xfrm>
            <a:off x="5179826" y="132998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sum</a:t>
            </a:r>
            <a:endParaRPr sz="1000"/>
          </a:p>
        </p:txBody>
      </p:sp>
      <p:sp>
        <p:nvSpPr>
          <p:cNvPr id="1447" name="Google Shape;1447;p39"/>
          <p:cNvSpPr txBox="1"/>
          <p:nvPr/>
        </p:nvSpPr>
        <p:spPr>
          <a:xfrm>
            <a:off x="5144425" y="112914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448" name="Google Shape;1448;p39"/>
          <p:cNvSpPr txBox="1"/>
          <p:nvPr/>
        </p:nvSpPr>
        <p:spPr>
          <a:xfrm>
            <a:off x="5323172" y="1482280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1449" name="Google Shape;1449;p39"/>
          <p:cNvSpPr txBox="1"/>
          <p:nvPr/>
        </p:nvSpPr>
        <p:spPr>
          <a:xfrm>
            <a:off x="5170776" y="1470802"/>
            <a:ext cx="3600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82</a:t>
            </a:r>
            <a:endParaRPr sz="1200"/>
          </a:p>
        </p:txBody>
      </p:sp>
      <p:sp>
        <p:nvSpPr>
          <p:cNvPr id="1450" name="Google Shape;1450;p39"/>
          <p:cNvSpPr txBox="1"/>
          <p:nvPr/>
        </p:nvSpPr>
        <p:spPr>
          <a:xfrm>
            <a:off x="5170776" y="1470802"/>
            <a:ext cx="580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169</a:t>
            </a:r>
            <a:endParaRPr sz="1200"/>
          </a:p>
        </p:txBody>
      </p:sp>
      <p:sp>
        <p:nvSpPr>
          <p:cNvPr id="1451" name="Google Shape;1451;p39"/>
          <p:cNvSpPr txBox="1"/>
          <p:nvPr/>
        </p:nvSpPr>
        <p:spPr>
          <a:xfrm>
            <a:off x="5170776" y="1470802"/>
            <a:ext cx="580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244</a:t>
            </a:r>
            <a:endParaRPr sz="1200"/>
          </a:p>
        </p:txBody>
      </p:sp>
      <p:sp>
        <p:nvSpPr>
          <p:cNvPr id="1452" name="Google Shape;1452;p39"/>
          <p:cNvSpPr txBox="1"/>
          <p:nvPr/>
        </p:nvSpPr>
        <p:spPr>
          <a:xfrm>
            <a:off x="5170776" y="1470802"/>
            <a:ext cx="580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343</a:t>
            </a:r>
            <a:endParaRPr sz="1200"/>
          </a:p>
        </p:txBody>
      </p:sp>
      <p:sp>
        <p:nvSpPr>
          <p:cNvPr id="1453" name="Google Shape;1453;p39"/>
          <p:cNvSpPr txBox="1"/>
          <p:nvPr/>
        </p:nvSpPr>
        <p:spPr>
          <a:xfrm>
            <a:off x="5170776" y="1470802"/>
            <a:ext cx="580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####</a:t>
            </a:r>
            <a:endParaRPr sz="1200"/>
          </a:p>
        </p:txBody>
      </p:sp>
      <p:sp>
        <p:nvSpPr>
          <p:cNvPr id="1454" name="Google Shape;1454;p39"/>
          <p:cNvSpPr/>
          <p:nvPr/>
        </p:nvSpPr>
        <p:spPr>
          <a:xfrm>
            <a:off x="5179825" y="2130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55" name="Google Shape;1455;p39"/>
          <p:cNvSpPr/>
          <p:nvPr/>
        </p:nvSpPr>
        <p:spPr>
          <a:xfrm>
            <a:off x="5215226" y="2473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avg</a:t>
            </a:r>
            <a:endParaRPr sz="1000"/>
          </a:p>
        </p:txBody>
      </p:sp>
      <p:sp>
        <p:nvSpPr>
          <p:cNvPr id="1456" name="Google Shape;1456;p39"/>
          <p:cNvSpPr txBox="1"/>
          <p:nvPr/>
        </p:nvSpPr>
        <p:spPr>
          <a:xfrm>
            <a:off x="5179825" y="22730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double</a:t>
            </a:r>
            <a:endParaRPr sz="1100"/>
          </a:p>
        </p:txBody>
      </p:sp>
      <p:sp>
        <p:nvSpPr>
          <p:cNvPr id="1457" name="Google Shape;1457;p39"/>
          <p:cNvSpPr txBox="1"/>
          <p:nvPr/>
        </p:nvSpPr>
        <p:spPr>
          <a:xfrm>
            <a:off x="5187574" y="2626150"/>
            <a:ext cx="58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77.65</a:t>
            </a:r>
            <a:endParaRPr sz="1200"/>
          </a:p>
        </p:txBody>
      </p:sp>
      <p:sp>
        <p:nvSpPr>
          <p:cNvPr id="1458" name="Google Shape;1458;p39"/>
          <p:cNvSpPr txBox="1"/>
          <p:nvPr/>
        </p:nvSpPr>
        <p:spPr>
          <a:xfrm>
            <a:off x="5155476" y="1473927"/>
            <a:ext cx="580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1553</a:t>
            </a:r>
            <a:endParaRPr sz="1200"/>
          </a:p>
        </p:txBody>
      </p:sp>
      <p:sp>
        <p:nvSpPr>
          <p:cNvPr id="1459" name="Google Shape;1459;p39"/>
          <p:cNvSpPr txBox="1"/>
          <p:nvPr>
            <p:ph idx="1" type="body"/>
          </p:nvPr>
        </p:nvSpPr>
        <p:spPr>
          <a:xfrm>
            <a:off x="311700" y="712925"/>
            <a:ext cx="5948100" cy="24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</a:t>
            </a:r>
            <a:r>
              <a:rPr lang="en">
                <a:solidFill>
                  <a:srgbClr val="FF0000"/>
                </a:solidFill>
              </a:rPr>
              <a:t>double</a:t>
            </a:r>
            <a:r>
              <a:rPr lang="en"/>
              <a:t> getMean(int [] arr){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int sum = 0 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   for </a:t>
            </a:r>
            <a:r>
              <a:rPr lang="en"/>
              <a:t>( int </a:t>
            </a:r>
            <a:r>
              <a:rPr lang="en">
                <a:solidFill>
                  <a:schemeClr val="accent5"/>
                </a:solidFill>
              </a:rPr>
              <a:t>i </a:t>
            </a:r>
            <a:r>
              <a:rPr lang="en"/>
              <a:t>= 0;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 &lt;</a:t>
            </a:r>
            <a:r>
              <a:rPr lang="en">
                <a:solidFill>
                  <a:schemeClr val="accent1"/>
                </a:solidFill>
              </a:rPr>
              <a:t> scores.length </a:t>
            </a:r>
            <a:r>
              <a:rPr lang="en"/>
              <a:t>; </a:t>
            </a:r>
            <a:r>
              <a:rPr lang="en">
                <a:solidFill>
                  <a:schemeClr val="accent5"/>
                </a:solidFill>
              </a:rPr>
              <a:t>i</a:t>
            </a:r>
            <a:r>
              <a:rPr lang="en"/>
              <a:t>++ ){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sum += </a:t>
            </a:r>
            <a:r>
              <a:rPr lang="en">
                <a:solidFill>
                  <a:schemeClr val="accent1"/>
                </a:solidFill>
              </a:rPr>
              <a:t>scores[ i ] 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double avg = sum / (double)scores.length;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FF0000"/>
                </a:solidFill>
              </a:rPr>
              <a:t>return</a:t>
            </a:r>
            <a:r>
              <a:rPr lang="en"/>
              <a:t> avg 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460" name="Google Shape;1460;p39"/>
          <p:cNvSpPr/>
          <p:nvPr/>
        </p:nvSpPr>
        <p:spPr>
          <a:xfrm rot="-1200313">
            <a:off x="1545819" y="1907532"/>
            <a:ext cx="5913087" cy="1405051"/>
          </a:xfrm>
          <a:prstGeom prst="curvedUpArrow">
            <a:avLst>
              <a:gd fmla="val 14258" name="adj1"/>
              <a:gd fmla="val 35873" name="adj2"/>
              <a:gd fmla="val 25715" name="adj3"/>
            </a:avLst>
          </a:prstGeom>
          <a:solidFill>
            <a:schemeClr val="accent5"/>
          </a:solidFill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77.65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6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8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0"/>
          <p:cNvSpPr txBox="1"/>
          <p:nvPr>
            <p:ph type="title"/>
          </p:nvPr>
        </p:nvSpPr>
        <p:spPr>
          <a:xfrm>
            <a:off x="311700" y="126575"/>
            <a:ext cx="865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>
                <a:solidFill>
                  <a:schemeClr val="accent1"/>
                </a:solidFill>
              </a:rPr>
              <a:t>Search</a:t>
            </a:r>
            <a:r>
              <a:rPr lang="en"/>
              <a:t> the Elements of an Array </a:t>
            </a:r>
            <a:r>
              <a:rPr lang="en" sz="1800"/>
              <a:t>(linear search)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66" name="Google Shape;1466;p40"/>
          <p:cNvSpPr txBox="1"/>
          <p:nvPr>
            <p:ph idx="1" type="body"/>
          </p:nvPr>
        </p:nvSpPr>
        <p:spPr>
          <a:xfrm>
            <a:off x="311700" y="699275"/>
            <a:ext cx="6948900" cy="258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int </a:t>
            </a:r>
            <a:r>
              <a:rPr b="1" lang="en"/>
              <a:t>linearSearch</a:t>
            </a:r>
            <a:r>
              <a:rPr lang="en"/>
              <a:t>(int [] arr, int target){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i=0; i&lt;arr.length;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if(target == arr[i]){ //match found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return i;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-1; // match not found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467" name="Google Shape;1467;p40"/>
          <p:cNvSpPr txBox="1"/>
          <p:nvPr>
            <p:ph idx="1" type="body"/>
          </p:nvPr>
        </p:nvSpPr>
        <p:spPr>
          <a:xfrm>
            <a:off x="83100" y="3223243"/>
            <a:ext cx="7791600" cy="4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[ ] </a:t>
            </a:r>
            <a:r>
              <a:rPr b="1"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= {82,87,75,99,91,95,72,54,65,93,74,59,88,98,23,78,84,77,62,97};</a:t>
            </a:r>
            <a:endParaRPr sz="1600"/>
          </a:p>
        </p:txBody>
      </p:sp>
      <p:sp>
        <p:nvSpPr>
          <p:cNvPr id="1468" name="Google Shape;1468;p40"/>
          <p:cNvSpPr txBox="1"/>
          <p:nvPr>
            <p:ph idx="1" type="body"/>
          </p:nvPr>
        </p:nvSpPr>
        <p:spPr>
          <a:xfrm>
            <a:off x="159300" y="4538315"/>
            <a:ext cx="8657100" cy="4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linearSearch</a:t>
            </a:r>
            <a:r>
              <a:rPr lang="en" sz="1600"/>
              <a:t>( </a:t>
            </a:r>
            <a:r>
              <a:rPr b="1"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, 72 ) ;	//method call passing the array reference and the target</a:t>
            </a:r>
            <a:endParaRPr sz="1600"/>
          </a:p>
        </p:txBody>
      </p:sp>
      <p:sp>
        <p:nvSpPr>
          <p:cNvPr id="1469" name="Google Shape;1469;p40"/>
          <p:cNvSpPr/>
          <p:nvPr/>
        </p:nvSpPr>
        <p:spPr>
          <a:xfrm>
            <a:off x="68532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470" name="Google Shape;1470;p40"/>
          <p:cNvSpPr/>
          <p:nvPr/>
        </p:nvSpPr>
        <p:spPr>
          <a:xfrm>
            <a:off x="1103019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471" name="Google Shape;1471;p40"/>
          <p:cNvSpPr/>
          <p:nvPr/>
        </p:nvSpPr>
        <p:spPr>
          <a:xfrm>
            <a:off x="1520713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472" name="Google Shape;1472;p40"/>
          <p:cNvSpPr/>
          <p:nvPr/>
        </p:nvSpPr>
        <p:spPr>
          <a:xfrm>
            <a:off x="1938407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473" name="Google Shape;1473;p40"/>
          <p:cNvSpPr/>
          <p:nvPr/>
        </p:nvSpPr>
        <p:spPr>
          <a:xfrm>
            <a:off x="235610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474" name="Google Shape;1474;p40"/>
          <p:cNvSpPr/>
          <p:nvPr/>
        </p:nvSpPr>
        <p:spPr>
          <a:xfrm>
            <a:off x="277379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475" name="Google Shape;1475;p40"/>
          <p:cNvSpPr/>
          <p:nvPr/>
        </p:nvSpPr>
        <p:spPr>
          <a:xfrm>
            <a:off x="3191490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476" name="Google Shape;1476;p40"/>
          <p:cNvSpPr/>
          <p:nvPr/>
        </p:nvSpPr>
        <p:spPr>
          <a:xfrm>
            <a:off x="3609184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1477" name="Google Shape;1477;p40"/>
          <p:cNvSpPr/>
          <p:nvPr/>
        </p:nvSpPr>
        <p:spPr>
          <a:xfrm>
            <a:off x="4026878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1478" name="Google Shape;1478;p40"/>
          <p:cNvSpPr/>
          <p:nvPr/>
        </p:nvSpPr>
        <p:spPr>
          <a:xfrm>
            <a:off x="4444572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1479" name="Google Shape;1479;p40"/>
          <p:cNvSpPr/>
          <p:nvPr/>
        </p:nvSpPr>
        <p:spPr>
          <a:xfrm>
            <a:off x="68532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480" name="Google Shape;1480;p40"/>
          <p:cNvSpPr/>
          <p:nvPr/>
        </p:nvSpPr>
        <p:spPr>
          <a:xfrm>
            <a:off x="1103019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481" name="Google Shape;1481;p40"/>
          <p:cNvSpPr/>
          <p:nvPr/>
        </p:nvSpPr>
        <p:spPr>
          <a:xfrm>
            <a:off x="1520713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482" name="Google Shape;1482;p40"/>
          <p:cNvSpPr/>
          <p:nvPr/>
        </p:nvSpPr>
        <p:spPr>
          <a:xfrm>
            <a:off x="1938407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483" name="Google Shape;1483;p40"/>
          <p:cNvSpPr/>
          <p:nvPr/>
        </p:nvSpPr>
        <p:spPr>
          <a:xfrm>
            <a:off x="235610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484" name="Google Shape;1484;p40"/>
          <p:cNvSpPr/>
          <p:nvPr/>
        </p:nvSpPr>
        <p:spPr>
          <a:xfrm>
            <a:off x="277379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485" name="Google Shape;1485;p40"/>
          <p:cNvSpPr/>
          <p:nvPr/>
        </p:nvSpPr>
        <p:spPr>
          <a:xfrm>
            <a:off x="3191490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486" name="Google Shape;1486;p40"/>
          <p:cNvSpPr/>
          <p:nvPr/>
        </p:nvSpPr>
        <p:spPr>
          <a:xfrm>
            <a:off x="3609184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1487" name="Google Shape;1487;p40"/>
          <p:cNvSpPr/>
          <p:nvPr/>
        </p:nvSpPr>
        <p:spPr>
          <a:xfrm>
            <a:off x="4026878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1488" name="Google Shape;1488;p40"/>
          <p:cNvSpPr/>
          <p:nvPr/>
        </p:nvSpPr>
        <p:spPr>
          <a:xfrm>
            <a:off x="4444572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1489" name="Google Shape;1489;p40"/>
          <p:cNvSpPr/>
          <p:nvPr/>
        </p:nvSpPr>
        <p:spPr>
          <a:xfrm>
            <a:off x="4839628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</a:t>
            </a:r>
            <a:endParaRPr/>
          </a:p>
        </p:txBody>
      </p:sp>
      <p:sp>
        <p:nvSpPr>
          <p:cNvPr id="1490" name="Google Shape;1490;p40"/>
          <p:cNvSpPr/>
          <p:nvPr/>
        </p:nvSpPr>
        <p:spPr>
          <a:xfrm>
            <a:off x="5257322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1491" name="Google Shape;1491;p40"/>
          <p:cNvSpPr/>
          <p:nvPr/>
        </p:nvSpPr>
        <p:spPr>
          <a:xfrm>
            <a:off x="5675016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</a:t>
            </a:r>
            <a:endParaRPr/>
          </a:p>
        </p:txBody>
      </p:sp>
      <p:sp>
        <p:nvSpPr>
          <p:cNvPr id="1492" name="Google Shape;1492;p40"/>
          <p:cNvSpPr/>
          <p:nvPr/>
        </p:nvSpPr>
        <p:spPr>
          <a:xfrm>
            <a:off x="609271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1493" name="Google Shape;1493;p40"/>
          <p:cNvSpPr/>
          <p:nvPr/>
        </p:nvSpPr>
        <p:spPr>
          <a:xfrm>
            <a:off x="651040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1494" name="Google Shape;1494;p40"/>
          <p:cNvSpPr/>
          <p:nvPr/>
        </p:nvSpPr>
        <p:spPr>
          <a:xfrm>
            <a:off x="6928099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1495" name="Google Shape;1495;p40"/>
          <p:cNvSpPr/>
          <p:nvPr/>
        </p:nvSpPr>
        <p:spPr>
          <a:xfrm>
            <a:off x="7345793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1496" name="Google Shape;1496;p40"/>
          <p:cNvSpPr/>
          <p:nvPr/>
        </p:nvSpPr>
        <p:spPr>
          <a:xfrm>
            <a:off x="7763487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497" name="Google Shape;1497;p40"/>
          <p:cNvSpPr/>
          <p:nvPr/>
        </p:nvSpPr>
        <p:spPr>
          <a:xfrm>
            <a:off x="818118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1498" name="Google Shape;1498;p40"/>
          <p:cNvSpPr/>
          <p:nvPr/>
        </p:nvSpPr>
        <p:spPr>
          <a:xfrm>
            <a:off x="859887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1499" name="Google Shape;1499;p40"/>
          <p:cNvSpPr/>
          <p:nvPr/>
        </p:nvSpPr>
        <p:spPr>
          <a:xfrm>
            <a:off x="4839628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1500" name="Google Shape;1500;p40"/>
          <p:cNvSpPr/>
          <p:nvPr/>
        </p:nvSpPr>
        <p:spPr>
          <a:xfrm>
            <a:off x="5257322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1501" name="Google Shape;1501;p40"/>
          <p:cNvSpPr/>
          <p:nvPr/>
        </p:nvSpPr>
        <p:spPr>
          <a:xfrm>
            <a:off x="5675016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1502" name="Google Shape;1502;p40"/>
          <p:cNvSpPr/>
          <p:nvPr/>
        </p:nvSpPr>
        <p:spPr>
          <a:xfrm>
            <a:off x="609271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1503" name="Google Shape;1503;p40"/>
          <p:cNvSpPr/>
          <p:nvPr/>
        </p:nvSpPr>
        <p:spPr>
          <a:xfrm>
            <a:off x="651040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1504" name="Google Shape;1504;p40"/>
          <p:cNvSpPr/>
          <p:nvPr/>
        </p:nvSpPr>
        <p:spPr>
          <a:xfrm>
            <a:off x="6928099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1505" name="Google Shape;1505;p40"/>
          <p:cNvSpPr/>
          <p:nvPr/>
        </p:nvSpPr>
        <p:spPr>
          <a:xfrm>
            <a:off x="7345793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1506" name="Google Shape;1506;p40"/>
          <p:cNvSpPr/>
          <p:nvPr/>
        </p:nvSpPr>
        <p:spPr>
          <a:xfrm>
            <a:off x="7763487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1507" name="Google Shape;1507;p40"/>
          <p:cNvSpPr/>
          <p:nvPr/>
        </p:nvSpPr>
        <p:spPr>
          <a:xfrm>
            <a:off x="818118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1508" name="Google Shape;1508;p40"/>
          <p:cNvSpPr/>
          <p:nvPr/>
        </p:nvSpPr>
        <p:spPr>
          <a:xfrm>
            <a:off x="859887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1509" name="Google Shape;1509;p40"/>
          <p:cNvSpPr/>
          <p:nvPr/>
        </p:nvSpPr>
        <p:spPr>
          <a:xfrm>
            <a:off x="88925" y="3594736"/>
            <a:ext cx="729900" cy="6159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10" name="Google Shape;1510;p40"/>
          <p:cNvSpPr/>
          <p:nvPr/>
        </p:nvSpPr>
        <p:spPr>
          <a:xfrm>
            <a:off x="121515" y="3903821"/>
            <a:ext cx="534300" cy="1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scores</a:t>
            </a:r>
            <a:endParaRPr sz="900"/>
          </a:p>
        </p:txBody>
      </p:sp>
      <p:sp>
        <p:nvSpPr>
          <p:cNvPr id="1511" name="Google Shape;1511;p40"/>
          <p:cNvSpPr txBox="1"/>
          <p:nvPr/>
        </p:nvSpPr>
        <p:spPr>
          <a:xfrm>
            <a:off x="88925" y="3723007"/>
            <a:ext cx="655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 [ ]</a:t>
            </a:r>
            <a:endParaRPr sz="900"/>
          </a:p>
        </p:txBody>
      </p:sp>
      <p:sp>
        <p:nvSpPr>
          <p:cNvPr id="1512" name="Google Shape;1512;p40"/>
          <p:cNvSpPr txBox="1"/>
          <p:nvPr/>
        </p:nvSpPr>
        <p:spPr>
          <a:xfrm>
            <a:off x="253481" y="4040939"/>
            <a:ext cx="225600" cy="17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13" name="Google Shape;1513;p40"/>
          <p:cNvSpPr/>
          <p:nvPr/>
        </p:nvSpPr>
        <p:spPr>
          <a:xfrm rot="2070785">
            <a:off x="340672" y="4237548"/>
            <a:ext cx="388108" cy="82898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14" name="Google Shape;1514;p40"/>
          <p:cNvSpPr/>
          <p:nvPr/>
        </p:nvSpPr>
        <p:spPr>
          <a:xfrm>
            <a:off x="5525425" y="190107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5" name="Google Shape;1515;p40"/>
          <p:cNvSpPr/>
          <p:nvPr/>
        </p:nvSpPr>
        <p:spPr>
          <a:xfrm>
            <a:off x="5560826" y="224438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1516" name="Google Shape;1516;p40"/>
          <p:cNvSpPr txBox="1"/>
          <p:nvPr/>
        </p:nvSpPr>
        <p:spPr>
          <a:xfrm>
            <a:off x="5476521" y="204354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517" name="Google Shape;1517;p40"/>
          <p:cNvSpPr txBox="1"/>
          <p:nvPr/>
        </p:nvSpPr>
        <p:spPr>
          <a:xfrm>
            <a:off x="5567378" y="239667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1518" name="Google Shape;1518;p40"/>
          <p:cNvSpPr/>
          <p:nvPr/>
        </p:nvSpPr>
        <p:spPr>
          <a:xfrm>
            <a:off x="5133857" y="1085506"/>
            <a:ext cx="792900" cy="653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19" name="Google Shape;1519;p40"/>
          <p:cNvSpPr/>
          <p:nvPr/>
        </p:nvSpPr>
        <p:spPr>
          <a:xfrm>
            <a:off x="5169260" y="1413547"/>
            <a:ext cx="580500" cy="11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arr</a:t>
            </a:r>
            <a:endParaRPr sz="900"/>
          </a:p>
        </p:txBody>
      </p:sp>
      <p:sp>
        <p:nvSpPr>
          <p:cNvPr id="1520" name="Google Shape;1520;p40"/>
          <p:cNvSpPr txBox="1"/>
          <p:nvPr/>
        </p:nvSpPr>
        <p:spPr>
          <a:xfrm>
            <a:off x="5133857" y="1221644"/>
            <a:ext cx="712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 [ ]</a:t>
            </a:r>
            <a:endParaRPr sz="900"/>
          </a:p>
        </p:txBody>
      </p:sp>
      <p:sp>
        <p:nvSpPr>
          <p:cNvPr id="1521" name="Google Shape;1521;p40"/>
          <p:cNvSpPr txBox="1"/>
          <p:nvPr/>
        </p:nvSpPr>
        <p:spPr>
          <a:xfrm>
            <a:off x="5320578" y="1531780"/>
            <a:ext cx="245100" cy="18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22" name="Google Shape;1522;p40"/>
          <p:cNvSpPr/>
          <p:nvPr/>
        </p:nvSpPr>
        <p:spPr>
          <a:xfrm rot="9040677">
            <a:off x="317916" y="2904777"/>
            <a:ext cx="5506027" cy="15404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23" name="Google Shape;1523;p40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524" name="Google Shape;1524;p40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1525" name="Google Shape;1525;p40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526" name="Google Shape;1526;p40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1527" name="Google Shape;1527;p40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1528" name="Google Shape;1528;p40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529" name="Google Shape;1529;p40"/>
          <p:cNvSpPr/>
          <p:nvPr/>
        </p:nvSpPr>
        <p:spPr>
          <a:xfrm>
            <a:off x="6058825" y="106287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30" name="Google Shape;1530;p40"/>
          <p:cNvSpPr/>
          <p:nvPr/>
        </p:nvSpPr>
        <p:spPr>
          <a:xfrm>
            <a:off x="6094226" y="140618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target</a:t>
            </a:r>
            <a:endParaRPr sz="1000"/>
          </a:p>
        </p:txBody>
      </p:sp>
      <p:sp>
        <p:nvSpPr>
          <p:cNvPr id="1531" name="Google Shape;1531;p40"/>
          <p:cNvSpPr txBox="1"/>
          <p:nvPr/>
        </p:nvSpPr>
        <p:spPr>
          <a:xfrm>
            <a:off x="6009921" y="120534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532" name="Google Shape;1532;p40"/>
          <p:cNvSpPr txBox="1"/>
          <p:nvPr/>
        </p:nvSpPr>
        <p:spPr>
          <a:xfrm>
            <a:off x="6100778" y="15584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72</a:t>
            </a:r>
            <a:endParaRPr sz="1200"/>
          </a:p>
        </p:txBody>
      </p:sp>
      <p:sp>
        <p:nvSpPr>
          <p:cNvPr id="1533" name="Google Shape;1533;p40"/>
          <p:cNvSpPr/>
          <p:nvPr/>
        </p:nvSpPr>
        <p:spPr>
          <a:xfrm rot="-598014">
            <a:off x="2184429" y="2495944"/>
            <a:ext cx="5477263" cy="1632349"/>
          </a:xfrm>
          <a:prstGeom prst="curvedUpArrow">
            <a:avLst>
              <a:gd fmla="val 14258" name="adj1"/>
              <a:gd fmla="val 35873" name="adj2"/>
              <a:gd fmla="val 25715" name="adj3"/>
            </a:avLst>
          </a:prstGeom>
          <a:solidFill>
            <a:schemeClr val="accent5"/>
          </a:solidFill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6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1534" name="Google Shape;1534;p40"/>
          <p:cNvSpPr txBox="1"/>
          <p:nvPr/>
        </p:nvSpPr>
        <p:spPr>
          <a:xfrm>
            <a:off x="-23875" y="4340000"/>
            <a:ext cx="2811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6</a:t>
            </a:r>
            <a:endParaRPr/>
          </a:p>
        </p:txBody>
      </p:sp>
      <p:sp>
        <p:nvSpPr>
          <p:cNvPr id="1535" name="Google Shape;1535;p40"/>
          <p:cNvSpPr/>
          <p:nvPr/>
        </p:nvSpPr>
        <p:spPr>
          <a:xfrm flipH="1" rot="-5392039">
            <a:off x="594437" y="3891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536" name="Google Shape;1536;p40"/>
          <p:cNvSpPr/>
          <p:nvPr/>
        </p:nvSpPr>
        <p:spPr>
          <a:xfrm flipH="1" rot="-5392039">
            <a:off x="975437" y="3891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537" name="Google Shape;1537;p40"/>
          <p:cNvSpPr/>
          <p:nvPr/>
        </p:nvSpPr>
        <p:spPr>
          <a:xfrm flipH="1" rot="-5392039">
            <a:off x="1401600" y="391954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538" name="Google Shape;1538;p40"/>
          <p:cNvSpPr/>
          <p:nvPr/>
        </p:nvSpPr>
        <p:spPr>
          <a:xfrm flipH="1" rot="-5392039">
            <a:off x="1816171" y="391954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539" name="Google Shape;1539;p40"/>
          <p:cNvSpPr/>
          <p:nvPr/>
        </p:nvSpPr>
        <p:spPr>
          <a:xfrm flipH="1" rot="-5392039">
            <a:off x="2239800" y="391954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540" name="Google Shape;1540;p40"/>
          <p:cNvSpPr/>
          <p:nvPr/>
        </p:nvSpPr>
        <p:spPr>
          <a:xfrm flipH="1" rot="-5392039">
            <a:off x="2663429" y="391954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541" name="Google Shape;1541;p40"/>
          <p:cNvSpPr/>
          <p:nvPr/>
        </p:nvSpPr>
        <p:spPr>
          <a:xfrm flipH="1" rot="-5392039">
            <a:off x="3072379" y="38982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41"/>
          <p:cNvSpPr txBox="1"/>
          <p:nvPr>
            <p:ph type="title"/>
          </p:nvPr>
        </p:nvSpPr>
        <p:spPr>
          <a:xfrm>
            <a:off x="311700" y="126575"/>
            <a:ext cx="865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>
                <a:solidFill>
                  <a:schemeClr val="accent1"/>
                </a:solidFill>
              </a:rPr>
              <a:t>Search</a:t>
            </a:r>
            <a:r>
              <a:rPr lang="en"/>
              <a:t> the Elements of an Array </a:t>
            </a:r>
            <a:r>
              <a:rPr lang="en" sz="1800"/>
              <a:t>(linear search)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7" name="Google Shape;1547;p41"/>
          <p:cNvSpPr txBox="1"/>
          <p:nvPr>
            <p:ph idx="1" type="body"/>
          </p:nvPr>
        </p:nvSpPr>
        <p:spPr>
          <a:xfrm>
            <a:off x="311700" y="699275"/>
            <a:ext cx="6948900" cy="2589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int </a:t>
            </a:r>
            <a:r>
              <a:rPr b="1" lang="en"/>
              <a:t>linearSearch</a:t>
            </a:r>
            <a:r>
              <a:rPr lang="en"/>
              <a:t>(int [] arr, int target){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i=0; i&lt;arr.length;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if(target == arr[i]){ //match found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return i;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-1; // match not found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548" name="Google Shape;1548;p41"/>
          <p:cNvSpPr txBox="1"/>
          <p:nvPr>
            <p:ph idx="1" type="body"/>
          </p:nvPr>
        </p:nvSpPr>
        <p:spPr>
          <a:xfrm>
            <a:off x="83100" y="3223243"/>
            <a:ext cx="7791600" cy="4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[ ] </a:t>
            </a:r>
            <a:r>
              <a:rPr b="1"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= {82,87,75,99,91,95,72,54,65,93,74,59,88,98,23,78,84,77,62,97};</a:t>
            </a:r>
            <a:endParaRPr sz="1600"/>
          </a:p>
        </p:txBody>
      </p:sp>
      <p:sp>
        <p:nvSpPr>
          <p:cNvPr id="1549" name="Google Shape;1549;p41"/>
          <p:cNvSpPr txBox="1"/>
          <p:nvPr>
            <p:ph idx="1" type="body"/>
          </p:nvPr>
        </p:nvSpPr>
        <p:spPr>
          <a:xfrm>
            <a:off x="159300" y="4517000"/>
            <a:ext cx="8657100" cy="4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linearSearch</a:t>
            </a:r>
            <a:r>
              <a:rPr lang="en" sz="1600"/>
              <a:t>( </a:t>
            </a:r>
            <a:r>
              <a:rPr b="1" lang="en" sz="1600">
                <a:solidFill>
                  <a:schemeClr val="accent1"/>
                </a:solidFill>
              </a:rPr>
              <a:t>scores</a:t>
            </a:r>
            <a:r>
              <a:rPr lang="en" sz="1600"/>
              <a:t> , 28 ) ;	//method call passing the array reference and the target</a:t>
            </a:r>
            <a:endParaRPr sz="1600"/>
          </a:p>
        </p:txBody>
      </p:sp>
      <p:sp>
        <p:nvSpPr>
          <p:cNvPr id="1550" name="Google Shape;1550;p41"/>
          <p:cNvSpPr/>
          <p:nvPr/>
        </p:nvSpPr>
        <p:spPr>
          <a:xfrm>
            <a:off x="68532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551" name="Google Shape;1551;p41"/>
          <p:cNvSpPr/>
          <p:nvPr/>
        </p:nvSpPr>
        <p:spPr>
          <a:xfrm>
            <a:off x="1103019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552" name="Google Shape;1552;p41"/>
          <p:cNvSpPr/>
          <p:nvPr/>
        </p:nvSpPr>
        <p:spPr>
          <a:xfrm>
            <a:off x="1520713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553" name="Google Shape;1553;p41"/>
          <p:cNvSpPr/>
          <p:nvPr/>
        </p:nvSpPr>
        <p:spPr>
          <a:xfrm>
            <a:off x="1938407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554" name="Google Shape;1554;p41"/>
          <p:cNvSpPr/>
          <p:nvPr/>
        </p:nvSpPr>
        <p:spPr>
          <a:xfrm>
            <a:off x="235610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555" name="Google Shape;1555;p41"/>
          <p:cNvSpPr/>
          <p:nvPr/>
        </p:nvSpPr>
        <p:spPr>
          <a:xfrm>
            <a:off x="277379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556" name="Google Shape;1556;p41"/>
          <p:cNvSpPr/>
          <p:nvPr/>
        </p:nvSpPr>
        <p:spPr>
          <a:xfrm>
            <a:off x="3191490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557" name="Google Shape;1557;p41"/>
          <p:cNvSpPr/>
          <p:nvPr/>
        </p:nvSpPr>
        <p:spPr>
          <a:xfrm>
            <a:off x="3609184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1558" name="Google Shape;1558;p41"/>
          <p:cNvSpPr/>
          <p:nvPr/>
        </p:nvSpPr>
        <p:spPr>
          <a:xfrm>
            <a:off x="4026878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1559" name="Google Shape;1559;p41"/>
          <p:cNvSpPr/>
          <p:nvPr/>
        </p:nvSpPr>
        <p:spPr>
          <a:xfrm>
            <a:off x="4444572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1560" name="Google Shape;1560;p41"/>
          <p:cNvSpPr/>
          <p:nvPr/>
        </p:nvSpPr>
        <p:spPr>
          <a:xfrm>
            <a:off x="68532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561" name="Google Shape;1561;p41"/>
          <p:cNvSpPr/>
          <p:nvPr/>
        </p:nvSpPr>
        <p:spPr>
          <a:xfrm>
            <a:off x="1103019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562" name="Google Shape;1562;p41"/>
          <p:cNvSpPr/>
          <p:nvPr/>
        </p:nvSpPr>
        <p:spPr>
          <a:xfrm>
            <a:off x="1520713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563" name="Google Shape;1563;p41"/>
          <p:cNvSpPr/>
          <p:nvPr/>
        </p:nvSpPr>
        <p:spPr>
          <a:xfrm>
            <a:off x="1938407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564" name="Google Shape;1564;p41"/>
          <p:cNvSpPr/>
          <p:nvPr/>
        </p:nvSpPr>
        <p:spPr>
          <a:xfrm>
            <a:off x="235610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565" name="Google Shape;1565;p41"/>
          <p:cNvSpPr/>
          <p:nvPr/>
        </p:nvSpPr>
        <p:spPr>
          <a:xfrm>
            <a:off x="277379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566" name="Google Shape;1566;p41"/>
          <p:cNvSpPr/>
          <p:nvPr/>
        </p:nvSpPr>
        <p:spPr>
          <a:xfrm>
            <a:off x="3191490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567" name="Google Shape;1567;p41"/>
          <p:cNvSpPr/>
          <p:nvPr/>
        </p:nvSpPr>
        <p:spPr>
          <a:xfrm>
            <a:off x="3609184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1568" name="Google Shape;1568;p41"/>
          <p:cNvSpPr/>
          <p:nvPr/>
        </p:nvSpPr>
        <p:spPr>
          <a:xfrm>
            <a:off x="4026878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1569" name="Google Shape;1569;p41"/>
          <p:cNvSpPr/>
          <p:nvPr/>
        </p:nvSpPr>
        <p:spPr>
          <a:xfrm>
            <a:off x="4444572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1570" name="Google Shape;1570;p41"/>
          <p:cNvSpPr/>
          <p:nvPr/>
        </p:nvSpPr>
        <p:spPr>
          <a:xfrm>
            <a:off x="4839628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</a:t>
            </a:r>
            <a:endParaRPr/>
          </a:p>
        </p:txBody>
      </p:sp>
      <p:sp>
        <p:nvSpPr>
          <p:cNvPr id="1571" name="Google Shape;1571;p41"/>
          <p:cNvSpPr/>
          <p:nvPr/>
        </p:nvSpPr>
        <p:spPr>
          <a:xfrm>
            <a:off x="5257322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1572" name="Google Shape;1572;p41"/>
          <p:cNvSpPr/>
          <p:nvPr/>
        </p:nvSpPr>
        <p:spPr>
          <a:xfrm>
            <a:off x="5675016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</a:t>
            </a:r>
            <a:endParaRPr/>
          </a:p>
        </p:txBody>
      </p:sp>
      <p:sp>
        <p:nvSpPr>
          <p:cNvPr id="1573" name="Google Shape;1573;p41"/>
          <p:cNvSpPr/>
          <p:nvPr/>
        </p:nvSpPr>
        <p:spPr>
          <a:xfrm>
            <a:off x="609271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1574" name="Google Shape;1574;p41"/>
          <p:cNvSpPr/>
          <p:nvPr/>
        </p:nvSpPr>
        <p:spPr>
          <a:xfrm>
            <a:off x="651040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1575" name="Google Shape;1575;p41"/>
          <p:cNvSpPr/>
          <p:nvPr/>
        </p:nvSpPr>
        <p:spPr>
          <a:xfrm>
            <a:off x="6928099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1576" name="Google Shape;1576;p41"/>
          <p:cNvSpPr/>
          <p:nvPr/>
        </p:nvSpPr>
        <p:spPr>
          <a:xfrm>
            <a:off x="7345793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1577" name="Google Shape;1577;p41"/>
          <p:cNvSpPr/>
          <p:nvPr/>
        </p:nvSpPr>
        <p:spPr>
          <a:xfrm>
            <a:off x="7763487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578" name="Google Shape;1578;p41"/>
          <p:cNvSpPr/>
          <p:nvPr/>
        </p:nvSpPr>
        <p:spPr>
          <a:xfrm>
            <a:off x="8181181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1579" name="Google Shape;1579;p41"/>
          <p:cNvSpPr/>
          <p:nvPr/>
        </p:nvSpPr>
        <p:spPr>
          <a:xfrm>
            <a:off x="8598875" y="430542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1580" name="Google Shape;1580;p41"/>
          <p:cNvSpPr/>
          <p:nvPr/>
        </p:nvSpPr>
        <p:spPr>
          <a:xfrm>
            <a:off x="4839628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1581" name="Google Shape;1581;p41"/>
          <p:cNvSpPr/>
          <p:nvPr/>
        </p:nvSpPr>
        <p:spPr>
          <a:xfrm>
            <a:off x="5257322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1582" name="Google Shape;1582;p41"/>
          <p:cNvSpPr/>
          <p:nvPr/>
        </p:nvSpPr>
        <p:spPr>
          <a:xfrm>
            <a:off x="5675016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1583" name="Google Shape;1583;p41"/>
          <p:cNvSpPr/>
          <p:nvPr/>
        </p:nvSpPr>
        <p:spPr>
          <a:xfrm>
            <a:off x="609271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1584" name="Google Shape;1584;p41"/>
          <p:cNvSpPr/>
          <p:nvPr/>
        </p:nvSpPr>
        <p:spPr>
          <a:xfrm>
            <a:off x="651040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1585" name="Google Shape;1585;p41"/>
          <p:cNvSpPr/>
          <p:nvPr/>
        </p:nvSpPr>
        <p:spPr>
          <a:xfrm>
            <a:off x="6928099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1586" name="Google Shape;1586;p41"/>
          <p:cNvSpPr/>
          <p:nvPr/>
        </p:nvSpPr>
        <p:spPr>
          <a:xfrm>
            <a:off x="7345793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1587" name="Google Shape;1587;p41"/>
          <p:cNvSpPr/>
          <p:nvPr/>
        </p:nvSpPr>
        <p:spPr>
          <a:xfrm>
            <a:off x="7763487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1588" name="Google Shape;1588;p41"/>
          <p:cNvSpPr/>
          <p:nvPr/>
        </p:nvSpPr>
        <p:spPr>
          <a:xfrm>
            <a:off x="8181181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1589" name="Google Shape;1589;p41"/>
          <p:cNvSpPr/>
          <p:nvPr/>
        </p:nvSpPr>
        <p:spPr>
          <a:xfrm>
            <a:off x="8598875" y="410019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1590" name="Google Shape;1590;p41"/>
          <p:cNvSpPr/>
          <p:nvPr/>
        </p:nvSpPr>
        <p:spPr>
          <a:xfrm>
            <a:off x="88925" y="3594736"/>
            <a:ext cx="729900" cy="6159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91" name="Google Shape;1591;p41"/>
          <p:cNvSpPr/>
          <p:nvPr/>
        </p:nvSpPr>
        <p:spPr>
          <a:xfrm>
            <a:off x="121515" y="3903821"/>
            <a:ext cx="534300" cy="1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scores</a:t>
            </a:r>
            <a:endParaRPr sz="900"/>
          </a:p>
        </p:txBody>
      </p:sp>
      <p:sp>
        <p:nvSpPr>
          <p:cNvPr id="1592" name="Google Shape;1592;p41"/>
          <p:cNvSpPr txBox="1"/>
          <p:nvPr/>
        </p:nvSpPr>
        <p:spPr>
          <a:xfrm>
            <a:off x="88925" y="3723007"/>
            <a:ext cx="655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 [ ]</a:t>
            </a:r>
            <a:endParaRPr sz="900"/>
          </a:p>
        </p:txBody>
      </p:sp>
      <p:sp>
        <p:nvSpPr>
          <p:cNvPr id="1593" name="Google Shape;1593;p41"/>
          <p:cNvSpPr txBox="1"/>
          <p:nvPr/>
        </p:nvSpPr>
        <p:spPr>
          <a:xfrm>
            <a:off x="253481" y="4040939"/>
            <a:ext cx="225600" cy="17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94" name="Google Shape;1594;p41"/>
          <p:cNvSpPr/>
          <p:nvPr/>
        </p:nvSpPr>
        <p:spPr>
          <a:xfrm rot="2070785">
            <a:off x="340672" y="4237548"/>
            <a:ext cx="388108" cy="82898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95" name="Google Shape;1595;p41"/>
          <p:cNvSpPr/>
          <p:nvPr/>
        </p:nvSpPr>
        <p:spPr>
          <a:xfrm>
            <a:off x="5525425" y="190107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6" name="Google Shape;1596;p41"/>
          <p:cNvSpPr/>
          <p:nvPr/>
        </p:nvSpPr>
        <p:spPr>
          <a:xfrm>
            <a:off x="5560826" y="224438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1597" name="Google Shape;1597;p41"/>
          <p:cNvSpPr txBox="1"/>
          <p:nvPr/>
        </p:nvSpPr>
        <p:spPr>
          <a:xfrm>
            <a:off x="5476521" y="204354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598" name="Google Shape;1598;p41"/>
          <p:cNvSpPr txBox="1"/>
          <p:nvPr/>
        </p:nvSpPr>
        <p:spPr>
          <a:xfrm>
            <a:off x="5704172" y="2396680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1599" name="Google Shape;1599;p41"/>
          <p:cNvSpPr/>
          <p:nvPr/>
        </p:nvSpPr>
        <p:spPr>
          <a:xfrm>
            <a:off x="5133857" y="1085506"/>
            <a:ext cx="792900" cy="6537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00" name="Google Shape;1600;p41"/>
          <p:cNvSpPr/>
          <p:nvPr/>
        </p:nvSpPr>
        <p:spPr>
          <a:xfrm>
            <a:off x="5169260" y="1413547"/>
            <a:ext cx="580500" cy="11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arr</a:t>
            </a:r>
            <a:endParaRPr sz="900"/>
          </a:p>
        </p:txBody>
      </p:sp>
      <p:sp>
        <p:nvSpPr>
          <p:cNvPr id="1601" name="Google Shape;1601;p41"/>
          <p:cNvSpPr txBox="1"/>
          <p:nvPr/>
        </p:nvSpPr>
        <p:spPr>
          <a:xfrm>
            <a:off x="5133857" y="1221644"/>
            <a:ext cx="712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 [ ]</a:t>
            </a:r>
            <a:endParaRPr sz="900"/>
          </a:p>
        </p:txBody>
      </p:sp>
      <p:sp>
        <p:nvSpPr>
          <p:cNvPr id="1602" name="Google Shape;1602;p41"/>
          <p:cNvSpPr txBox="1"/>
          <p:nvPr/>
        </p:nvSpPr>
        <p:spPr>
          <a:xfrm>
            <a:off x="5320578" y="1531780"/>
            <a:ext cx="245100" cy="18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03" name="Google Shape;1603;p41"/>
          <p:cNvSpPr/>
          <p:nvPr/>
        </p:nvSpPr>
        <p:spPr>
          <a:xfrm rot="9040677">
            <a:off x="317916" y="2904777"/>
            <a:ext cx="5506027" cy="15404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04" name="Google Shape;1604;p41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605" name="Google Shape;1605;p41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1606" name="Google Shape;1606;p41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607" name="Google Shape;1607;p41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1608" name="Google Shape;1608;p41"/>
          <p:cNvSpPr txBox="1"/>
          <p:nvPr/>
        </p:nvSpPr>
        <p:spPr>
          <a:xfrm>
            <a:off x="5567378" y="23966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</a:t>
            </a:r>
            <a:endParaRPr sz="1200"/>
          </a:p>
        </p:txBody>
      </p:sp>
      <p:sp>
        <p:nvSpPr>
          <p:cNvPr id="1609" name="Google Shape;1609;p41"/>
          <p:cNvSpPr txBox="1"/>
          <p:nvPr/>
        </p:nvSpPr>
        <p:spPr>
          <a:xfrm>
            <a:off x="5567378" y="2390863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</a:t>
            </a:r>
            <a:endParaRPr sz="1200"/>
          </a:p>
        </p:txBody>
      </p:sp>
      <p:sp>
        <p:nvSpPr>
          <p:cNvPr id="1610" name="Google Shape;1610;p41"/>
          <p:cNvSpPr/>
          <p:nvPr/>
        </p:nvSpPr>
        <p:spPr>
          <a:xfrm>
            <a:off x="6058825" y="1062875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1" name="Google Shape;1611;p41"/>
          <p:cNvSpPr/>
          <p:nvPr/>
        </p:nvSpPr>
        <p:spPr>
          <a:xfrm>
            <a:off x="6094226" y="1406180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target</a:t>
            </a:r>
            <a:endParaRPr sz="1000"/>
          </a:p>
        </p:txBody>
      </p:sp>
      <p:sp>
        <p:nvSpPr>
          <p:cNvPr id="1612" name="Google Shape;1612;p41"/>
          <p:cNvSpPr txBox="1"/>
          <p:nvPr/>
        </p:nvSpPr>
        <p:spPr>
          <a:xfrm>
            <a:off x="6009921" y="1205347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613" name="Google Shape;1613;p41"/>
          <p:cNvSpPr txBox="1"/>
          <p:nvPr/>
        </p:nvSpPr>
        <p:spPr>
          <a:xfrm>
            <a:off x="6100778" y="1558475"/>
            <a:ext cx="5343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28</a:t>
            </a:r>
            <a:endParaRPr sz="1200"/>
          </a:p>
        </p:txBody>
      </p:sp>
      <p:sp>
        <p:nvSpPr>
          <p:cNvPr id="1614" name="Google Shape;1614;p41"/>
          <p:cNvSpPr/>
          <p:nvPr/>
        </p:nvSpPr>
        <p:spPr>
          <a:xfrm rot="-598014">
            <a:off x="2184429" y="2495944"/>
            <a:ext cx="5477263" cy="1632349"/>
          </a:xfrm>
          <a:prstGeom prst="curvedUpArrow">
            <a:avLst>
              <a:gd fmla="val 14258" name="adj1"/>
              <a:gd fmla="val 35873" name="adj2"/>
              <a:gd fmla="val 25715" name="adj3"/>
            </a:avLst>
          </a:prstGeom>
          <a:solidFill>
            <a:schemeClr val="accent5"/>
          </a:solidFill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-1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1615" name="Google Shape;1615;p41"/>
          <p:cNvSpPr txBox="1"/>
          <p:nvPr/>
        </p:nvSpPr>
        <p:spPr>
          <a:xfrm>
            <a:off x="204725" y="4340000"/>
            <a:ext cx="2811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-1</a:t>
            </a:r>
            <a:endParaRPr/>
          </a:p>
        </p:txBody>
      </p:sp>
      <p:sp>
        <p:nvSpPr>
          <p:cNvPr id="1616" name="Google Shape;1616;p41"/>
          <p:cNvSpPr/>
          <p:nvPr/>
        </p:nvSpPr>
        <p:spPr>
          <a:xfrm flipH="1" rot="-5392039">
            <a:off x="594437" y="3891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17" name="Google Shape;1617;p41"/>
          <p:cNvSpPr/>
          <p:nvPr/>
        </p:nvSpPr>
        <p:spPr>
          <a:xfrm flipH="1" rot="-5392039">
            <a:off x="975437" y="38911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18" name="Google Shape;1618;p41"/>
          <p:cNvSpPr/>
          <p:nvPr/>
        </p:nvSpPr>
        <p:spPr>
          <a:xfrm flipH="1" rot="-5392039">
            <a:off x="1401600" y="391954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19" name="Google Shape;1619;p41"/>
          <p:cNvSpPr/>
          <p:nvPr/>
        </p:nvSpPr>
        <p:spPr>
          <a:xfrm flipH="1" rot="-5392039">
            <a:off x="1816171" y="391954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20" name="Google Shape;1620;p41"/>
          <p:cNvSpPr/>
          <p:nvPr/>
        </p:nvSpPr>
        <p:spPr>
          <a:xfrm flipH="1" rot="-5392039">
            <a:off x="2239800" y="391954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21" name="Google Shape;1621;p41"/>
          <p:cNvSpPr/>
          <p:nvPr/>
        </p:nvSpPr>
        <p:spPr>
          <a:xfrm flipH="1" rot="-5392039">
            <a:off x="2663429" y="391954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22" name="Google Shape;1622;p41"/>
          <p:cNvSpPr/>
          <p:nvPr/>
        </p:nvSpPr>
        <p:spPr>
          <a:xfrm flipH="1" rot="-5392039">
            <a:off x="4731854" y="3919548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23" name="Google Shape;1623;p41"/>
          <p:cNvSpPr/>
          <p:nvPr/>
        </p:nvSpPr>
        <p:spPr>
          <a:xfrm flipH="1" rot="-5392039">
            <a:off x="6826829" y="38248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24" name="Google Shape;1624;p41"/>
          <p:cNvSpPr/>
          <p:nvPr/>
        </p:nvSpPr>
        <p:spPr>
          <a:xfrm flipH="1" rot="-5392039">
            <a:off x="8461917" y="3824823"/>
            <a:ext cx="647702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use an array</a:t>
            </a:r>
            <a:r>
              <a:rPr lang="en" sz="2800"/>
              <a:t>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11850" y="1000075"/>
            <a:ext cx="8373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Use it to store multiple data items</a:t>
            </a:r>
            <a:r>
              <a:rPr lang="en" sz="1800">
                <a:solidFill>
                  <a:srgbClr val="595959"/>
                </a:solidFill>
              </a:rPr>
              <a:t> </a:t>
            </a:r>
            <a:r>
              <a:rPr lang="en" sz="1800">
                <a:solidFill>
                  <a:srgbClr val="595959"/>
                </a:solidFill>
              </a:rPr>
              <a:t>instead of creating one variable for each item.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11850" y="1979325"/>
            <a:ext cx="8373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Examples: 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Store the test scores for 20 different people in the class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11850" y="3082725"/>
            <a:ext cx="837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Store the weights of 15 different animals in the zoo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11850" y="3674725"/>
            <a:ext cx="837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Store the names of 10 different items on the shopping list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11850" y="4289175"/>
            <a:ext cx="837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Store the first initial of 15 different people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2"/>
          <p:cNvSpPr txBox="1"/>
          <p:nvPr>
            <p:ph type="title"/>
          </p:nvPr>
        </p:nvSpPr>
        <p:spPr>
          <a:xfrm>
            <a:off x="490250" y="450150"/>
            <a:ext cx="7774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r>
              <a:rPr lang="en"/>
              <a:t> Array from Method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>
                <a:solidFill>
                  <a:schemeClr val="accent1"/>
                </a:solidFill>
              </a:rPr>
              <a:t>Return an Array</a:t>
            </a:r>
            <a:r>
              <a:rPr lang="en"/>
              <a:t> from a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43"/>
          <p:cNvSpPr txBox="1"/>
          <p:nvPr>
            <p:ph idx="1" type="body"/>
          </p:nvPr>
        </p:nvSpPr>
        <p:spPr>
          <a:xfrm>
            <a:off x="311700" y="938375"/>
            <a:ext cx="8626200" cy="533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method that has an array as the return type</a:t>
            </a:r>
            <a:endParaRPr/>
          </a:p>
        </p:txBody>
      </p:sp>
      <p:sp>
        <p:nvSpPr>
          <p:cNvPr id="1636" name="Google Shape;1636;p43"/>
          <p:cNvSpPr txBox="1"/>
          <p:nvPr>
            <p:ph idx="1" type="body"/>
          </p:nvPr>
        </p:nvSpPr>
        <p:spPr>
          <a:xfrm>
            <a:off x="591825" y="1450300"/>
            <a:ext cx="6668400" cy="188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public static </a:t>
            </a:r>
            <a:r>
              <a:rPr lang="en" sz="1600">
                <a:solidFill>
                  <a:schemeClr val="accent1"/>
                </a:solidFill>
              </a:rPr>
              <a:t>int [ ] </a:t>
            </a:r>
            <a:r>
              <a:rPr lang="en" sz="1600"/>
              <a:t>getPopulatedArrayOfLength10( ) {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chemeClr val="accent1"/>
                </a:solidFill>
              </a:rPr>
              <a:t>int [] arr </a:t>
            </a:r>
            <a:r>
              <a:rPr lang="en" sz="1600"/>
              <a:t>= new int [10];  //create array of length 10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    for </a:t>
            </a:r>
            <a:r>
              <a:rPr lang="en" sz="1600"/>
              <a:t>( int </a:t>
            </a:r>
            <a:r>
              <a:rPr lang="en" sz="1600">
                <a:solidFill>
                  <a:schemeClr val="accent5"/>
                </a:solidFill>
              </a:rPr>
              <a:t>i </a:t>
            </a:r>
            <a:r>
              <a:rPr lang="en" sz="1600"/>
              <a:t>= 0; </a:t>
            </a:r>
            <a:r>
              <a:rPr lang="en" sz="1600">
                <a:solidFill>
                  <a:schemeClr val="accent5"/>
                </a:solidFill>
              </a:rPr>
              <a:t>i</a:t>
            </a:r>
            <a:r>
              <a:rPr lang="en" sz="1600"/>
              <a:t> &lt;</a:t>
            </a:r>
            <a:r>
              <a:rPr lang="en" sz="1600">
                <a:solidFill>
                  <a:schemeClr val="accent1"/>
                </a:solidFill>
              </a:rPr>
              <a:t> arr.length </a:t>
            </a:r>
            <a:r>
              <a:rPr lang="en" sz="1600"/>
              <a:t>; </a:t>
            </a:r>
            <a:r>
              <a:rPr lang="en" sz="1600">
                <a:solidFill>
                  <a:schemeClr val="accent5"/>
                </a:solidFill>
              </a:rPr>
              <a:t>i</a:t>
            </a:r>
            <a:r>
              <a:rPr lang="en" sz="1600"/>
              <a:t>++ ){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chemeClr val="accent1"/>
                </a:solidFill>
              </a:rPr>
              <a:t>arr[ </a:t>
            </a:r>
            <a:r>
              <a:rPr lang="en" sz="1600">
                <a:solidFill>
                  <a:schemeClr val="accent5"/>
                </a:solidFill>
              </a:rPr>
              <a:t>i</a:t>
            </a:r>
            <a:r>
              <a:rPr lang="en" sz="1600">
                <a:solidFill>
                  <a:schemeClr val="accent1"/>
                </a:solidFill>
              </a:rPr>
              <a:t> ] </a:t>
            </a:r>
            <a:r>
              <a:rPr lang="en" sz="1600"/>
              <a:t>= 5;    //populate each location with value of 5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/>
              <a:t>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/>
              <a:t>return </a:t>
            </a:r>
            <a:r>
              <a:rPr lang="en" sz="1600">
                <a:solidFill>
                  <a:schemeClr val="accent1"/>
                </a:solidFill>
              </a:rPr>
              <a:t>arr</a:t>
            </a:r>
            <a:r>
              <a:rPr lang="en" sz="1600"/>
              <a:t>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  <p:sp>
        <p:nvSpPr>
          <p:cNvPr id="1637" name="Google Shape;1637;p43"/>
          <p:cNvSpPr txBox="1"/>
          <p:nvPr>
            <p:ph idx="1" type="body"/>
          </p:nvPr>
        </p:nvSpPr>
        <p:spPr>
          <a:xfrm>
            <a:off x="311700" y="3475925"/>
            <a:ext cx="8626200" cy="739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Return</a:t>
            </a:r>
            <a:r>
              <a:rPr lang="en"/>
              <a:t> the reference to an array of the matching type as shown in the example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return </a:t>
            </a:r>
            <a:r>
              <a:rPr lang="en" sz="1600">
                <a:solidFill>
                  <a:schemeClr val="accent1"/>
                </a:solidFill>
              </a:rPr>
              <a:t>arr</a:t>
            </a:r>
            <a:r>
              <a:rPr lang="en" sz="1600"/>
              <a:t>;</a:t>
            </a:r>
            <a:endParaRPr/>
          </a:p>
        </p:txBody>
      </p:sp>
      <p:sp>
        <p:nvSpPr>
          <p:cNvPr id="1638" name="Google Shape;1638;p43"/>
          <p:cNvSpPr txBox="1"/>
          <p:nvPr>
            <p:ph idx="1" type="body"/>
          </p:nvPr>
        </p:nvSpPr>
        <p:spPr>
          <a:xfrm>
            <a:off x="132225" y="4353150"/>
            <a:ext cx="8935500" cy="63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Note1: The example just happens to create an array and populate each location with the value 5.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Note2: The reference returned points to where the array is stored in the memory heap.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44"/>
          <p:cNvSpPr/>
          <p:nvPr/>
        </p:nvSpPr>
        <p:spPr>
          <a:xfrm>
            <a:off x="1819809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4"/>
          <p:cNvSpPr/>
          <p:nvPr/>
        </p:nvSpPr>
        <p:spPr>
          <a:xfrm>
            <a:off x="2237503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4"/>
          <p:cNvSpPr/>
          <p:nvPr/>
        </p:nvSpPr>
        <p:spPr>
          <a:xfrm>
            <a:off x="2655197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4"/>
          <p:cNvSpPr/>
          <p:nvPr/>
        </p:nvSpPr>
        <p:spPr>
          <a:xfrm>
            <a:off x="3072891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4"/>
          <p:cNvSpPr/>
          <p:nvPr/>
        </p:nvSpPr>
        <p:spPr>
          <a:xfrm>
            <a:off x="3490586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4"/>
          <p:cNvSpPr/>
          <p:nvPr/>
        </p:nvSpPr>
        <p:spPr>
          <a:xfrm>
            <a:off x="3908280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4"/>
          <p:cNvSpPr/>
          <p:nvPr/>
        </p:nvSpPr>
        <p:spPr>
          <a:xfrm>
            <a:off x="4325974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4"/>
          <p:cNvSpPr/>
          <p:nvPr/>
        </p:nvSpPr>
        <p:spPr>
          <a:xfrm>
            <a:off x="4743668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4"/>
          <p:cNvSpPr/>
          <p:nvPr/>
        </p:nvSpPr>
        <p:spPr>
          <a:xfrm>
            <a:off x="5161362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4"/>
          <p:cNvSpPr/>
          <p:nvPr/>
        </p:nvSpPr>
        <p:spPr>
          <a:xfrm>
            <a:off x="5579056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4"/>
          <p:cNvSpPr txBox="1"/>
          <p:nvPr>
            <p:ph type="title"/>
          </p:nvPr>
        </p:nvSpPr>
        <p:spPr>
          <a:xfrm>
            <a:off x="311700" y="609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and Return an Array from a Method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4"/>
          <p:cNvSpPr txBox="1"/>
          <p:nvPr>
            <p:ph idx="1" type="body"/>
          </p:nvPr>
        </p:nvSpPr>
        <p:spPr>
          <a:xfrm>
            <a:off x="311700" y="603625"/>
            <a:ext cx="6328800" cy="254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public static </a:t>
            </a:r>
            <a:r>
              <a:rPr lang="en" sz="1600">
                <a:solidFill>
                  <a:schemeClr val="accent1"/>
                </a:solidFill>
              </a:rPr>
              <a:t>int [ ] </a:t>
            </a:r>
            <a:r>
              <a:rPr lang="en" sz="1600"/>
              <a:t>getPopulatedArrayOfLength10( 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</a:t>
            </a:r>
            <a:r>
              <a:rPr lang="en" sz="1600">
                <a:solidFill>
                  <a:schemeClr val="accent1"/>
                </a:solidFill>
              </a:rPr>
              <a:t>int [] arr </a:t>
            </a:r>
            <a:r>
              <a:rPr lang="en" sz="1600"/>
              <a:t>= new int [10];  //create array of length 10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    for </a:t>
            </a:r>
            <a:r>
              <a:rPr lang="en" sz="1600"/>
              <a:t>( int </a:t>
            </a:r>
            <a:r>
              <a:rPr lang="en" sz="1600">
                <a:solidFill>
                  <a:schemeClr val="accent5"/>
                </a:solidFill>
              </a:rPr>
              <a:t>i </a:t>
            </a:r>
            <a:r>
              <a:rPr lang="en" sz="1600"/>
              <a:t>= 0; </a:t>
            </a:r>
            <a:r>
              <a:rPr lang="en" sz="1600">
                <a:solidFill>
                  <a:schemeClr val="accent5"/>
                </a:solidFill>
              </a:rPr>
              <a:t>i</a:t>
            </a:r>
            <a:r>
              <a:rPr lang="en" sz="1600"/>
              <a:t> &lt;</a:t>
            </a:r>
            <a:r>
              <a:rPr lang="en" sz="1600">
                <a:solidFill>
                  <a:schemeClr val="accent1"/>
                </a:solidFill>
              </a:rPr>
              <a:t> arr.length </a:t>
            </a:r>
            <a:r>
              <a:rPr lang="en" sz="1600"/>
              <a:t>; </a:t>
            </a:r>
            <a:r>
              <a:rPr lang="en" sz="1600">
                <a:solidFill>
                  <a:schemeClr val="accent5"/>
                </a:solidFill>
              </a:rPr>
              <a:t>i</a:t>
            </a:r>
            <a:r>
              <a:rPr lang="en" sz="1600"/>
              <a:t>++ ){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</a:t>
            </a:r>
            <a:r>
              <a:rPr lang="en" sz="1600">
                <a:solidFill>
                  <a:schemeClr val="accent1"/>
                </a:solidFill>
              </a:rPr>
              <a:t>arr[ </a:t>
            </a:r>
            <a:r>
              <a:rPr lang="en" sz="1600">
                <a:solidFill>
                  <a:schemeClr val="accent5"/>
                </a:solidFill>
              </a:rPr>
              <a:t>i</a:t>
            </a:r>
            <a:r>
              <a:rPr lang="en" sz="1600">
                <a:solidFill>
                  <a:schemeClr val="accent1"/>
                </a:solidFill>
              </a:rPr>
              <a:t> ] </a:t>
            </a:r>
            <a:r>
              <a:rPr lang="en" sz="1600"/>
              <a:t>= 5;    //populate each location with value of 5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return </a:t>
            </a:r>
            <a:r>
              <a:rPr lang="en" sz="1600">
                <a:solidFill>
                  <a:schemeClr val="accent1"/>
                </a:solidFill>
              </a:rPr>
              <a:t>arr</a:t>
            </a:r>
            <a:r>
              <a:rPr lang="en" sz="1600"/>
              <a:t>; //returns the array’s address location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4"/>
          <p:cNvSpPr/>
          <p:nvPr/>
        </p:nvSpPr>
        <p:spPr>
          <a:xfrm>
            <a:off x="698525" y="23833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6" name="Google Shape;1656;p44"/>
          <p:cNvSpPr/>
          <p:nvPr/>
        </p:nvSpPr>
        <p:spPr>
          <a:xfrm>
            <a:off x="690009" y="27266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arr</a:t>
            </a:r>
            <a:endParaRPr sz="1000"/>
          </a:p>
        </p:txBody>
      </p:sp>
      <p:sp>
        <p:nvSpPr>
          <p:cNvPr id="1657" name="Google Shape;1657;p44"/>
          <p:cNvSpPr txBox="1"/>
          <p:nvPr/>
        </p:nvSpPr>
        <p:spPr>
          <a:xfrm>
            <a:off x="690010" y="25258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658" name="Google Shape;1658;p44"/>
          <p:cNvSpPr txBox="1"/>
          <p:nvPr/>
        </p:nvSpPr>
        <p:spPr>
          <a:xfrm>
            <a:off x="877272" y="28789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9" name="Google Shape;1659;p44"/>
          <p:cNvSpPr/>
          <p:nvPr/>
        </p:nvSpPr>
        <p:spPr>
          <a:xfrm rot="2344832">
            <a:off x="849706" y="3231941"/>
            <a:ext cx="1001726" cy="106372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4"/>
          <p:cNvSpPr/>
          <p:nvPr/>
        </p:nvSpPr>
        <p:spPr>
          <a:xfrm>
            <a:off x="1819809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1" name="Google Shape;1661;p44"/>
          <p:cNvSpPr/>
          <p:nvPr/>
        </p:nvSpPr>
        <p:spPr>
          <a:xfrm>
            <a:off x="2237503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2" name="Google Shape;1662;p44"/>
          <p:cNvSpPr/>
          <p:nvPr/>
        </p:nvSpPr>
        <p:spPr>
          <a:xfrm>
            <a:off x="2655197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3" name="Google Shape;1663;p44"/>
          <p:cNvSpPr/>
          <p:nvPr/>
        </p:nvSpPr>
        <p:spPr>
          <a:xfrm>
            <a:off x="3072891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4" name="Google Shape;1664;p44"/>
          <p:cNvSpPr/>
          <p:nvPr/>
        </p:nvSpPr>
        <p:spPr>
          <a:xfrm>
            <a:off x="3490586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5" name="Google Shape;1665;p44"/>
          <p:cNvSpPr/>
          <p:nvPr/>
        </p:nvSpPr>
        <p:spPr>
          <a:xfrm>
            <a:off x="3908280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6" name="Google Shape;1666;p44"/>
          <p:cNvSpPr/>
          <p:nvPr/>
        </p:nvSpPr>
        <p:spPr>
          <a:xfrm>
            <a:off x="4325974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7" name="Google Shape;1667;p44"/>
          <p:cNvSpPr/>
          <p:nvPr/>
        </p:nvSpPr>
        <p:spPr>
          <a:xfrm>
            <a:off x="4743668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8" name="Google Shape;1668;p44"/>
          <p:cNvSpPr/>
          <p:nvPr/>
        </p:nvSpPr>
        <p:spPr>
          <a:xfrm>
            <a:off x="5161362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9" name="Google Shape;1669;p44"/>
          <p:cNvSpPr/>
          <p:nvPr/>
        </p:nvSpPr>
        <p:spPr>
          <a:xfrm>
            <a:off x="5579056" y="3911693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70" name="Google Shape;1670;p44"/>
          <p:cNvSpPr/>
          <p:nvPr/>
        </p:nvSpPr>
        <p:spPr>
          <a:xfrm>
            <a:off x="1819809" y="37064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671" name="Google Shape;1671;p44"/>
          <p:cNvSpPr/>
          <p:nvPr/>
        </p:nvSpPr>
        <p:spPr>
          <a:xfrm>
            <a:off x="2237503" y="37064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672" name="Google Shape;1672;p44"/>
          <p:cNvSpPr/>
          <p:nvPr/>
        </p:nvSpPr>
        <p:spPr>
          <a:xfrm>
            <a:off x="2655197" y="37064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673" name="Google Shape;1673;p44"/>
          <p:cNvSpPr/>
          <p:nvPr/>
        </p:nvSpPr>
        <p:spPr>
          <a:xfrm>
            <a:off x="3072891" y="37064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674" name="Google Shape;1674;p44"/>
          <p:cNvSpPr/>
          <p:nvPr/>
        </p:nvSpPr>
        <p:spPr>
          <a:xfrm>
            <a:off x="3490586" y="37064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675" name="Google Shape;1675;p44"/>
          <p:cNvSpPr/>
          <p:nvPr/>
        </p:nvSpPr>
        <p:spPr>
          <a:xfrm>
            <a:off x="3908280" y="37064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676" name="Google Shape;1676;p44"/>
          <p:cNvSpPr/>
          <p:nvPr/>
        </p:nvSpPr>
        <p:spPr>
          <a:xfrm>
            <a:off x="4325974" y="37064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677" name="Google Shape;1677;p44"/>
          <p:cNvSpPr/>
          <p:nvPr/>
        </p:nvSpPr>
        <p:spPr>
          <a:xfrm>
            <a:off x="4743668" y="37064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1678" name="Google Shape;1678;p44"/>
          <p:cNvSpPr/>
          <p:nvPr/>
        </p:nvSpPr>
        <p:spPr>
          <a:xfrm>
            <a:off x="5161362" y="37064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1679" name="Google Shape;1679;p44"/>
          <p:cNvSpPr/>
          <p:nvPr/>
        </p:nvSpPr>
        <p:spPr>
          <a:xfrm>
            <a:off x="5579056" y="3706468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1680" name="Google Shape;1680;p44"/>
          <p:cNvSpPr/>
          <p:nvPr/>
        </p:nvSpPr>
        <p:spPr>
          <a:xfrm flipH="1" rot="-5383536">
            <a:off x="1873257" y="34689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81" name="Google Shape;1681;p44"/>
          <p:cNvSpPr/>
          <p:nvPr/>
        </p:nvSpPr>
        <p:spPr>
          <a:xfrm flipH="1" rot="-5383536">
            <a:off x="2286954" y="34689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82" name="Google Shape;1682;p44"/>
          <p:cNvSpPr/>
          <p:nvPr/>
        </p:nvSpPr>
        <p:spPr>
          <a:xfrm flipH="1" rot="-5383536">
            <a:off x="2700650" y="34689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83" name="Google Shape;1683;p44"/>
          <p:cNvSpPr/>
          <p:nvPr/>
        </p:nvSpPr>
        <p:spPr>
          <a:xfrm flipH="1" rot="-5383536">
            <a:off x="3114346" y="34689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84" name="Google Shape;1684;p44"/>
          <p:cNvSpPr/>
          <p:nvPr/>
        </p:nvSpPr>
        <p:spPr>
          <a:xfrm flipH="1" rot="-5383536">
            <a:off x="3528042" y="34689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85" name="Google Shape;1685;p44"/>
          <p:cNvSpPr/>
          <p:nvPr/>
        </p:nvSpPr>
        <p:spPr>
          <a:xfrm flipH="1" rot="-5383536">
            <a:off x="3941738" y="34689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86" name="Google Shape;1686;p44"/>
          <p:cNvSpPr/>
          <p:nvPr/>
        </p:nvSpPr>
        <p:spPr>
          <a:xfrm flipH="1" rot="-5383536">
            <a:off x="4355434" y="34689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87" name="Google Shape;1687;p44"/>
          <p:cNvSpPr/>
          <p:nvPr/>
        </p:nvSpPr>
        <p:spPr>
          <a:xfrm flipH="1" rot="-5383536">
            <a:off x="4769130" y="34689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88" name="Google Shape;1688;p44"/>
          <p:cNvSpPr/>
          <p:nvPr/>
        </p:nvSpPr>
        <p:spPr>
          <a:xfrm flipH="1" rot="-5383536">
            <a:off x="5182826" y="34689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689" name="Google Shape;1689;p44"/>
          <p:cNvSpPr/>
          <p:nvPr/>
        </p:nvSpPr>
        <p:spPr>
          <a:xfrm flipH="1" rot="-5383536">
            <a:off x="5596522" y="3468917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>
                <a:solidFill>
                  <a:schemeClr val="accent1"/>
                </a:solidFill>
              </a:rPr>
              <a:t>Reverse</a:t>
            </a:r>
            <a:r>
              <a:rPr lang="en"/>
              <a:t> the Elements of an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>
                <a:solidFill>
                  <a:schemeClr val="accent1"/>
                </a:solidFill>
              </a:rPr>
              <a:t>Sort</a:t>
            </a:r>
            <a:r>
              <a:rPr lang="en"/>
              <a:t> the Elements of an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ack Obama gets asked a computer science question by Google CEO Eric Schmidt.&#10;&#10;Full interview: http://www.youtube.com/watch?v=m4yVlPqeZwo&amp;t=23m" id="1705" name="Google Shape;1705;p47" title="Barack Obama - Computer Science Ques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125" y="123100"/>
            <a:ext cx="6529750" cy="4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>
                <a:solidFill>
                  <a:schemeClr val="accent1"/>
                </a:solidFill>
              </a:rPr>
              <a:t>Sort</a:t>
            </a:r>
            <a:r>
              <a:rPr lang="en"/>
              <a:t> the Elements of an Array </a:t>
            </a:r>
            <a:r>
              <a:rPr lang="en">
                <a:solidFill>
                  <a:schemeClr val="accent1"/>
                </a:solidFill>
              </a:rPr>
              <a:t>(Bubble Sort)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48"/>
          <p:cNvSpPr txBox="1"/>
          <p:nvPr>
            <p:ph idx="1" type="body"/>
          </p:nvPr>
        </p:nvSpPr>
        <p:spPr>
          <a:xfrm>
            <a:off x="311700" y="1152475"/>
            <a:ext cx="85206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void bubbleSort(int [] arr){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for(int i=0; i&lt;arr.length;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for(int j=0; j&lt;arr.length-1; j++){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if(arr[ j ] &gt; arr[ j+1 ]){                 //compare side by side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swap(arr,j,j+1);                   //swap j with j+1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Slightly Improved Version of </a:t>
            </a:r>
            <a:r>
              <a:rPr lang="en">
                <a:solidFill>
                  <a:schemeClr val="accent1"/>
                </a:solidFill>
              </a:rPr>
              <a:t>Bubble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49"/>
          <p:cNvSpPr txBox="1"/>
          <p:nvPr>
            <p:ph idx="1" type="body"/>
          </p:nvPr>
        </p:nvSpPr>
        <p:spPr>
          <a:xfrm>
            <a:off x="311700" y="916525"/>
            <a:ext cx="85206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void bubbleSortBetter(int [] arr){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boolean isSorted = false;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while(!isSorted){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isSorted = true;	//will not re-enter </a:t>
            </a:r>
            <a:r>
              <a:rPr lang="en"/>
              <a:t>while</a:t>
            </a:r>
            <a:r>
              <a:rPr lang="en"/>
              <a:t> loop unless a swap is done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for(int j=0; j&lt;arr.length-1; j++){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if(arr[j] &gt; arr[j+1]){ 	//compare side by side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swap(arr,j,j+1); 	   //swap j with j+1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isSorted = false;	   //force loop re-entry of outer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50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</a:t>
            </a:r>
            <a:r>
              <a:rPr lang="en"/>
              <a:t> Sort - </a:t>
            </a:r>
            <a:r>
              <a:rPr lang="en" sz="2400">
                <a:solidFill>
                  <a:schemeClr val="dk2"/>
                </a:solidFill>
              </a:rPr>
              <a:t>compare side by side </a:t>
            </a:r>
            <a:r>
              <a:rPr lang="en" sz="2400">
                <a:solidFill>
                  <a:schemeClr val="dk2"/>
                </a:solidFill>
              </a:rPr>
              <a:t>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23" name="Google Shape;1723;p50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24" name="Google Shape;1724;p50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725" name="Google Shape;1725;p50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726" name="Google Shape;1726;p50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27" name="Google Shape;1727;p50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728" name="Google Shape;1728;p50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729" name="Google Shape;1729;p50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730" name="Google Shape;1730;p50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731" name="Google Shape;1731;p50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732" name="Google Shape;1732;p50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733" name="Google Shape;1733;p50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734" name="Google Shape;1734;p50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735" name="Google Shape;1735;p50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736" name="Google Shape;1736;p50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737" name="Google Shape;1737;p50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738" name="Google Shape;1738;p50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739" name="Google Shape;1739;p50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740" name="Google Shape;1740;p50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741" name="Google Shape;1741;p50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0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3" name="Google Shape;1743;p50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744" name="Google Shape;1744;p50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745" name="Google Shape;1745;p50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1746" name="Google Shape;1746;p50"/>
          <p:cNvSpPr/>
          <p:nvPr/>
        </p:nvSpPr>
        <p:spPr>
          <a:xfrm flipH="1" rot="-5383536">
            <a:off x="162850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7" name="Google Shape;1747;p50"/>
          <p:cNvSpPr/>
          <p:nvPr/>
        </p:nvSpPr>
        <p:spPr>
          <a:xfrm flipH="1" rot="-5383536">
            <a:off x="204090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8" name="Google Shape;1748;p50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49" name="Google Shape;1749;p50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swap</a:t>
            </a:r>
            <a:endParaRPr/>
          </a:p>
        </p:txBody>
      </p:sp>
      <p:sp>
        <p:nvSpPr>
          <p:cNvPr id="1750" name="Google Shape;1750;p50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51" name="Google Shape;1751;p50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1752" name="Google Shape;1752;p50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1753" name="Google Shape;1753;p50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51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59" name="Google Shape;1759;p51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0" name="Google Shape;1760;p51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761" name="Google Shape;1761;p51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762" name="Google Shape;1762;p51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3" name="Google Shape;1763;p51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764" name="Google Shape;1764;p51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765" name="Google Shape;1765;p51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766" name="Google Shape;1766;p51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767" name="Google Shape;1767;p51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768" name="Google Shape;1768;p51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769" name="Google Shape;1769;p51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770" name="Google Shape;1770;p51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771" name="Google Shape;1771;p51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772" name="Google Shape;1772;p51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773" name="Google Shape;1773;p51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774" name="Google Shape;1774;p51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775" name="Google Shape;1775;p51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776" name="Google Shape;1776;p51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777" name="Google Shape;1777;p51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51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79" name="Google Shape;1779;p51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780" name="Google Shape;1780;p51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781" name="Google Shape;1781;p51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782" name="Google Shape;1782;p51"/>
          <p:cNvSpPr/>
          <p:nvPr/>
        </p:nvSpPr>
        <p:spPr>
          <a:xfrm flipH="1" rot="-5383536">
            <a:off x="246670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3" name="Google Shape;1783;p51"/>
          <p:cNvSpPr/>
          <p:nvPr/>
        </p:nvSpPr>
        <p:spPr>
          <a:xfrm flipH="1" rot="-5383536">
            <a:off x="204090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4" name="Google Shape;1784;p51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785" name="Google Shape;1785;p51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786" name="Google Shape;1786;p51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87" name="Google Shape;1787;p51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1788" name="Google Shape;1788;p51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9" name="Google Shape;1789;p51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1790" name="Google Shape;1790;p51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1791" name="Google Shape;1791;p51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77452" y="4376023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p16"/>
          <p:cNvSpPr/>
          <p:nvPr/>
        </p:nvSpPr>
        <p:spPr>
          <a:xfrm>
            <a:off x="112853" y="4719328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19" name="Google Shape;119;p16"/>
          <p:cNvSpPr txBox="1"/>
          <p:nvPr/>
        </p:nvSpPr>
        <p:spPr>
          <a:xfrm>
            <a:off x="77452" y="4518495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20" name="Google Shape;120;p16"/>
          <p:cNvSpPr txBox="1"/>
          <p:nvPr/>
        </p:nvSpPr>
        <p:spPr>
          <a:xfrm>
            <a:off x="256199" y="4871628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1" name="Google Shape;121;p16"/>
          <p:cNvSpPr/>
          <p:nvPr/>
        </p:nvSpPr>
        <p:spPr>
          <a:xfrm>
            <a:off x="609125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026819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444513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862207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2279901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2697595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115290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3532984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3950678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4368372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609125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32" name="Google Shape;132;p16"/>
          <p:cNvSpPr/>
          <p:nvPr/>
        </p:nvSpPr>
        <p:spPr>
          <a:xfrm>
            <a:off x="1026819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33" name="Google Shape;133;p16"/>
          <p:cNvSpPr/>
          <p:nvPr/>
        </p:nvSpPr>
        <p:spPr>
          <a:xfrm>
            <a:off x="1444513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34" name="Google Shape;134;p16"/>
          <p:cNvSpPr/>
          <p:nvPr/>
        </p:nvSpPr>
        <p:spPr>
          <a:xfrm>
            <a:off x="1862207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35" name="Google Shape;135;p16"/>
          <p:cNvSpPr/>
          <p:nvPr/>
        </p:nvSpPr>
        <p:spPr>
          <a:xfrm>
            <a:off x="2279901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36" name="Google Shape;136;p16"/>
          <p:cNvSpPr/>
          <p:nvPr/>
        </p:nvSpPr>
        <p:spPr>
          <a:xfrm>
            <a:off x="2697595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37" name="Google Shape;137;p16"/>
          <p:cNvSpPr/>
          <p:nvPr/>
        </p:nvSpPr>
        <p:spPr>
          <a:xfrm>
            <a:off x="3115290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38" name="Google Shape;138;p16"/>
          <p:cNvSpPr/>
          <p:nvPr/>
        </p:nvSpPr>
        <p:spPr>
          <a:xfrm>
            <a:off x="3532984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139" name="Google Shape;139;p16"/>
          <p:cNvSpPr/>
          <p:nvPr/>
        </p:nvSpPr>
        <p:spPr>
          <a:xfrm>
            <a:off x="3950678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140" name="Google Shape;140;p16"/>
          <p:cNvSpPr/>
          <p:nvPr/>
        </p:nvSpPr>
        <p:spPr>
          <a:xfrm>
            <a:off x="4368372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141" name="Google Shape;141;p16"/>
          <p:cNvSpPr txBox="1"/>
          <p:nvPr/>
        </p:nvSpPr>
        <p:spPr>
          <a:xfrm>
            <a:off x="1766875" y="4406683"/>
            <a:ext cx="6717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20</a:t>
            </a:r>
            <a:endParaRPr sz="1800"/>
          </a:p>
        </p:txBody>
      </p:sp>
      <p:sp>
        <p:nvSpPr>
          <p:cNvPr id="142" name="Google Shape;142;p16"/>
          <p:cNvSpPr/>
          <p:nvPr/>
        </p:nvSpPr>
        <p:spPr>
          <a:xfrm flipH="1" rot="-5394257">
            <a:off x="370212" y="3364034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index</a:t>
            </a:r>
            <a:endParaRPr sz="1200"/>
          </a:p>
        </p:txBody>
      </p:sp>
      <p:sp>
        <p:nvSpPr>
          <p:cNvPr id="143" name="Google Shape;143;p1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and Initialize an Array to store </a:t>
            </a:r>
            <a:r>
              <a:rPr lang="en">
                <a:solidFill>
                  <a:schemeClr val="accent1"/>
                </a:solidFill>
              </a:rPr>
              <a:t>int</a:t>
            </a:r>
            <a:r>
              <a:rPr lang="en"/>
              <a:t> values</a:t>
            </a:r>
            <a:endParaRPr/>
          </a:p>
        </p:txBody>
      </p:sp>
      <p:sp>
        <p:nvSpPr>
          <p:cNvPr id="144" name="Google Shape;144;p16"/>
          <p:cNvSpPr txBox="1"/>
          <p:nvPr>
            <p:ph idx="4294967295" type="body"/>
          </p:nvPr>
        </p:nvSpPr>
        <p:spPr>
          <a:xfrm>
            <a:off x="311700" y="1533475"/>
            <a:ext cx="8142300" cy="770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 scores;                                     // declare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= new int [ 20 ] ;                    // initialize array afterward</a:t>
            </a:r>
            <a:endParaRPr/>
          </a:p>
        </p:txBody>
      </p:sp>
      <p:sp>
        <p:nvSpPr>
          <p:cNvPr id="145" name="Google Shape;145;p16"/>
          <p:cNvSpPr txBox="1"/>
          <p:nvPr>
            <p:ph idx="4294967295" type="body"/>
          </p:nvPr>
        </p:nvSpPr>
        <p:spPr>
          <a:xfrm>
            <a:off x="311700" y="923875"/>
            <a:ext cx="81423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 scores = new int [ 20 ] ;            // declare and initialize in 1 statement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4763428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5181122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5598816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6016511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6434205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6851899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7269593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7687287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8104981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8522675" y="4095658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763428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/>
              <a:t>0</a:t>
            </a:r>
            <a:endParaRPr sz="1600"/>
          </a:p>
        </p:txBody>
      </p:sp>
      <p:sp>
        <p:nvSpPr>
          <p:cNvPr id="157" name="Google Shape;157;p16"/>
          <p:cNvSpPr/>
          <p:nvPr/>
        </p:nvSpPr>
        <p:spPr>
          <a:xfrm>
            <a:off x="5181122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/>
              <a:t>1</a:t>
            </a:r>
            <a:endParaRPr sz="1600"/>
          </a:p>
        </p:txBody>
      </p:sp>
      <p:sp>
        <p:nvSpPr>
          <p:cNvPr id="158" name="Google Shape;158;p16"/>
          <p:cNvSpPr/>
          <p:nvPr/>
        </p:nvSpPr>
        <p:spPr>
          <a:xfrm>
            <a:off x="5598816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/>
              <a:t>2</a:t>
            </a:r>
            <a:endParaRPr sz="1600"/>
          </a:p>
        </p:txBody>
      </p:sp>
      <p:sp>
        <p:nvSpPr>
          <p:cNvPr id="159" name="Google Shape;159;p16"/>
          <p:cNvSpPr/>
          <p:nvPr/>
        </p:nvSpPr>
        <p:spPr>
          <a:xfrm>
            <a:off x="6016511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/>
              <a:t>3</a:t>
            </a:r>
            <a:endParaRPr sz="1600"/>
          </a:p>
        </p:txBody>
      </p:sp>
      <p:sp>
        <p:nvSpPr>
          <p:cNvPr id="160" name="Google Shape;160;p16"/>
          <p:cNvSpPr/>
          <p:nvPr/>
        </p:nvSpPr>
        <p:spPr>
          <a:xfrm>
            <a:off x="6434205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/>
              <a:t>4</a:t>
            </a:r>
            <a:endParaRPr sz="1600"/>
          </a:p>
        </p:txBody>
      </p:sp>
      <p:sp>
        <p:nvSpPr>
          <p:cNvPr id="161" name="Google Shape;161;p16"/>
          <p:cNvSpPr/>
          <p:nvPr/>
        </p:nvSpPr>
        <p:spPr>
          <a:xfrm>
            <a:off x="6851899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/>
              <a:t>5</a:t>
            </a:r>
            <a:endParaRPr sz="1600"/>
          </a:p>
        </p:txBody>
      </p:sp>
      <p:sp>
        <p:nvSpPr>
          <p:cNvPr id="162" name="Google Shape;162;p16"/>
          <p:cNvSpPr/>
          <p:nvPr/>
        </p:nvSpPr>
        <p:spPr>
          <a:xfrm>
            <a:off x="7269593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/>
              <a:t>6</a:t>
            </a:r>
            <a:endParaRPr sz="1600"/>
          </a:p>
        </p:txBody>
      </p:sp>
      <p:sp>
        <p:nvSpPr>
          <p:cNvPr id="163" name="Google Shape;163;p16"/>
          <p:cNvSpPr/>
          <p:nvPr/>
        </p:nvSpPr>
        <p:spPr>
          <a:xfrm>
            <a:off x="7687287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/>
              <a:t>7</a:t>
            </a:r>
            <a:endParaRPr sz="1600"/>
          </a:p>
        </p:txBody>
      </p:sp>
      <p:sp>
        <p:nvSpPr>
          <p:cNvPr id="164" name="Google Shape;164;p16"/>
          <p:cNvSpPr/>
          <p:nvPr/>
        </p:nvSpPr>
        <p:spPr>
          <a:xfrm>
            <a:off x="8104981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/>
              <a:t>8</a:t>
            </a:r>
            <a:endParaRPr sz="1600"/>
          </a:p>
        </p:txBody>
      </p:sp>
      <p:sp>
        <p:nvSpPr>
          <p:cNvPr id="165" name="Google Shape;165;p16"/>
          <p:cNvSpPr/>
          <p:nvPr/>
        </p:nvSpPr>
        <p:spPr>
          <a:xfrm>
            <a:off x="8522675" y="3890433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/>
              <a:t>9</a:t>
            </a:r>
            <a:endParaRPr sz="1600"/>
          </a:p>
        </p:txBody>
      </p:sp>
      <p:sp>
        <p:nvSpPr>
          <p:cNvPr id="166" name="Google Shape;166;p16"/>
          <p:cNvSpPr/>
          <p:nvPr/>
        </p:nvSpPr>
        <p:spPr>
          <a:xfrm flipH="1" rot="-5394257">
            <a:off x="8278462" y="3364034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</a:t>
            </a:r>
            <a:r>
              <a:rPr lang="en" sz="1200"/>
              <a:t> index</a:t>
            </a:r>
            <a:endParaRPr sz="1200"/>
          </a:p>
        </p:txBody>
      </p:sp>
      <p:sp>
        <p:nvSpPr>
          <p:cNvPr id="167" name="Google Shape;167;p16"/>
          <p:cNvSpPr/>
          <p:nvPr/>
        </p:nvSpPr>
        <p:spPr>
          <a:xfrm rot="-4058545">
            <a:off x="86610" y="4594298"/>
            <a:ext cx="746085" cy="83401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>
            <p:ph idx="4294967295" type="body"/>
          </p:nvPr>
        </p:nvSpPr>
        <p:spPr>
          <a:xfrm>
            <a:off x="311700" y="2337256"/>
            <a:ext cx="81423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scores.length ;            // returns 20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2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97" name="Google Shape;1797;p52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98" name="Google Shape;1798;p52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799" name="Google Shape;1799;p52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800" name="Google Shape;1800;p52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1" name="Google Shape;1801;p52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802" name="Google Shape;1802;p52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803" name="Google Shape;1803;p52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804" name="Google Shape;1804;p52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805" name="Google Shape;1805;p52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806" name="Google Shape;1806;p52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807" name="Google Shape;1807;p52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808" name="Google Shape;1808;p52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809" name="Google Shape;1809;p52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810" name="Google Shape;1810;p52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811" name="Google Shape;1811;p52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812" name="Google Shape;1812;p52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813" name="Google Shape;1813;p52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814" name="Google Shape;1814;p52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815" name="Google Shape;1815;p52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52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17" name="Google Shape;1817;p52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18" name="Google Shape;1818;p52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819" name="Google Shape;1819;p52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1820" name="Google Shape;1820;p52"/>
          <p:cNvSpPr/>
          <p:nvPr/>
        </p:nvSpPr>
        <p:spPr>
          <a:xfrm flipH="1" rot="-5383536">
            <a:off x="287755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21" name="Google Shape;1821;p52"/>
          <p:cNvSpPr/>
          <p:nvPr/>
        </p:nvSpPr>
        <p:spPr>
          <a:xfrm flipH="1" rot="-5383536">
            <a:off x="245175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22" name="Google Shape;1822;p52"/>
          <p:cNvSpPr/>
          <p:nvPr/>
        </p:nvSpPr>
        <p:spPr>
          <a:xfrm>
            <a:off x="2410155" y="1293822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823" name="Google Shape;1823;p52"/>
          <p:cNvSpPr/>
          <p:nvPr/>
        </p:nvSpPr>
        <p:spPr>
          <a:xfrm>
            <a:off x="2827849" y="1293822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824" name="Google Shape;1824;p52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25" name="Google Shape;1825;p52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swap</a:t>
            </a:r>
            <a:endParaRPr/>
          </a:p>
        </p:txBody>
      </p:sp>
      <p:sp>
        <p:nvSpPr>
          <p:cNvPr id="1826" name="Google Shape;1826;p52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27" name="Google Shape;1827;p52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1828" name="Google Shape;1828;p52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1829" name="Google Shape;1829;p52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53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835" name="Google Shape;1835;p53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36" name="Google Shape;1836;p53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837" name="Google Shape;1837;p53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838" name="Google Shape;1838;p53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39" name="Google Shape;1839;p53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840" name="Google Shape;1840;p53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841" name="Google Shape;1841;p53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842" name="Google Shape;1842;p53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843" name="Google Shape;1843;p53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844" name="Google Shape;1844;p53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845" name="Google Shape;1845;p53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846" name="Google Shape;1846;p53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847" name="Google Shape;1847;p53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848" name="Google Shape;1848;p53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849" name="Google Shape;1849;p53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850" name="Google Shape;1850;p53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851" name="Google Shape;1851;p53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852" name="Google Shape;1852;p53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853" name="Google Shape;1853;p53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53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5" name="Google Shape;1855;p53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56" name="Google Shape;1856;p53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857" name="Google Shape;1857;p53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858" name="Google Shape;1858;p53"/>
          <p:cNvSpPr/>
          <p:nvPr/>
        </p:nvSpPr>
        <p:spPr>
          <a:xfrm flipH="1" rot="-5383536">
            <a:off x="330490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9" name="Google Shape;1859;p53"/>
          <p:cNvSpPr/>
          <p:nvPr/>
        </p:nvSpPr>
        <p:spPr>
          <a:xfrm flipH="1" rot="-5383536">
            <a:off x="287910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60" name="Google Shape;1860;p53"/>
          <p:cNvSpPr/>
          <p:nvPr/>
        </p:nvSpPr>
        <p:spPr>
          <a:xfrm>
            <a:off x="28309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861" name="Google Shape;1861;p53"/>
          <p:cNvSpPr/>
          <p:nvPr/>
        </p:nvSpPr>
        <p:spPr>
          <a:xfrm>
            <a:off x="32486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862" name="Google Shape;1862;p53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63" name="Google Shape;1863;p53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1864" name="Google Shape;1864;p53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65" name="Google Shape;1865;p53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1866" name="Google Shape;1866;p53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1867" name="Google Shape;1867;p53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54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873" name="Google Shape;1873;p54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74" name="Google Shape;1874;p54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875" name="Google Shape;1875;p54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876" name="Google Shape;1876;p54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77" name="Google Shape;1877;p54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878" name="Google Shape;1878;p54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879" name="Google Shape;1879;p54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880" name="Google Shape;1880;p54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881" name="Google Shape;1881;p54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882" name="Google Shape;1882;p54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883" name="Google Shape;1883;p54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884" name="Google Shape;1884;p54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885" name="Google Shape;1885;p54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886" name="Google Shape;1886;p54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887" name="Google Shape;1887;p54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888" name="Google Shape;1888;p54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54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90" name="Google Shape;1890;p54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91" name="Google Shape;1891;p54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892" name="Google Shape;1892;p54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1893" name="Google Shape;1893;p54"/>
          <p:cNvSpPr/>
          <p:nvPr/>
        </p:nvSpPr>
        <p:spPr>
          <a:xfrm flipH="1" rot="-5383536">
            <a:off x="372570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94" name="Google Shape;1894;p54"/>
          <p:cNvSpPr/>
          <p:nvPr/>
        </p:nvSpPr>
        <p:spPr>
          <a:xfrm flipH="1" rot="-5383536">
            <a:off x="329990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95" name="Google Shape;1895;p54"/>
          <p:cNvSpPr/>
          <p:nvPr/>
        </p:nvSpPr>
        <p:spPr>
          <a:xfrm>
            <a:off x="32517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896" name="Google Shape;1896;p54"/>
          <p:cNvSpPr/>
          <p:nvPr/>
        </p:nvSpPr>
        <p:spPr>
          <a:xfrm>
            <a:off x="36694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897" name="Google Shape;1897;p54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98" name="Google Shape;1898;p54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1899" name="Google Shape;1899;p54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900" name="Google Shape;1900;p54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901" name="Google Shape;1901;p54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902" name="Google Shape;1902;p54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03" name="Google Shape;1903;p54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1904" name="Google Shape;1904;p54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1905" name="Google Shape;1905;p54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55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911" name="Google Shape;1911;p55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2" name="Google Shape;1912;p55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913" name="Google Shape;1913;p55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914" name="Google Shape;1914;p55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5" name="Google Shape;1915;p55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916" name="Google Shape;1916;p55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917" name="Google Shape;1917;p55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918" name="Google Shape;1918;p55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919" name="Google Shape;1919;p55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920" name="Google Shape;1920;p55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921" name="Google Shape;1921;p55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922" name="Google Shape;1922;p55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923" name="Google Shape;1923;p55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924" name="Google Shape;1924;p55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925" name="Google Shape;1925;p55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5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27" name="Google Shape;1927;p55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928" name="Google Shape;1928;p55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929" name="Google Shape;1929;p55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1930" name="Google Shape;1930;p55"/>
          <p:cNvSpPr/>
          <p:nvPr/>
        </p:nvSpPr>
        <p:spPr>
          <a:xfrm flipH="1" rot="-5383536">
            <a:off x="415305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31" name="Google Shape;1931;p55"/>
          <p:cNvSpPr/>
          <p:nvPr/>
        </p:nvSpPr>
        <p:spPr>
          <a:xfrm flipH="1" rot="-5383536">
            <a:off x="372725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32" name="Google Shape;1932;p55"/>
          <p:cNvSpPr/>
          <p:nvPr/>
        </p:nvSpPr>
        <p:spPr>
          <a:xfrm>
            <a:off x="367910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933" name="Google Shape;1933;p55"/>
          <p:cNvSpPr/>
          <p:nvPr/>
        </p:nvSpPr>
        <p:spPr>
          <a:xfrm>
            <a:off x="40967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934" name="Google Shape;1934;p55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35" name="Google Shape;1935;p55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1936" name="Google Shape;1936;p55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937" name="Google Shape;1937;p55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938" name="Google Shape;1938;p55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939" name="Google Shape;1939;p55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940" name="Google Shape;1940;p55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1" name="Google Shape;1941;p55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1942" name="Google Shape;1942;p55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1943" name="Google Shape;1943;p55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6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949" name="Google Shape;1949;p56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0" name="Google Shape;1950;p56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951" name="Google Shape;1951;p56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952" name="Google Shape;1952;p56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3" name="Google Shape;1953;p56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1954" name="Google Shape;1954;p56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955" name="Google Shape;1955;p56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956" name="Google Shape;1956;p56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957" name="Google Shape;1957;p56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958" name="Google Shape;1958;p56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959" name="Google Shape;1959;p56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960" name="Google Shape;1960;p56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961" name="Google Shape;1961;p56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962" name="Google Shape;1962;p56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6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64" name="Google Shape;1964;p56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965" name="Google Shape;1965;p56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966" name="Google Shape;1966;p56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967" name="Google Shape;1967;p56"/>
          <p:cNvSpPr/>
          <p:nvPr/>
        </p:nvSpPr>
        <p:spPr>
          <a:xfrm flipH="1" rot="-5383536">
            <a:off x="4153059" y="8444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68" name="Google Shape;1968;p56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</a:t>
            </a:r>
            <a:r>
              <a:rPr lang="en" sz="1000">
                <a:solidFill>
                  <a:srgbClr val="000000"/>
                </a:solidFill>
              </a:rPr>
              <a:t>for(int j=0; </a:t>
            </a:r>
            <a:r>
              <a:rPr b="1" lang="en" sz="1100">
                <a:solidFill>
                  <a:srgbClr val="000000"/>
                </a:solidFill>
              </a:rPr>
              <a:t>j&lt;arr.length-1;</a:t>
            </a:r>
            <a:r>
              <a:rPr lang="en" sz="1000">
                <a:solidFill>
                  <a:srgbClr val="000000"/>
                </a:solidFill>
              </a:rPr>
              <a:t> j++){</a:t>
            </a:r>
            <a:endParaRPr sz="10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69" name="Google Shape;1969;p56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1970" name="Google Shape;1970;p56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1971" name="Google Shape;1971;p56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1972" name="Google Shape;1972;p56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1973" name="Google Shape;1973;p56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1974" name="Google Shape;1974;p56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75" name="Google Shape;1975;p56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1976" name="Google Shape;1976;p56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1977" name="Google Shape;1977;p56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1978" name="Google Shape;1978;p56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comparison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57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984" name="Google Shape;1984;p57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85" name="Google Shape;1985;p57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1986" name="Google Shape;1986;p57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1987" name="Google Shape;1987;p57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88" name="Google Shape;1988;p57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989" name="Google Shape;1989;p57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990" name="Google Shape;1990;p57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991" name="Google Shape;1991;p57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992" name="Google Shape;1992;p57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993" name="Google Shape;1993;p57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994" name="Google Shape;1994;p57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995" name="Google Shape;1995;p57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7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97" name="Google Shape;1997;p57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998" name="Google Shape;1998;p57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1999" name="Google Shape;1999;p57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2000" name="Google Shape;2000;p57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01" name="Google Shape;2001;p57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2002" name="Google Shape;2002;p57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3" name="Google Shape;2003;p57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004" name="Google Shape;2004;p57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005" name="Google Shape;2005;p57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2006" name="Google Shape;2006;p57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007" name="Google Shape;2007;p57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008" name="Google Shape;2008;p57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009" name="Google Shape;2009;p57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010" name="Google Shape;2010;p57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011" name="Google Shape;2011;p57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012" name="Google Shape;2012;p57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013" name="Google Shape;2013;p57"/>
          <p:cNvSpPr/>
          <p:nvPr/>
        </p:nvSpPr>
        <p:spPr>
          <a:xfrm flipH="1" rot="-5383536">
            <a:off x="16456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4" name="Google Shape;2014;p57"/>
          <p:cNvSpPr/>
          <p:nvPr/>
        </p:nvSpPr>
        <p:spPr>
          <a:xfrm flipH="1" rot="-5383536">
            <a:off x="20300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5" name="Google Shape;2015;p57"/>
          <p:cNvSpPr/>
          <p:nvPr/>
        </p:nvSpPr>
        <p:spPr>
          <a:xfrm>
            <a:off x="15918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016" name="Google Shape;2016;p57"/>
          <p:cNvSpPr/>
          <p:nvPr/>
        </p:nvSpPr>
        <p:spPr>
          <a:xfrm>
            <a:off x="20095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017" name="Google Shape;2017;p57"/>
          <p:cNvSpPr txBox="1"/>
          <p:nvPr/>
        </p:nvSpPr>
        <p:spPr>
          <a:xfrm>
            <a:off x="5548937" y="1320175"/>
            <a:ext cx="574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58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023" name="Google Shape;2023;p58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24" name="Google Shape;2024;p58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025" name="Google Shape;2025;p58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026" name="Google Shape;2026;p58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27" name="Google Shape;2027;p58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028" name="Google Shape;2028;p58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029" name="Google Shape;2029;p58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030" name="Google Shape;2030;p58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031" name="Google Shape;2031;p58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032" name="Google Shape;2032;p58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033" name="Google Shape;2033;p58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034" name="Google Shape;2034;p58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8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36" name="Google Shape;2036;p58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037" name="Google Shape;2037;p58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038" name="Google Shape;2038;p58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039" name="Google Shape;2039;p58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40" name="Google Shape;2040;p58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swap</a:t>
            </a:r>
            <a:endParaRPr/>
          </a:p>
        </p:txBody>
      </p:sp>
      <p:sp>
        <p:nvSpPr>
          <p:cNvPr id="2041" name="Google Shape;2041;p58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2" name="Google Shape;2042;p58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043" name="Google Shape;2043;p58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044" name="Google Shape;2044;p58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045" name="Google Shape;2045;p58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046" name="Google Shape;2046;p58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047" name="Google Shape;2047;p58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048" name="Google Shape;2048;p58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049" name="Google Shape;2049;p58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050" name="Google Shape;2050;p58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051" name="Google Shape;2051;p58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052" name="Google Shape;2052;p58"/>
          <p:cNvSpPr/>
          <p:nvPr/>
        </p:nvSpPr>
        <p:spPr>
          <a:xfrm flipH="1" rot="-5383536">
            <a:off x="20664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53" name="Google Shape;2053;p58"/>
          <p:cNvSpPr/>
          <p:nvPr/>
        </p:nvSpPr>
        <p:spPr>
          <a:xfrm flipH="1" rot="-5383536">
            <a:off x="24508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54" name="Google Shape;2054;p58"/>
          <p:cNvSpPr/>
          <p:nvPr/>
        </p:nvSpPr>
        <p:spPr>
          <a:xfrm>
            <a:off x="20092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055" name="Google Shape;2055;p58"/>
          <p:cNvSpPr/>
          <p:nvPr/>
        </p:nvSpPr>
        <p:spPr>
          <a:xfrm>
            <a:off x="24269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59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061" name="Google Shape;2061;p59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62" name="Google Shape;2062;p59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063" name="Google Shape;2063;p59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064" name="Google Shape;2064;p59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65" name="Google Shape;2065;p59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066" name="Google Shape;2066;p59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067" name="Google Shape;2067;p59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068" name="Google Shape;2068;p59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069" name="Google Shape;2069;p59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070" name="Google Shape;2070;p59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071" name="Google Shape;2071;p59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072" name="Google Shape;2072;p59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59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4" name="Google Shape;2074;p59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075" name="Google Shape;2075;p59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076" name="Google Shape;2076;p59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2077" name="Google Shape;2077;p59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78" name="Google Shape;2078;p59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079" name="Google Shape;2079;p59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80" name="Google Shape;2080;p59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081" name="Google Shape;2081;p59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082" name="Google Shape;2082;p59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083" name="Google Shape;2083;p59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084" name="Google Shape;2084;p59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085" name="Google Shape;2085;p59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086" name="Google Shape;2086;p59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087" name="Google Shape;2087;p59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088" name="Google Shape;2088;p59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089" name="Google Shape;2089;p59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090" name="Google Shape;2090;p59"/>
          <p:cNvSpPr/>
          <p:nvPr/>
        </p:nvSpPr>
        <p:spPr>
          <a:xfrm flipH="1" rot="-5383536">
            <a:off x="24474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1" name="Google Shape;2091;p59"/>
          <p:cNvSpPr/>
          <p:nvPr/>
        </p:nvSpPr>
        <p:spPr>
          <a:xfrm flipH="1" rot="-5383536">
            <a:off x="28318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2" name="Google Shape;2092;p59"/>
          <p:cNvSpPr/>
          <p:nvPr/>
        </p:nvSpPr>
        <p:spPr>
          <a:xfrm>
            <a:off x="23902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093" name="Google Shape;2093;p59"/>
          <p:cNvSpPr/>
          <p:nvPr/>
        </p:nvSpPr>
        <p:spPr>
          <a:xfrm>
            <a:off x="28079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60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099" name="Google Shape;2099;p60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00" name="Google Shape;2100;p60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101" name="Google Shape;2101;p60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102" name="Google Shape;2102;p60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03" name="Google Shape;2103;p60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104" name="Google Shape;2104;p60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105" name="Google Shape;2105;p60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106" name="Google Shape;2106;p60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107" name="Google Shape;2107;p60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108" name="Google Shape;2108;p60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109" name="Google Shape;2109;p60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110" name="Google Shape;2110;p60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60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12" name="Google Shape;2112;p60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113" name="Google Shape;2113;p60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114" name="Google Shape;2114;p60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115" name="Google Shape;2115;p60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16" name="Google Shape;2116;p60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117" name="Google Shape;2117;p60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18" name="Google Shape;2118;p60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119" name="Google Shape;2119;p60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120" name="Google Shape;2120;p60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121" name="Google Shape;2121;p60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122" name="Google Shape;2122;p60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123" name="Google Shape;2123;p60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124" name="Google Shape;2124;p60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125" name="Google Shape;2125;p60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126" name="Google Shape;2126;p60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127" name="Google Shape;2127;p60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128" name="Google Shape;2128;p60"/>
          <p:cNvSpPr/>
          <p:nvPr/>
        </p:nvSpPr>
        <p:spPr>
          <a:xfrm flipH="1" rot="-5383536">
            <a:off x="29046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29" name="Google Shape;2129;p60"/>
          <p:cNvSpPr/>
          <p:nvPr/>
        </p:nvSpPr>
        <p:spPr>
          <a:xfrm flipH="1" rot="-5383536">
            <a:off x="32890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30" name="Google Shape;2130;p60"/>
          <p:cNvSpPr/>
          <p:nvPr/>
        </p:nvSpPr>
        <p:spPr>
          <a:xfrm>
            <a:off x="28474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131" name="Google Shape;2131;p60"/>
          <p:cNvSpPr/>
          <p:nvPr/>
        </p:nvSpPr>
        <p:spPr>
          <a:xfrm>
            <a:off x="32651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61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137" name="Google Shape;2137;p61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38" name="Google Shape;2138;p61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139" name="Google Shape;2139;p61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140" name="Google Shape;2140;p61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1" name="Google Shape;2141;p61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142" name="Google Shape;2142;p61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143" name="Google Shape;2143;p61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144" name="Google Shape;2144;p61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145" name="Google Shape;2145;p61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146" name="Google Shape;2146;p61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147" name="Google Shape;2147;p61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148" name="Google Shape;2148;p61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61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50" name="Google Shape;2150;p61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151" name="Google Shape;2151;p61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152" name="Google Shape;2152;p61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2153" name="Google Shape;2153;p61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54" name="Google Shape;2154;p61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2155" name="Google Shape;2155;p61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56" name="Google Shape;2156;p61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157" name="Google Shape;2157;p61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158" name="Google Shape;2158;p61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159" name="Google Shape;2159;p61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160" name="Google Shape;2160;p61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161" name="Google Shape;2161;p61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162" name="Google Shape;2162;p61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163" name="Google Shape;2163;p61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164" name="Google Shape;2164;p61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165" name="Google Shape;2165;p61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166" name="Google Shape;2166;p61"/>
          <p:cNvSpPr/>
          <p:nvPr/>
        </p:nvSpPr>
        <p:spPr>
          <a:xfrm flipH="1" rot="-5383536">
            <a:off x="32856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7" name="Google Shape;2167;p61"/>
          <p:cNvSpPr/>
          <p:nvPr/>
        </p:nvSpPr>
        <p:spPr>
          <a:xfrm flipH="1" rot="-5383536">
            <a:off x="36700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8" name="Google Shape;2168;p61"/>
          <p:cNvSpPr/>
          <p:nvPr/>
        </p:nvSpPr>
        <p:spPr>
          <a:xfrm>
            <a:off x="32284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169" name="Google Shape;2169;p61"/>
          <p:cNvSpPr/>
          <p:nvPr/>
        </p:nvSpPr>
        <p:spPr>
          <a:xfrm>
            <a:off x="36461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and Initialize an Array</a:t>
            </a:r>
            <a:r>
              <a:rPr lang="en"/>
              <a:t> to store </a:t>
            </a:r>
            <a:r>
              <a:rPr lang="en">
                <a:solidFill>
                  <a:schemeClr val="accent1"/>
                </a:solidFill>
              </a:rPr>
              <a:t>double</a:t>
            </a:r>
            <a:r>
              <a:rPr lang="en"/>
              <a:t> values</a:t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311700" y="1636265"/>
            <a:ext cx="8356200" cy="733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[ ] weights ; </a:t>
            </a:r>
            <a:r>
              <a:rPr lang="en"/>
              <a:t>                                    // declare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= new double [ 15 ] ; </a:t>
            </a:r>
            <a:r>
              <a:rPr lang="en"/>
              <a:t>                    // initialize array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311700" y="1152475"/>
            <a:ext cx="8356200" cy="440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</a:t>
            </a:r>
            <a:r>
              <a:rPr lang="en"/>
              <a:t> [ ] weights = new double [ 15 ] ;      // declare and initialize in 1 statement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165125" y="3221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7" name="Google Shape;177;p17"/>
          <p:cNvSpPr/>
          <p:nvPr/>
        </p:nvSpPr>
        <p:spPr>
          <a:xfrm>
            <a:off x="200526" y="3564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weights</a:t>
            </a:r>
            <a:endParaRPr sz="900"/>
          </a:p>
        </p:txBody>
      </p:sp>
      <p:sp>
        <p:nvSpPr>
          <p:cNvPr id="178" name="Google Shape;178;p17"/>
          <p:cNvSpPr txBox="1"/>
          <p:nvPr/>
        </p:nvSpPr>
        <p:spPr>
          <a:xfrm>
            <a:off x="133925" y="3364025"/>
            <a:ext cx="743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double</a:t>
            </a:r>
            <a:r>
              <a:rPr lang="en" sz="1000"/>
              <a:t> [ ]</a:t>
            </a:r>
            <a:endParaRPr sz="1000"/>
          </a:p>
        </p:txBody>
      </p:sp>
      <p:sp>
        <p:nvSpPr>
          <p:cNvPr id="179" name="Google Shape;179;p17"/>
          <p:cNvSpPr txBox="1"/>
          <p:nvPr/>
        </p:nvSpPr>
        <p:spPr>
          <a:xfrm>
            <a:off x="343872" y="3717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p17"/>
          <p:cNvSpPr/>
          <p:nvPr/>
        </p:nvSpPr>
        <p:spPr>
          <a:xfrm>
            <a:off x="106632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56725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206818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2569117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07004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357097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4071909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4572840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507377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557470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106632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91" name="Google Shape;191;p17"/>
          <p:cNvSpPr/>
          <p:nvPr/>
        </p:nvSpPr>
        <p:spPr>
          <a:xfrm>
            <a:off x="156725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92" name="Google Shape;192;p17"/>
          <p:cNvSpPr/>
          <p:nvPr/>
        </p:nvSpPr>
        <p:spPr>
          <a:xfrm>
            <a:off x="206818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193" name="Google Shape;193;p17"/>
          <p:cNvSpPr/>
          <p:nvPr/>
        </p:nvSpPr>
        <p:spPr>
          <a:xfrm>
            <a:off x="2569117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194" name="Google Shape;194;p17"/>
          <p:cNvSpPr/>
          <p:nvPr/>
        </p:nvSpPr>
        <p:spPr>
          <a:xfrm>
            <a:off x="307004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195" name="Google Shape;195;p17"/>
          <p:cNvSpPr/>
          <p:nvPr/>
        </p:nvSpPr>
        <p:spPr>
          <a:xfrm>
            <a:off x="357097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196" name="Google Shape;196;p17"/>
          <p:cNvSpPr/>
          <p:nvPr/>
        </p:nvSpPr>
        <p:spPr>
          <a:xfrm>
            <a:off x="4071909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197" name="Google Shape;197;p17"/>
          <p:cNvSpPr/>
          <p:nvPr/>
        </p:nvSpPr>
        <p:spPr>
          <a:xfrm>
            <a:off x="4572840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198" name="Google Shape;198;p17"/>
          <p:cNvSpPr/>
          <p:nvPr/>
        </p:nvSpPr>
        <p:spPr>
          <a:xfrm>
            <a:off x="507377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199" name="Google Shape;199;p17"/>
          <p:cNvSpPr/>
          <p:nvPr/>
        </p:nvSpPr>
        <p:spPr>
          <a:xfrm>
            <a:off x="557470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200" name="Google Shape;200;p17"/>
          <p:cNvSpPr txBox="1"/>
          <p:nvPr/>
        </p:nvSpPr>
        <p:spPr>
          <a:xfrm>
            <a:off x="1441950" y="4681175"/>
            <a:ext cx="6717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15</a:t>
            </a:r>
            <a:endParaRPr sz="1800"/>
          </a:p>
        </p:txBody>
      </p:sp>
      <p:sp>
        <p:nvSpPr>
          <p:cNvPr id="201" name="Google Shape;201;p17"/>
          <p:cNvSpPr/>
          <p:nvPr/>
        </p:nvSpPr>
        <p:spPr>
          <a:xfrm>
            <a:off x="604848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654941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7050344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755127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805220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604848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207" name="Google Shape;207;p17"/>
          <p:cNvSpPr/>
          <p:nvPr/>
        </p:nvSpPr>
        <p:spPr>
          <a:xfrm>
            <a:off x="654941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208" name="Google Shape;208;p17"/>
          <p:cNvSpPr/>
          <p:nvPr/>
        </p:nvSpPr>
        <p:spPr>
          <a:xfrm>
            <a:off x="7050344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209" name="Google Shape;209;p17"/>
          <p:cNvSpPr/>
          <p:nvPr/>
        </p:nvSpPr>
        <p:spPr>
          <a:xfrm>
            <a:off x="755127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210" name="Google Shape;210;p17"/>
          <p:cNvSpPr/>
          <p:nvPr/>
        </p:nvSpPr>
        <p:spPr>
          <a:xfrm>
            <a:off x="805220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211" name="Google Shape;211;p17"/>
          <p:cNvSpPr/>
          <p:nvPr/>
        </p:nvSpPr>
        <p:spPr>
          <a:xfrm rot="2012203">
            <a:off x="384529" y="3973248"/>
            <a:ext cx="746102" cy="8331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 flipH="1" rot="-5394257">
            <a:off x="862912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index</a:t>
            </a:r>
            <a:endParaRPr sz="1200"/>
          </a:p>
        </p:txBody>
      </p:sp>
      <p:sp>
        <p:nvSpPr>
          <p:cNvPr id="213" name="Google Shape;213;p17"/>
          <p:cNvSpPr/>
          <p:nvPr/>
        </p:nvSpPr>
        <p:spPr>
          <a:xfrm flipH="1" rot="-5394257">
            <a:off x="7848787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index</a:t>
            </a:r>
            <a:endParaRPr sz="1200"/>
          </a:p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311700" y="2413456"/>
            <a:ext cx="81423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r>
              <a:rPr lang="en"/>
              <a:t>.length ;            // returns 15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62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175" name="Google Shape;2175;p62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76" name="Google Shape;2176;p62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177" name="Google Shape;2177;p62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178" name="Google Shape;2178;p62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79" name="Google Shape;2179;p62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180" name="Google Shape;2180;p62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181" name="Google Shape;2181;p62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182" name="Google Shape;2182;p62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183" name="Google Shape;2183;p62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184" name="Google Shape;2184;p62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185" name="Google Shape;2185;p62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186" name="Google Shape;2186;p62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62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88" name="Google Shape;2188;p62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189" name="Google Shape;2189;p62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190" name="Google Shape;2190;p62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2191" name="Google Shape;2191;p62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92" name="Google Shape;2192;p62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swap</a:t>
            </a:r>
            <a:endParaRPr/>
          </a:p>
        </p:txBody>
      </p:sp>
      <p:sp>
        <p:nvSpPr>
          <p:cNvPr id="2193" name="Google Shape;2193;p62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94" name="Google Shape;2194;p62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195" name="Google Shape;2195;p62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196" name="Google Shape;2196;p62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197" name="Google Shape;2197;p62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198" name="Google Shape;2198;p62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199" name="Google Shape;2199;p62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200" name="Google Shape;2200;p62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201" name="Google Shape;2201;p62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202" name="Google Shape;2202;p62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203" name="Google Shape;2203;p62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204" name="Google Shape;2204;p62"/>
          <p:cNvSpPr/>
          <p:nvPr/>
        </p:nvSpPr>
        <p:spPr>
          <a:xfrm flipH="1" rot="-5383536">
            <a:off x="37428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05" name="Google Shape;2205;p62"/>
          <p:cNvSpPr/>
          <p:nvPr/>
        </p:nvSpPr>
        <p:spPr>
          <a:xfrm flipH="1" rot="-5383536">
            <a:off x="41272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06" name="Google Shape;2206;p62"/>
          <p:cNvSpPr/>
          <p:nvPr/>
        </p:nvSpPr>
        <p:spPr>
          <a:xfrm>
            <a:off x="367570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207" name="Google Shape;2207;p62"/>
          <p:cNvSpPr/>
          <p:nvPr/>
        </p:nvSpPr>
        <p:spPr>
          <a:xfrm>
            <a:off x="40933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63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213" name="Google Shape;2213;p63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4" name="Google Shape;2214;p63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215" name="Google Shape;2215;p63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216" name="Google Shape;2216;p63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7" name="Google Shape;2217;p63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218" name="Google Shape;2218;p63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219" name="Google Shape;2219;p63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220" name="Google Shape;2220;p63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221" name="Google Shape;2221;p63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222" name="Google Shape;2222;p63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223" name="Google Shape;2223;p63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224" name="Google Shape;2224;p63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63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26" name="Google Shape;2226;p63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227" name="Google Shape;2227;p63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228" name="Google Shape;2228;p63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2229" name="Google Shape;2229;p63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</a:t>
            </a:r>
            <a:r>
              <a:rPr b="1" lang="en" sz="1100">
                <a:solidFill>
                  <a:schemeClr val="dk1"/>
                </a:solidFill>
              </a:rPr>
              <a:t>j&lt;arr.length-1;</a:t>
            </a:r>
            <a:r>
              <a:rPr lang="en" sz="1000"/>
              <a:t>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30" name="Google Shape;2230;p63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31" name="Google Shape;2231;p63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232" name="Google Shape;2232;p63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233" name="Google Shape;2233;p63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234" name="Google Shape;2234;p63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235" name="Google Shape;2235;p63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236" name="Google Shape;2236;p63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237" name="Google Shape;2237;p63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238" name="Google Shape;2238;p63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239" name="Google Shape;2239;p63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240" name="Google Shape;2240;p63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241" name="Google Shape;2241;p63"/>
          <p:cNvSpPr/>
          <p:nvPr/>
        </p:nvSpPr>
        <p:spPr>
          <a:xfrm flipH="1" rot="-5383536">
            <a:off x="41272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42" name="Google Shape;2242;p63"/>
          <p:cNvSpPr/>
          <p:nvPr/>
        </p:nvSpPr>
        <p:spPr>
          <a:xfrm>
            <a:off x="40933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243" name="Google Shape;2243;p63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comparison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64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249" name="Google Shape;2249;p64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50" name="Google Shape;2250;p64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251" name="Google Shape;2251;p64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252" name="Google Shape;2252;p64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53" name="Google Shape;2253;p64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254" name="Google Shape;2254;p64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255" name="Google Shape;2255;p64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256" name="Google Shape;2256;p64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257" name="Google Shape;2257;p64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258" name="Google Shape;2258;p64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259" name="Google Shape;2259;p64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260" name="Google Shape;2260;p64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64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2" name="Google Shape;2262;p64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263" name="Google Shape;2263;p64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264" name="Google Shape;2264;p64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2265" name="Google Shape;2265;p64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66" name="Google Shape;2266;p64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swap</a:t>
            </a:r>
            <a:endParaRPr/>
          </a:p>
        </p:txBody>
      </p:sp>
      <p:sp>
        <p:nvSpPr>
          <p:cNvPr id="2267" name="Google Shape;2267;p64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8" name="Google Shape;2268;p64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269" name="Google Shape;2269;p64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270" name="Google Shape;2270;p64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2271" name="Google Shape;2271;p64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272" name="Google Shape;2272;p64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273" name="Google Shape;2273;p64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274" name="Google Shape;2274;p64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275" name="Google Shape;2275;p64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276" name="Google Shape;2276;p64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277" name="Google Shape;2277;p64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278" name="Google Shape;2278;p64"/>
          <p:cNvSpPr/>
          <p:nvPr/>
        </p:nvSpPr>
        <p:spPr>
          <a:xfrm flipH="1" rot="-5383536">
            <a:off x="16456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9" name="Google Shape;2279;p64"/>
          <p:cNvSpPr/>
          <p:nvPr/>
        </p:nvSpPr>
        <p:spPr>
          <a:xfrm flipH="1" rot="-5383536">
            <a:off x="20300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80" name="Google Shape;2280;p64"/>
          <p:cNvSpPr/>
          <p:nvPr/>
        </p:nvSpPr>
        <p:spPr>
          <a:xfrm>
            <a:off x="15918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281" name="Google Shape;2281;p64"/>
          <p:cNvSpPr/>
          <p:nvPr/>
        </p:nvSpPr>
        <p:spPr>
          <a:xfrm>
            <a:off x="20095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65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287" name="Google Shape;2287;p65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88" name="Google Shape;2288;p65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289" name="Google Shape;2289;p65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290" name="Google Shape;2290;p65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91" name="Google Shape;2291;p65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292" name="Google Shape;2292;p65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293" name="Google Shape;2293;p65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294" name="Google Shape;2294;p65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295" name="Google Shape;2295;p65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296" name="Google Shape;2296;p65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297" name="Google Shape;2297;p65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298" name="Google Shape;2298;p65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65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00" name="Google Shape;2300;p65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301" name="Google Shape;2301;p65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302" name="Google Shape;2302;p65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303" name="Google Shape;2303;p65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04" name="Google Shape;2304;p65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305" name="Google Shape;2305;p65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06" name="Google Shape;2306;p65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307" name="Google Shape;2307;p65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308" name="Google Shape;2308;p65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2309" name="Google Shape;2309;p65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310" name="Google Shape;2310;p65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311" name="Google Shape;2311;p65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312" name="Google Shape;2312;p65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313" name="Google Shape;2313;p65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314" name="Google Shape;2314;p65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315" name="Google Shape;2315;p65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316" name="Google Shape;2316;p65"/>
          <p:cNvSpPr/>
          <p:nvPr/>
        </p:nvSpPr>
        <p:spPr>
          <a:xfrm flipH="1" rot="-5383536">
            <a:off x="20400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7" name="Google Shape;2317;p65"/>
          <p:cNvSpPr/>
          <p:nvPr/>
        </p:nvSpPr>
        <p:spPr>
          <a:xfrm flipH="1" rot="-5383536">
            <a:off x="2424433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8" name="Google Shape;2318;p65"/>
          <p:cNvSpPr/>
          <p:nvPr/>
        </p:nvSpPr>
        <p:spPr>
          <a:xfrm>
            <a:off x="1986204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319" name="Google Shape;2319;p65"/>
          <p:cNvSpPr/>
          <p:nvPr/>
        </p:nvSpPr>
        <p:spPr>
          <a:xfrm>
            <a:off x="24038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66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325" name="Google Shape;2325;p66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6" name="Google Shape;2326;p66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327" name="Google Shape;2327;p66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328" name="Google Shape;2328;p66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9" name="Google Shape;2329;p66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330" name="Google Shape;2330;p66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331" name="Google Shape;2331;p66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332" name="Google Shape;2332;p66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333" name="Google Shape;2333;p66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334" name="Google Shape;2334;p66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335" name="Google Shape;2335;p66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336" name="Google Shape;2336;p66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66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38" name="Google Shape;2338;p66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339" name="Google Shape;2339;p66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340" name="Google Shape;2340;p66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2341" name="Google Shape;2341;p66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42" name="Google Shape;2342;p66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343" name="Google Shape;2343;p66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44" name="Google Shape;2344;p66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345" name="Google Shape;2345;p66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346" name="Google Shape;2346;p66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2347" name="Google Shape;2347;p66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348" name="Google Shape;2348;p66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349" name="Google Shape;2349;p66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350" name="Google Shape;2350;p66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351" name="Google Shape;2351;p66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352" name="Google Shape;2352;p66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353" name="Google Shape;2353;p66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354" name="Google Shape;2354;p66"/>
          <p:cNvSpPr/>
          <p:nvPr/>
        </p:nvSpPr>
        <p:spPr>
          <a:xfrm flipH="1" rot="-5383536">
            <a:off x="24673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55" name="Google Shape;2355;p66"/>
          <p:cNvSpPr/>
          <p:nvPr/>
        </p:nvSpPr>
        <p:spPr>
          <a:xfrm flipH="1" rot="-5383536">
            <a:off x="28517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56" name="Google Shape;2356;p66"/>
          <p:cNvSpPr/>
          <p:nvPr/>
        </p:nvSpPr>
        <p:spPr>
          <a:xfrm>
            <a:off x="24135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357" name="Google Shape;2357;p66"/>
          <p:cNvSpPr/>
          <p:nvPr/>
        </p:nvSpPr>
        <p:spPr>
          <a:xfrm>
            <a:off x="28312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67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363" name="Google Shape;2363;p67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64" name="Google Shape;2364;p67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365" name="Google Shape;2365;p67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366" name="Google Shape;2366;p67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67" name="Google Shape;2367;p67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368" name="Google Shape;2368;p67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369" name="Google Shape;2369;p67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370" name="Google Shape;2370;p67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371" name="Google Shape;2371;p67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372" name="Google Shape;2372;p67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373" name="Google Shape;2373;p67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374" name="Google Shape;2374;p67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67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76" name="Google Shape;2376;p67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377" name="Google Shape;2377;p67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378" name="Google Shape;2378;p67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379" name="Google Shape;2379;p67"/>
          <p:cNvSpPr txBox="1"/>
          <p:nvPr>
            <p:ph idx="1" type="body"/>
          </p:nvPr>
        </p:nvSpPr>
        <p:spPr>
          <a:xfrm>
            <a:off x="3820775" y="2815825"/>
            <a:ext cx="51840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swap(arr,j,j+1); 	   //swap j with j+1</a:t>
            </a:r>
            <a:endParaRPr b="1"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isSorted = false;	   //force loop re-entry of outer loop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80" name="Google Shape;2380;p67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2381" name="Google Shape;2381;p67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82" name="Google Shape;2382;p67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383" name="Google Shape;2383;p67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384" name="Google Shape;2384;p67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2385" name="Google Shape;2385;p67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386" name="Google Shape;2386;p67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387" name="Google Shape;2387;p67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388" name="Google Shape;2388;p67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389" name="Google Shape;2389;p67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390" name="Google Shape;2390;p67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391" name="Google Shape;2391;p67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392" name="Google Shape;2392;p67"/>
          <p:cNvSpPr/>
          <p:nvPr/>
        </p:nvSpPr>
        <p:spPr>
          <a:xfrm flipH="1" rot="-5383536">
            <a:off x="28847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93" name="Google Shape;2393;p67"/>
          <p:cNvSpPr/>
          <p:nvPr/>
        </p:nvSpPr>
        <p:spPr>
          <a:xfrm flipH="1" rot="-5383536">
            <a:off x="32691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94" name="Google Shape;2394;p67"/>
          <p:cNvSpPr/>
          <p:nvPr/>
        </p:nvSpPr>
        <p:spPr>
          <a:xfrm>
            <a:off x="28309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395" name="Google Shape;2395;p67"/>
          <p:cNvSpPr/>
          <p:nvPr/>
        </p:nvSpPr>
        <p:spPr>
          <a:xfrm>
            <a:off x="32486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396" name="Google Shape;2396;p67"/>
          <p:cNvSpPr txBox="1"/>
          <p:nvPr/>
        </p:nvSpPr>
        <p:spPr>
          <a:xfrm>
            <a:off x="5582574" y="1336750"/>
            <a:ext cx="574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68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402" name="Google Shape;2402;p68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03" name="Google Shape;2403;p68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404" name="Google Shape;2404;p68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405" name="Google Shape;2405;p68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06" name="Google Shape;2406;p68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407" name="Google Shape;2407;p68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408" name="Google Shape;2408;p68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409" name="Google Shape;2409;p68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410" name="Google Shape;2410;p68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411" name="Google Shape;2411;p68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412" name="Google Shape;2412;p68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413" name="Google Shape;2413;p68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68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15" name="Google Shape;2415;p68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416" name="Google Shape;2416;p68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417" name="Google Shape;2417;p68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2418" name="Google Shape;2418;p68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19" name="Google Shape;2419;p68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420" name="Google Shape;2420;p68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21" name="Google Shape;2421;p68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422" name="Google Shape;2422;p68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423" name="Google Shape;2423;p68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424" name="Google Shape;2424;p68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425" name="Google Shape;2425;p68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426" name="Google Shape;2426;p68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427" name="Google Shape;2427;p68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428" name="Google Shape;2428;p68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429" name="Google Shape;2429;p68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430" name="Google Shape;2430;p68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431" name="Google Shape;2431;p68"/>
          <p:cNvSpPr/>
          <p:nvPr/>
        </p:nvSpPr>
        <p:spPr>
          <a:xfrm flipH="1" rot="-5383536">
            <a:off x="33055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32" name="Google Shape;2432;p68"/>
          <p:cNvSpPr/>
          <p:nvPr/>
        </p:nvSpPr>
        <p:spPr>
          <a:xfrm flipH="1" rot="-5383536">
            <a:off x="36899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33" name="Google Shape;2433;p68"/>
          <p:cNvSpPr/>
          <p:nvPr/>
        </p:nvSpPr>
        <p:spPr>
          <a:xfrm>
            <a:off x="32517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434" name="Google Shape;2434;p68"/>
          <p:cNvSpPr/>
          <p:nvPr/>
        </p:nvSpPr>
        <p:spPr>
          <a:xfrm>
            <a:off x="36694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69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440" name="Google Shape;2440;p69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1" name="Google Shape;2441;p69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442" name="Google Shape;2442;p69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443" name="Google Shape;2443;p69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4" name="Google Shape;2444;p69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445" name="Google Shape;2445;p69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446" name="Google Shape;2446;p69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447" name="Google Shape;2447;p69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448" name="Google Shape;2448;p69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449" name="Google Shape;2449;p69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450" name="Google Shape;2450;p69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451" name="Google Shape;2451;p69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69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53" name="Google Shape;2453;p69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454" name="Google Shape;2454;p69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455" name="Google Shape;2455;p69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2456" name="Google Shape;2456;p69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57" name="Google Shape;2457;p69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458" name="Google Shape;2458;p69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59" name="Google Shape;2459;p69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460" name="Google Shape;2460;p69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461" name="Google Shape;2461;p69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462" name="Google Shape;2462;p69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463" name="Google Shape;2463;p69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464" name="Google Shape;2464;p69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465" name="Google Shape;2465;p69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466" name="Google Shape;2466;p69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467" name="Google Shape;2467;p69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468" name="Google Shape;2468;p69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469" name="Google Shape;2469;p69"/>
          <p:cNvSpPr/>
          <p:nvPr/>
        </p:nvSpPr>
        <p:spPr>
          <a:xfrm flipH="1" rot="-5383536">
            <a:off x="37164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70" name="Google Shape;2470;p69"/>
          <p:cNvSpPr/>
          <p:nvPr/>
        </p:nvSpPr>
        <p:spPr>
          <a:xfrm flipH="1" rot="-5383536">
            <a:off x="4100833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71" name="Google Shape;2471;p69"/>
          <p:cNvSpPr/>
          <p:nvPr/>
        </p:nvSpPr>
        <p:spPr>
          <a:xfrm>
            <a:off x="3662604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472" name="Google Shape;2472;p69"/>
          <p:cNvSpPr/>
          <p:nvPr/>
        </p:nvSpPr>
        <p:spPr>
          <a:xfrm>
            <a:off x="40802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70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478" name="Google Shape;2478;p70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79" name="Google Shape;2479;p70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480" name="Google Shape;2480;p70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481" name="Google Shape;2481;p70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2" name="Google Shape;2482;p70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483" name="Google Shape;2483;p70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484" name="Google Shape;2484;p70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485" name="Google Shape;2485;p70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486" name="Google Shape;2486;p70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487" name="Google Shape;2487;p70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488" name="Google Shape;2488;p70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489" name="Google Shape;2489;p70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70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91" name="Google Shape;2491;p70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492" name="Google Shape;2492;p70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493" name="Google Shape;2493;p70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2494" name="Google Shape;2494;p70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</a:t>
            </a:r>
            <a:r>
              <a:rPr b="1" lang="en" sz="1100">
                <a:solidFill>
                  <a:schemeClr val="dk1"/>
                </a:solidFill>
              </a:rPr>
              <a:t>j&lt;arr.length-1;</a:t>
            </a:r>
            <a:r>
              <a:rPr lang="en" sz="1000"/>
              <a:t>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95" name="Google Shape;2495;p70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comparison</a:t>
            </a:r>
            <a:endParaRPr/>
          </a:p>
        </p:txBody>
      </p:sp>
      <p:sp>
        <p:nvSpPr>
          <p:cNvPr id="2496" name="Google Shape;2496;p70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97" name="Google Shape;2497;p70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498" name="Google Shape;2498;p70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499" name="Google Shape;2499;p70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500" name="Google Shape;2500;p70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501" name="Google Shape;2501;p70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502" name="Google Shape;2502;p70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503" name="Google Shape;2503;p70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504" name="Google Shape;2504;p70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505" name="Google Shape;2505;p70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506" name="Google Shape;2506;p70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507" name="Google Shape;2507;p70"/>
          <p:cNvSpPr/>
          <p:nvPr/>
        </p:nvSpPr>
        <p:spPr>
          <a:xfrm flipH="1" rot="-5383536">
            <a:off x="4100833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08" name="Google Shape;2508;p70"/>
          <p:cNvSpPr/>
          <p:nvPr/>
        </p:nvSpPr>
        <p:spPr>
          <a:xfrm>
            <a:off x="40802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71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514" name="Google Shape;2514;p71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5" name="Google Shape;2515;p71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516" name="Google Shape;2516;p71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517" name="Google Shape;2517;p71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8" name="Google Shape;2518;p71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519" name="Google Shape;2519;p71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520" name="Google Shape;2520;p71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521" name="Google Shape;2521;p71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522" name="Google Shape;2522;p71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523" name="Google Shape;2523;p71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524" name="Google Shape;2524;p71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525" name="Google Shape;2525;p71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71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7" name="Google Shape;2527;p71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528" name="Google Shape;2528;p71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529" name="Google Shape;2529;p71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2530" name="Google Shape;2530;p71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31" name="Google Shape;2531;p71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532" name="Google Shape;2532;p71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33" name="Google Shape;2533;p71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534" name="Google Shape;2534;p71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535" name="Google Shape;2535;p71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2536" name="Google Shape;2536;p71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537" name="Google Shape;2537;p71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538" name="Google Shape;2538;p71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539" name="Google Shape;2539;p71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540" name="Google Shape;2540;p71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541" name="Google Shape;2541;p71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542" name="Google Shape;2542;p71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543" name="Google Shape;2543;p71"/>
          <p:cNvSpPr/>
          <p:nvPr/>
        </p:nvSpPr>
        <p:spPr>
          <a:xfrm flipH="1" rot="-5383536">
            <a:off x="16456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44" name="Google Shape;2544;p71"/>
          <p:cNvSpPr/>
          <p:nvPr/>
        </p:nvSpPr>
        <p:spPr>
          <a:xfrm flipH="1" rot="-5383536">
            <a:off x="20300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45" name="Google Shape;2545;p71"/>
          <p:cNvSpPr/>
          <p:nvPr/>
        </p:nvSpPr>
        <p:spPr>
          <a:xfrm>
            <a:off x="158190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546" name="Google Shape;2546;p71"/>
          <p:cNvSpPr/>
          <p:nvPr/>
        </p:nvSpPr>
        <p:spPr>
          <a:xfrm>
            <a:off x="19995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and Initialize an Array to store </a:t>
            </a:r>
            <a:r>
              <a:rPr lang="en">
                <a:solidFill>
                  <a:schemeClr val="accent1"/>
                </a:solidFill>
              </a:rPr>
              <a:t>String</a:t>
            </a:r>
            <a:r>
              <a:rPr lang="en"/>
              <a:t> values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311700" y="1636265"/>
            <a:ext cx="8356200" cy="733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[ ] names</a:t>
            </a:r>
            <a:r>
              <a:rPr lang="en"/>
              <a:t> ;                                     // declare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</a:t>
            </a:r>
            <a:r>
              <a:rPr lang="en"/>
              <a:t> = new </a:t>
            </a:r>
            <a:r>
              <a:rPr lang="en"/>
              <a:t>String</a:t>
            </a:r>
            <a:r>
              <a:rPr lang="en"/>
              <a:t> [ 10 ] ;                     // initialize array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311700" y="1152475"/>
            <a:ext cx="8356200" cy="440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r>
              <a:rPr lang="en"/>
              <a:t> [ ] </a:t>
            </a:r>
            <a:r>
              <a:rPr lang="en"/>
              <a:t>names</a:t>
            </a:r>
            <a:r>
              <a:rPr lang="en"/>
              <a:t> = new </a:t>
            </a:r>
            <a:r>
              <a:rPr lang="en"/>
              <a:t>String</a:t>
            </a:r>
            <a:r>
              <a:rPr lang="en"/>
              <a:t> [ 10 ] ;      // declare and initialize in 1 statement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165125" y="3221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3" name="Google Shape;223;p18"/>
          <p:cNvSpPr/>
          <p:nvPr/>
        </p:nvSpPr>
        <p:spPr>
          <a:xfrm>
            <a:off x="200526" y="3564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names</a:t>
            </a:r>
            <a:endParaRPr sz="900"/>
          </a:p>
        </p:txBody>
      </p:sp>
      <p:sp>
        <p:nvSpPr>
          <p:cNvPr id="224" name="Google Shape;224;p18"/>
          <p:cNvSpPr txBox="1"/>
          <p:nvPr/>
        </p:nvSpPr>
        <p:spPr>
          <a:xfrm>
            <a:off x="133925" y="3364025"/>
            <a:ext cx="743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r>
              <a:rPr lang="en" sz="1000"/>
              <a:t> [ ]</a:t>
            </a:r>
            <a:endParaRPr sz="1000"/>
          </a:p>
        </p:txBody>
      </p:sp>
      <p:sp>
        <p:nvSpPr>
          <p:cNvPr id="225" name="Google Shape;225;p18"/>
          <p:cNvSpPr txBox="1"/>
          <p:nvPr/>
        </p:nvSpPr>
        <p:spPr>
          <a:xfrm>
            <a:off x="343872" y="3717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p18"/>
          <p:cNvSpPr/>
          <p:nvPr/>
        </p:nvSpPr>
        <p:spPr>
          <a:xfrm>
            <a:off x="1066325" y="4290800"/>
            <a:ext cx="7629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1844452" y="4290800"/>
            <a:ext cx="7629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2622580" y="4290800"/>
            <a:ext cx="7629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3400707" y="4290800"/>
            <a:ext cx="7629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4178835" y="4290800"/>
            <a:ext cx="7629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4956962" y="4290800"/>
            <a:ext cx="7629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5735090" y="4290800"/>
            <a:ext cx="7629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6513217" y="4290800"/>
            <a:ext cx="7629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7291345" y="4290800"/>
            <a:ext cx="7629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8069472" y="4290800"/>
            <a:ext cx="7629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066325" y="4008550"/>
            <a:ext cx="762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37" name="Google Shape;237;p18"/>
          <p:cNvSpPr/>
          <p:nvPr/>
        </p:nvSpPr>
        <p:spPr>
          <a:xfrm>
            <a:off x="1844452" y="4008550"/>
            <a:ext cx="762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38" name="Google Shape;238;p18"/>
          <p:cNvSpPr/>
          <p:nvPr/>
        </p:nvSpPr>
        <p:spPr>
          <a:xfrm>
            <a:off x="2622580" y="4008550"/>
            <a:ext cx="762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39" name="Google Shape;239;p18"/>
          <p:cNvSpPr/>
          <p:nvPr/>
        </p:nvSpPr>
        <p:spPr>
          <a:xfrm>
            <a:off x="3400707" y="4008550"/>
            <a:ext cx="762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40" name="Google Shape;240;p18"/>
          <p:cNvSpPr/>
          <p:nvPr/>
        </p:nvSpPr>
        <p:spPr>
          <a:xfrm>
            <a:off x="4178835" y="4008550"/>
            <a:ext cx="762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41" name="Google Shape;241;p18"/>
          <p:cNvSpPr/>
          <p:nvPr/>
        </p:nvSpPr>
        <p:spPr>
          <a:xfrm>
            <a:off x="4956962" y="4008550"/>
            <a:ext cx="762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42" name="Google Shape;242;p18"/>
          <p:cNvSpPr/>
          <p:nvPr/>
        </p:nvSpPr>
        <p:spPr>
          <a:xfrm>
            <a:off x="5735090" y="4008550"/>
            <a:ext cx="762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43" name="Google Shape;243;p18"/>
          <p:cNvSpPr/>
          <p:nvPr/>
        </p:nvSpPr>
        <p:spPr>
          <a:xfrm>
            <a:off x="6513217" y="4008550"/>
            <a:ext cx="762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244" name="Google Shape;244;p18"/>
          <p:cNvSpPr/>
          <p:nvPr/>
        </p:nvSpPr>
        <p:spPr>
          <a:xfrm>
            <a:off x="7291345" y="4008550"/>
            <a:ext cx="762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245" name="Google Shape;245;p18"/>
          <p:cNvSpPr/>
          <p:nvPr/>
        </p:nvSpPr>
        <p:spPr>
          <a:xfrm>
            <a:off x="8069472" y="4008550"/>
            <a:ext cx="762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246" name="Google Shape;246;p18"/>
          <p:cNvSpPr txBox="1"/>
          <p:nvPr/>
        </p:nvSpPr>
        <p:spPr>
          <a:xfrm>
            <a:off x="1441950" y="4681175"/>
            <a:ext cx="6717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10</a:t>
            </a:r>
            <a:endParaRPr sz="1800"/>
          </a:p>
        </p:txBody>
      </p:sp>
      <p:sp>
        <p:nvSpPr>
          <p:cNvPr id="247" name="Google Shape;247;p18"/>
          <p:cNvSpPr/>
          <p:nvPr/>
        </p:nvSpPr>
        <p:spPr>
          <a:xfrm rot="2012203">
            <a:off x="384529" y="3973248"/>
            <a:ext cx="746102" cy="8331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 flipH="1" rot="-5394257">
            <a:off x="998812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index</a:t>
            </a:r>
            <a:endParaRPr sz="1200"/>
          </a:p>
        </p:txBody>
      </p:sp>
      <p:sp>
        <p:nvSpPr>
          <p:cNvPr id="249" name="Google Shape;249;p18"/>
          <p:cNvSpPr/>
          <p:nvPr/>
        </p:nvSpPr>
        <p:spPr>
          <a:xfrm flipH="1" rot="-5394257">
            <a:off x="8001962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index</a:t>
            </a:r>
            <a:endParaRPr sz="1200"/>
          </a:p>
        </p:txBody>
      </p:sp>
      <p:sp>
        <p:nvSpPr>
          <p:cNvPr id="250" name="Google Shape;250;p18"/>
          <p:cNvSpPr txBox="1"/>
          <p:nvPr>
            <p:ph idx="1" type="body"/>
          </p:nvPr>
        </p:nvSpPr>
        <p:spPr>
          <a:xfrm>
            <a:off x="311700" y="2413456"/>
            <a:ext cx="81423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</a:t>
            </a:r>
            <a:r>
              <a:rPr lang="en"/>
              <a:t>.length ;            // returns 10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72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552" name="Google Shape;2552;p72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3" name="Google Shape;2553;p72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554" name="Google Shape;2554;p72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555" name="Google Shape;2555;p72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6" name="Google Shape;2556;p72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557" name="Google Shape;2557;p72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558" name="Google Shape;2558;p72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559" name="Google Shape;2559;p72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560" name="Google Shape;2560;p72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561" name="Google Shape;2561;p72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562" name="Google Shape;2562;p72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563" name="Google Shape;2563;p72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72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65" name="Google Shape;2565;p72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566" name="Google Shape;2566;p72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567" name="Google Shape;2567;p72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568" name="Google Shape;2568;p72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69" name="Google Shape;2569;p72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570" name="Google Shape;2570;p72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1" name="Google Shape;2571;p72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572" name="Google Shape;2572;p72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573" name="Google Shape;2573;p72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2574" name="Google Shape;2574;p72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575" name="Google Shape;2575;p72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576" name="Google Shape;2576;p72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577" name="Google Shape;2577;p72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578" name="Google Shape;2578;p72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579" name="Google Shape;2579;p72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580" name="Google Shape;2580;p72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581" name="Google Shape;2581;p72"/>
          <p:cNvSpPr/>
          <p:nvPr/>
        </p:nvSpPr>
        <p:spPr>
          <a:xfrm flipH="1" rot="-5383536">
            <a:off x="20400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82" name="Google Shape;2582;p72"/>
          <p:cNvSpPr/>
          <p:nvPr/>
        </p:nvSpPr>
        <p:spPr>
          <a:xfrm flipH="1" rot="-5383536">
            <a:off x="2424433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83" name="Google Shape;2583;p72"/>
          <p:cNvSpPr/>
          <p:nvPr/>
        </p:nvSpPr>
        <p:spPr>
          <a:xfrm>
            <a:off x="1986204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584" name="Google Shape;2584;p72"/>
          <p:cNvSpPr/>
          <p:nvPr/>
        </p:nvSpPr>
        <p:spPr>
          <a:xfrm>
            <a:off x="24038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73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590" name="Google Shape;2590;p73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1" name="Google Shape;2591;p73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592" name="Google Shape;2592;p73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593" name="Google Shape;2593;p73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4" name="Google Shape;2594;p73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595" name="Google Shape;2595;p73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596" name="Google Shape;2596;p73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597" name="Google Shape;2597;p73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598" name="Google Shape;2598;p73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599" name="Google Shape;2599;p73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600" name="Google Shape;2600;p73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601" name="Google Shape;2601;p73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73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3" name="Google Shape;2603;p73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604" name="Google Shape;2604;p73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605" name="Google Shape;2605;p73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2606" name="Google Shape;2606;p73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07" name="Google Shape;2607;p73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2608" name="Google Shape;2608;p73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9" name="Google Shape;2609;p73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610" name="Google Shape;2610;p73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611" name="Google Shape;2611;p73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2612" name="Google Shape;2612;p73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613" name="Google Shape;2613;p73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614" name="Google Shape;2614;p73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615" name="Google Shape;2615;p73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616" name="Google Shape;2616;p73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617" name="Google Shape;2617;p73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618" name="Google Shape;2618;p73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619" name="Google Shape;2619;p73"/>
          <p:cNvSpPr/>
          <p:nvPr/>
        </p:nvSpPr>
        <p:spPr>
          <a:xfrm flipH="1" rot="-5383536">
            <a:off x="24773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20" name="Google Shape;2620;p73"/>
          <p:cNvSpPr/>
          <p:nvPr/>
        </p:nvSpPr>
        <p:spPr>
          <a:xfrm flipH="1" rot="-5383536">
            <a:off x="2861733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21" name="Google Shape;2621;p73"/>
          <p:cNvSpPr/>
          <p:nvPr/>
        </p:nvSpPr>
        <p:spPr>
          <a:xfrm>
            <a:off x="242350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622" name="Google Shape;2622;p73"/>
          <p:cNvSpPr/>
          <p:nvPr/>
        </p:nvSpPr>
        <p:spPr>
          <a:xfrm>
            <a:off x="28411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623" name="Google Shape;2623;p73"/>
          <p:cNvSpPr txBox="1"/>
          <p:nvPr/>
        </p:nvSpPr>
        <p:spPr>
          <a:xfrm>
            <a:off x="5548937" y="1320175"/>
            <a:ext cx="574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74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629" name="Google Shape;2629;p74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30" name="Google Shape;2630;p74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631" name="Google Shape;2631;p74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632" name="Google Shape;2632;p74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33" name="Google Shape;2633;p74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634" name="Google Shape;2634;p74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635" name="Google Shape;2635;p74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636" name="Google Shape;2636;p74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637" name="Google Shape;2637;p74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638" name="Google Shape;2638;p74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639" name="Google Shape;2639;p74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640" name="Google Shape;2640;p74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74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42" name="Google Shape;2642;p74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643" name="Google Shape;2643;p74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644" name="Google Shape;2644;p74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645" name="Google Shape;2645;p74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46" name="Google Shape;2646;p74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swap</a:t>
            </a:r>
            <a:endParaRPr/>
          </a:p>
        </p:txBody>
      </p:sp>
      <p:sp>
        <p:nvSpPr>
          <p:cNvPr id="2647" name="Google Shape;2647;p74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48" name="Google Shape;2648;p74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649" name="Google Shape;2649;p74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650" name="Google Shape;2650;p74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651" name="Google Shape;2651;p74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652" name="Google Shape;2652;p74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653" name="Google Shape;2653;p74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654" name="Google Shape;2654;p74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655" name="Google Shape;2655;p74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656" name="Google Shape;2656;p74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657" name="Google Shape;2657;p74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658" name="Google Shape;2658;p74"/>
          <p:cNvSpPr/>
          <p:nvPr/>
        </p:nvSpPr>
        <p:spPr>
          <a:xfrm flipH="1" rot="-5383536">
            <a:off x="28847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59" name="Google Shape;2659;p74"/>
          <p:cNvSpPr/>
          <p:nvPr/>
        </p:nvSpPr>
        <p:spPr>
          <a:xfrm flipH="1" rot="-5383536">
            <a:off x="32691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60" name="Google Shape;2660;p74"/>
          <p:cNvSpPr/>
          <p:nvPr/>
        </p:nvSpPr>
        <p:spPr>
          <a:xfrm>
            <a:off x="28309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661" name="Google Shape;2661;p74"/>
          <p:cNvSpPr/>
          <p:nvPr/>
        </p:nvSpPr>
        <p:spPr>
          <a:xfrm>
            <a:off x="32486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75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667" name="Google Shape;2667;p75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68" name="Google Shape;2668;p75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669" name="Google Shape;2669;p75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670" name="Google Shape;2670;p75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71" name="Google Shape;2671;p75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672" name="Google Shape;2672;p75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673" name="Google Shape;2673;p75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674" name="Google Shape;2674;p75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675" name="Google Shape;2675;p75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676" name="Google Shape;2676;p75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677" name="Google Shape;2677;p75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678" name="Google Shape;2678;p75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75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80" name="Google Shape;2680;p75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681" name="Google Shape;2681;p75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682" name="Google Shape;2682;p75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2683" name="Google Shape;2683;p75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84" name="Google Shape;2684;p75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685" name="Google Shape;2685;p75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86" name="Google Shape;2686;p75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687" name="Google Shape;2687;p75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688" name="Google Shape;2688;p75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689" name="Google Shape;2689;p75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690" name="Google Shape;2690;p75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691" name="Google Shape;2691;p75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692" name="Google Shape;2692;p75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693" name="Google Shape;2693;p75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694" name="Google Shape;2694;p75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695" name="Google Shape;2695;p75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696" name="Google Shape;2696;p75"/>
          <p:cNvSpPr/>
          <p:nvPr/>
        </p:nvSpPr>
        <p:spPr>
          <a:xfrm flipH="1" rot="-5383536">
            <a:off x="33021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97" name="Google Shape;2697;p75"/>
          <p:cNvSpPr/>
          <p:nvPr/>
        </p:nvSpPr>
        <p:spPr>
          <a:xfrm flipH="1" rot="-5383536">
            <a:off x="36865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98" name="Google Shape;2698;p75"/>
          <p:cNvSpPr/>
          <p:nvPr/>
        </p:nvSpPr>
        <p:spPr>
          <a:xfrm>
            <a:off x="32483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699" name="Google Shape;2699;p75"/>
          <p:cNvSpPr/>
          <p:nvPr/>
        </p:nvSpPr>
        <p:spPr>
          <a:xfrm>
            <a:off x="36660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76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705" name="Google Shape;2705;p76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06" name="Google Shape;2706;p76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707" name="Google Shape;2707;p76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708" name="Google Shape;2708;p76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09" name="Google Shape;2709;p76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710" name="Google Shape;2710;p76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711" name="Google Shape;2711;p76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712" name="Google Shape;2712;p76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713" name="Google Shape;2713;p76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714" name="Google Shape;2714;p76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715" name="Google Shape;2715;p76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716" name="Google Shape;2716;p76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76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18" name="Google Shape;2718;p76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719" name="Google Shape;2719;p76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720" name="Google Shape;2720;p76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2721" name="Google Shape;2721;p76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22" name="Google Shape;2722;p76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723" name="Google Shape;2723;p76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24" name="Google Shape;2724;p76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725" name="Google Shape;2725;p76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726" name="Google Shape;2726;p76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727" name="Google Shape;2727;p76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728" name="Google Shape;2728;p76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729" name="Google Shape;2729;p76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730" name="Google Shape;2730;p76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731" name="Google Shape;2731;p76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732" name="Google Shape;2732;p76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733" name="Google Shape;2733;p76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734" name="Google Shape;2734;p76"/>
          <p:cNvSpPr/>
          <p:nvPr/>
        </p:nvSpPr>
        <p:spPr>
          <a:xfrm flipH="1" rot="-5383536">
            <a:off x="37130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35" name="Google Shape;2735;p76"/>
          <p:cNvSpPr/>
          <p:nvPr/>
        </p:nvSpPr>
        <p:spPr>
          <a:xfrm flipH="1" rot="-5383536">
            <a:off x="40974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36" name="Google Shape;2736;p76"/>
          <p:cNvSpPr/>
          <p:nvPr/>
        </p:nvSpPr>
        <p:spPr>
          <a:xfrm>
            <a:off x="365920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737" name="Google Shape;2737;p76"/>
          <p:cNvSpPr/>
          <p:nvPr/>
        </p:nvSpPr>
        <p:spPr>
          <a:xfrm>
            <a:off x="40768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77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743" name="Google Shape;2743;p77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44" name="Google Shape;2744;p77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745" name="Google Shape;2745;p77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746" name="Google Shape;2746;p77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47" name="Google Shape;2747;p77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748" name="Google Shape;2748;p77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749" name="Google Shape;2749;p77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750" name="Google Shape;2750;p77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751" name="Google Shape;2751;p77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752" name="Google Shape;2752;p77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753" name="Google Shape;2753;p77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754" name="Google Shape;2754;p77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77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56" name="Google Shape;2756;p77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757" name="Google Shape;2757;p77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758" name="Google Shape;2758;p77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2759" name="Google Shape;2759;p77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60" name="Google Shape;2760;p77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761" name="Google Shape;2761;p77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62" name="Google Shape;2762;p77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763" name="Google Shape;2763;p77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764" name="Google Shape;2764;p77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765" name="Google Shape;2765;p77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766" name="Google Shape;2766;p77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767" name="Google Shape;2767;p77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768" name="Google Shape;2768;p77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769" name="Google Shape;2769;p77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770" name="Google Shape;2770;p77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771" name="Google Shape;2771;p77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772" name="Google Shape;2772;p77"/>
          <p:cNvSpPr/>
          <p:nvPr/>
        </p:nvSpPr>
        <p:spPr>
          <a:xfrm flipH="1" rot="-5383536">
            <a:off x="37130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73" name="Google Shape;2773;p77"/>
          <p:cNvSpPr/>
          <p:nvPr/>
        </p:nvSpPr>
        <p:spPr>
          <a:xfrm flipH="1" rot="-5383536">
            <a:off x="40974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74" name="Google Shape;2774;p77"/>
          <p:cNvSpPr/>
          <p:nvPr/>
        </p:nvSpPr>
        <p:spPr>
          <a:xfrm>
            <a:off x="365920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775" name="Google Shape;2775;p77"/>
          <p:cNvSpPr/>
          <p:nvPr/>
        </p:nvSpPr>
        <p:spPr>
          <a:xfrm>
            <a:off x="40768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78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781" name="Google Shape;2781;p78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82" name="Google Shape;2782;p78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783" name="Google Shape;2783;p78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784" name="Google Shape;2784;p78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85" name="Google Shape;2785;p78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786" name="Google Shape;2786;p78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787" name="Google Shape;2787;p78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788" name="Google Shape;2788;p78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789" name="Google Shape;2789;p78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790" name="Google Shape;2790;p78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791" name="Google Shape;2791;p78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792" name="Google Shape;2792;p78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78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94" name="Google Shape;2794;p78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795" name="Google Shape;2795;p78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796" name="Google Shape;2796;p78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2797" name="Google Shape;2797;p78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</a:t>
            </a:r>
            <a:r>
              <a:rPr b="1" lang="en" sz="1100">
                <a:solidFill>
                  <a:srgbClr val="000000"/>
                </a:solidFill>
              </a:rPr>
              <a:t>j&lt;arr.length-1;</a:t>
            </a:r>
            <a:r>
              <a:rPr lang="en" sz="1000"/>
              <a:t>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98" name="Google Shape;2798;p78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comparison</a:t>
            </a:r>
            <a:endParaRPr/>
          </a:p>
        </p:txBody>
      </p:sp>
      <p:sp>
        <p:nvSpPr>
          <p:cNvPr id="2799" name="Google Shape;2799;p78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00" name="Google Shape;2800;p78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801" name="Google Shape;2801;p78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802" name="Google Shape;2802;p78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803" name="Google Shape;2803;p78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804" name="Google Shape;2804;p78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805" name="Google Shape;2805;p78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806" name="Google Shape;2806;p78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807" name="Google Shape;2807;p78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808" name="Google Shape;2808;p78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809" name="Google Shape;2809;p78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810" name="Google Shape;2810;p78"/>
          <p:cNvSpPr/>
          <p:nvPr/>
        </p:nvSpPr>
        <p:spPr>
          <a:xfrm flipH="1" rot="-5383536">
            <a:off x="40974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11" name="Google Shape;2811;p78"/>
          <p:cNvSpPr/>
          <p:nvPr/>
        </p:nvSpPr>
        <p:spPr>
          <a:xfrm>
            <a:off x="40768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79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817" name="Google Shape;2817;p79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18" name="Google Shape;2818;p79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819" name="Google Shape;2819;p79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820" name="Google Shape;2820;p79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21" name="Google Shape;2821;p79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822" name="Google Shape;2822;p79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823" name="Google Shape;2823;p79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824" name="Google Shape;2824;p79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825" name="Google Shape;2825;p79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826" name="Google Shape;2826;p79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827" name="Google Shape;2827;p79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828" name="Google Shape;2828;p79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79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30" name="Google Shape;2830;p79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831" name="Google Shape;2831;p79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832" name="Google Shape;2832;p79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2833" name="Google Shape;2833;p79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34" name="Google Shape;2834;p79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835" name="Google Shape;2835;p79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36" name="Google Shape;2836;p79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837" name="Google Shape;2837;p79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838" name="Google Shape;2838;p79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2839" name="Google Shape;2839;p79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840" name="Google Shape;2840;p79"/>
          <p:cNvSpPr/>
          <p:nvPr/>
        </p:nvSpPr>
        <p:spPr>
          <a:xfrm flipH="1" rot="-5383536">
            <a:off x="16456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41" name="Google Shape;2841;p79"/>
          <p:cNvSpPr/>
          <p:nvPr/>
        </p:nvSpPr>
        <p:spPr>
          <a:xfrm flipH="1" rot="-5383536">
            <a:off x="20300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42" name="Google Shape;2842;p79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843" name="Google Shape;2843;p79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844" name="Google Shape;2844;p79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845" name="Google Shape;2845;p79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846" name="Google Shape;2846;p79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847" name="Google Shape;2847;p79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848" name="Google Shape;2848;p79"/>
          <p:cNvSpPr/>
          <p:nvPr/>
        </p:nvSpPr>
        <p:spPr>
          <a:xfrm>
            <a:off x="158190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849" name="Google Shape;2849;p79"/>
          <p:cNvSpPr/>
          <p:nvPr/>
        </p:nvSpPr>
        <p:spPr>
          <a:xfrm>
            <a:off x="19995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80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855" name="Google Shape;2855;p80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6" name="Google Shape;2856;p80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857" name="Google Shape;2857;p80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858" name="Google Shape;2858;p80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9" name="Google Shape;2859;p80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860" name="Google Shape;2860;p80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861" name="Google Shape;2861;p80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862" name="Google Shape;2862;p80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863" name="Google Shape;2863;p80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864" name="Google Shape;2864;p80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865" name="Google Shape;2865;p80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866" name="Google Shape;2866;p80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80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68" name="Google Shape;2868;p80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869" name="Google Shape;2869;p80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870" name="Google Shape;2870;p80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871" name="Google Shape;2871;p80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72" name="Google Shape;2872;p80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2873" name="Google Shape;2873;p80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74" name="Google Shape;2874;p80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875" name="Google Shape;2875;p80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876" name="Google Shape;2876;p80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2877" name="Google Shape;2877;p80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878" name="Google Shape;2878;p80"/>
          <p:cNvSpPr/>
          <p:nvPr/>
        </p:nvSpPr>
        <p:spPr>
          <a:xfrm flipH="1" rot="-5383536">
            <a:off x="20266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79" name="Google Shape;2879;p80"/>
          <p:cNvSpPr/>
          <p:nvPr/>
        </p:nvSpPr>
        <p:spPr>
          <a:xfrm flipH="1" rot="-5383536">
            <a:off x="24110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80" name="Google Shape;2880;p80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881" name="Google Shape;2881;p80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882" name="Google Shape;2882;p80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883" name="Google Shape;2883;p80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884" name="Google Shape;2884;p80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885" name="Google Shape;2885;p80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886" name="Google Shape;2886;p80"/>
          <p:cNvSpPr/>
          <p:nvPr/>
        </p:nvSpPr>
        <p:spPr>
          <a:xfrm>
            <a:off x="198280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887" name="Google Shape;2887;p80"/>
          <p:cNvSpPr/>
          <p:nvPr/>
        </p:nvSpPr>
        <p:spPr>
          <a:xfrm>
            <a:off x="24004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888" name="Google Shape;2888;p80"/>
          <p:cNvSpPr txBox="1"/>
          <p:nvPr/>
        </p:nvSpPr>
        <p:spPr>
          <a:xfrm>
            <a:off x="5548937" y="1330125"/>
            <a:ext cx="574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81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894" name="Google Shape;2894;p81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95" name="Google Shape;2895;p81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896" name="Google Shape;2896;p81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897" name="Google Shape;2897;p81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98" name="Google Shape;2898;p81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899" name="Google Shape;2899;p81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900" name="Google Shape;2900;p81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901" name="Google Shape;2901;p81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902" name="Google Shape;2902;p81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903" name="Google Shape;2903;p81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904" name="Google Shape;2904;p81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905" name="Google Shape;2905;p81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81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07" name="Google Shape;2907;p81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908" name="Google Shape;2908;p81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909" name="Google Shape;2909;p81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2910" name="Google Shape;2910;p81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11" name="Google Shape;2911;p81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swap</a:t>
            </a:r>
            <a:endParaRPr/>
          </a:p>
        </p:txBody>
      </p:sp>
      <p:sp>
        <p:nvSpPr>
          <p:cNvPr id="2912" name="Google Shape;2912;p81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3" name="Google Shape;2913;p81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914" name="Google Shape;2914;p81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915" name="Google Shape;2915;p81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916" name="Google Shape;2916;p81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917" name="Google Shape;2917;p81"/>
          <p:cNvSpPr/>
          <p:nvPr/>
        </p:nvSpPr>
        <p:spPr>
          <a:xfrm flipH="1" rot="-5383536">
            <a:off x="24838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8" name="Google Shape;2918;p81"/>
          <p:cNvSpPr/>
          <p:nvPr/>
        </p:nvSpPr>
        <p:spPr>
          <a:xfrm flipH="1" rot="-5383536">
            <a:off x="28682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9" name="Google Shape;2919;p81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920" name="Google Shape;2920;p81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921" name="Google Shape;2921;p81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922" name="Google Shape;2922;p81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923" name="Google Shape;2923;p81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2</a:t>
            </a:r>
            <a:endParaRPr/>
          </a:p>
        </p:txBody>
      </p:sp>
      <p:sp>
        <p:nvSpPr>
          <p:cNvPr id="2924" name="Google Shape;2924;p81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2</a:t>
            </a:r>
            <a:endParaRPr/>
          </a:p>
        </p:txBody>
      </p:sp>
      <p:sp>
        <p:nvSpPr>
          <p:cNvPr id="2925" name="Google Shape;2925;p81"/>
          <p:cNvSpPr/>
          <p:nvPr/>
        </p:nvSpPr>
        <p:spPr>
          <a:xfrm>
            <a:off x="242010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926" name="Google Shape;2926;p81"/>
          <p:cNvSpPr/>
          <p:nvPr/>
        </p:nvSpPr>
        <p:spPr>
          <a:xfrm>
            <a:off x="28377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and Initialize an Array to store </a:t>
            </a:r>
            <a:r>
              <a:rPr lang="en">
                <a:solidFill>
                  <a:schemeClr val="accent1"/>
                </a:solidFill>
              </a:rPr>
              <a:t>char</a:t>
            </a:r>
            <a:r>
              <a:rPr lang="en"/>
              <a:t> values</a:t>
            </a:r>
            <a:endParaRPr/>
          </a:p>
        </p:txBody>
      </p:sp>
      <p:sp>
        <p:nvSpPr>
          <p:cNvPr id="256" name="Google Shape;256;p19"/>
          <p:cNvSpPr txBox="1"/>
          <p:nvPr>
            <p:ph idx="1" type="body"/>
          </p:nvPr>
        </p:nvSpPr>
        <p:spPr>
          <a:xfrm>
            <a:off x="311700" y="1685875"/>
            <a:ext cx="8356200" cy="733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</a:t>
            </a:r>
            <a:r>
              <a:rPr lang="en"/>
              <a:t> [ ] </a:t>
            </a:r>
            <a:r>
              <a:rPr lang="en"/>
              <a:t>initials</a:t>
            </a:r>
            <a:r>
              <a:rPr lang="en"/>
              <a:t> ;                                     // declare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initials</a:t>
            </a:r>
            <a:r>
              <a:rPr lang="en"/>
              <a:t> = new </a:t>
            </a:r>
            <a:r>
              <a:rPr lang="en"/>
              <a:t>char</a:t>
            </a:r>
            <a:r>
              <a:rPr lang="en"/>
              <a:t> [ 15 ] ;                     // initialize array</a:t>
            </a:r>
            <a:endParaRPr/>
          </a:p>
        </p:txBody>
      </p:sp>
      <p:sp>
        <p:nvSpPr>
          <p:cNvPr id="257" name="Google Shape;257;p19"/>
          <p:cNvSpPr txBox="1"/>
          <p:nvPr>
            <p:ph idx="1" type="body"/>
          </p:nvPr>
        </p:nvSpPr>
        <p:spPr>
          <a:xfrm>
            <a:off x="311700" y="1152475"/>
            <a:ext cx="8356200" cy="440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</a:t>
            </a:r>
            <a:r>
              <a:rPr lang="en"/>
              <a:t> [ ] initials = new </a:t>
            </a:r>
            <a:r>
              <a:rPr lang="en"/>
              <a:t>char</a:t>
            </a:r>
            <a:r>
              <a:rPr lang="en"/>
              <a:t> [ 15 ] ;      // declare and initialize in 1 statement</a:t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65125" y="3221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" name="Google Shape;259;p19"/>
          <p:cNvSpPr/>
          <p:nvPr/>
        </p:nvSpPr>
        <p:spPr>
          <a:xfrm>
            <a:off x="200526" y="3564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initials</a:t>
            </a:r>
            <a:endParaRPr sz="900"/>
          </a:p>
        </p:txBody>
      </p:sp>
      <p:sp>
        <p:nvSpPr>
          <p:cNvPr id="260" name="Google Shape;260;p19"/>
          <p:cNvSpPr txBox="1"/>
          <p:nvPr/>
        </p:nvSpPr>
        <p:spPr>
          <a:xfrm>
            <a:off x="133925" y="3364025"/>
            <a:ext cx="743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char</a:t>
            </a:r>
            <a:r>
              <a:rPr lang="en" sz="1000"/>
              <a:t> [ ]</a:t>
            </a:r>
            <a:endParaRPr sz="1000"/>
          </a:p>
        </p:txBody>
      </p:sp>
      <p:sp>
        <p:nvSpPr>
          <p:cNvPr id="261" name="Google Shape;261;p19"/>
          <p:cNvSpPr txBox="1"/>
          <p:nvPr/>
        </p:nvSpPr>
        <p:spPr>
          <a:xfrm>
            <a:off x="343872" y="3717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2" name="Google Shape;262;p19"/>
          <p:cNvSpPr/>
          <p:nvPr/>
        </p:nvSpPr>
        <p:spPr>
          <a:xfrm>
            <a:off x="106632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156725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2068186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569117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307004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3570978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4071909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4572840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507377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5574701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06632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73" name="Google Shape;273;p19"/>
          <p:cNvSpPr/>
          <p:nvPr/>
        </p:nvSpPr>
        <p:spPr>
          <a:xfrm>
            <a:off x="156725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74" name="Google Shape;274;p19"/>
          <p:cNvSpPr/>
          <p:nvPr/>
        </p:nvSpPr>
        <p:spPr>
          <a:xfrm>
            <a:off x="2068186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75" name="Google Shape;275;p19"/>
          <p:cNvSpPr/>
          <p:nvPr/>
        </p:nvSpPr>
        <p:spPr>
          <a:xfrm>
            <a:off x="2569117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76" name="Google Shape;276;p19"/>
          <p:cNvSpPr/>
          <p:nvPr/>
        </p:nvSpPr>
        <p:spPr>
          <a:xfrm>
            <a:off x="307004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77" name="Google Shape;277;p19"/>
          <p:cNvSpPr/>
          <p:nvPr/>
        </p:nvSpPr>
        <p:spPr>
          <a:xfrm>
            <a:off x="3570978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78" name="Google Shape;278;p19"/>
          <p:cNvSpPr/>
          <p:nvPr/>
        </p:nvSpPr>
        <p:spPr>
          <a:xfrm>
            <a:off x="4071909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79" name="Google Shape;279;p19"/>
          <p:cNvSpPr/>
          <p:nvPr/>
        </p:nvSpPr>
        <p:spPr>
          <a:xfrm>
            <a:off x="4572840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280" name="Google Shape;280;p19"/>
          <p:cNvSpPr/>
          <p:nvPr/>
        </p:nvSpPr>
        <p:spPr>
          <a:xfrm>
            <a:off x="507377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281" name="Google Shape;281;p19"/>
          <p:cNvSpPr/>
          <p:nvPr/>
        </p:nvSpPr>
        <p:spPr>
          <a:xfrm>
            <a:off x="5574701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282" name="Google Shape;282;p19"/>
          <p:cNvSpPr txBox="1"/>
          <p:nvPr/>
        </p:nvSpPr>
        <p:spPr>
          <a:xfrm>
            <a:off x="1441950" y="4681175"/>
            <a:ext cx="6717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15</a:t>
            </a:r>
            <a:endParaRPr sz="1800"/>
          </a:p>
        </p:txBody>
      </p:sp>
      <p:sp>
        <p:nvSpPr>
          <p:cNvPr id="283" name="Google Shape;283;p19"/>
          <p:cNvSpPr/>
          <p:nvPr/>
        </p:nvSpPr>
        <p:spPr>
          <a:xfrm>
            <a:off x="604848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6549413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7050344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755127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8052205" y="43362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604848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289" name="Google Shape;289;p19"/>
          <p:cNvSpPr/>
          <p:nvPr/>
        </p:nvSpPr>
        <p:spPr>
          <a:xfrm>
            <a:off x="6549413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290" name="Google Shape;290;p19"/>
          <p:cNvSpPr/>
          <p:nvPr/>
        </p:nvSpPr>
        <p:spPr>
          <a:xfrm>
            <a:off x="7050344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291" name="Google Shape;291;p19"/>
          <p:cNvSpPr/>
          <p:nvPr/>
        </p:nvSpPr>
        <p:spPr>
          <a:xfrm>
            <a:off x="755127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292" name="Google Shape;292;p19"/>
          <p:cNvSpPr/>
          <p:nvPr/>
        </p:nvSpPr>
        <p:spPr>
          <a:xfrm>
            <a:off x="8052205" y="40981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293" name="Google Shape;293;p19"/>
          <p:cNvSpPr/>
          <p:nvPr/>
        </p:nvSpPr>
        <p:spPr>
          <a:xfrm rot="2012203">
            <a:off x="384529" y="3973248"/>
            <a:ext cx="746102" cy="8331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 flipH="1" rot="-5394257">
            <a:off x="862912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index</a:t>
            </a:r>
            <a:endParaRPr sz="1200"/>
          </a:p>
        </p:txBody>
      </p:sp>
      <p:sp>
        <p:nvSpPr>
          <p:cNvPr id="295" name="Google Shape;295;p19"/>
          <p:cNvSpPr/>
          <p:nvPr/>
        </p:nvSpPr>
        <p:spPr>
          <a:xfrm flipH="1" rot="-5394257">
            <a:off x="7848787" y="35016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index</a:t>
            </a:r>
            <a:endParaRPr sz="1200"/>
          </a:p>
        </p:txBody>
      </p:sp>
      <p:sp>
        <p:nvSpPr>
          <p:cNvPr id="296" name="Google Shape;296;p19"/>
          <p:cNvSpPr txBox="1"/>
          <p:nvPr>
            <p:ph idx="1" type="body"/>
          </p:nvPr>
        </p:nvSpPr>
        <p:spPr>
          <a:xfrm>
            <a:off x="311700" y="2489656"/>
            <a:ext cx="81423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initials</a:t>
            </a:r>
            <a:r>
              <a:rPr lang="en"/>
              <a:t>.length ;            // returns 15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82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932" name="Google Shape;2932;p82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33" name="Google Shape;2933;p82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934" name="Google Shape;2934;p82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935" name="Google Shape;2935;p82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36" name="Google Shape;2936;p82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937" name="Google Shape;2937;p82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938" name="Google Shape;2938;p82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939" name="Google Shape;2939;p82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940" name="Google Shape;2940;p82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941" name="Google Shape;2941;p82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942" name="Google Shape;2942;p82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943" name="Google Shape;2943;p82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82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45" name="Google Shape;2945;p82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946" name="Google Shape;2946;p82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947" name="Google Shape;2947;p82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948" name="Google Shape;2948;p82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49" name="Google Shape;2949;p82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950" name="Google Shape;2950;p82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51" name="Google Shape;2951;p82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952" name="Google Shape;2952;p82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953" name="Google Shape;2953;p82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954" name="Google Shape;2954;p82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955" name="Google Shape;2955;p82"/>
          <p:cNvSpPr/>
          <p:nvPr/>
        </p:nvSpPr>
        <p:spPr>
          <a:xfrm flipH="1" rot="-5383536">
            <a:off x="29112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56" name="Google Shape;2956;p82"/>
          <p:cNvSpPr/>
          <p:nvPr/>
        </p:nvSpPr>
        <p:spPr>
          <a:xfrm flipH="1" rot="-5383536">
            <a:off x="32956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57" name="Google Shape;2957;p82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958" name="Google Shape;2958;p82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959" name="Google Shape;2959;p82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960" name="Google Shape;2960;p82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961" name="Google Shape;2961;p82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2962" name="Google Shape;2962;p82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2963" name="Google Shape;2963;p82"/>
          <p:cNvSpPr/>
          <p:nvPr/>
        </p:nvSpPr>
        <p:spPr>
          <a:xfrm>
            <a:off x="282755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964" name="Google Shape;2964;p82"/>
          <p:cNvSpPr/>
          <p:nvPr/>
        </p:nvSpPr>
        <p:spPr>
          <a:xfrm>
            <a:off x="32452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83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970" name="Google Shape;2970;p83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71" name="Google Shape;2971;p83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2972" name="Google Shape;2972;p83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2973" name="Google Shape;2973;p83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74" name="Google Shape;2974;p83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2975" name="Google Shape;2975;p83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2976" name="Google Shape;2976;p83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2977" name="Google Shape;2977;p83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2978" name="Google Shape;2978;p83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2979" name="Google Shape;2979;p83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2980" name="Google Shape;2980;p83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2981" name="Google Shape;2981;p83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2" name="Google Shape;2982;p83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83" name="Google Shape;2983;p83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2984" name="Google Shape;2984;p83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2985" name="Google Shape;2985;p83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2986" name="Google Shape;2986;p83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87" name="Google Shape;2987;p83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2988" name="Google Shape;2988;p83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89" name="Google Shape;2989;p83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2990" name="Google Shape;2990;p83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2991" name="Google Shape;2991;p83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2992" name="Google Shape;2992;p83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2993" name="Google Shape;2993;p83"/>
          <p:cNvSpPr/>
          <p:nvPr/>
        </p:nvSpPr>
        <p:spPr>
          <a:xfrm flipH="1" rot="-5383536">
            <a:off x="33220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94" name="Google Shape;2994;p83"/>
          <p:cNvSpPr/>
          <p:nvPr/>
        </p:nvSpPr>
        <p:spPr>
          <a:xfrm flipH="1" rot="-5383536">
            <a:off x="37064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95" name="Google Shape;2995;p83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2996" name="Google Shape;2996;p83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997" name="Google Shape;2997;p83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2998" name="Google Shape;2998;p83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999" name="Google Shape;2999;p83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000" name="Google Shape;3000;p83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001" name="Google Shape;3001;p83"/>
          <p:cNvSpPr/>
          <p:nvPr/>
        </p:nvSpPr>
        <p:spPr>
          <a:xfrm>
            <a:off x="323840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002" name="Google Shape;3002;p83"/>
          <p:cNvSpPr/>
          <p:nvPr/>
        </p:nvSpPr>
        <p:spPr>
          <a:xfrm>
            <a:off x="36560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84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008" name="Google Shape;3008;p84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09" name="Google Shape;3009;p84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010" name="Google Shape;3010;p84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011" name="Google Shape;3011;p84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12" name="Google Shape;3012;p84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013" name="Google Shape;3013;p84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014" name="Google Shape;3014;p84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015" name="Google Shape;3015;p84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016" name="Google Shape;3016;p84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017" name="Google Shape;3017;p84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018" name="Google Shape;3018;p84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019" name="Google Shape;3019;p84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84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21" name="Google Shape;3021;p84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022" name="Google Shape;3022;p84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023" name="Google Shape;3023;p84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3024" name="Google Shape;3024;p84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 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25" name="Google Shape;3025;p84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3026" name="Google Shape;3026;p84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27" name="Google Shape;3027;p84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028" name="Google Shape;3028;p84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029" name="Google Shape;3029;p84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3030" name="Google Shape;3030;p84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031" name="Google Shape;3031;p84"/>
          <p:cNvSpPr/>
          <p:nvPr/>
        </p:nvSpPr>
        <p:spPr>
          <a:xfrm flipH="1" rot="-5383536">
            <a:off x="37428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2" name="Google Shape;3032;p84"/>
          <p:cNvSpPr/>
          <p:nvPr/>
        </p:nvSpPr>
        <p:spPr>
          <a:xfrm flipH="1" rot="-5383536">
            <a:off x="41272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3" name="Google Shape;3033;p84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034" name="Google Shape;3034;p84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035" name="Google Shape;3035;p84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036" name="Google Shape;3036;p84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037" name="Google Shape;3037;p84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038" name="Google Shape;3038;p84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039" name="Google Shape;3039;p84"/>
          <p:cNvSpPr/>
          <p:nvPr/>
        </p:nvSpPr>
        <p:spPr>
          <a:xfrm>
            <a:off x="3659205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040" name="Google Shape;3040;p84"/>
          <p:cNvSpPr/>
          <p:nvPr/>
        </p:nvSpPr>
        <p:spPr>
          <a:xfrm>
            <a:off x="40768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p85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046" name="Google Shape;3046;p85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47" name="Google Shape;3047;p85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048" name="Google Shape;3048;p85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049" name="Google Shape;3049;p85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50" name="Google Shape;3050;p85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051" name="Google Shape;3051;p85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052" name="Google Shape;3052;p85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053" name="Google Shape;3053;p85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054" name="Google Shape;3054;p85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055" name="Google Shape;3055;p85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056" name="Google Shape;3056;p85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057" name="Google Shape;3057;p85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85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59" name="Google Shape;3059;p85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060" name="Google Shape;3060;p85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061" name="Google Shape;3061;p85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3062" name="Google Shape;3062;p85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</a:t>
            </a:r>
            <a:r>
              <a:rPr b="1" lang="en" sz="1100">
                <a:solidFill>
                  <a:schemeClr val="dk1"/>
                </a:solidFill>
              </a:rPr>
              <a:t>j&lt;arr.length-1;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63" name="Google Shape;3063;p85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comparison</a:t>
            </a:r>
            <a:endParaRPr/>
          </a:p>
        </p:txBody>
      </p:sp>
      <p:sp>
        <p:nvSpPr>
          <p:cNvPr id="3064" name="Google Shape;3064;p85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5" name="Google Shape;3065;p85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066" name="Google Shape;3066;p85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067" name="Google Shape;3067;p85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3068" name="Google Shape;3068;p85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069" name="Google Shape;3069;p85"/>
          <p:cNvSpPr/>
          <p:nvPr/>
        </p:nvSpPr>
        <p:spPr>
          <a:xfrm flipH="1" rot="-5383536">
            <a:off x="41272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70" name="Google Shape;3070;p85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071" name="Google Shape;3071;p85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072" name="Google Shape;3072;p85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073" name="Google Shape;3073;p85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074" name="Google Shape;3074;p85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075" name="Google Shape;3075;p85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076" name="Google Shape;3076;p85"/>
          <p:cNvSpPr/>
          <p:nvPr/>
        </p:nvSpPr>
        <p:spPr>
          <a:xfrm>
            <a:off x="40768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p86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082" name="Google Shape;3082;p86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83" name="Google Shape;3083;p86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084" name="Google Shape;3084;p86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085" name="Google Shape;3085;p86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86" name="Google Shape;3086;p86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087" name="Google Shape;3087;p86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088" name="Google Shape;3088;p86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089" name="Google Shape;3089;p86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090" name="Google Shape;3090;p86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091" name="Google Shape;3091;p86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092" name="Google Shape;3092;p86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093" name="Google Shape;3093;p86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86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95" name="Google Shape;3095;p86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096" name="Google Shape;3096;p86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097" name="Google Shape;3097;p86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098" name="Google Shape;3098;p86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</a:t>
            </a:r>
            <a:r>
              <a:rPr lang="en" sz="1000"/>
              <a:t>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99" name="Google Shape;3099;p86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3100" name="Google Shape;3100;p86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01" name="Google Shape;3101;p86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102" name="Google Shape;3102;p86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103" name="Google Shape;3103;p86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3104" name="Google Shape;3104;p86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105" name="Google Shape;3105;p86"/>
          <p:cNvSpPr/>
          <p:nvPr/>
        </p:nvSpPr>
        <p:spPr>
          <a:xfrm flipH="1" rot="-5383536">
            <a:off x="16126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06" name="Google Shape;3106;p86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107" name="Google Shape;3107;p86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108" name="Google Shape;3108;p86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109" name="Google Shape;3109;p86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110" name="Google Shape;3110;p86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111" name="Google Shape;3111;p86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112" name="Google Shape;3112;p86"/>
          <p:cNvSpPr/>
          <p:nvPr/>
        </p:nvSpPr>
        <p:spPr>
          <a:xfrm>
            <a:off x="15622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113" name="Google Shape;3113;p86"/>
          <p:cNvSpPr/>
          <p:nvPr/>
        </p:nvSpPr>
        <p:spPr>
          <a:xfrm flipH="1" rot="-5383536">
            <a:off x="20499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14" name="Google Shape;3114;p86"/>
          <p:cNvSpPr/>
          <p:nvPr/>
        </p:nvSpPr>
        <p:spPr>
          <a:xfrm>
            <a:off x="19995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115" name="Google Shape;3115;p86"/>
          <p:cNvSpPr txBox="1"/>
          <p:nvPr/>
        </p:nvSpPr>
        <p:spPr>
          <a:xfrm>
            <a:off x="5572349" y="1338725"/>
            <a:ext cx="5745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9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p87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121" name="Google Shape;3121;p87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22" name="Google Shape;3122;p87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123" name="Google Shape;3123;p87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124" name="Google Shape;3124;p87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25" name="Google Shape;3125;p87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126" name="Google Shape;3126;p87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127" name="Google Shape;3127;p87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128" name="Google Shape;3128;p87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129" name="Google Shape;3129;p87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130" name="Google Shape;3130;p87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131" name="Google Shape;3131;p87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132" name="Google Shape;3132;p87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87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34" name="Google Shape;3134;p87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135" name="Google Shape;3135;p87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136" name="Google Shape;3136;p87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3137" name="Google Shape;3137;p87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38" name="Google Shape;3138;p87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swap</a:t>
            </a:r>
            <a:endParaRPr/>
          </a:p>
        </p:txBody>
      </p:sp>
      <p:sp>
        <p:nvSpPr>
          <p:cNvPr id="3139" name="Google Shape;3139;p87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40" name="Google Shape;3140;p87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141" name="Google Shape;3141;p87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142" name="Google Shape;3142;p87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3143" name="Google Shape;3143;p87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144" name="Google Shape;3144;p87"/>
          <p:cNvSpPr/>
          <p:nvPr/>
        </p:nvSpPr>
        <p:spPr>
          <a:xfrm flipH="1" rot="-5383536">
            <a:off x="20499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45" name="Google Shape;3145;p87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146" name="Google Shape;3146;p87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147" name="Google Shape;3147;p87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148" name="Google Shape;3148;p87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149" name="Google Shape;3149;p87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150" name="Google Shape;3150;p87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151" name="Google Shape;3151;p87"/>
          <p:cNvSpPr/>
          <p:nvPr/>
        </p:nvSpPr>
        <p:spPr>
          <a:xfrm>
            <a:off x="19995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152" name="Google Shape;3152;p87"/>
          <p:cNvSpPr/>
          <p:nvPr/>
        </p:nvSpPr>
        <p:spPr>
          <a:xfrm flipH="1" rot="-5383536">
            <a:off x="24872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53" name="Google Shape;3153;p87"/>
          <p:cNvSpPr/>
          <p:nvPr/>
        </p:nvSpPr>
        <p:spPr>
          <a:xfrm>
            <a:off x="24368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88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159" name="Google Shape;3159;p88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60" name="Google Shape;3160;p88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161" name="Google Shape;3161;p88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162" name="Google Shape;3162;p88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63" name="Google Shape;3163;p88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164" name="Google Shape;3164;p88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165" name="Google Shape;3165;p88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166" name="Google Shape;3166;p88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167" name="Google Shape;3167;p88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168" name="Google Shape;3168;p88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169" name="Google Shape;3169;p88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170" name="Google Shape;3170;p88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88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2" name="Google Shape;3172;p88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173" name="Google Shape;3173;p88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174" name="Google Shape;3174;p88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175" name="Google Shape;3175;p88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76" name="Google Shape;3176;p88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3177" name="Google Shape;3177;p88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8" name="Google Shape;3178;p88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179" name="Google Shape;3179;p88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180" name="Google Shape;3180;p88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3181" name="Google Shape;3181;p88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182" name="Google Shape;3182;p88"/>
          <p:cNvSpPr/>
          <p:nvPr/>
        </p:nvSpPr>
        <p:spPr>
          <a:xfrm flipH="1" rot="-5383536">
            <a:off x="24773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83" name="Google Shape;3183;p88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184" name="Google Shape;3184;p88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185" name="Google Shape;3185;p88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186" name="Google Shape;3186;p88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187" name="Google Shape;3187;p88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188" name="Google Shape;3188;p88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189" name="Google Shape;3189;p88"/>
          <p:cNvSpPr/>
          <p:nvPr/>
        </p:nvSpPr>
        <p:spPr>
          <a:xfrm>
            <a:off x="24269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190" name="Google Shape;3190;p88"/>
          <p:cNvSpPr/>
          <p:nvPr/>
        </p:nvSpPr>
        <p:spPr>
          <a:xfrm flipH="1" rot="-5383536">
            <a:off x="291463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91" name="Google Shape;3191;p88"/>
          <p:cNvSpPr/>
          <p:nvPr/>
        </p:nvSpPr>
        <p:spPr>
          <a:xfrm>
            <a:off x="286424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5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89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197" name="Google Shape;3197;p89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98" name="Google Shape;3198;p89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199" name="Google Shape;3199;p89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200" name="Google Shape;3200;p89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01" name="Google Shape;3201;p89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202" name="Google Shape;3202;p89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203" name="Google Shape;3203;p89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204" name="Google Shape;3204;p89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205" name="Google Shape;3205;p89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206" name="Google Shape;3206;p89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207" name="Google Shape;3207;p89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208" name="Google Shape;3208;p89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9" name="Google Shape;3209;p89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10" name="Google Shape;3210;p89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211" name="Google Shape;3211;p89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212" name="Google Shape;3212;p89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213" name="Google Shape;3213;p89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14" name="Google Shape;3214;p89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3215" name="Google Shape;3215;p89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16" name="Google Shape;3216;p89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217" name="Google Shape;3217;p89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218" name="Google Shape;3218;p89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3219" name="Google Shape;3219;p89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220" name="Google Shape;3220;p89"/>
          <p:cNvSpPr/>
          <p:nvPr/>
        </p:nvSpPr>
        <p:spPr>
          <a:xfrm flipH="1" rot="-5383536">
            <a:off x="28682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21" name="Google Shape;3221;p89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222" name="Google Shape;3222;p89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223" name="Google Shape;3223;p89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224" name="Google Shape;3224;p89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225" name="Google Shape;3225;p89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226" name="Google Shape;3226;p89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227" name="Google Shape;3227;p89"/>
          <p:cNvSpPr/>
          <p:nvPr/>
        </p:nvSpPr>
        <p:spPr>
          <a:xfrm>
            <a:off x="28178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228" name="Google Shape;3228;p89"/>
          <p:cNvSpPr/>
          <p:nvPr/>
        </p:nvSpPr>
        <p:spPr>
          <a:xfrm flipH="1" rot="-5383536">
            <a:off x="33055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29" name="Google Shape;3229;p89"/>
          <p:cNvSpPr/>
          <p:nvPr/>
        </p:nvSpPr>
        <p:spPr>
          <a:xfrm>
            <a:off x="32551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90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235" name="Google Shape;3235;p90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36" name="Google Shape;3236;p90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237" name="Google Shape;3237;p90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238" name="Google Shape;3238;p90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39" name="Google Shape;3239;p90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240" name="Google Shape;3240;p90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241" name="Google Shape;3241;p90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242" name="Google Shape;3242;p90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243" name="Google Shape;3243;p90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244" name="Google Shape;3244;p90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245" name="Google Shape;3245;p90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246" name="Google Shape;3246;p90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7" name="Google Shape;3247;p90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48" name="Google Shape;3248;p90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249" name="Google Shape;3249;p90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250" name="Google Shape;3250;p90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3251" name="Google Shape;3251;p90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52" name="Google Shape;3252;p90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3253" name="Google Shape;3253;p90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54" name="Google Shape;3254;p90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255" name="Google Shape;3255;p90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256" name="Google Shape;3256;p90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3257" name="Google Shape;3257;p90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258" name="Google Shape;3258;p90"/>
          <p:cNvSpPr/>
          <p:nvPr/>
        </p:nvSpPr>
        <p:spPr>
          <a:xfrm flipH="1" rot="-5383536">
            <a:off x="33055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59" name="Google Shape;3259;p90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260" name="Google Shape;3260;p90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261" name="Google Shape;3261;p90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262" name="Google Shape;3262;p90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263" name="Google Shape;3263;p90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264" name="Google Shape;3264;p90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265" name="Google Shape;3265;p90"/>
          <p:cNvSpPr/>
          <p:nvPr/>
        </p:nvSpPr>
        <p:spPr>
          <a:xfrm>
            <a:off x="32551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266" name="Google Shape;3266;p90"/>
          <p:cNvSpPr/>
          <p:nvPr/>
        </p:nvSpPr>
        <p:spPr>
          <a:xfrm flipH="1" rot="-5383536">
            <a:off x="37428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67" name="Google Shape;3267;p90"/>
          <p:cNvSpPr/>
          <p:nvPr/>
        </p:nvSpPr>
        <p:spPr>
          <a:xfrm>
            <a:off x="36924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p91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273" name="Google Shape;3273;p91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74" name="Google Shape;3274;p91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275" name="Google Shape;3275;p91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276" name="Google Shape;3276;p91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77" name="Google Shape;3277;p91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278" name="Google Shape;3278;p91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279" name="Google Shape;3279;p91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280" name="Google Shape;3280;p91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281" name="Google Shape;3281;p91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282" name="Google Shape;3282;p91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283" name="Google Shape;3283;p91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284" name="Google Shape;3284;p91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5" name="Google Shape;3285;p91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86" name="Google Shape;3286;p91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287" name="Google Shape;3287;p91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288" name="Google Shape;3288;p91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3289" name="Google Shape;3289;p91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90" name="Google Shape;3290;p91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3291" name="Google Shape;3291;p91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92" name="Google Shape;3292;p91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293" name="Google Shape;3293;p91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294" name="Google Shape;3294;p91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3295" name="Google Shape;3295;p91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296" name="Google Shape;3296;p91"/>
          <p:cNvSpPr/>
          <p:nvPr/>
        </p:nvSpPr>
        <p:spPr>
          <a:xfrm flipH="1" rot="-5383536">
            <a:off x="36865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97" name="Google Shape;3297;p91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298" name="Google Shape;3298;p91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299" name="Google Shape;3299;p91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300" name="Google Shape;3300;p91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301" name="Google Shape;3301;p91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302" name="Google Shape;3302;p91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303" name="Google Shape;3303;p91"/>
          <p:cNvSpPr/>
          <p:nvPr/>
        </p:nvSpPr>
        <p:spPr>
          <a:xfrm>
            <a:off x="36361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304" name="Google Shape;3304;p91"/>
          <p:cNvSpPr/>
          <p:nvPr/>
        </p:nvSpPr>
        <p:spPr>
          <a:xfrm flipH="1" rot="-5383536">
            <a:off x="41238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05" name="Google Shape;3305;p91"/>
          <p:cNvSpPr/>
          <p:nvPr/>
        </p:nvSpPr>
        <p:spPr>
          <a:xfrm>
            <a:off x="40734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Declare and Initialize an </a:t>
            </a:r>
            <a:r>
              <a:rPr lang="en">
                <a:solidFill>
                  <a:schemeClr val="accent1"/>
                </a:solidFill>
              </a:rPr>
              <a:t>int</a:t>
            </a:r>
            <a:r>
              <a:rPr lang="en"/>
              <a:t> Array with values</a:t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53652" y="39835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" name="Google Shape;303;p20"/>
          <p:cNvSpPr/>
          <p:nvPr/>
        </p:nvSpPr>
        <p:spPr>
          <a:xfrm>
            <a:off x="189053" y="43268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04" name="Google Shape;304;p20"/>
          <p:cNvSpPr txBox="1"/>
          <p:nvPr/>
        </p:nvSpPr>
        <p:spPr>
          <a:xfrm>
            <a:off x="153652" y="41260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05" name="Google Shape;305;p20"/>
          <p:cNvSpPr txBox="1"/>
          <p:nvPr/>
        </p:nvSpPr>
        <p:spPr>
          <a:xfrm>
            <a:off x="332399" y="44791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" name="Google Shape;306;p20"/>
          <p:cNvSpPr/>
          <p:nvPr/>
        </p:nvSpPr>
        <p:spPr>
          <a:xfrm>
            <a:off x="673852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1091546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1509240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1926934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2344628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2762322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3180017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3597711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4015405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4433099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</a:t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673852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17" name="Google Shape;317;p20"/>
          <p:cNvSpPr/>
          <p:nvPr/>
        </p:nvSpPr>
        <p:spPr>
          <a:xfrm>
            <a:off x="1091546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18" name="Google Shape;318;p20"/>
          <p:cNvSpPr/>
          <p:nvPr/>
        </p:nvSpPr>
        <p:spPr>
          <a:xfrm>
            <a:off x="1509240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19" name="Google Shape;319;p20"/>
          <p:cNvSpPr/>
          <p:nvPr/>
        </p:nvSpPr>
        <p:spPr>
          <a:xfrm>
            <a:off x="1926934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20" name="Google Shape;320;p20"/>
          <p:cNvSpPr/>
          <p:nvPr/>
        </p:nvSpPr>
        <p:spPr>
          <a:xfrm>
            <a:off x="2344628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21" name="Google Shape;321;p20"/>
          <p:cNvSpPr/>
          <p:nvPr/>
        </p:nvSpPr>
        <p:spPr>
          <a:xfrm>
            <a:off x="2762322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22" name="Google Shape;322;p20"/>
          <p:cNvSpPr/>
          <p:nvPr/>
        </p:nvSpPr>
        <p:spPr>
          <a:xfrm>
            <a:off x="3180017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23" name="Google Shape;323;p20"/>
          <p:cNvSpPr/>
          <p:nvPr/>
        </p:nvSpPr>
        <p:spPr>
          <a:xfrm>
            <a:off x="3597711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324" name="Google Shape;324;p20"/>
          <p:cNvSpPr/>
          <p:nvPr/>
        </p:nvSpPr>
        <p:spPr>
          <a:xfrm>
            <a:off x="4015405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325" name="Google Shape;325;p20"/>
          <p:cNvSpPr/>
          <p:nvPr/>
        </p:nvSpPr>
        <p:spPr>
          <a:xfrm>
            <a:off x="4433099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326" name="Google Shape;326;p20"/>
          <p:cNvSpPr txBox="1"/>
          <p:nvPr/>
        </p:nvSpPr>
        <p:spPr>
          <a:xfrm>
            <a:off x="1550052" y="3863850"/>
            <a:ext cx="6965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20 </a:t>
            </a:r>
            <a:r>
              <a:rPr lang="en" sz="1800"/>
              <a:t>which </a:t>
            </a:r>
            <a:r>
              <a:rPr lang="en" sz="1800"/>
              <a:t>perfectly matches the number of elements</a:t>
            </a:r>
            <a:endParaRPr sz="1800"/>
          </a:p>
        </p:txBody>
      </p:sp>
      <p:sp>
        <p:nvSpPr>
          <p:cNvPr id="327" name="Google Shape;327;p20"/>
          <p:cNvSpPr/>
          <p:nvPr/>
        </p:nvSpPr>
        <p:spPr>
          <a:xfrm flipH="1" rot="-5394257">
            <a:off x="434939" y="2800326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index</a:t>
            </a:r>
            <a:endParaRPr sz="1200"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311700" y="923875"/>
            <a:ext cx="8352900" cy="868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[ ] scores = </a:t>
            </a:r>
            <a:r>
              <a:rPr lang="en"/>
              <a:t>{ 82,87,75,99,91,95,72,54,65,93,74,59,88,98,23,78,84,77,62,97 };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declare and initialize to size with values in 1 statement</a:t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4828155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</a:t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5245849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5663543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6081237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6498932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6916626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7334320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</a:t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7752014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8169708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8587402" y="3531950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4828155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340" name="Google Shape;340;p20"/>
          <p:cNvSpPr/>
          <p:nvPr/>
        </p:nvSpPr>
        <p:spPr>
          <a:xfrm>
            <a:off x="5245849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341" name="Google Shape;341;p20"/>
          <p:cNvSpPr/>
          <p:nvPr/>
        </p:nvSpPr>
        <p:spPr>
          <a:xfrm>
            <a:off x="5663543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342" name="Google Shape;342;p20"/>
          <p:cNvSpPr/>
          <p:nvPr/>
        </p:nvSpPr>
        <p:spPr>
          <a:xfrm>
            <a:off x="6081237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343" name="Google Shape;343;p20"/>
          <p:cNvSpPr/>
          <p:nvPr/>
        </p:nvSpPr>
        <p:spPr>
          <a:xfrm>
            <a:off x="6498932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344" name="Google Shape;344;p20"/>
          <p:cNvSpPr/>
          <p:nvPr/>
        </p:nvSpPr>
        <p:spPr>
          <a:xfrm>
            <a:off x="6916626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</a:t>
            </a:r>
            <a:endParaRPr sz="1600"/>
          </a:p>
        </p:txBody>
      </p:sp>
      <p:sp>
        <p:nvSpPr>
          <p:cNvPr id="345" name="Google Shape;345;p20"/>
          <p:cNvSpPr/>
          <p:nvPr/>
        </p:nvSpPr>
        <p:spPr>
          <a:xfrm>
            <a:off x="7334320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</a:t>
            </a:r>
            <a:endParaRPr sz="1600"/>
          </a:p>
        </p:txBody>
      </p:sp>
      <p:sp>
        <p:nvSpPr>
          <p:cNvPr id="346" name="Google Shape;346;p20"/>
          <p:cNvSpPr/>
          <p:nvPr/>
        </p:nvSpPr>
        <p:spPr>
          <a:xfrm>
            <a:off x="7752014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</a:t>
            </a:r>
            <a:endParaRPr sz="1600"/>
          </a:p>
        </p:txBody>
      </p:sp>
      <p:sp>
        <p:nvSpPr>
          <p:cNvPr id="347" name="Google Shape;347;p20"/>
          <p:cNvSpPr/>
          <p:nvPr/>
        </p:nvSpPr>
        <p:spPr>
          <a:xfrm>
            <a:off x="8169708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</a:t>
            </a:r>
            <a:endParaRPr sz="1600"/>
          </a:p>
        </p:txBody>
      </p:sp>
      <p:sp>
        <p:nvSpPr>
          <p:cNvPr id="348" name="Google Shape;348;p20"/>
          <p:cNvSpPr/>
          <p:nvPr/>
        </p:nvSpPr>
        <p:spPr>
          <a:xfrm>
            <a:off x="8587402" y="3326725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</a:t>
            </a:r>
            <a:endParaRPr sz="1600"/>
          </a:p>
        </p:txBody>
      </p:sp>
      <p:sp>
        <p:nvSpPr>
          <p:cNvPr id="349" name="Google Shape;349;p20"/>
          <p:cNvSpPr/>
          <p:nvPr/>
        </p:nvSpPr>
        <p:spPr>
          <a:xfrm flipH="1" rot="-5394257">
            <a:off x="8343189" y="2800326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index</a:t>
            </a:r>
            <a:endParaRPr sz="1200"/>
          </a:p>
        </p:txBody>
      </p:sp>
      <p:sp>
        <p:nvSpPr>
          <p:cNvPr id="350" name="Google Shape;350;p20"/>
          <p:cNvSpPr/>
          <p:nvPr/>
        </p:nvSpPr>
        <p:spPr>
          <a:xfrm rot="-4058545">
            <a:off x="162810" y="4201825"/>
            <a:ext cx="746085" cy="83401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 txBox="1"/>
          <p:nvPr>
            <p:ph idx="1" type="body"/>
          </p:nvPr>
        </p:nvSpPr>
        <p:spPr>
          <a:xfrm>
            <a:off x="311700" y="1868578"/>
            <a:ext cx="8142300" cy="462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scores.length ;            // returns 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p92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311" name="Google Shape;3311;p92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12" name="Google Shape;3312;p92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313" name="Google Shape;3313;p92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314" name="Google Shape;3314;p92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15" name="Google Shape;3315;p92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316" name="Google Shape;3316;p92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317" name="Google Shape;3317;p92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318" name="Google Shape;3318;p92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319" name="Google Shape;3319;p92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320" name="Google Shape;3320;p92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321" name="Google Shape;3321;p92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322" name="Google Shape;3322;p92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3" name="Google Shape;3323;p92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24" name="Google Shape;3324;p92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325" name="Google Shape;3325;p92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326" name="Google Shape;3326;p92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3327" name="Google Shape;3327;p92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</a:t>
            </a:r>
            <a:r>
              <a:rPr b="1" lang="en" sz="1100">
                <a:solidFill>
                  <a:schemeClr val="dk1"/>
                </a:solidFill>
              </a:rPr>
              <a:t>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28" name="Google Shape;3328;p92"/>
          <p:cNvSpPr txBox="1"/>
          <p:nvPr/>
        </p:nvSpPr>
        <p:spPr>
          <a:xfrm>
            <a:off x="1970075" y="1800950"/>
            <a:ext cx="18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comparison</a:t>
            </a:r>
            <a:endParaRPr/>
          </a:p>
        </p:txBody>
      </p:sp>
      <p:sp>
        <p:nvSpPr>
          <p:cNvPr id="3329" name="Google Shape;3329;p92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30" name="Google Shape;3330;p92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331" name="Google Shape;3331;p92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332" name="Google Shape;3332;p92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sp>
        <p:nvSpPr>
          <p:cNvPr id="3333" name="Google Shape;3333;p92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334" name="Google Shape;3334;p92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335" name="Google Shape;3335;p92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336" name="Google Shape;3336;p92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337" name="Google Shape;3337;p92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338" name="Google Shape;3338;p92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339" name="Google Shape;3339;p92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340" name="Google Shape;3340;p92"/>
          <p:cNvSpPr/>
          <p:nvPr/>
        </p:nvSpPr>
        <p:spPr>
          <a:xfrm flipH="1" rot="-5383536">
            <a:off x="41238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41" name="Google Shape;3341;p92"/>
          <p:cNvSpPr/>
          <p:nvPr/>
        </p:nvSpPr>
        <p:spPr>
          <a:xfrm>
            <a:off x="4073499" y="12872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5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p93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347" name="Google Shape;3347;p93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48" name="Google Shape;3348;p93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349" name="Google Shape;3349;p93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350" name="Google Shape;3350;p93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51" name="Google Shape;3351;p93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352" name="Google Shape;3352;p93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353" name="Google Shape;3353;p93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354" name="Google Shape;3354;p93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355" name="Google Shape;3355;p93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356" name="Google Shape;3356;p93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357" name="Google Shape;3357;p93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358" name="Google Shape;3358;p93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93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60" name="Google Shape;3360;p93"/>
          <p:cNvSpPr txBox="1"/>
          <p:nvPr/>
        </p:nvSpPr>
        <p:spPr>
          <a:xfrm>
            <a:off x="676600" y="1527250"/>
            <a:ext cx="4497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re-enter while loop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side all by side comparisons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see no swaps and confirm the array is sorted</a:t>
            </a:r>
            <a:endParaRPr/>
          </a:p>
        </p:txBody>
      </p:sp>
      <p:sp>
        <p:nvSpPr>
          <p:cNvPr id="3361" name="Google Shape;3361;p93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62" name="Google Shape;3362;p93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363" name="Google Shape;3363;p93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364" name="Google Shape;3364;p93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3365" name="Google Shape;3365;p93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366" name="Google Shape;3366;p93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367" name="Google Shape;3367;p93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368" name="Google Shape;3368;p93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369" name="Google Shape;3369;p93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370" name="Google Shape;3370;p93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371" name="Google Shape;3371;p93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372" name="Google Shape;3372;p93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73" name="Google Shape;3373;p93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374" name="Google Shape;3374;p93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375" name="Google Shape;3375;p93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376" name="Google Shape;3376;p93"/>
          <p:cNvSpPr/>
          <p:nvPr/>
        </p:nvSpPr>
        <p:spPr>
          <a:xfrm flipH="1" rot="-5383536">
            <a:off x="1626459" y="7974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77" name="Google Shape;3377;p93"/>
          <p:cNvSpPr/>
          <p:nvPr/>
        </p:nvSpPr>
        <p:spPr>
          <a:xfrm flipH="1" rot="-5383536">
            <a:off x="2037309" y="7974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1" name="Shape 3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Google Shape;3382;p94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383" name="Google Shape;3383;p94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84" name="Google Shape;3384;p94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385" name="Google Shape;3385;p94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386" name="Google Shape;3386;p94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87" name="Google Shape;3387;p94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388" name="Google Shape;3388;p94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389" name="Google Shape;3389;p94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390" name="Google Shape;3390;p94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391" name="Google Shape;3391;p94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392" name="Google Shape;3392;p94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393" name="Google Shape;3393;p94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394" name="Google Shape;3394;p94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94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96" name="Google Shape;3396;p94"/>
          <p:cNvSpPr txBox="1"/>
          <p:nvPr/>
        </p:nvSpPr>
        <p:spPr>
          <a:xfrm>
            <a:off x="676600" y="1527250"/>
            <a:ext cx="4497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side by side comparisons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3397" name="Google Shape;3397;p94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98" name="Google Shape;3398;p94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399" name="Google Shape;3399;p94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400" name="Google Shape;3400;p94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3401" name="Google Shape;3401;p94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402" name="Google Shape;3402;p94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403" name="Google Shape;3403;p94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404" name="Google Shape;3404;p94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405" name="Google Shape;3405;p94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406" name="Google Shape;3406;p94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407" name="Google Shape;3407;p94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408" name="Google Shape;3408;p94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09" name="Google Shape;3409;p94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410" name="Google Shape;3410;p94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411" name="Google Shape;3411;p94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3412" name="Google Shape;3412;p94"/>
          <p:cNvSpPr/>
          <p:nvPr/>
        </p:nvSpPr>
        <p:spPr>
          <a:xfrm flipH="1" rot="-5383536">
            <a:off x="2458609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13" name="Google Shape;3413;p94"/>
          <p:cNvSpPr/>
          <p:nvPr/>
        </p:nvSpPr>
        <p:spPr>
          <a:xfrm flipH="1" rot="-5383536">
            <a:off x="2037309" y="7974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7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95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419" name="Google Shape;3419;p95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20" name="Google Shape;3420;p95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421" name="Google Shape;3421;p95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422" name="Google Shape;3422;p95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23" name="Google Shape;3423;p95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424" name="Google Shape;3424;p95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425" name="Google Shape;3425;p95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426" name="Google Shape;3426;p95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427" name="Google Shape;3427;p95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428" name="Google Shape;3428;p95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429" name="Google Shape;3429;p95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430" name="Google Shape;3430;p95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1" name="Google Shape;3431;p95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32" name="Google Shape;3432;p95"/>
          <p:cNvSpPr txBox="1"/>
          <p:nvPr/>
        </p:nvSpPr>
        <p:spPr>
          <a:xfrm>
            <a:off x="676600" y="1527250"/>
            <a:ext cx="4497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side by side comparisons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3433" name="Google Shape;3433;p95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34" name="Google Shape;3434;p95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435" name="Google Shape;3435;p95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436" name="Google Shape;3436;p95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3437" name="Google Shape;3437;p95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438" name="Google Shape;3438;p95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439" name="Google Shape;3439;p95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440" name="Google Shape;3440;p95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441" name="Google Shape;3441;p95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442" name="Google Shape;3442;p95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443" name="Google Shape;3443;p95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444" name="Google Shape;3444;p95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45" name="Google Shape;3445;p95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446" name="Google Shape;3446;p95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447" name="Google Shape;3447;p95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448" name="Google Shape;3448;p95"/>
          <p:cNvSpPr/>
          <p:nvPr/>
        </p:nvSpPr>
        <p:spPr>
          <a:xfrm flipH="1" rot="-5383536">
            <a:off x="2458609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49" name="Google Shape;3449;p95"/>
          <p:cNvSpPr/>
          <p:nvPr/>
        </p:nvSpPr>
        <p:spPr>
          <a:xfrm flipH="1" rot="-5383536">
            <a:off x="2876309" y="807570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3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p96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455" name="Google Shape;3455;p96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56" name="Google Shape;3456;p96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457" name="Google Shape;3457;p96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458" name="Google Shape;3458;p96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59" name="Google Shape;3459;p96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460" name="Google Shape;3460;p96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461" name="Google Shape;3461;p96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462" name="Google Shape;3462;p96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463" name="Google Shape;3463;p96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464" name="Google Shape;3464;p96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465" name="Google Shape;3465;p96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466" name="Google Shape;3466;p96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96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68" name="Google Shape;3468;p96"/>
          <p:cNvSpPr txBox="1"/>
          <p:nvPr/>
        </p:nvSpPr>
        <p:spPr>
          <a:xfrm>
            <a:off x="676600" y="1527250"/>
            <a:ext cx="4497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side by side comparisons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3469" name="Google Shape;3469;p96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70" name="Google Shape;3470;p96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471" name="Google Shape;3471;p96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472" name="Google Shape;3472;p96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3473" name="Google Shape;3473;p96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474" name="Google Shape;3474;p96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475" name="Google Shape;3475;p96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476" name="Google Shape;3476;p96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477" name="Google Shape;3477;p96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478" name="Google Shape;3478;p96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479" name="Google Shape;3479;p96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480" name="Google Shape;3480;p96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81" name="Google Shape;3481;p96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482" name="Google Shape;3482;p96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483" name="Google Shape;3483;p96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484" name="Google Shape;3484;p96"/>
          <p:cNvSpPr/>
          <p:nvPr/>
        </p:nvSpPr>
        <p:spPr>
          <a:xfrm flipH="1" rot="-5383536">
            <a:off x="3293984" y="7974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85" name="Google Shape;3485;p96"/>
          <p:cNvSpPr/>
          <p:nvPr/>
        </p:nvSpPr>
        <p:spPr>
          <a:xfrm flipH="1" rot="-5383536">
            <a:off x="2876309" y="807570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9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Google Shape;3490;p97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491" name="Google Shape;3491;p97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92" name="Google Shape;3492;p97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493" name="Google Shape;3493;p97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494" name="Google Shape;3494;p97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95" name="Google Shape;3495;p97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496" name="Google Shape;3496;p97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497" name="Google Shape;3497;p97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498" name="Google Shape;3498;p97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499" name="Google Shape;3499;p97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500" name="Google Shape;3500;p97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501" name="Google Shape;3501;p97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502" name="Google Shape;3502;p97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97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04" name="Google Shape;3504;p97"/>
          <p:cNvSpPr txBox="1"/>
          <p:nvPr/>
        </p:nvSpPr>
        <p:spPr>
          <a:xfrm>
            <a:off x="676600" y="1527250"/>
            <a:ext cx="4497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side by side comparisons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3505" name="Google Shape;3505;p97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06" name="Google Shape;3506;p97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507" name="Google Shape;3507;p97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508" name="Google Shape;3508;p97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3509" name="Google Shape;3509;p97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510" name="Google Shape;3510;p97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511" name="Google Shape;3511;p97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512" name="Google Shape;3512;p97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513" name="Google Shape;3513;p97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514" name="Google Shape;3514;p97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515" name="Google Shape;3515;p97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516" name="Google Shape;3516;p97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17" name="Google Shape;3517;p97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518" name="Google Shape;3518;p97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519" name="Google Shape;3519;p97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3520" name="Google Shape;3520;p97"/>
          <p:cNvSpPr/>
          <p:nvPr/>
        </p:nvSpPr>
        <p:spPr>
          <a:xfrm flipH="1" rot="-5383536">
            <a:off x="3293984" y="7974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21" name="Google Shape;3521;p97"/>
          <p:cNvSpPr/>
          <p:nvPr/>
        </p:nvSpPr>
        <p:spPr>
          <a:xfrm flipH="1" rot="-5383536">
            <a:off x="37116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98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527" name="Google Shape;3527;p98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28" name="Google Shape;3528;p98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529" name="Google Shape;3529;p98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530" name="Google Shape;3530;p98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31" name="Google Shape;3531;p98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532" name="Google Shape;3532;p98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533" name="Google Shape;3533;p98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534" name="Google Shape;3534;p98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535" name="Google Shape;3535;p98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536" name="Google Shape;3536;p98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537" name="Google Shape;3537;p98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538" name="Google Shape;3538;p98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98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40" name="Google Shape;3540;p98"/>
          <p:cNvSpPr txBox="1"/>
          <p:nvPr/>
        </p:nvSpPr>
        <p:spPr>
          <a:xfrm>
            <a:off x="676600" y="1527250"/>
            <a:ext cx="4497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side by side comparisons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swap</a:t>
            </a:r>
            <a:endParaRPr/>
          </a:p>
        </p:txBody>
      </p:sp>
      <p:sp>
        <p:nvSpPr>
          <p:cNvPr id="3541" name="Google Shape;3541;p98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42" name="Google Shape;3542;p98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543" name="Google Shape;3543;p98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544" name="Google Shape;3544;p98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3545" name="Google Shape;3545;p98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546" name="Google Shape;3546;p98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547" name="Google Shape;3547;p98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548" name="Google Shape;3548;p98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549" name="Google Shape;3549;p98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550" name="Google Shape;3550;p98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551" name="Google Shape;3551;p98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552" name="Google Shape;3552;p98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53" name="Google Shape;3553;p98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554" name="Google Shape;3554;p98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555" name="Google Shape;3555;p98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3556" name="Google Shape;3556;p98"/>
          <p:cNvSpPr/>
          <p:nvPr/>
        </p:nvSpPr>
        <p:spPr>
          <a:xfrm flipH="1" rot="-5383536">
            <a:off x="41293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57" name="Google Shape;3557;p98"/>
          <p:cNvSpPr/>
          <p:nvPr/>
        </p:nvSpPr>
        <p:spPr>
          <a:xfrm flipH="1" rot="-5383536">
            <a:off x="37116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99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563" name="Google Shape;3563;p99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64" name="Google Shape;3564;p99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565" name="Google Shape;3565;p99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566" name="Google Shape;3566;p99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67" name="Google Shape;3567;p99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568" name="Google Shape;3568;p99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569" name="Google Shape;3569;p99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570" name="Google Shape;3570;p99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571" name="Google Shape;3571;p99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572" name="Google Shape;3572;p99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573" name="Google Shape;3573;p99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574" name="Google Shape;3574;p99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99"/>
          <p:cNvSpPr txBox="1"/>
          <p:nvPr>
            <p:ph idx="1" type="body"/>
          </p:nvPr>
        </p:nvSpPr>
        <p:spPr>
          <a:xfrm>
            <a:off x="3820775" y="2815825"/>
            <a:ext cx="5011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bubbleSortBetter(int [] arr){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boolean isSorted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while(!isSorted){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  isSorted = true;	//will not re-enter while loop unless a swap is done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for(int j=0; j&lt;arr.length-1;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000"/>
              <a:t>j++){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if(arr[j] &gt; arr[j+1]){ 	//compare side by side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swap(arr,j,j+1); 	   //swap j with j+1</a:t>
            </a:r>
            <a:endParaRPr sz="1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isSorted = false;	   //force loop re-entry of outer loop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76" name="Google Shape;3576;p99"/>
          <p:cNvSpPr txBox="1"/>
          <p:nvPr/>
        </p:nvSpPr>
        <p:spPr>
          <a:xfrm>
            <a:off x="676600" y="1527250"/>
            <a:ext cx="4497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comparison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re-enter while loop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IS CONFIRMED AS SORTED</a:t>
            </a:r>
            <a:endParaRPr/>
          </a:p>
        </p:txBody>
      </p:sp>
      <p:sp>
        <p:nvSpPr>
          <p:cNvPr id="3577" name="Google Shape;3577;p99"/>
          <p:cNvSpPr/>
          <p:nvPr/>
        </p:nvSpPr>
        <p:spPr>
          <a:xfrm>
            <a:off x="5555100" y="841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78" name="Google Shape;3578;p99"/>
          <p:cNvSpPr/>
          <p:nvPr/>
        </p:nvSpPr>
        <p:spPr>
          <a:xfrm>
            <a:off x="5542210" y="1184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isSorted</a:t>
            </a:r>
            <a:endParaRPr sz="900"/>
          </a:p>
        </p:txBody>
      </p:sp>
      <p:sp>
        <p:nvSpPr>
          <p:cNvPr id="3579" name="Google Shape;3579;p99"/>
          <p:cNvSpPr txBox="1"/>
          <p:nvPr/>
        </p:nvSpPr>
        <p:spPr>
          <a:xfrm>
            <a:off x="5555100" y="9836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</p:txBody>
      </p:sp>
      <p:sp>
        <p:nvSpPr>
          <p:cNvPr id="3580" name="Google Shape;3580;p99"/>
          <p:cNvSpPr txBox="1"/>
          <p:nvPr/>
        </p:nvSpPr>
        <p:spPr>
          <a:xfrm>
            <a:off x="5602474" y="1336750"/>
            <a:ext cx="57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3581" name="Google Shape;3581;p99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582" name="Google Shape;3582;p99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583" name="Google Shape;3583;p99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584" name="Google Shape;3584;p99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585" name="Google Shape;3585;p99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586" name="Google Shape;3586;p99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587" name="Google Shape;3587;p99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588" name="Google Shape;3588;p99"/>
          <p:cNvSpPr/>
          <p:nvPr/>
        </p:nvSpPr>
        <p:spPr>
          <a:xfrm>
            <a:off x="7002900" y="8212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89" name="Google Shape;3589;p99"/>
          <p:cNvSpPr/>
          <p:nvPr/>
        </p:nvSpPr>
        <p:spPr>
          <a:xfrm>
            <a:off x="6990010" y="11645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590" name="Google Shape;3590;p99"/>
          <p:cNvSpPr txBox="1"/>
          <p:nvPr/>
        </p:nvSpPr>
        <p:spPr>
          <a:xfrm>
            <a:off x="7002900" y="9637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591" name="Google Shape;3591;p99"/>
          <p:cNvSpPr txBox="1"/>
          <p:nvPr/>
        </p:nvSpPr>
        <p:spPr>
          <a:xfrm>
            <a:off x="7181647" y="13168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3592" name="Google Shape;3592;p99"/>
          <p:cNvSpPr/>
          <p:nvPr/>
        </p:nvSpPr>
        <p:spPr>
          <a:xfrm flipH="1" rot="-5383536">
            <a:off x="4129384" y="797433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6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p100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- </a:t>
            </a:r>
            <a:r>
              <a:rPr lang="en" sz="2400">
                <a:solidFill>
                  <a:schemeClr val="dk2"/>
                </a:solidFill>
              </a:rPr>
              <a:t>compare side by side and swap elements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598" name="Google Shape;3598;p100"/>
          <p:cNvSpPr/>
          <p:nvPr/>
        </p:nvSpPr>
        <p:spPr>
          <a:xfrm>
            <a:off x="165125" y="7831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99" name="Google Shape;3599;p100"/>
          <p:cNvSpPr/>
          <p:nvPr/>
        </p:nvSpPr>
        <p:spPr>
          <a:xfrm>
            <a:off x="152235" y="11264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</a:t>
            </a:r>
            <a:endParaRPr sz="1000"/>
          </a:p>
        </p:txBody>
      </p:sp>
      <p:sp>
        <p:nvSpPr>
          <p:cNvPr id="3600" name="Google Shape;3600;p100"/>
          <p:cNvSpPr txBox="1"/>
          <p:nvPr/>
        </p:nvSpPr>
        <p:spPr>
          <a:xfrm>
            <a:off x="165125" y="9256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601" name="Google Shape;3601;p100"/>
          <p:cNvSpPr txBox="1"/>
          <p:nvPr/>
        </p:nvSpPr>
        <p:spPr>
          <a:xfrm>
            <a:off x="343872" y="12787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2" name="Google Shape;3602;p100"/>
          <p:cNvSpPr/>
          <p:nvPr/>
        </p:nvSpPr>
        <p:spPr>
          <a:xfrm>
            <a:off x="157506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603" name="Google Shape;3603;p100"/>
          <p:cNvSpPr/>
          <p:nvPr/>
        </p:nvSpPr>
        <p:spPr>
          <a:xfrm>
            <a:off x="199275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604" name="Google Shape;3604;p100"/>
          <p:cNvSpPr/>
          <p:nvPr/>
        </p:nvSpPr>
        <p:spPr>
          <a:xfrm>
            <a:off x="2410449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605" name="Google Shape;3605;p100"/>
          <p:cNvSpPr/>
          <p:nvPr/>
        </p:nvSpPr>
        <p:spPr>
          <a:xfrm>
            <a:off x="2828143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606" name="Google Shape;3606;p100"/>
          <p:cNvSpPr/>
          <p:nvPr/>
        </p:nvSpPr>
        <p:spPr>
          <a:xfrm>
            <a:off x="3245837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607" name="Google Shape;3607;p100"/>
          <p:cNvSpPr/>
          <p:nvPr/>
        </p:nvSpPr>
        <p:spPr>
          <a:xfrm>
            <a:off x="3663531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608" name="Google Shape;3608;p100"/>
          <p:cNvSpPr/>
          <p:nvPr/>
        </p:nvSpPr>
        <p:spPr>
          <a:xfrm>
            <a:off x="4081225" y="10820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609" name="Google Shape;3609;p100"/>
          <p:cNvSpPr/>
          <p:nvPr/>
        </p:nvSpPr>
        <p:spPr>
          <a:xfrm rot="335070">
            <a:off x="496131" y="13995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100"/>
          <p:cNvSpPr txBox="1"/>
          <p:nvPr>
            <p:ph idx="1" type="body"/>
          </p:nvPr>
        </p:nvSpPr>
        <p:spPr>
          <a:xfrm>
            <a:off x="2328275" y="2182450"/>
            <a:ext cx="68088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public static void bubbleSortBetter(int [] arr){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boolean isSorted = false;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while(!isSorted){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     isSorted = true;	//will not re-enter while loop unless a swap is done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for(int j=0; j&lt;arr.length-1;</a:t>
            </a:r>
            <a:r>
              <a:rPr b="1" lang="en" sz="1400">
                <a:solidFill>
                  <a:schemeClr val="dk1"/>
                </a:solidFill>
              </a:rPr>
              <a:t> </a:t>
            </a:r>
            <a:r>
              <a:rPr lang="en" sz="1400"/>
              <a:t>j++){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if(arr[j] &gt; arr[j+1]){ 	//compare side by side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swap(arr,j,j+1); 	   //swap j with j+1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isSorted = false;	   //force loop re-entry of outer loop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 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11" name="Google Shape;3611;p100"/>
          <p:cNvSpPr txBox="1"/>
          <p:nvPr/>
        </p:nvSpPr>
        <p:spPr>
          <a:xfrm>
            <a:off x="676600" y="1615300"/>
            <a:ext cx="4497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ARRAY IS SORTED</a:t>
            </a:r>
            <a:endParaRPr sz="1700"/>
          </a:p>
        </p:txBody>
      </p:sp>
      <p:sp>
        <p:nvSpPr>
          <p:cNvPr id="3612" name="Google Shape;3612;p100"/>
          <p:cNvSpPr/>
          <p:nvPr/>
        </p:nvSpPr>
        <p:spPr>
          <a:xfrm>
            <a:off x="408122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3613" name="Google Shape;3613;p100"/>
          <p:cNvSpPr/>
          <p:nvPr/>
        </p:nvSpPr>
        <p:spPr>
          <a:xfrm>
            <a:off x="366353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sp>
        <p:nvSpPr>
          <p:cNvPr id="3614" name="Google Shape;3614;p100"/>
          <p:cNvSpPr/>
          <p:nvPr/>
        </p:nvSpPr>
        <p:spPr>
          <a:xfrm>
            <a:off x="3245837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3615" name="Google Shape;3615;p100"/>
          <p:cNvSpPr/>
          <p:nvPr/>
        </p:nvSpPr>
        <p:spPr>
          <a:xfrm>
            <a:off x="2828143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</a:t>
            </a:r>
            <a:endParaRPr/>
          </a:p>
        </p:txBody>
      </p:sp>
      <p:sp>
        <p:nvSpPr>
          <p:cNvPr id="3616" name="Google Shape;3616;p100"/>
          <p:cNvSpPr/>
          <p:nvPr/>
        </p:nvSpPr>
        <p:spPr>
          <a:xfrm>
            <a:off x="1575061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3617" name="Google Shape;3617;p100"/>
          <p:cNvSpPr/>
          <p:nvPr/>
        </p:nvSpPr>
        <p:spPr>
          <a:xfrm>
            <a:off x="1992755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3618" name="Google Shape;3618;p100"/>
          <p:cNvSpPr/>
          <p:nvPr/>
        </p:nvSpPr>
        <p:spPr>
          <a:xfrm>
            <a:off x="2410449" y="12872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2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" name="Google Shape;3623;p101"/>
          <p:cNvSpPr txBox="1"/>
          <p:nvPr>
            <p:ph type="title"/>
          </p:nvPr>
        </p:nvSpPr>
        <p:spPr>
          <a:xfrm>
            <a:off x="311700" y="216425"/>
            <a:ext cx="86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>
                <a:solidFill>
                  <a:schemeClr val="accent1"/>
                </a:solidFill>
              </a:rPr>
              <a:t>Sort</a:t>
            </a:r>
            <a:r>
              <a:rPr lang="en"/>
              <a:t> the Elements of an Array </a:t>
            </a:r>
            <a:r>
              <a:rPr lang="en">
                <a:solidFill>
                  <a:schemeClr val="accent1"/>
                </a:solidFill>
              </a:rPr>
              <a:t>(Selection Sort)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4" name="Google Shape;3624;p101"/>
          <p:cNvSpPr txBox="1"/>
          <p:nvPr>
            <p:ph idx="1" type="body"/>
          </p:nvPr>
        </p:nvSpPr>
        <p:spPr>
          <a:xfrm>
            <a:off x="311700" y="876350"/>
            <a:ext cx="8661900" cy="4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void selectionSort(int [] arr){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for(int i=0; i &lt; arr.length-1; i++)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int minIndex = i;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for(int j = i+1; j &lt; arr.length; j++ 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if( arr[ j ] &lt; arr[ minIndex ] ) {    //find minimum from i+1 to end of array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/>
              <a:t>	</a:t>
            </a:r>
            <a:r>
              <a:rPr lang="en"/>
              <a:t>	minIndex = j;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swap( arr, i, minIndex );       //swap arr[i] with arr[minIndex]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>
            <p:ph idx="1" type="body"/>
          </p:nvPr>
        </p:nvSpPr>
        <p:spPr>
          <a:xfrm>
            <a:off x="311700" y="923875"/>
            <a:ext cx="8356200" cy="897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[ ] initials = { 'C', 'O', 'D', 'E', ' ', 'I', 'S', ' ', 'A', 'M', 'A', 'Z', 'I', 'N', 'G' } ;      </a:t>
            </a:r>
            <a:br>
              <a:rPr lang="en"/>
            </a:br>
            <a:r>
              <a:rPr lang="en"/>
              <a:t>// declare and initialize to size with values in 1 statement</a:t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65125" y="27643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8" name="Google Shape;358;p21"/>
          <p:cNvSpPr/>
          <p:nvPr/>
        </p:nvSpPr>
        <p:spPr>
          <a:xfrm>
            <a:off x="200526" y="3107655"/>
            <a:ext cx="5805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initials</a:t>
            </a:r>
            <a:endParaRPr sz="900"/>
          </a:p>
        </p:txBody>
      </p:sp>
      <p:sp>
        <p:nvSpPr>
          <p:cNvPr id="359" name="Google Shape;359;p21"/>
          <p:cNvSpPr txBox="1"/>
          <p:nvPr/>
        </p:nvSpPr>
        <p:spPr>
          <a:xfrm>
            <a:off x="133925" y="2906825"/>
            <a:ext cx="743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char [ ]</a:t>
            </a:r>
            <a:endParaRPr sz="1000"/>
          </a:p>
        </p:txBody>
      </p:sp>
      <p:sp>
        <p:nvSpPr>
          <p:cNvPr id="360" name="Google Shape;360;p21"/>
          <p:cNvSpPr txBox="1"/>
          <p:nvPr/>
        </p:nvSpPr>
        <p:spPr>
          <a:xfrm>
            <a:off x="343872" y="32599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1" name="Google Shape;361;p21"/>
          <p:cNvSpPr/>
          <p:nvPr/>
        </p:nvSpPr>
        <p:spPr>
          <a:xfrm>
            <a:off x="1066325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1567256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2068186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2569117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3070048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‘ ‘</a:t>
            </a:r>
            <a:endParaRPr sz="1800"/>
          </a:p>
        </p:txBody>
      </p:sp>
      <p:sp>
        <p:nvSpPr>
          <p:cNvPr id="366" name="Google Shape;366;p21"/>
          <p:cNvSpPr/>
          <p:nvPr/>
        </p:nvSpPr>
        <p:spPr>
          <a:xfrm>
            <a:off x="3570978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4071909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4572840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‘ ‘</a:t>
            </a:r>
            <a:endParaRPr sz="1800"/>
          </a:p>
        </p:txBody>
      </p:sp>
      <p:sp>
        <p:nvSpPr>
          <p:cNvPr id="369" name="Google Shape;369;p21"/>
          <p:cNvSpPr/>
          <p:nvPr/>
        </p:nvSpPr>
        <p:spPr>
          <a:xfrm>
            <a:off x="5073771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5574701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1066325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372" name="Google Shape;372;p21"/>
          <p:cNvSpPr/>
          <p:nvPr/>
        </p:nvSpPr>
        <p:spPr>
          <a:xfrm>
            <a:off x="1567256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373" name="Google Shape;373;p21"/>
          <p:cNvSpPr/>
          <p:nvPr/>
        </p:nvSpPr>
        <p:spPr>
          <a:xfrm>
            <a:off x="2068186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374" name="Google Shape;374;p21"/>
          <p:cNvSpPr/>
          <p:nvPr/>
        </p:nvSpPr>
        <p:spPr>
          <a:xfrm>
            <a:off x="2569117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endParaRPr sz="1600"/>
          </a:p>
        </p:txBody>
      </p:sp>
      <p:sp>
        <p:nvSpPr>
          <p:cNvPr id="375" name="Google Shape;375;p21"/>
          <p:cNvSpPr/>
          <p:nvPr/>
        </p:nvSpPr>
        <p:spPr>
          <a:xfrm>
            <a:off x="3070048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</p:txBody>
      </p:sp>
      <p:sp>
        <p:nvSpPr>
          <p:cNvPr id="376" name="Google Shape;376;p21"/>
          <p:cNvSpPr/>
          <p:nvPr/>
        </p:nvSpPr>
        <p:spPr>
          <a:xfrm>
            <a:off x="3570978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endParaRPr sz="1600"/>
          </a:p>
        </p:txBody>
      </p:sp>
      <p:sp>
        <p:nvSpPr>
          <p:cNvPr id="377" name="Google Shape;377;p21"/>
          <p:cNvSpPr/>
          <p:nvPr/>
        </p:nvSpPr>
        <p:spPr>
          <a:xfrm>
            <a:off x="4071909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</p:txBody>
      </p:sp>
      <p:sp>
        <p:nvSpPr>
          <p:cNvPr id="378" name="Google Shape;378;p21"/>
          <p:cNvSpPr/>
          <p:nvPr/>
        </p:nvSpPr>
        <p:spPr>
          <a:xfrm>
            <a:off x="4572840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</p:txBody>
      </p:sp>
      <p:sp>
        <p:nvSpPr>
          <p:cNvPr id="379" name="Google Shape;379;p21"/>
          <p:cNvSpPr/>
          <p:nvPr/>
        </p:nvSpPr>
        <p:spPr>
          <a:xfrm>
            <a:off x="5073771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endParaRPr sz="1600"/>
          </a:p>
        </p:txBody>
      </p:sp>
      <p:sp>
        <p:nvSpPr>
          <p:cNvPr id="380" name="Google Shape;380;p21"/>
          <p:cNvSpPr/>
          <p:nvPr/>
        </p:nvSpPr>
        <p:spPr>
          <a:xfrm>
            <a:off x="5574701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endParaRPr sz="1600"/>
          </a:p>
        </p:txBody>
      </p:sp>
      <p:sp>
        <p:nvSpPr>
          <p:cNvPr id="381" name="Google Shape;381;p21"/>
          <p:cNvSpPr txBox="1"/>
          <p:nvPr/>
        </p:nvSpPr>
        <p:spPr>
          <a:xfrm>
            <a:off x="1213350" y="4223975"/>
            <a:ext cx="72261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 length is 15 </a:t>
            </a:r>
            <a:r>
              <a:rPr lang="en" sz="1800">
                <a:solidFill>
                  <a:schemeClr val="dk1"/>
                </a:solidFill>
              </a:rPr>
              <a:t>which perfectly matches the number of elements</a:t>
            </a:r>
            <a:endParaRPr sz="1800"/>
          </a:p>
        </p:txBody>
      </p:sp>
      <p:sp>
        <p:nvSpPr>
          <p:cNvPr id="382" name="Google Shape;382;p21"/>
          <p:cNvSpPr/>
          <p:nvPr/>
        </p:nvSpPr>
        <p:spPr>
          <a:xfrm>
            <a:off x="6048483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6549413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7050344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7551275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8052205" y="3879051"/>
            <a:ext cx="491100" cy="2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6048483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endParaRPr sz="1600"/>
          </a:p>
        </p:txBody>
      </p:sp>
      <p:sp>
        <p:nvSpPr>
          <p:cNvPr id="388" name="Google Shape;388;p21"/>
          <p:cNvSpPr/>
          <p:nvPr/>
        </p:nvSpPr>
        <p:spPr>
          <a:xfrm>
            <a:off x="6549413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endParaRPr sz="1600"/>
          </a:p>
        </p:txBody>
      </p:sp>
      <p:sp>
        <p:nvSpPr>
          <p:cNvPr id="389" name="Google Shape;389;p21"/>
          <p:cNvSpPr/>
          <p:nvPr/>
        </p:nvSpPr>
        <p:spPr>
          <a:xfrm>
            <a:off x="7050344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</a:t>
            </a:r>
            <a:endParaRPr sz="1600"/>
          </a:p>
        </p:txBody>
      </p:sp>
      <p:sp>
        <p:nvSpPr>
          <p:cNvPr id="390" name="Google Shape;390;p21"/>
          <p:cNvSpPr/>
          <p:nvPr/>
        </p:nvSpPr>
        <p:spPr>
          <a:xfrm>
            <a:off x="7551275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</a:t>
            </a:r>
            <a:endParaRPr sz="1600"/>
          </a:p>
        </p:txBody>
      </p:sp>
      <p:sp>
        <p:nvSpPr>
          <p:cNvPr id="391" name="Google Shape;391;p21"/>
          <p:cNvSpPr/>
          <p:nvPr/>
        </p:nvSpPr>
        <p:spPr>
          <a:xfrm>
            <a:off x="8052205" y="3640950"/>
            <a:ext cx="491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</a:t>
            </a:r>
            <a:endParaRPr sz="1600"/>
          </a:p>
        </p:txBody>
      </p:sp>
      <p:sp>
        <p:nvSpPr>
          <p:cNvPr id="392" name="Google Shape;392;p21"/>
          <p:cNvSpPr/>
          <p:nvPr/>
        </p:nvSpPr>
        <p:spPr>
          <a:xfrm rot="2012203">
            <a:off x="384529" y="3516048"/>
            <a:ext cx="746102" cy="83316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 flipH="1" rot="-5394257">
            <a:off x="862912" y="30444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index</a:t>
            </a:r>
            <a:endParaRPr sz="1200"/>
          </a:p>
        </p:txBody>
      </p:sp>
      <p:sp>
        <p:nvSpPr>
          <p:cNvPr id="394" name="Google Shape;394;p21"/>
          <p:cNvSpPr/>
          <p:nvPr/>
        </p:nvSpPr>
        <p:spPr>
          <a:xfrm flipH="1" rot="-5394257">
            <a:off x="7848787" y="3044401"/>
            <a:ext cx="897901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index</a:t>
            </a:r>
            <a:endParaRPr sz="1200"/>
          </a:p>
        </p:txBody>
      </p:sp>
      <p:sp>
        <p:nvSpPr>
          <p:cNvPr id="395" name="Google Shape;395;p21"/>
          <p:cNvSpPr txBox="1"/>
          <p:nvPr>
            <p:ph type="title"/>
          </p:nvPr>
        </p:nvSpPr>
        <p:spPr>
          <a:xfrm>
            <a:off x="311700" y="292625"/>
            <a:ext cx="865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Declare and Initialize a </a:t>
            </a:r>
            <a:r>
              <a:rPr lang="en">
                <a:solidFill>
                  <a:schemeClr val="accent1"/>
                </a:solidFill>
              </a:rPr>
              <a:t>char</a:t>
            </a:r>
            <a:r>
              <a:rPr lang="en"/>
              <a:t> Array with values</a:t>
            </a:r>
            <a:endParaRPr/>
          </a:p>
        </p:txBody>
      </p:sp>
      <p:sp>
        <p:nvSpPr>
          <p:cNvPr id="396" name="Google Shape;396;p21"/>
          <p:cNvSpPr txBox="1"/>
          <p:nvPr>
            <p:ph idx="1" type="body"/>
          </p:nvPr>
        </p:nvSpPr>
        <p:spPr>
          <a:xfrm>
            <a:off x="311700" y="1880051"/>
            <a:ext cx="8142300" cy="480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initials</a:t>
            </a:r>
            <a:r>
              <a:rPr lang="en"/>
              <a:t>.length ;            // returns 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8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Google Shape;3629;p102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630" name="Google Shape;3630;p102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31" name="Google Shape;3631;p102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3632" name="Google Shape;3632;p102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633" name="Google Shape;3633;p102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3634" name="Google Shape;3634;p102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3635" name="Google Shape;3635;p102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3636" name="Google Shape;3636;p102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3637" name="Google Shape;3637;p102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3638" name="Google Shape;3638;p102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3639" name="Google Shape;3639;p102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3640" name="Google Shape;3640;p102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3641" name="Google Shape;3641;p102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642" name="Google Shape;3642;p102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3643" name="Google Shape;3643;p102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3644" name="Google Shape;3644;p102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3645" name="Google Shape;3645;p102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3646" name="Google Shape;3646;p102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3647" name="Google Shape;3647;p102"/>
          <p:cNvSpPr/>
          <p:nvPr/>
        </p:nvSpPr>
        <p:spPr>
          <a:xfrm flipH="1" rot="-5381488">
            <a:off x="1506088" y="103200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3648" name="Google Shape;3648;p102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49" name="Google Shape;3649;p102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50" name="Google Shape;3650;p102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51" name="Google Shape;3651;p102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3652" name="Google Shape;3652;p102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653" name="Google Shape;3653;p102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654" name="Google Shape;3654;p102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55" name="Google Shape;3655;p102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3656" name="Google Shape;3656;p102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657" name="Google Shape;3657;p102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658" name="Google Shape;3658;p102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59" name="Google Shape;3659;p102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660" name="Google Shape;3660;p102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661" name="Google Shape;3661;p102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3662" name="Google Shape;3662;p102"/>
          <p:cNvSpPr/>
          <p:nvPr/>
        </p:nvSpPr>
        <p:spPr>
          <a:xfrm flipH="1" rot="-5383536">
            <a:off x="2040910" y="114929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p103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668" name="Google Shape;3668;p103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69" name="Google Shape;3669;p103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3670" name="Google Shape;3670;p103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671" name="Google Shape;3671;p103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3672" name="Google Shape;3672;p103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3673" name="Google Shape;3673;p103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3674" name="Google Shape;3674;p103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3675" name="Google Shape;3675;p103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3676" name="Google Shape;3676;p103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3677" name="Google Shape;3677;p103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3678" name="Google Shape;3678;p103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3679" name="Google Shape;3679;p103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680" name="Google Shape;3680;p103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3681" name="Google Shape;3681;p103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3682" name="Google Shape;3682;p103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3683" name="Google Shape;3683;p103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3684" name="Google Shape;3684;p103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3685" name="Google Shape;3685;p103"/>
          <p:cNvSpPr/>
          <p:nvPr/>
        </p:nvSpPr>
        <p:spPr>
          <a:xfrm flipH="1" rot="-5381488">
            <a:off x="1506088" y="103200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3686" name="Google Shape;3686;p103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87" name="Google Shape;3687;p103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88" name="Google Shape;3688;p103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89" name="Google Shape;3689;p103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3690" name="Google Shape;3690;p103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691" name="Google Shape;3691;p103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692" name="Google Shape;3692;p103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93" name="Google Shape;3693;p103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3694" name="Google Shape;3694;p103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695" name="Google Shape;3695;p103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696" name="Google Shape;3696;p103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97" name="Google Shape;3697;p103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698" name="Google Shape;3698;p103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699" name="Google Shape;3699;p103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700" name="Google Shape;3700;p103"/>
          <p:cNvSpPr/>
          <p:nvPr/>
        </p:nvSpPr>
        <p:spPr>
          <a:xfrm flipH="1" rot="-5383536">
            <a:off x="2458610" y="11596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4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Google Shape;3705;p104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706" name="Google Shape;3706;p104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07" name="Google Shape;3707;p104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3708" name="Google Shape;3708;p104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709" name="Google Shape;3709;p104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3710" name="Google Shape;3710;p104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3711" name="Google Shape;3711;p104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3712" name="Google Shape;3712;p104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3713" name="Google Shape;3713;p104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3714" name="Google Shape;3714;p104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3715" name="Google Shape;3715;p104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3716" name="Google Shape;3716;p104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3717" name="Google Shape;3717;p104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718" name="Google Shape;3718;p104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3719" name="Google Shape;3719;p104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3720" name="Google Shape;3720;p104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3721" name="Google Shape;3721;p104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3722" name="Google Shape;3722;p104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3723" name="Google Shape;3723;p104"/>
          <p:cNvSpPr/>
          <p:nvPr/>
        </p:nvSpPr>
        <p:spPr>
          <a:xfrm flipH="1" rot="-5381488">
            <a:off x="1506088" y="103200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3724" name="Google Shape;3724;p104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25" name="Google Shape;3725;p104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26" name="Google Shape;3726;p104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27" name="Google Shape;3727;p104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3728" name="Google Shape;3728;p104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729" name="Google Shape;3729;p104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730" name="Google Shape;3730;p104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31" name="Google Shape;3731;p104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3732" name="Google Shape;3732;p104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733" name="Google Shape;3733;p104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734" name="Google Shape;3734;p104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35" name="Google Shape;3735;p104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736" name="Google Shape;3736;p104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737" name="Google Shape;3737;p104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738" name="Google Shape;3738;p104"/>
          <p:cNvSpPr/>
          <p:nvPr/>
        </p:nvSpPr>
        <p:spPr>
          <a:xfrm flipH="1" rot="-5383536">
            <a:off x="2458610" y="11596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3739" name="Google Shape;3739;p104"/>
          <p:cNvSpPr/>
          <p:nvPr/>
        </p:nvSpPr>
        <p:spPr>
          <a:xfrm rot="-16758">
            <a:off x="4490729" y="381004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40" name="Google Shape;3740;p104"/>
          <p:cNvSpPr txBox="1"/>
          <p:nvPr/>
        </p:nvSpPr>
        <p:spPr>
          <a:xfrm>
            <a:off x="6801250" y="1118675"/>
            <a:ext cx="4974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4" name="Shape 3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5" name="Google Shape;3745;p105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746" name="Google Shape;3746;p105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47" name="Google Shape;3747;p105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3748" name="Google Shape;3748;p105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749" name="Google Shape;3749;p105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3750" name="Google Shape;3750;p105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3751" name="Google Shape;3751;p105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3752" name="Google Shape;3752;p105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3753" name="Google Shape;3753;p105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3754" name="Google Shape;3754;p105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3755" name="Google Shape;3755;p105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3756" name="Google Shape;3756;p105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3757" name="Google Shape;3757;p105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758" name="Google Shape;3758;p105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3759" name="Google Shape;3759;p105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3760" name="Google Shape;3760;p105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3761" name="Google Shape;3761;p105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3762" name="Google Shape;3762;p105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3763" name="Google Shape;3763;p105"/>
          <p:cNvSpPr/>
          <p:nvPr/>
        </p:nvSpPr>
        <p:spPr>
          <a:xfrm flipH="1" rot="-5381488">
            <a:off x="1506088" y="103200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3764" name="Google Shape;3764;p105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65" name="Google Shape;3765;p105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66" name="Google Shape;3766;p105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67" name="Google Shape;3767;p105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3768" name="Google Shape;3768;p105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769" name="Google Shape;3769;p105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770" name="Google Shape;3770;p105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71" name="Google Shape;3771;p105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3772" name="Google Shape;3772;p105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773" name="Google Shape;3773;p105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774" name="Google Shape;3774;p105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75" name="Google Shape;3775;p105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776" name="Google Shape;3776;p105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777" name="Google Shape;3777;p105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778" name="Google Shape;3778;p105"/>
          <p:cNvSpPr/>
          <p:nvPr/>
        </p:nvSpPr>
        <p:spPr>
          <a:xfrm flipH="1" rot="-5383536">
            <a:off x="2886435" y="11596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2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p106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784" name="Google Shape;3784;p106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85" name="Google Shape;3785;p106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3786" name="Google Shape;3786;p106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787" name="Google Shape;3787;p106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3788" name="Google Shape;3788;p106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3789" name="Google Shape;3789;p106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3790" name="Google Shape;3790;p106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3791" name="Google Shape;3791;p106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3792" name="Google Shape;3792;p106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3793" name="Google Shape;3793;p106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3794" name="Google Shape;3794;p106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3795" name="Google Shape;3795;p106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796" name="Google Shape;3796;p106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3797" name="Google Shape;3797;p106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3798" name="Google Shape;3798;p106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3799" name="Google Shape;3799;p106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3800" name="Google Shape;3800;p106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3801" name="Google Shape;3801;p106"/>
          <p:cNvSpPr/>
          <p:nvPr/>
        </p:nvSpPr>
        <p:spPr>
          <a:xfrm flipH="1" rot="-5381488">
            <a:off x="1506088" y="103200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3802" name="Google Shape;3802;p106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03" name="Google Shape;3803;p106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04" name="Google Shape;3804;p106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05" name="Google Shape;3805;p106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3806" name="Google Shape;3806;p106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807" name="Google Shape;3807;p106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808" name="Google Shape;3808;p106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09" name="Google Shape;3809;p106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3810" name="Google Shape;3810;p106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811" name="Google Shape;3811;p106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812" name="Google Shape;3812;p106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13" name="Google Shape;3813;p106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814" name="Google Shape;3814;p106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815" name="Google Shape;3815;p106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3816" name="Google Shape;3816;p106"/>
          <p:cNvSpPr/>
          <p:nvPr/>
        </p:nvSpPr>
        <p:spPr>
          <a:xfrm flipH="1" rot="-5383536">
            <a:off x="3293985" y="11596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0" name="Shape 3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1" name="Google Shape;3821;p107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822" name="Google Shape;3822;p107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23" name="Google Shape;3823;p107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3824" name="Google Shape;3824;p107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825" name="Google Shape;3825;p107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3826" name="Google Shape;3826;p107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3827" name="Google Shape;3827;p107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3828" name="Google Shape;3828;p107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3829" name="Google Shape;3829;p107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3830" name="Google Shape;3830;p107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3831" name="Google Shape;3831;p107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3832" name="Google Shape;3832;p107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3833" name="Google Shape;3833;p107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834" name="Google Shape;3834;p107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3835" name="Google Shape;3835;p107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3836" name="Google Shape;3836;p107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3837" name="Google Shape;3837;p107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3838" name="Google Shape;3838;p107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3839" name="Google Shape;3839;p107"/>
          <p:cNvSpPr/>
          <p:nvPr/>
        </p:nvSpPr>
        <p:spPr>
          <a:xfrm flipH="1" rot="-5381488">
            <a:off x="1506088" y="103200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3840" name="Google Shape;3840;p107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41" name="Google Shape;3841;p107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42" name="Google Shape;3842;p107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43" name="Google Shape;3843;p107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3844" name="Google Shape;3844;p107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845" name="Google Shape;3845;p107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846" name="Google Shape;3846;p107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47" name="Google Shape;3847;p107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3848" name="Google Shape;3848;p107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849" name="Google Shape;3849;p107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850" name="Google Shape;3850;p107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1" name="Google Shape;3851;p107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852" name="Google Shape;3852;p107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853" name="Google Shape;3853;p107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3854" name="Google Shape;3854;p107"/>
          <p:cNvSpPr/>
          <p:nvPr/>
        </p:nvSpPr>
        <p:spPr>
          <a:xfrm flipH="1" rot="-5383536">
            <a:off x="3696573" y="11596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08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860" name="Google Shape;3860;p108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61" name="Google Shape;3861;p108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3862" name="Google Shape;3862;p108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863" name="Google Shape;3863;p108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3864" name="Google Shape;3864;p108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3865" name="Google Shape;3865;p108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3866" name="Google Shape;3866;p108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3867" name="Google Shape;3867;p108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3868" name="Google Shape;3868;p108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3869" name="Google Shape;3869;p108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3870" name="Google Shape;3870;p108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3871" name="Google Shape;3871;p108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872" name="Google Shape;3872;p108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3873" name="Google Shape;3873;p108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3874" name="Google Shape;3874;p108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3875" name="Google Shape;3875;p108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3876" name="Google Shape;3876;p108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3877" name="Google Shape;3877;p108"/>
          <p:cNvSpPr/>
          <p:nvPr/>
        </p:nvSpPr>
        <p:spPr>
          <a:xfrm flipH="1" rot="-5381488">
            <a:off x="1506088" y="103200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3878" name="Google Shape;3878;p108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79" name="Google Shape;3879;p108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80" name="Google Shape;3880;p108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81" name="Google Shape;3881;p108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3882" name="Google Shape;3882;p108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883" name="Google Shape;3883;p108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884" name="Google Shape;3884;p108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85" name="Google Shape;3885;p108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3886" name="Google Shape;3886;p108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887" name="Google Shape;3887;p108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888" name="Google Shape;3888;p108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89" name="Google Shape;3889;p108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890" name="Google Shape;3890;p108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891" name="Google Shape;3891;p108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3892" name="Google Shape;3892;p108"/>
          <p:cNvSpPr/>
          <p:nvPr/>
        </p:nvSpPr>
        <p:spPr>
          <a:xfrm flipH="1" rot="-5383536">
            <a:off x="4129385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3893" name="Google Shape;3893;p108"/>
          <p:cNvSpPr/>
          <p:nvPr/>
        </p:nvSpPr>
        <p:spPr>
          <a:xfrm rot="-16758">
            <a:off x="4490729" y="381004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94" name="Google Shape;3894;p108"/>
          <p:cNvSpPr txBox="1"/>
          <p:nvPr/>
        </p:nvSpPr>
        <p:spPr>
          <a:xfrm>
            <a:off x="6881375" y="1118675"/>
            <a:ext cx="3069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109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900" name="Google Shape;3900;p109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01" name="Google Shape;3901;p109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3902" name="Google Shape;3902;p109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903" name="Google Shape;3903;p109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3904" name="Google Shape;3904;p109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3905" name="Google Shape;3905;p109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3906" name="Google Shape;3906;p109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3907" name="Google Shape;3907;p109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3908" name="Google Shape;3908;p109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3909" name="Google Shape;3909;p109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3910" name="Google Shape;3910;p109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3911" name="Google Shape;3911;p109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912" name="Google Shape;3912;p109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3913" name="Google Shape;3913;p109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3914" name="Google Shape;3914;p109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3915" name="Google Shape;3915;p109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3916" name="Google Shape;3916;p109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3917" name="Google Shape;3917;p109"/>
          <p:cNvSpPr/>
          <p:nvPr/>
        </p:nvSpPr>
        <p:spPr>
          <a:xfrm flipH="1" rot="-5381488">
            <a:off x="1506088" y="103200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3918" name="Google Shape;3918;p109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19" name="Google Shape;3919;p109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</a:t>
            </a:r>
            <a:r>
              <a:rPr b="1" lang="en" sz="1100">
                <a:solidFill>
                  <a:schemeClr val="dk1"/>
                </a:solidFill>
              </a:rPr>
              <a:t>j &lt; arr.length;</a:t>
            </a:r>
            <a:r>
              <a:rPr lang="en" sz="1000"/>
              <a:t>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</a:t>
            </a:r>
            <a:r>
              <a:rPr lang="en" sz="1000"/>
              <a:t> swap( arr, i, minIndex );  </a:t>
            </a:r>
            <a:r>
              <a:rPr lang="en" sz="1000"/>
              <a:t>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20" name="Google Shape;3920;p109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21" name="Google Shape;3921;p109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3922" name="Google Shape;3922;p109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923" name="Google Shape;3923;p109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3924" name="Google Shape;3924;p109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25" name="Google Shape;3925;p109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3926" name="Google Shape;3926;p109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927" name="Google Shape;3927;p109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3928" name="Google Shape;3928;p109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29" name="Google Shape;3929;p109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930" name="Google Shape;3930;p109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931" name="Google Shape;3931;p109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3932" name="Google Shape;3932;p109"/>
          <p:cNvSpPr/>
          <p:nvPr/>
        </p:nvSpPr>
        <p:spPr>
          <a:xfrm flipH="1" rot="-5383536">
            <a:off x="4534773" y="11596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3933" name="Google Shape;3933;p109"/>
          <p:cNvSpPr/>
          <p:nvPr/>
        </p:nvSpPr>
        <p:spPr>
          <a:xfrm rot="-16758">
            <a:off x="4335804" y="44766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34" name="Google Shape;3934;p109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3935" name="Google Shape;3935;p109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p110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941" name="Google Shape;3941;p110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42" name="Google Shape;3942;p110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3943" name="Google Shape;3943;p110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944" name="Google Shape;3944;p110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3945" name="Google Shape;3945;p110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3946" name="Google Shape;3946;p110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3947" name="Google Shape;3947;p110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3948" name="Google Shape;3948;p110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3949" name="Google Shape;3949;p110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3950" name="Google Shape;3950;p110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</a:t>
            </a:r>
            <a:r>
              <a:rPr lang="en" sz="1100"/>
              <a:t>2</a:t>
            </a:r>
            <a:endParaRPr sz="1100"/>
          </a:p>
        </p:txBody>
      </p:sp>
      <p:sp>
        <p:nvSpPr>
          <p:cNvPr id="3951" name="Google Shape;3951;p110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3952" name="Google Shape;3952;p110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953" name="Google Shape;3953;p110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3954" name="Google Shape;3954;p110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3955" name="Google Shape;3955;p110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3956" name="Google Shape;3956;p110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3957" name="Google Shape;3957;p110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3958" name="Google Shape;3958;p110"/>
          <p:cNvSpPr/>
          <p:nvPr/>
        </p:nvSpPr>
        <p:spPr>
          <a:xfrm flipH="1" rot="-5381488">
            <a:off x="19189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3959" name="Google Shape;3959;p110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60" name="Google Shape;3960;p110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61" name="Google Shape;3961;p110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62" name="Google Shape;3962;p110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3963" name="Google Shape;3963;p110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964" name="Google Shape;3964;p110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3965" name="Google Shape;3965;p110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66" name="Google Shape;3966;p110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3967" name="Google Shape;3967;p110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968" name="Google Shape;3968;p110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3969" name="Google Shape;3969;p110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70" name="Google Shape;3970;p110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3971" name="Google Shape;3971;p110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3972" name="Google Shape;3972;p110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973" name="Google Shape;3973;p110"/>
          <p:cNvSpPr/>
          <p:nvPr/>
        </p:nvSpPr>
        <p:spPr>
          <a:xfrm flipH="1" rot="-5383536">
            <a:off x="2458610" y="11575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  <p:sp>
        <p:nvSpPr>
          <p:cNvPr id="3974" name="Google Shape;3974;p110"/>
          <p:cNvSpPr/>
          <p:nvPr/>
        </p:nvSpPr>
        <p:spPr>
          <a:xfrm rot="-16758">
            <a:off x="4490729" y="381004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75" name="Google Shape;3975;p110"/>
          <p:cNvSpPr txBox="1"/>
          <p:nvPr/>
        </p:nvSpPr>
        <p:spPr>
          <a:xfrm>
            <a:off x="6845575" y="1108725"/>
            <a:ext cx="460200" cy="21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976" name="Google Shape;3976;p110"/>
          <p:cNvSpPr/>
          <p:nvPr/>
        </p:nvSpPr>
        <p:spPr>
          <a:xfrm rot="-16758">
            <a:off x="3828354" y="3262790"/>
            <a:ext cx="1292415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0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p111"/>
          <p:cNvSpPr txBox="1"/>
          <p:nvPr>
            <p:ph type="title"/>
          </p:nvPr>
        </p:nvSpPr>
        <p:spPr>
          <a:xfrm>
            <a:off x="235500" y="64025"/>
            <a:ext cx="8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r>
              <a:rPr lang="en" sz="2400"/>
              <a:t>- </a:t>
            </a:r>
            <a:r>
              <a:rPr lang="en" sz="2400">
                <a:solidFill>
                  <a:schemeClr val="dk2"/>
                </a:solidFill>
              </a:rPr>
              <a:t>select next minimum and swap with element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982" name="Google Shape;3982;p111"/>
          <p:cNvSpPr/>
          <p:nvPr/>
        </p:nvSpPr>
        <p:spPr>
          <a:xfrm>
            <a:off x="165125" y="10879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83" name="Google Shape;3983;p111"/>
          <p:cNvSpPr/>
          <p:nvPr/>
        </p:nvSpPr>
        <p:spPr>
          <a:xfrm>
            <a:off x="152235" y="14312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</a:t>
            </a:r>
            <a:endParaRPr sz="1100"/>
          </a:p>
        </p:txBody>
      </p:sp>
      <p:sp>
        <p:nvSpPr>
          <p:cNvPr id="3984" name="Google Shape;3984;p111"/>
          <p:cNvSpPr txBox="1"/>
          <p:nvPr/>
        </p:nvSpPr>
        <p:spPr>
          <a:xfrm>
            <a:off x="165125" y="1230422"/>
            <a:ext cx="71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[ ]</a:t>
            </a:r>
            <a:endParaRPr sz="1100"/>
          </a:p>
        </p:txBody>
      </p:sp>
      <p:sp>
        <p:nvSpPr>
          <p:cNvPr id="3985" name="Google Shape;3985;p111"/>
          <p:cNvSpPr/>
          <p:nvPr/>
        </p:nvSpPr>
        <p:spPr>
          <a:xfrm>
            <a:off x="157506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</a:t>
            </a:r>
            <a:endParaRPr sz="1100"/>
          </a:p>
        </p:txBody>
      </p:sp>
      <p:sp>
        <p:nvSpPr>
          <p:cNvPr id="3986" name="Google Shape;3986;p111"/>
          <p:cNvSpPr/>
          <p:nvPr/>
        </p:nvSpPr>
        <p:spPr>
          <a:xfrm>
            <a:off x="199275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</a:t>
            </a:r>
            <a:endParaRPr sz="1100"/>
          </a:p>
        </p:txBody>
      </p:sp>
      <p:sp>
        <p:nvSpPr>
          <p:cNvPr id="3987" name="Google Shape;3987;p111"/>
          <p:cNvSpPr/>
          <p:nvPr/>
        </p:nvSpPr>
        <p:spPr>
          <a:xfrm>
            <a:off x="2410449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75</a:t>
            </a:r>
            <a:endParaRPr sz="1100"/>
          </a:p>
        </p:txBody>
      </p:sp>
      <p:sp>
        <p:nvSpPr>
          <p:cNvPr id="3988" name="Google Shape;3988;p111"/>
          <p:cNvSpPr/>
          <p:nvPr/>
        </p:nvSpPr>
        <p:spPr>
          <a:xfrm>
            <a:off x="2828143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</a:t>
            </a:r>
            <a:endParaRPr sz="1100"/>
          </a:p>
        </p:txBody>
      </p:sp>
      <p:sp>
        <p:nvSpPr>
          <p:cNvPr id="3989" name="Google Shape;3989;p111"/>
          <p:cNvSpPr/>
          <p:nvPr/>
        </p:nvSpPr>
        <p:spPr>
          <a:xfrm>
            <a:off x="3245837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91</a:t>
            </a:r>
            <a:endParaRPr sz="1100"/>
          </a:p>
        </p:txBody>
      </p:sp>
      <p:sp>
        <p:nvSpPr>
          <p:cNvPr id="3990" name="Google Shape;3990;p111"/>
          <p:cNvSpPr/>
          <p:nvPr/>
        </p:nvSpPr>
        <p:spPr>
          <a:xfrm>
            <a:off x="3663531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95</a:t>
            </a:r>
            <a:endParaRPr sz="1100"/>
          </a:p>
        </p:txBody>
      </p:sp>
      <p:sp>
        <p:nvSpPr>
          <p:cNvPr id="3991" name="Google Shape;3991;p111"/>
          <p:cNvSpPr/>
          <p:nvPr/>
        </p:nvSpPr>
        <p:spPr>
          <a:xfrm>
            <a:off x="4081225" y="1592071"/>
            <a:ext cx="4095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82</a:t>
            </a:r>
            <a:endParaRPr sz="1100"/>
          </a:p>
        </p:txBody>
      </p:sp>
      <p:sp>
        <p:nvSpPr>
          <p:cNvPr id="3992" name="Google Shape;3992;p111"/>
          <p:cNvSpPr/>
          <p:nvPr/>
        </p:nvSpPr>
        <p:spPr>
          <a:xfrm>
            <a:off x="157506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3993" name="Google Shape;3993;p111"/>
          <p:cNvSpPr/>
          <p:nvPr/>
        </p:nvSpPr>
        <p:spPr>
          <a:xfrm>
            <a:off x="199275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994" name="Google Shape;3994;p111"/>
          <p:cNvSpPr/>
          <p:nvPr/>
        </p:nvSpPr>
        <p:spPr>
          <a:xfrm>
            <a:off x="2410449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3995" name="Google Shape;3995;p111"/>
          <p:cNvSpPr/>
          <p:nvPr/>
        </p:nvSpPr>
        <p:spPr>
          <a:xfrm>
            <a:off x="2828143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3996" name="Google Shape;3996;p111"/>
          <p:cNvSpPr/>
          <p:nvPr/>
        </p:nvSpPr>
        <p:spPr>
          <a:xfrm>
            <a:off x="3245837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3997" name="Google Shape;3997;p111"/>
          <p:cNvSpPr/>
          <p:nvPr/>
        </p:nvSpPr>
        <p:spPr>
          <a:xfrm>
            <a:off x="3663531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3998" name="Google Shape;3998;p111"/>
          <p:cNvSpPr/>
          <p:nvPr/>
        </p:nvSpPr>
        <p:spPr>
          <a:xfrm>
            <a:off x="4081225" y="1386847"/>
            <a:ext cx="409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3999" name="Google Shape;3999;p111"/>
          <p:cNvSpPr/>
          <p:nvPr/>
        </p:nvSpPr>
        <p:spPr>
          <a:xfrm flipH="1" rot="-5381488">
            <a:off x="1918938" y="1052450"/>
            <a:ext cx="557108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endParaRPr sz="1100"/>
          </a:p>
        </p:txBody>
      </p:sp>
      <p:sp>
        <p:nvSpPr>
          <p:cNvPr id="4000" name="Google Shape;4000;p111"/>
          <p:cNvSpPr/>
          <p:nvPr/>
        </p:nvSpPr>
        <p:spPr>
          <a:xfrm rot="335070">
            <a:off x="496131" y="1704306"/>
            <a:ext cx="746041" cy="83463"/>
          </a:xfrm>
          <a:prstGeom prst="rightArrow">
            <a:avLst>
              <a:gd fmla="val 50000" name="adj1"/>
              <a:gd fmla="val 64146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01" name="Google Shape;4001;p111"/>
          <p:cNvSpPr txBox="1"/>
          <p:nvPr>
            <p:ph idx="1" type="body"/>
          </p:nvPr>
        </p:nvSpPr>
        <p:spPr>
          <a:xfrm>
            <a:off x="5004825" y="2984974"/>
            <a:ext cx="4121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public static void selectionSort(int [] arr){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for(int i=0; i &lt; arr.length-1; i++)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int minIndex = i;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   for(int j = i+1; j &lt; arr.length; j++ )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if( arr[ j ] &lt; arr[ minIndex ] ) { //find min from i+1 to end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	minIndex = j;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	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  swap( arr, i, minIndex );       //swap arr[i] with arr[minIndex]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02" name="Google Shape;4002;p111"/>
          <p:cNvSpPr/>
          <p:nvPr/>
        </p:nvSpPr>
        <p:spPr>
          <a:xfrm>
            <a:off x="56411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03" name="Google Shape;4003;p111"/>
          <p:cNvSpPr/>
          <p:nvPr/>
        </p:nvSpPr>
        <p:spPr>
          <a:xfrm>
            <a:off x="56282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endParaRPr sz="1000"/>
          </a:p>
        </p:txBody>
      </p:sp>
      <p:sp>
        <p:nvSpPr>
          <p:cNvPr id="4004" name="Google Shape;4004;p111"/>
          <p:cNvSpPr txBox="1"/>
          <p:nvPr/>
        </p:nvSpPr>
        <p:spPr>
          <a:xfrm>
            <a:off x="56411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005" name="Google Shape;4005;p111"/>
          <p:cNvSpPr txBox="1"/>
          <p:nvPr/>
        </p:nvSpPr>
        <p:spPr>
          <a:xfrm>
            <a:off x="58198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006" name="Google Shape;4006;p111"/>
          <p:cNvSpPr/>
          <p:nvPr/>
        </p:nvSpPr>
        <p:spPr>
          <a:xfrm>
            <a:off x="6748300" y="62970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07" name="Google Shape;4007;p111"/>
          <p:cNvSpPr/>
          <p:nvPr/>
        </p:nvSpPr>
        <p:spPr>
          <a:xfrm>
            <a:off x="6735410" y="97300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minIndex</a:t>
            </a:r>
            <a:endParaRPr sz="800"/>
          </a:p>
        </p:txBody>
      </p:sp>
      <p:sp>
        <p:nvSpPr>
          <p:cNvPr id="4008" name="Google Shape;4008;p111"/>
          <p:cNvSpPr txBox="1"/>
          <p:nvPr/>
        </p:nvSpPr>
        <p:spPr>
          <a:xfrm>
            <a:off x="6748300" y="77217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009" name="Google Shape;4009;p111"/>
          <p:cNvSpPr txBox="1"/>
          <p:nvPr/>
        </p:nvSpPr>
        <p:spPr>
          <a:xfrm>
            <a:off x="6927047" y="112530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010" name="Google Shape;4010;p111"/>
          <p:cNvSpPr/>
          <p:nvPr/>
        </p:nvSpPr>
        <p:spPr>
          <a:xfrm>
            <a:off x="8000700" y="628650"/>
            <a:ext cx="792900" cy="684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11" name="Google Shape;4011;p111"/>
          <p:cNvSpPr/>
          <p:nvPr/>
        </p:nvSpPr>
        <p:spPr>
          <a:xfrm>
            <a:off x="7987810" y="971950"/>
            <a:ext cx="6348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4012" name="Google Shape;4012;p111"/>
          <p:cNvSpPr txBox="1"/>
          <p:nvPr/>
        </p:nvSpPr>
        <p:spPr>
          <a:xfrm>
            <a:off x="8000700" y="771125"/>
            <a:ext cx="6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</a:t>
            </a:r>
            <a:endParaRPr sz="1100"/>
          </a:p>
        </p:txBody>
      </p:sp>
      <p:sp>
        <p:nvSpPr>
          <p:cNvPr id="4013" name="Google Shape;4013;p111"/>
          <p:cNvSpPr txBox="1"/>
          <p:nvPr/>
        </p:nvSpPr>
        <p:spPr>
          <a:xfrm>
            <a:off x="8179447" y="1124255"/>
            <a:ext cx="245100" cy="1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014" name="Google Shape;4014;p111"/>
          <p:cNvSpPr/>
          <p:nvPr/>
        </p:nvSpPr>
        <p:spPr>
          <a:xfrm flipH="1" rot="-5383536">
            <a:off x="2876310" y="1159645"/>
            <a:ext cx="313204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