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racle.com/technetwork/developer-tools/jdev/gettingstartedwithumlclassmodeling-130316.pdf"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616657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616657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1616657b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1616657b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1616657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1616657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1616657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1616657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1616657b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1616657b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1616657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1616657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1616657b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1616657b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1616657b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1616657b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UML Documentation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1616657b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1616657b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1616657b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1616657b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5a7ce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5a7ce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An object is an instance of a class. It is a runtime entity consisting of </a:t>
            </a:r>
            <a:r>
              <a:rPr lang="en" sz="1300">
                <a:solidFill>
                  <a:schemeClr val="dk1"/>
                </a:solidFill>
              </a:rPr>
              <a:t>attributes(variables) and behaviors(methods).</a:t>
            </a:r>
            <a:endParaRPr sz="1300"/>
          </a:p>
          <a:p>
            <a:pPr indent="0" lvl="0" marL="0" rtl="0" algn="l">
              <a:lnSpc>
                <a:spcPct val="115000"/>
              </a:lnSpc>
              <a:spcBef>
                <a:spcPts val="0"/>
              </a:spcBef>
              <a:spcAft>
                <a:spcPts val="0"/>
              </a:spcAft>
              <a:buNone/>
            </a:pPr>
            <a:r>
              <a:rPr lang="en" sz="1300"/>
              <a:t>A class is used as a blueprint to represent a real-world entity as an object in java.</a:t>
            </a:r>
            <a:endParaRPr sz="1300"/>
          </a:p>
          <a:p>
            <a:pPr indent="0" lvl="0" marL="0" rtl="0" algn="l">
              <a:lnSpc>
                <a:spcPct val="115000"/>
              </a:lnSpc>
              <a:spcBef>
                <a:spcPts val="0"/>
              </a:spcBef>
              <a:spcAft>
                <a:spcPts val="0"/>
              </a:spcAft>
              <a:buNone/>
            </a:pPr>
            <a:r>
              <a:t/>
            </a:r>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afdaeb3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afdaeb3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afdaeb35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afdaeb35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afdaeb35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afdaeb35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1616657b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1616657b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afdaeb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afdaeb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1616657b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1616657b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1616657b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1616657b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1616657b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1616657b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afdaeb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afdaeb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c376c9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c376c9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15a7ce8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15a7ce8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1616657b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1616657b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afdaeb35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afdaeb35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afdaeb35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afdaeb35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afdaeb35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afdaeb35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a1616657b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a1616657b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1616657b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1616657b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afdaeb35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afdaeb35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aafdaeb35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aafdaeb35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aafdaeb35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aafdaeb35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afdaeb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afdaeb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15a7ce8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15a7ce8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aafdaeb3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aafdaeb3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afdaeb35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afdaeb35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aafdaeb35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aafdaeb35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afdaeb35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aafdaeb35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aafdaeb3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aafdaeb3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aafdaeb35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aafdaeb35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afdaeb35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afdaeb35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afdaeb3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afdaeb3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afdaeb35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afdaeb35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afdaeb35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afdaeb35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5a7ce8c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15a7ce8c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aafdaeb35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aafdaeb35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afdaeb35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afdaeb35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aafdaeb35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aafdaeb35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616657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616657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616657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616657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1616657b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1616657b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1616657b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1616657b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4.png"/><Relationship Id="rId13" Type="http://schemas.openxmlformats.org/officeDocument/2006/relationships/image" Target="../media/image6.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7.jp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15.jpg"/><Relationship Id="rId9"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7.png"/></Relationships>
</file>

<file path=ppt/slides/_rels/slide33.xml.rels><?xml version="1.0" encoding="UTF-8" standalone="yes"?><Relationships xmlns="http://schemas.openxmlformats.org/package/2006/relationships"><Relationship Id="rId10"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5.jpg"/><Relationship Id="rId9"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 1 Chapter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3769600" y="828950"/>
            <a:ext cx="5191800" cy="41769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a:t>
            </a:r>
            <a:r>
              <a:rPr lang="en"/>
              <a:t> the </a:t>
            </a:r>
            <a:r>
              <a:rPr lang="en">
                <a:solidFill>
                  <a:schemeClr val="accent5"/>
                </a:solidFill>
              </a:rPr>
              <a:t>constructor</a:t>
            </a:r>
            <a:r>
              <a:rPr lang="en"/>
              <a:t> to create an </a:t>
            </a:r>
            <a:r>
              <a:rPr lang="en">
                <a:solidFill>
                  <a:schemeClr val="accent5"/>
                </a:solidFill>
              </a:rPr>
              <a:t>instance</a:t>
            </a:r>
            <a:r>
              <a:rPr lang="en"/>
              <a:t> of a </a:t>
            </a:r>
            <a:r>
              <a:rPr lang="en">
                <a:solidFill>
                  <a:schemeClr val="accent5"/>
                </a:solidFill>
              </a:rPr>
              <a:t>Dog</a:t>
            </a:r>
            <a:endParaRPr/>
          </a:p>
        </p:txBody>
      </p:sp>
      <p:sp>
        <p:nvSpPr>
          <p:cNvPr id="142" name="Google Shape;142;p22"/>
          <p:cNvSpPr txBox="1"/>
          <p:nvPr>
            <p:ph idx="1" type="body"/>
          </p:nvPr>
        </p:nvSpPr>
        <p:spPr>
          <a:xfrm>
            <a:off x="311700" y="671250"/>
            <a:ext cx="3085200" cy="4334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public static void main(String[] args) {</a:t>
            </a:r>
            <a:endParaRPr sz="1200"/>
          </a:p>
          <a:p>
            <a:pPr indent="457200" lvl="0" marL="0" rtl="0" algn="l">
              <a:spcBef>
                <a:spcPts val="0"/>
              </a:spcBef>
              <a:spcAft>
                <a:spcPts val="0"/>
              </a:spcAft>
              <a:buNone/>
            </a:pPr>
            <a:r>
              <a:rPr lang="en" sz="1200"/>
              <a:t>Dog d1 = new Dog();</a:t>
            </a:r>
            <a:endParaRPr sz="1200"/>
          </a:p>
          <a:p>
            <a:pPr indent="0" lvl="0" marL="0" rtl="0" algn="l">
              <a:spcBef>
                <a:spcPts val="0"/>
              </a:spcBef>
              <a:spcAft>
                <a:spcPts val="0"/>
              </a:spcAft>
              <a:buNone/>
            </a:pPr>
            <a:r>
              <a:rPr lang="en" sz="1200"/>
              <a:t>	Dog fido = new Dog();</a:t>
            </a:r>
            <a:endParaRPr sz="1200"/>
          </a:p>
          <a:p>
            <a:pPr indent="0" lvl="0" marL="0" rtl="0" algn="l">
              <a:spcBef>
                <a:spcPts val="0"/>
              </a:spcBef>
              <a:spcAft>
                <a:spcPts val="0"/>
              </a:spcAft>
              <a:buNone/>
            </a:pPr>
            <a:r>
              <a:rPr lang="en" sz="1200"/>
              <a:t>	Dog scooby = new Dog();</a:t>
            </a:r>
            <a:endParaRPr sz="1200"/>
          </a:p>
          <a:p>
            <a:pPr indent="0" lvl="0" marL="0" rtl="0" algn="l">
              <a:lnSpc>
                <a:spcPct val="100000"/>
              </a:lnSpc>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lnSpc>
                <a:spcPct val="100000"/>
              </a:lnSpc>
              <a:spcBef>
                <a:spcPts val="0"/>
              </a:spcBef>
              <a:spcAft>
                <a:spcPts val="0"/>
              </a:spcAft>
              <a:buNone/>
            </a:pPr>
            <a:r>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143" name="Google Shape;143;p22"/>
          <p:cNvSpPr/>
          <p:nvPr/>
        </p:nvSpPr>
        <p:spPr>
          <a:xfrm>
            <a:off x="736405" y="2987526"/>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44" name="Google Shape;144;p22"/>
          <p:cNvSpPr/>
          <p:nvPr/>
        </p:nvSpPr>
        <p:spPr>
          <a:xfrm>
            <a:off x="777230" y="3415848"/>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145" name="Google Shape;145;p22"/>
          <p:cNvSpPr txBox="1"/>
          <p:nvPr/>
        </p:nvSpPr>
        <p:spPr>
          <a:xfrm>
            <a:off x="781480" y="3221276"/>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46" name="Google Shape;146;p22"/>
          <p:cNvSpPr txBox="1"/>
          <p:nvPr/>
        </p:nvSpPr>
        <p:spPr>
          <a:xfrm>
            <a:off x="953316" y="3557029"/>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47" name="Google Shape;147;p22"/>
          <p:cNvSpPr/>
          <p:nvPr/>
        </p:nvSpPr>
        <p:spPr>
          <a:xfrm rot="-1925529">
            <a:off x="984842" y="2753243"/>
            <a:ext cx="3297117" cy="11311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1685325" y="3409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49" name="Google Shape;149;p22"/>
          <p:cNvSpPr/>
          <p:nvPr/>
        </p:nvSpPr>
        <p:spPr>
          <a:xfrm>
            <a:off x="1726150" y="3838272"/>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150" name="Google Shape;150;p22"/>
          <p:cNvSpPr txBox="1"/>
          <p:nvPr/>
        </p:nvSpPr>
        <p:spPr>
          <a:xfrm>
            <a:off x="1730400" y="3643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51" name="Google Shape;151;p22"/>
          <p:cNvSpPr txBox="1"/>
          <p:nvPr/>
        </p:nvSpPr>
        <p:spPr>
          <a:xfrm>
            <a:off x="1902236" y="3979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52" name="Google Shape;152;p22"/>
          <p:cNvSpPr/>
          <p:nvPr/>
        </p:nvSpPr>
        <p:spPr>
          <a:xfrm rot="-330139">
            <a:off x="2061436" y="3865246"/>
            <a:ext cx="3654338" cy="8743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371125" y="4171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4" name="Google Shape;154;p22"/>
          <p:cNvSpPr/>
          <p:nvPr/>
        </p:nvSpPr>
        <p:spPr>
          <a:xfrm>
            <a:off x="2411950" y="4600275"/>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155" name="Google Shape;155;p22"/>
          <p:cNvSpPr txBox="1"/>
          <p:nvPr/>
        </p:nvSpPr>
        <p:spPr>
          <a:xfrm>
            <a:off x="2416200" y="4405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56" name="Google Shape;156;p22"/>
          <p:cNvSpPr txBox="1"/>
          <p:nvPr/>
        </p:nvSpPr>
        <p:spPr>
          <a:xfrm>
            <a:off x="2588036" y="4741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57" name="Google Shape;157;p22"/>
          <p:cNvSpPr/>
          <p:nvPr/>
        </p:nvSpPr>
        <p:spPr>
          <a:xfrm rot="-571357">
            <a:off x="2736805" y="4441717"/>
            <a:ext cx="4593294" cy="5928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5098500" y="7527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pic>
        <p:nvPicPr>
          <p:cNvPr id="159" name="Google Shape;159;p22"/>
          <p:cNvPicPr preferRelativeResize="0"/>
          <p:nvPr/>
        </p:nvPicPr>
        <p:blipFill>
          <a:blip r:embed="rId3">
            <a:alphaModFix/>
          </a:blip>
          <a:stretch>
            <a:fillRect/>
          </a:stretch>
        </p:blipFill>
        <p:spPr>
          <a:xfrm>
            <a:off x="4247396" y="1055307"/>
            <a:ext cx="1011578" cy="1593599"/>
          </a:xfrm>
          <a:prstGeom prst="rect">
            <a:avLst/>
          </a:prstGeom>
          <a:noFill/>
          <a:ln>
            <a:noFill/>
          </a:ln>
        </p:spPr>
      </p:pic>
      <p:sp>
        <p:nvSpPr>
          <p:cNvPr id="160" name="Google Shape;160;p22"/>
          <p:cNvSpPr txBox="1"/>
          <p:nvPr/>
        </p:nvSpPr>
        <p:spPr>
          <a:xfrm>
            <a:off x="4049375" y="10137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161" name="Google Shape;161;p22"/>
          <p:cNvPicPr preferRelativeResize="0"/>
          <p:nvPr/>
        </p:nvPicPr>
        <p:blipFill>
          <a:blip r:embed="rId3">
            <a:alphaModFix/>
          </a:blip>
          <a:stretch>
            <a:fillRect/>
          </a:stretch>
        </p:blipFill>
        <p:spPr>
          <a:xfrm>
            <a:off x="5930700" y="1505603"/>
            <a:ext cx="1011578" cy="1593599"/>
          </a:xfrm>
          <a:prstGeom prst="rect">
            <a:avLst/>
          </a:prstGeom>
          <a:noFill/>
          <a:ln>
            <a:noFill/>
          </a:ln>
        </p:spPr>
      </p:pic>
      <p:sp>
        <p:nvSpPr>
          <p:cNvPr id="162" name="Google Shape;162;p22"/>
          <p:cNvSpPr txBox="1"/>
          <p:nvPr/>
        </p:nvSpPr>
        <p:spPr>
          <a:xfrm>
            <a:off x="5732675" y="14640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163" name="Google Shape;163;p22"/>
          <p:cNvPicPr preferRelativeResize="0"/>
          <p:nvPr/>
        </p:nvPicPr>
        <p:blipFill>
          <a:blip r:embed="rId3">
            <a:alphaModFix/>
          </a:blip>
          <a:stretch>
            <a:fillRect/>
          </a:stretch>
        </p:blipFill>
        <p:spPr>
          <a:xfrm>
            <a:off x="7530900" y="2343803"/>
            <a:ext cx="1011578" cy="1593599"/>
          </a:xfrm>
          <a:prstGeom prst="rect">
            <a:avLst/>
          </a:prstGeom>
          <a:noFill/>
          <a:ln>
            <a:noFill/>
          </a:ln>
        </p:spPr>
      </p:pic>
      <p:sp>
        <p:nvSpPr>
          <p:cNvPr id="164" name="Google Shape;164;p22"/>
          <p:cNvSpPr txBox="1"/>
          <p:nvPr/>
        </p:nvSpPr>
        <p:spPr>
          <a:xfrm>
            <a:off x="7332875" y="23022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1402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an object’s data values be changed</a:t>
            </a:r>
            <a:r>
              <a:rPr lang="en"/>
              <a:t>?</a:t>
            </a:r>
            <a:endParaRPr/>
          </a:p>
        </p:txBody>
      </p:sp>
      <p:sp>
        <p:nvSpPr>
          <p:cNvPr id="170" name="Google Shape;170;p23"/>
          <p:cNvSpPr txBox="1"/>
          <p:nvPr>
            <p:ph idx="1" type="body"/>
          </p:nvPr>
        </p:nvSpPr>
        <p:spPr>
          <a:xfrm>
            <a:off x="311700" y="747125"/>
            <a:ext cx="8698500" cy="4129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solidFill>
                  <a:schemeClr val="accent5"/>
                </a:solidFill>
              </a:rPr>
              <a:t>Public Mutator Methods </a:t>
            </a:r>
            <a:r>
              <a:rPr lang="en"/>
              <a:t>can be defined within the class to allow the object’s private member variables to be modified externally.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Define a public void method that takes in a parameter matching the member variable’s type, and uses it to update the value of the member variable.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NOTE: Mutator Methods are also known as Setter Methods or Modifier Methods.</a:t>
            </a:r>
            <a:endParaRPr/>
          </a:p>
          <a:p>
            <a:pPr indent="0" lvl="0" marL="0" rtl="0" algn="l">
              <a:spcBef>
                <a:spcPts val="1600"/>
              </a:spcBef>
              <a:spcAft>
                <a:spcPts val="1600"/>
              </a:spcAft>
              <a:buNone/>
            </a:pPr>
            <a:r>
              <a:rPr lang="en"/>
              <a:t>NOTE: </a:t>
            </a:r>
            <a:r>
              <a:rPr lang="en"/>
              <a:t>Only define public mutators for the member variables’ values you want to permit modification of. This enables information hiding through encapsulation.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98332"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Mutator Methods</a:t>
            </a:r>
            <a:r>
              <a:rPr lang="en"/>
              <a:t> in</a:t>
            </a:r>
            <a:r>
              <a:rPr lang="en"/>
              <a:t> a class defining an object</a:t>
            </a:r>
            <a:endParaRPr/>
          </a:p>
        </p:txBody>
      </p:sp>
      <p:sp>
        <p:nvSpPr>
          <p:cNvPr id="176" name="Google Shape;176;p24"/>
          <p:cNvSpPr txBox="1"/>
          <p:nvPr>
            <p:ph idx="1" type="body"/>
          </p:nvPr>
        </p:nvSpPr>
        <p:spPr>
          <a:xfrm>
            <a:off x="311700" y="579950"/>
            <a:ext cx="6914400" cy="44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public class Dog{		// 1 class declaration</a:t>
            </a:r>
            <a:endParaRPr sz="1100"/>
          </a:p>
          <a:p>
            <a:pPr indent="457200" lvl="0" marL="0" rtl="0" algn="l">
              <a:spcBef>
                <a:spcPts val="0"/>
              </a:spcBef>
              <a:spcAft>
                <a:spcPts val="0"/>
              </a:spcAft>
              <a:buNone/>
            </a:pPr>
            <a:r>
              <a:rPr lang="en" sz="1100"/>
              <a:t>// 2,3 more code goes here (see related slides)	</a:t>
            </a:r>
            <a:endParaRPr sz="1100"/>
          </a:p>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rPr lang="en" sz="1100"/>
              <a:t>	</a:t>
            </a:r>
            <a:r>
              <a:rPr lang="en" sz="1100"/>
              <a:t>public void setName(String name) {				</a:t>
            </a:r>
            <a:r>
              <a:rPr lang="en" sz="1100">
                <a:solidFill>
                  <a:schemeClr val="accent5"/>
                </a:solidFill>
              </a:rPr>
              <a:t>//step 4 mutator/modifier/setter method</a:t>
            </a:r>
            <a:endParaRPr sz="1100">
              <a:solidFill>
                <a:schemeClr val="accent5"/>
              </a:solidFill>
            </a:endParaRPr>
          </a:p>
          <a:p>
            <a:pPr indent="0" lvl="0" marL="0" rtl="0" algn="l">
              <a:lnSpc>
                <a:spcPct val="100000"/>
              </a:lnSpc>
              <a:spcBef>
                <a:spcPts val="0"/>
              </a:spcBef>
              <a:spcAft>
                <a:spcPts val="0"/>
              </a:spcAft>
              <a:buClr>
                <a:schemeClr val="dk1"/>
              </a:buClr>
              <a:buSzPts val="1100"/>
              <a:buFont typeface="Arial"/>
              <a:buNone/>
            </a:pPr>
            <a:r>
              <a:rPr lang="en" sz="1100"/>
              <a:t>		this.name = name;</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void setWeight(double weight) {			</a:t>
            </a:r>
            <a:r>
              <a:rPr lang="en" sz="1100">
                <a:solidFill>
                  <a:schemeClr val="accent5"/>
                </a:solidFill>
              </a:rPr>
              <a:t>//step 4 mutator/modifier/setter method</a:t>
            </a:r>
            <a:endParaRPr sz="1100"/>
          </a:p>
          <a:p>
            <a:pPr indent="0" lvl="0" marL="0" rtl="0" algn="l">
              <a:lnSpc>
                <a:spcPct val="100000"/>
              </a:lnSpc>
              <a:spcBef>
                <a:spcPts val="0"/>
              </a:spcBef>
              <a:spcAft>
                <a:spcPts val="0"/>
              </a:spcAft>
              <a:buClr>
                <a:schemeClr val="dk1"/>
              </a:buClr>
              <a:buSzPts val="1100"/>
              <a:buFont typeface="Arial"/>
              <a:buNone/>
            </a:pPr>
            <a:r>
              <a:rPr lang="en" sz="1100"/>
              <a:t>		this.weight = weight;</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void setHeight(double height) {			</a:t>
            </a:r>
            <a:r>
              <a:rPr lang="en" sz="1100">
                <a:solidFill>
                  <a:schemeClr val="accent5"/>
                </a:solidFill>
              </a:rPr>
              <a:t>//step 4 mutator/modifier/setter method</a:t>
            </a:r>
            <a:endParaRPr sz="1100"/>
          </a:p>
          <a:p>
            <a:pPr indent="0" lvl="0" marL="0" rtl="0" algn="l">
              <a:lnSpc>
                <a:spcPct val="100000"/>
              </a:lnSpc>
              <a:spcBef>
                <a:spcPts val="0"/>
              </a:spcBef>
              <a:spcAft>
                <a:spcPts val="0"/>
              </a:spcAft>
              <a:buClr>
                <a:schemeClr val="dk1"/>
              </a:buClr>
              <a:buSzPts val="1100"/>
              <a:buFont typeface="Arial"/>
              <a:buNone/>
            </a:pPr>
            <a:r>
              <a:rPr lang="en" sz="1100"/>
              <a:t>		this.height = height;</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void setVaccinated(boolean isVaccinated) {		</a:t>
            </a:r>
            <a:r>
              <a:rPr lang="en" sz="1100">
                <a:solidFill>
                  <a:schemeClr val="accent5"/>
                </a:solidFill>
              </a:rPr>
              <a:t>//step 4 mutator/modifier/setter method</a:t>
            </a:r>
            <a:endParaRPr sz="1100"/>
          </a:p>
          <a:p>
            <a:pPr indent="0" lvl="0" marL="0" rtl="0" algn="l">
              <a:lnSpc>
                <a:spcPct val="100000"/>
              </a:lnSpc>
              <a:spcBef>
                <a:spcPts val="0"/>
              </a:spcBef>
              <a:spcAft>
                <a:spcPts val="0"/>
              </a:spcAft>
              <a:buClr>
                <a:schemeClr val="dk1"/>
              </a:buClr>
              <a:buSzPts val="1100"/>
              <a:buFont typeface="Arial"/>
              <a:buNone/>
            </a:pPr>
            <a:r>
              <a:rPr lang="en" sz="1100"/>
              <a:t>		this.isVaccinated = isVaccinated;</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void setAgeInDogYears(int ageInDogYears) {		</a:t>
            </a:r>
            <a:r>
              <a:rPr lang="en" sz="1100">
                <a:solidFill>
                  <a:schemeClr val="accent5"/>
                </a:solidFill>
              </a:rPr>
              <a:t>//step 4 mutator/modifier/setter method</a:t>
            </a:r>
            <a:endParaRPr sz="1100"/>
          </a:p>
          <a:p>
            <a:pPr indent="0" lvl="0" marL="0" rtl="0" algn="l">
              <a:lnSpc>
                <a:spcPct val="100000"/>
              </a:lnSpc>
              <a:spcBef>
                <a:spcPts val="0"/>
              </a:spcBef>
              <a:spcAft>
                <a:spcPts val="0"/>
              </a:spcAft>
              <a:buClr>
                <a:schemeClr val="dk1"/>
              </a:buClr>
              <a:buSzPts val="1100"/>
              <a:buFont typeface="Arial"/>
              <a:buNone/>
            </a:pPr>
            <a:r>
              <a:rPr lang="en" sz="1100"/>
              <a:t>		this.ageInDogYears = ageInDogYears;</a:t>
            </a:r>
            <a:endParaRPr sz="1100"/>
          </a:p>
          <a:p>
            <a:pPr indent="0" lvl="0" marL="0" rtl="0" algn="l">
              <a:lnSpc>
                <a:spcPct val="100000"/>
              </a:lnSpc>
              <a:spcBef>
                <a:spcPts val="0"/>
              </a:spcBef>
              <a:spcAft>
                <a:spcPts val="0"/>
              </a:spcAft>
              <a:buNone/>
            </a:pPr>
            <a:r>
              <a:rPr lang="en" sz="1100"/>
              <a:t>	}</a:t>
            </a:r>
            <a:endParaRPr sz="1100"/>
          </a:p>
          <a:p>
            <a:pPr indent="0" lvl="0" marL="0" rtl="0" algn="l">
              <a:spcBef>
                <a:spcPts val="0"/>
              </a:spcBef>
              <a:spcAft>
                <a:spcPts val="0"/>
              </a:spcAft>
              <a:buNone/>
            </a:pPr>
            <a:r>
              <a:t/>
            </a:r>
            <a:endParaRPr sz="1100"/>
          </a:p>
          <a:p>
            <a:pPr indent="457200" lvl="0" marL="0" rtl="0" algn="l">
              <a:spcBef>
                <a:spcPts val="0"/>
              </a:spcBef>
              <a:spcAft>
                <a:spcPts val="0"/>
              </a:spcAft>
              <a:buNone/>
            </a:pPr>
            <a:r>
              <a:rPr lang="en" sz="1100"/>
              <a:t>//more code goes here … overloaded constructors</a:t>
            </a:r>
            <a:endParaRPr sz="1100"/>
          </a:p>
          <a:p>
            <a:pPr indent="0" lvl="0" marL="0" rtl="0" algn="l">
              <a:spcBef>
                <a:spcPts val="0"/>
              </a:spcBef>
              <a:spcAft>
                <a:spcPts val="1600"/>
              </a:spcAft>
              <a:buNone/>
            </a:pPr>
            <a:r>
              <a:rPr lang="en" sz="1100"/>
              <a:t>}</a:t>
            </a:r>
            <a:endParaRPr sz="1100"/>
          </a:p>
        </p:txBody>
      </p:sp>
      <p:pic>
        <p:nvPicPr>
          <p:cNvPr id="177" name="Google Shape;177;p24"/>
          <p:cNvPicPr preferRelativeResize="0"/>
          <p:nvPr/>
        </p:nvPicPr>
        <p:blipFill>
          <a:blip r:embed="rId3">
            <a:alphaModFix/>
          </a:blip>
          <a:stretch>
            <a:fillRect/>
          </a:stretch>
        </p:blipFill>
        <p:spPr>
          <a:xfrm>
            <a:off x="7636789" y="646286"/>
            <a:ext cx="1252702" cy="1925453"/>
          </a:xfrm>
          <a:prstGeom prst="rect">
            <a:avLst/>
          </a:prstGeom>
          <a:noFill/>
          <a:ln>
            <a:noFill/>
          </a:ln>
        </p:spPr>
      </p:pic>
      <p:sp>
        <p:nvSpPr>
          <p:cNvPr id="178" name="Google Shape;178;p24"/>
          <p:cNvSpPr txBox="1"/>
          <p:nvPr/>
        </p:nvSpPr>
        <p:spPr>
          <a:xfrm>
            <a:off x="7338975"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p:nvPr/>
        </p:nvSpPr>
        <p:spPr>
          <a:xfrm>
            <a:off x="3769600" y="828950"/>
            <a:ext cx="5191800" cy="41769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solidFill>
                  <a:srgbClr val="0097A7"/>
                </a:solidFill>
              </a:rPr>
              <a:t>use</a:t>
            </a:r>
            <a:r>
              <a:rPr lang="en"/>
              <a:t> the methods </a:t>
            </a:r>
            <a:r>
              <a:rPr lang="en">
                <a:solidFill>
                  <a:srgbClr val="0097A7"/>
                </a:solidFill>
              </a:rPr>
              <a:t>to modify</a:t>
            </a:r>
            <a:r>
              <a:rPr lang="en"/>
              <a:t> a </a:t>
            </a:r>
            <a:r>
              <a:rPr lang="en">
                <a:solidFill>
                  <a:schemeClr val="accent5"/>
                </a:solidFill>
              </a:rPr>
              <a:t>Dog’s </a:t>
            </a:r>
            <a:r>
              <a:rPr lang="en"/>
              <a:t>values</a:t>
            </a:r>
            <a:endParaRPr>
              <a:solidFill>
                <a:schemeClr val="accent5"/>
              </a:solidFill>
            </a:endParaRPr>
          </a:p>
        </p:txBody>
      </p:sp>
      <p:sp>
        <p:nvSpPr>
          <p:cNvPr id="185" name="Google Shape;185;p25"/>
          <p:cNvSpPr txBox="1"/>
          <p:nvPr>
            <p:ph idx="1" type="body"/>
          </p:nvPr>
        </p:nvSpPr>
        <p:spPr>
          <a:xfrm>
            <a:off x="311700" y="671250"/>
            <a:ext cx="3085200" cy="4382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public static void main(String[] args) {</a:t>
            </a:r>
            <a:endParaRPr sz="1200"/>
          </a:p>
          <a:p>
            <a:pPr indent="457200" lvl="0" marL="0" rtl="0" algn="l">
              <a:spcBef>
                <a:spcPts val="0"/>
              </a:spcBef>
              <a:spcAft>
                <a:spcPts val="0"/>
              </a:spcAft>
              <a:buNone/>
            </a:pPr>
            <a:r>
              <a:rPr lang="en" sz="1200"/>
              <a:t>Dog d1 = new Dog();</a:t>
            </a:r>
            <a:endParaRPr sz="1200"/>
          </a:p>
          <a:p>
            <a:pPr indent="0" lvl="0" marL="0" rtl="0" algn="l">
              <a:spcBef>
                <a:spcPts val="0"/>
              </a:spcBef>
              <a:spcAft>
                <a:spcPts val="0"/>
              </a:spcAft>
              <a:buNone/>
            </a:pPr>
            <a:r>
              <a:rPr lang="en" sz="1200"/>
              <a:t>	Dog fido = new Dog();</a:t>
            </a:r>
            <a:endParaRPr sz="1200"/>
          </a:p>
          <a:p>
            <a:pPr indent="0" lvl="0" marL="0" rtl="0" algn="l">
              <a:spcBef>
                <a:spcPts val="0"/>
              </a:spcBef>
              <a:spcAft>
                <a:spcPts val="0"/>
              </a:spcAft>
              <a:buNone/>
            </a:pPr>
            <a:r>
              <a:rPr lang="en" sz="1200"/>
              <a:t>	Dog scooby = new Dog();</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186" name="Google Shape;186;p25"/>
          <p:cNvSpPr/>
          <p:nvPr/>
        </p:nvSpPr>
        <p:spPr>
          <a:xfrm>
            <a:off x="736405" y="2987526"/>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87" name="Google Shape;187;p25"/>
          <p:cNvSpPr/>
          <p:nvPr/>
        </p:nvSpPr>
        <p:spPr>
          <a:xfrm>
            <a:off x="777230" y="3415848"/>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188" name="Google Shape;188;p25"/>
          <p:cNvSpPr txBox="1"/>
          <p:nvPr/>
        </p:nvSpPr>
        <p:spPr>
          <a:xfrm>
            <a:off x="781480" y="3221276"/>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89" name="Google Shape;189;p25"/>
          <p:cNvSpPr txBox="1"/>
          <p:nvPr/>
        </p:nvSpPr>
        <p:spPr>
          <a:xfrm>
            <a:off x="953316" y="3557029"/>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90" name="Google Shape;190;p25"/>
          <p:cNvSpPr/>
          <p:nvPr/>
        </p:nvSpPr>
        <p:spPr>
          <a:xfrm rot="-1925529">
            <a:off x="984842" y="2753243"/>
            <a:ext cx="3297117" cy="11311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1685325" y="3409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2" name="Google Shape;192;p25"/>
          <p:cNvSpPr/>
          <p:nvPr/>
        </p:nvSpPr>
        <p:spPr>
          <a:xfrm>
            <a:off x="1726150" y="3838272"/>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193" name="Google Shape;193;p25"/>
          <p:cNvSpPr txBox="1"/>
          <p:nvPr/>
        </p:nvSpPr>
        <p:spPr>
          <a:xfrm>
            <a:off x="1730400" y="3643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94" name="Google Shape;194;p25"/>
          <p:cNvSpPr txBox="1"/>
          <p:nvPr/>
        </p:nvSpPr>
        <p:spPr>
          <a:xfrm>
            <a:off x="1902236" y="3979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95" name="Google Shape;195;p25"/>
          <p:cNvSpPr/>
          <p:nvPr/>
        </p:nvSpPr>
        <p:spPr>
          <a:xfrm rot="-330139">
            <a:off x="2061436" y="3865246"/>
            <a:ext cx="3654338" cy="8743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2371125" y="4171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7" name="Google Shape;197;p25"/>
          <p:cNvSpPr/>
          <p:nvPr/>
        </p:nvSpPr>
        <p:spPr>
          <a:xfrm>
            <a:off x="2411950" y="4600275"/>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198" name="Google Shape;198;p25"/>
          <p:cNvSpPr txBox="1"/>
          <p:nvPr/>
        </p:nvSpPr>
        <p:spPr>
          <a:xfrm>
            <a:off x="2416200" y="4405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199" name="Google Shape;199;p25"/>
          <p:cNvSpPr txBox="1"/>
          <p:nvPr/>
        </p:nvSpPr>
        <p:spPr>
          <a:xfrm>
            <a:off x="2588036" y="4741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00" name="Google Shape;200;p25"/>
          <p:cNvSpPr/>
          <p:nvPr/>
        </p:nvSpPr>
        <p:spPr>
          <a:xfrm rot="-571357">
            <a:off x="2735978" y="4431081"/>
            <a:ext cx="4593294" cy="6993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nvSpPr>
        <p:spPr>
          <a:xfrm>
            <a:off x="5098500" y="7527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pic>
        <p:nvPicPr>
          <p:cNvPr id="202" name="Google Shape;202;p25"/>
          <p:cNvPicPr preferRelativeResize="0"/>
          <p:nvPr/>
        </p:nvPicPr>
        <p:blipFill>
          <a:blip r:embed="rId3">
            <a:alphaModFix/>
          </a:blip>
          <a:stretch>
            <a:fillRect/>
          </a:stretch>
        </p:blipFill>
        <p:spPr>
          <a:xfrm>
            <a:off x="4247396" y="1055307"/>
            <a:ext cx="1011578" cy="1593599"/>
          </a:xfrm>
          <a:prstGeom prst="rect">
            <a:avLst/>
          </a:prstGeom>
          <a:noFill/>
          <a:ln>
            <a:noFill/>
          </a:ln>
        </p:spPr>
      </p:pic>
      <p:sp>
        <p:nvSpPr>
          <p:cNvPr id="203" name="Google Shape;203;p25"/>
          <p:cNvSpPr txBox="1"/>
          <p:nvPr/>
        </p:nvSpPr>
        <p:spPr>
          <a:xfrm>
            <a:off x="4038575" y="1013713"/>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204" name="Google Shape;204;p25"/>
          <p:cNvPicPr preferRelativeResize="0"/>
          <p:nvPr/>
        </p:nvPicPr>
        <p:blipFill>
          <a:blip r:embed="rId3">
            <a:alphaModFix/>
          </a:blip>
          <a:stretch>
            <a:fillRect/>
          </a:stretch>
        </p:blipFill>
        <p:spPr>
          <a:xfrm>
            <a:off x="5930700" y="1505603"/>
            <a:ext cx="1011578" cy="1593599"/>
          </a:xfrm>
          <a:prstGeom prst="rect">
            <a:avLst/>
          </a:prstGeom>
          <a:noFill/>
          <a:ln>
            <a:noFill/>
          </a:ln>
        </p:spPr>
      </p:pic>
      <p:sp>
        <p:nvSpPr>
          <p:cNvPr id="205" name="Google Shape;205;p25"/>
          <p:cNvSpPr txBox="1"/>
          <p:nvPr/>
        </p:nvSpPr>
        <p:spPr>
          <a:xfrm>
            <a:off x="5732675" y="14640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206" name="Google Shape;206;p25"/>
          <p:cNvPicPr preferRelativeResize="0"/>
          <p:nvPr/>
        </p:nvPicPr>
        <p:blipFill>
          <a:blip r:embed="rId3">
            <a:alphaModFix/>
          </a:blip>
          <a:stretch>
            <a:fillRect/>
          </a:stretch>
        </p:blipFill>
        <p:spPr>
          <a:xfrm>
            <a:off x="7530900" y="2343803"/>
            <a:ext cx="1011578" cy="1593599"/>
          </a:xfrm>
          <a:prstGeom prst="rect">
            <a:avLst/>
          </a:prstGeom>
          <a:noFill/>
          <a:ln>
            <a:noFill/>
          </a:ln>
        </p:spPr>
      </p:pic>
      <p:sp>
        <p:nvSpPr>
          <p:cNvPr id="207" name="Google Shape;207;p25"/>
          <p:cNvSpPr txBox="1"/>
          <p:nvPr/>
        </p:nvSpPr>
        <p:spPr>
          <a:xfrm>
            <a:off x="7317988" y="2288600"/>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208" name="Google Shape;208;p25"/>
          <p:cNvSpPr txBox="1"/>
          <p:nvPr>
            <p:ph idx="1" type="body"/>
          </p:nvPr>
        </p:nvSpPr>
        <p:spPr>
          <a:xfrm>
            <a:off x="314950" y="1778518"/>
            <a:ext cx="3085200" cy="303900"/>
          </a:xfrm>
          <a:prstGeom prst="rect">
            <a:avLst/>
          </a:prstGeom>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t>d1.setName("Cookie");</a:t>
            </a:r>
            <a:endParaRPr sz="1200"/>
          </a:p>
        </p:txBody>
      </p:sp>
      <p:sp>
        <p:nvSpPr>
          <p:cNvPr id="209" name="Google Shape;209;p25"/>
          <p:cNvSpPr txBox="1"/>
          <p:nvPr>
            <p:ph idx="1" type="body"/>
          </p:nvPr>
        </p:nvSpPr>
        <p:spPr>
          <a:xfrm>
            <a:off x="314950" y="2007118"/>
            <a:ext cx="3085200" cy="303900"/>
          </a:xfrm>
          <a:prstGeom prst="rect">
            <a:avLst/>
          </a:prstGeom>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t>scooby</a:t>
            </a:r>
            <a:r>
              <a:rPr lang="en" sz="1200"/>
              <a:t>.</a:t>
            </a:r>
            <a:r>
              <a:rPr lang="en" sz="1200"/>
              <a:t>setAgeInDogYears</a:t>
            </a:r>
            <a:r>
              <a:rPr lang="en" sz="1200"/>
              <a:t>(3);</a:t>
            </a:r>
            <a:endParaRPr sz="1200"/>
          </a:p>
        </p:txBody>
      </p:sp>
      <p:sp>
        <p:nvSpPr>
          <p:cNvPr id="210" name="Google Shape;210;p25"/>
          <p:cNvSpPr txBox="1"/>
          <p:nvPr/>
        </p:nvSpPr>
        <p:spPr>
          <a:xfrm>
            <a:off x="7317988" y="2288600"/>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3</a:t>
            </a:r>
            <a:endParaRPr sz="1000" u="sng"/>
          </a:p>
        </p:txBody>
      </p:sp>
      <p:sp>
        <p:nvSpPr>
          <p:cNvPr id="211" name="Google Shape;211;p25"/>
          <p:cNvSpPr txBox="1"/>
          <p:nvPr/>
        </p:nvSpPr>
        <p:spPr>
          <a:xfrm>
            <a:off x="4038575" y="1013713"/>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“Cookie”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212" name="Google Shape;212;p25"/>
          <p:cNvSpPr txBox="1"/>
          <p:nvPr>
            <p:ph idx="1" type="body"/>
          </p:nvPr>
        </p:nvSpPr>
        <p:spPr>
          <a:xfrm>
            <a:off x="314950" y="2205884"/>
            <a:ext cx="3085200" cy="303900"/>
          </a:xfrm>
          <a:prstGeom prst="rect">
            <a:avLst/>
          </a:prstGeom>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t>scooby.setName(“Scooby”);</a:t>
            </a:r>
            <a:endParaRPr sz="1200"/>
          </a:p>
        </p:txBody>
      </p:sp>
      <p:sp>
        <p:nvSpPr>
          <p:cNvPr id="213" name="Google Shape;213;p25"/>
          <p:cNvSpPr txBox="1"/>
          <p:nvPr/>
        </p:nvSpPr>
        <p:spPr>
          <a:xfrm>
            <a:off x="7317988" y="2288600"/>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“Scooby”</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3</a:t>
            </a:r>
            <a:endParaRPr sz="10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ppt_w</p:attrName>
                                        </p:attrNameLst>
                                      </p:cBhvr>
                                      <p:tavLst>
                                        <p:tav fmla="" tm="0">
                                          <p:val>
                                            <p:strVal val="0"/>
                                          </p:val>
                                        </p:tav>
                                        <p:tav fmla="" tm="100000">
                                          <p:val>
                                            <p:strVal val="#ppt_w"/>
                                          </p:val>
                                        </p:tav>
                                      </p:tavLst>
                                    </p:anim>
                                    <p:anim calcmode="lin" valueType="num">
                                      <p:cBhvr additive="base">
                                        <p:cTn dur="1000"/>
                                        <p:tgtEl>
                                          <p:spTgt spid="20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xit" presetID="10" presetSubtype="0">
                                  <p:stCondLst>
                                    <p:cond delay="0"/>
                                  </p:stCondLst>
                                  <p:childTnLst>
                                    <p:animEffect filter="fade" transition="out">
                                      <p:cBhvr>
                                        <p:cTn dur="1000"/>
                                        <p:tgtEl>
                                          <p:spTgt spid="207"/>
                                        </p:tgtEl>
                                      </p:cBhvr>
                                    </p:animEffect>
                                    <p:set>
                                      <p:cBhvr>
                                        <p:cTn dur="1" fill="hold">
                                          <p:stCondLst>
                                            <p:cond delay="1000"/>
                                          </p:stCondLst>
                                        </p:cTn>
                                        <p:tgtEl>
                                          <p:spTgt spid="2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1402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an object’s data values be accessed?</a:t>
            </a:r>
            <a:endParaRPr/>
          </a:p>
        </p:txBody>
      </p:sp>
      <p:sp>
        <p:nvSpPr>
          <p:cNvPr id="219" name="Google Shape;219;p26"/>
          <p:cNvSpPr txBox="1"/>
          <p:nvPr>
            <p:ph idx="1" type="body"/>
          </p:nvPr>
        </p:nvSpPr>
        <p:spPr>
          <a:xfrm>
            <a:off x="311700" y="747125"/>
            <a:ext cx="8698500" cy="4129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solidFill>
                  <a:schemeClr val="accent5"/>
                </a:solidFill>
              </a:rPr>
              <a:t>Public Accessor Methods </a:t>
            </a:r>
            <a:r>
              <a:rPr lang="en"/>
              <a:t>can be defined within the class to allow the object’s private member variables’ values to be visible externally.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Define a public value method that returns the member variable’s value. The return type must match the type of the member variable.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NOTE: Accessor Methods are also known as Getter Methods.</a:t>
            </a:r>
            <a:endParaRPr/>
          </a:p>
          <a:p>
            <a:pPr indent="0" lvl="0" marL="0" rtl="0" algn="l">
              <a:spcBef>
                <a:spcPts val="1600"/>
              </a:spcBef>
              <a:spcAft>
                <a:spcPts val="1600"/>
              </a:spcAft>
              <a:buNone/>
            </a:pPr>
            <a:r>
              <a:rPr lang="en"/>
              <a:t>NOTE: Only define public accessors for the member variables whose values you want to expose externally. This enables information hiding through encapsulation.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1000"/>
                                        <p:tgtEl>
                                          <p:spTgt spid="2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298325" y="64025"/>
            <a:ext cx="875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Accessor Methods</a:t>
            </a:r>
            <a:r>
              <a:rPr lang="en"/>
              <a:t> in </a:t>
            </a:r>
            <a:r>
              <a:rPr lang="en"/>
              <a:t>a class defining an object</a:t>
            </a:r>
            <a:endParaRPr/>
          </a:p>
        </p:txBody>
      </p:sp>
      <p:sp>
        <p:nvSpPr>
          <p:cNvPr id="225" name="Google Shape;225;p27"/>
          <p:cNvSpPr txBox="1"/>
          <p:nvPr>
            <p:ph idx="1" type="body"/>
          </p:nvPr>
        </p:nvSpPr>
        <p:spPr>
          <a:xfrm>
            <a:off x="311700" y="566142"/>
            <a:ext cx="5135700" cy="44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public class Dog{		//step 1 class declaration</a:t>
            </a:r>
            <a:endParaRPr sz="1100"/>
          </a:p>
          <a:p>
            <a:pPr indent="457200" lvl="0" marL="0" rtl="0" algn="l">
              <a:spcBef>
                <a:spcPts val="0"/>
              </a:spcBef>
              <a:spcAft>
                <a:spcPts val="0"/>
              </a:spcAft>
              <a:buClr>
                <a:schemeClr val="dk1"/>
              </a:buClr>
              <a:buSzPts val="1100"/>
              <a:buFont typeface="Arial"/>
              <a:buNone/>
            </a:pPr>
            <a:r>
              <a:rPr lang="en" sz="1100"/>
              <a:t>//more code goes here (see related slides)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public String getName() {		</a:t>
            </a:r>
            <a:r>
              <a:rPr lang="en" sz="1100">
                <a:solidFill>
                  <a:schemeClr val="accent5"/>
                </a:solidFill>
              </a:rPr>
              <a:t>//step 5 accessor/getter method</a:t>
            </a:r>
            <a:endParaRPr sz="1100">
              <a:solidFill>
                <a:schemeClr val="accent5"/>
              </a:solidFill>
            </a:endParaRPr>
          </a:p>
          <a:p>
            <a:pPr indent="0" lvl="0" marL="0" rtl="0" algn="l">
              <a:lnSpc>
                <a:spcPct val="100000"/>
              </a:lnSpc>
              <a:spcBef>
                <a:spcPts val="0"/>
              </a:spcBef>
              <a:spcAft>
                <a:spcPts val="0"/>
              </a:spcAft>
              <a:buClr>
                <a:schemeClr val="dk1"/>
              </a:buClr>
              <a:buSzPts val="1100"/>
              <a:buFont typeface="Arial"/>
              <a:buNone/>
            </a:pPr>
            <a:r>
              <a:rPr lang="en" sz="1100"/>
              <a:t>		return name;</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double getWeight() {</a:t>
            </a:r>
            <a:r>
              <a:rPr lang="en" sz="1100"/>
              <a:t>		 </a:t>
            </a:r>
            <a:r>
              <a:rPr lang="en" sz="1100">
                <a:solidFill>
                  <a:schemeClr val="accent5"/>
                </a:solidFill>
              </a:rPr>
              <a:t>//step 5 accessor/getter method</a:t>
            </a:r>
            <a:endParaRPr sz="1100"/>
          </a:p>
          <a:p>
            <a:pPr indent="0" lvl="0" marL="0" rtl="0" algn="l">
              <a:lnSpc>
                <a:spcPct val="100000"/>
              </a:lnSpc>
              <a:spcBef>
                <a:spcPts val="0"/>
              </a:spcBef>
              <a:spcAft>
                <a:spcPts val="0"/>
              </a:spcAft>
              <a:buClr>
                <a:schemeClr val="dk1"/>
              </a:buClr>
              <a:buSzPts val="1100"/>
              <a:buFont typeface="Arial"/>
              <a:buNone/>
            </a:pPr>
            <a:r>
              <a:rPr lang="en" sz="1100"/>
              <a:t>		return weight;</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double getHeight() {</a:t>
            </a:r>
            <a:r>
              <a:rPr lang="en" sz="1100"/>
              <a:t>		</a:t>
            </a:r>
            <a:r>
              <a:rPr lang="en" sz="1100">
                <a:solidFill>
                  <a:schemeClr val="accent5"/>
                </a:solidFill>
              </a:rPr>
              <a:t>//step 5 accessor/getter method</a:t>
            </a:r>
            <a:endParaRPr sz="1100"/>
          </a:p>
          <a:p>
            <a:pPr indent="0" lvl="0" marL="0" rtl="0" algn="l">
              <a:lnSpc>
                <a:spcPct val="100000"/>
              </a:lnSpc>
              <a:spcBef>
                <a:spcPts val="0"/>
              </a:spcBef>
              <a:spcAft>
                <a:spcPts val="0"/>
              </a:spcAft>
              <a:buClr>
                <a:schemeClr val="dk1"/>
              </a:buClr>
              <a:buSzPts val="1100"/>
              <a:buFont typeface="Arial"/>
              <a:buNone/>
            </a:pPr>
            <a:r>
              <a:rPr lang="en" sz="1100"/>
              <a:t>		return height;</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boolean isVaccinated() {</a:t>
            </a:r>
            <a:r>
              <a:rPr lang="en" sz="1100"/>
              <a:t>	</a:t>
            </a:r>
            <a:r>
              <a:rPr lang="en" sz="1100">
                <a:solidFill>
                  <a:schemeClr val="accent5"/>
                </a:solidFill>
              </a:rPr>
              <a:t>//step 5 accessor/getter method</a:t>
            </a:r>
            <a:endParaRPr sz="1100"/>
          </a:p>
          <a:p>
            <a:pPr indent="0" lvl="0" marL="0" rtl="0" algn="l">
              <a:lnSpc>
                <a:spcPct val="100000"/>
              </a:lnSpc>
              <a:spcBef>
                <a:spcPts val="0"/>
              </a:spcBef>
              <a:spcAft>
                <a:spcPts val="0"/>
              </a:spcAft>
              <a:buClr>
                <a:schemeClr val="dk1"/>
              </a:buClr>
              <a:buSzPts val="1100"/>
              <a:buFont typeface="Arial"/>
              <a:buNone/>
            </a:pPr>
            <a:r>
              <a:rPr lang="en" sz="1100"/>
              <a:t>		return isVaccinated;</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	public int getAgeInDogYears() {</a:t>
            </a:r>
            <a:r>
              <a:rPr lang="en" sz="1100"/>
              <a:t>	</a:t>
            </a:r>
            <a:r>
              <a:rPr lang="en" sz="1100">
                <a:solidFill>
                  <a:schemeClr val="accent5"/>
                </a:solidFill>
              </a:rPr>
              <a:t>//step 5 accessor/getter method</a:t>
            </a:r>
            <a:endParaRPr sz="1100"/>
          </a:p>
          <a:p>
            <a:pPr indent="0" lvl="0" marL="0" rtl="0" algn="l">
              <a:lnSpc>
                <a:spcPct val="100000"/>
              </a:lnSpc>
              <a:spcBef>
                <a:spcPts val="0"/>
              </a:spcBef>
              <a:spcAft>
                <a:spcPts val="0"/>
              </a:spcAft>
              <a:buClr>
                <a:schemeClr val="dk1"/>
              </a:buClr>
              <a:buSzPts val="1100"/>
              <a:buFont typeface="Arial"/>
              <a:buNone/>
            </a:pPr>
            <a:r>
              <a:rPr lang="en" sz="1100"/>
              <a:t>		return ageInDogYears;</a:t>
            </a:r>
            <a:endParaRPr sz="1100"/>
          </a:p>
          <a:p>
            <a:pPr indent="0" lvl="0" marL="0" rtl="0" algn="l">
              <a:lnSpc>
                <a:spcPct val="100000"/>
              </a:lnSpc>
              <a:spcBef>
                <a:spcPts val="0"/>
              </a:spcBef>
              <a:spcAft>
                <a:spcPts val="0"/>
              </a:spcAft>
              <a:buNone/>
            </a:pPr>
            <a:r>
              <a:rPr lang="en" sz="1100"/>
              <a:t>	}</a:t>
            </a:r>
            <a:endParaRPr sz="1100"/>
          </a:p>
          <a:p>
            <a:pPr indent="457200" lvl="0" marL="0" rtl="0" algn="l">
              <a:spcBef>
                <a:spcPts val="0"/>
              </a:spcBef>
              <a:spcAft>
                <a:spcPts val="0"/>
              </a:spcAft>
              <a:buNone/>
            </a:pPr>
            <a:r>
              <a:rPr lang="en" sz="1100"/>
              <a:t>//more code goes here … </a:t>
            </a:r>
            <a:r>
              <a:rPr lang="en" sz="1100"/>
              <a:t>overloaded constructors, methods</a:t>
            </a:r>
            <a:endParaRPr sz="1100"/>
          </a:p>
          <a:p>
            <a:pPr indent="0" lvl="0" marL="0" rtl="0" algn="l">
              <a:spcBef>
                <a:spcPts val="0"/>
              </a:spcBef>
              <a:spcAft>
                <a:spcPts val="1600"/>
              </a:spcAft>
              <a:buNone/>
            </a:pPr>
            <a:r>
              <a:rPr lang="en" sz="1100"/>
              <a:t>}</a:t>
            </a:r>
            <a:endParaRPr sz="1100"/>
          </a:p>
        </p:txBody>
      </p:sp>
      <p:pic>
        <p:nvPicPr>
          <p:cNvPr id="226" name="Google Shape;226;p27"/>
          <p:cNvPicPr preferRelativeResize="0"/>
          <p:nvPr/>
        </p:nvPicPr>
        <p:blipFill>
          <a:blip r:embed="rId3">
            <a:alphaModFix/>
          </a:blip>
          <a:stretch>
            <a:fillRect/>
          </a:stretch>
        </p:blipFill>
        <p:spPr>
          <a:xfrm>
            <a:off x="7621872" y="646286"/>
            <a:ext cx="1252702" cy="1925453"/>
          </a:xfrm>
          <a:prstGeom prst="rect">
            <a:avLst/>
          </a:prstGeom>
          <a:noFill/>
          <a:ln>
            <a:noFill/>
          </a:ln>
        </p:spPr>
      </p:pic>
      <p:sp>
        <p:nvSpPr>
          <p:cNvPr id="227" name="Google Shape;227;p27"/>
          <p:cNvSpPr txBox="1"/>
          <p:nvPr/>
        </p:nvSpPr>
        <p:spPr>
          <a:xfrm>
            <a:off x="7324058"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animEffect filter="fade" transition="in">
                                      <p:cBhvr>
                                        <p:cTn dur="1000"/>
                                        <p:tgtEl>
                                          <p:spTgt spid="225">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animEffect filter="fade" transition="in">
                                      <p:cBhvr>
                                        <p:cTn dur="1000"/>
                                        <p:tgtEl>
                                          <p:spTgt spid="225">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animEffect filter="fade" transition="in">
                                      <p:cBhvr>
                                        <p:cTn dur="1000"/>
                                        <p:tgtEl>
                                          <p:spTgt spid="225">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25">
                                            <p:txEl>
                                              <p:pRg end="10" st="10"/>
                                            </p:txEl>
                                          </p:spTgt>
                                        </p:tgtEl>
                                        <p:attrNameLst>
                                          <p:attrName>style.visibility</p:attrName>
                                        </p:attrNameLst>
                                      </p:cBhvr>
                                      <p:to>
                                        <p:strVal val="visible"/>
                                      </p:to>
                                    </p:set>
                                    <p:animEffect filter="fade" transition="in">
                                      <p:cBhvr>
                                        <p:cTn dur="1000"/>
                                        <p:tgtEl>
                                          <p:spTgt spid="225">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25">
                                            <p:txEl>
                                              <p:pRg end="11" st="11"/>
                                            </p:txEl>
                                          </p:spTgt>
                                        </p:tgtEl>
                                        <p:attrNameLst>
                                          <p:attrName>style.visibility</p:attrName>
                                        </p:attrNameLst>
                                      </p:cBhvr>
                                      <p:to>
                                        <p:strVal val="visible"/>
                                      </p:to>
                                    </p:set>
                                    <p:animEffect filter="fade" transition="in">
                                      <p:cBhvr>
                                        <p:cTn dur="1000"/>
                                        <p:tgtEl>
                                          <p:spTgt spid="225">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25">
                                            <p:txEl>
                                              <p:pRg end="12" st="12"/>
                                            </p:txEl>
                                          </p:spTgt>
                                        </p:tgtEl>
                                        <p:attrNameLst>
                                          <p:attrName>style.visibility</p:attrName>
                                        </p:attrNameLst>
                                      </p:cBhvr>
                                      <p:to>
                                        <p:strVal val="visible"/>
                                      </p:to>
                                    </p:set>
                                    <p:animEffect filter="fade" transition="in">
                                      <p:cBhvr>
                                        <p:cTn dur="1000"/>
                                        <p:tgtEl>
                                          <p:spTgt spid="225">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25">
                                            <p:txEl>
                                              <p:pRg end="13" st="13"/>
                                            </p:txEl>
                                          </p:spTgt>
                                        </p:tgtEl>
                                        <p:attrNameLst>
                                          <p:attrName>style.visibility</p:attrName>
                                        </p:attrNameLst>
                                      </p:cBhvr>
                                      <p:to>
                                        <p:strVal val="visible"/>
                                      </p:to>
                                    </p:set>
                                    <p:animEffect filter="fade" transition="in">
                                      <p:cBhvr>
                                        <p:cTn dur="1000"/>
                                        <p:tgtEl>
                                          <p:spTgt spid="225">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25">
                                            <p:txEl>
                                              <p:pRg end="14" st="14"/>
                                            </p:txEl>
                                          </p:spTgt>
                                        </p:tgtEl>
                                        <p:attrNameLst>
                                          <p:attrName>style.visibility</p:attrName>
                                        </p:attrNameLst>
                                      </p:cBhvr>
                                      <p:to>
                                        <p:strVal val="visible"/>
                                      </p:to>
                                    </p:set>
                                    <p:animEffect filter="fade" transition="in">
                                      <p:cBhvr>
                                        <p:cTn dur="1000"/>
                                        <p:tgtEl>
                                          <p:spTgt spid="225">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25">
                                            <p:txEl>
                                              <p:pRg end="15" st="15"/>
                                            </p:txEl>
                                          </p:spTgt>
                                        </p:tgtEl>
                                        <p:attrNameLst>
                                          <p:attrName>style.visibility</p:attrName>
                                        </p:attrNameLst>
                                      </p:cBhvr>
                                      <p:to>
                                        <p:strVal val="visible"/>
                                      </p:to>
                                    </p:set>
                                    <p:animEffect filter="fade" transition="in">
                                      <p:cBhvr>
                                        <p:cTn dur="1000"/>
                                        <p:tgtEl>
                                          <p:spTgt spid="225">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25">
                                            <p:txEl>
                                              <p:pRg end="16" st="16"/>
                                            </p:txEl>
                                          </p:spTgt>
                                        </p:tgtEl>
                                        <p:attrNameLst>
                                          <p:attrName>style.visibility</p:attrName>
                                        </p:attrNameLst>
                                      </p:cBhvr>
                                      <p:to>
                                        <p:strVal val="visible"/>
                                      </p:to>
                                    </p:set>
                                    <p:animEffect filter="fade" transition="in">
                                      <p:cBhvr>
                                        <p:cTn dur="1000"/>
                                        <p:tgtEl>
                                          <p:spTgt spid="225">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25">
                                            <p:txEl>
                                              <p:pRg end="17" st="17"/>
                                            </p:txEl>
                                          </p:spTgt>
                                        </p:tgtEl>
                                        <p:attrNameLst>
                                          <p:attrName>style.visibility</p:attrName>
                                        </p:attrNameLst>
                                      </p:cBhvr>
                                      <p:to>
                                        <p:strVal val="visible"/>
                                      </p:to>
                                    </p:set>
                                    <p:animEffect filter="fade" transition="in">
                                      <p:cBhvr>
                                        <p:cTn dur="1000"/>
                                        <p:tgtEl>
                                          <p:spTgt spid="225">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25">
                                            <p:txEl>
                                              <p:pRg end="18" st="18"/>
                                            </p:txEl>
                                          </p:spTgt>
                                        </p:tgtEl>
                                        <p:attrNameLst>
                                          <p:attrName>style.visibility</p:attrName>
                                        </p:attrNameLst>
                                      </p:cBhvr>
                                      <p:to>
                                        <p:strVal val="visible"/>
                                      </p:to>
                                    </p:set>
                                    <p:animEffect filter="fade" transition="in">
                                      <p:cBhvr>
                                        <p:cTn dur="1000"/>
                                        <p:tgtEl>
                                          <p:spTgt spid="225">
                                            <p:txEl>
                                              <p:pRg end="18" st="18"/>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25">
                                            <p:txEl>
                                              <p:pRg end="19" st="19"/>
                                            </p:txEl>
                                          </p:spTgt>
                                        </p:tgtEl>
                                        <p:attrNameLst>
                                          <p:attrName>style.visibility</p:attrName>
                                        </p:attrNameLst>
                                      </p:cBhvr>
                                      <p:to>
                                        <p:strVal val="visible"/>
                                      </p:to>
                                    </p:set>
                                    <p:animEffect filter="fade" transition="in">
                                      <p:cBhvr>
                                        <p:cTn dur="1000"/>
                                        <p:tgtEl>
                                          <p:spTgt spid="225">
                                            <p:txEl>
                                              <p:pRg end="19" st="19"/>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25">
                                            <p:txEl>
                                              <p:pRg end="20" st="20"/>
                                            </p:txEl>
                                          </p:spTgt>
                                        </p:tgtEl>
                                        <p:attrNameLst>
                                          <p:attrName>style.visibility</p:attrName>
                                        </p:attrNameLst>
                                      </p:cBhvr>
                                      <p:to>
                                        <p:strVal val="visible"/>
                                      </p:to>
                                    </p:set>
                                    <p:animEffect filter="fade" transition="in">
                                      <p:cBhvr>
                                        <p:cTn dur="1000"/>
                                        <p:tgtEl>
                                          <p:spTgt spid="225">
                                            <p:txEl>
                                              <p:pRg end="20" st="20"/>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225">
                                            <p:txEl>
                                              <p:pRg end="21" st="21"/>
                                            </p:txEl>
                                          </p:spTgt>
                                        </p:tgtEl>
                                        <p:attrNameLst>
                                          <p:attrName>style.visibility</p:attrName>
                                        </p:attrNameLst>
                                      </p:cBhvr>
                                      <p:to>
                                        <p:strVal val="visible"/>
                                      </p:to>
                                    </p:set>
                                    <p:animEffect filter="fade" transition="in">
                                      <p:cBhvr>
                                        <p:cTn dur="1000"/>
                                        <p:tgtEl>
                                          <p:spTgt spid="225">
                                            <p:txEl>
                                              <p:pRg end="21" st="2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225">
                                            <p:txEl>
                                              <p:pRg end="22" st="22"/>
                                            </p:txEl>
                                          </p:spTgt>
                                        </p:tgtEl>
                                        <p:attrNameLst>
                                          <p:attrName>style.visibility</p:attrName>
                                        </p:attrNameLst>
                                      </p:cBhvr>
                                      <p:to>
                                        <p:strVal val="visible"/>
                                      </p:to>
                                    </p:set>
                                    <p:animEffect filter="fade" transition="in">
                                      <p:cBhvr>
                                        <p:cTn dur="1000"/>
                                        <p:tgtEl>
                                          <p:spTgt spid="225">
                                            <p:txEl>
                                              <p:pRg end="22" st="22"/>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225">
                                            <p:txEl>
                                              <p:pRg end="23" st="23"/>
                                            </p:txEl>
                                          </p:spTgt>
                                        </p:tgtEl>
                                        <p:attrNameLst>
                                          <p:attrName>style.visibility</p:attrName>
                                        </p:attrNameLst>
                                      </p:cBhvr>
                                      <p:to>
                                        <p:strVal val="visible"/>
                                      </p:to>
                                    </p:set>
                                    <p:animEffect filter="fade" transition="in">
                                      <p:cBhvr>
                                        <p:cTn dur="1000"/>
                                        <p:tgtEl>
                                          <p:spTgt spid="225">
                                            <p:txEl>
                                              <p:pRg end="23" st="2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a:off x="3769600" y="828950"/>
            <a:ext cx="5191800" cy="41769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solidFill>
                  <a:srgbClr val="0097A7"/>
                </a:solidFill>
              </a:rPr>
              <a:t>use</a:t>
            </a:r>
            <a:r>
              <a:rPr lang="en"/>
              <a:t> the methods </a:t>
            </a:r>
            <a:r>
              <a:rPr lang="en">
                <a:solidFill>
                  <a:srgbClr val="0097A7"/>
                </a:solidFill>
              </a:rPr>
              <a:t>to access</a:t>
            </a:r>
            <a:r>
              <a:rPr lang="en"/>
              <a:t> a </a:t>
            </a:r>
            <a:r>
              <a:rPr lang="en">
                <a:solidFill>
                  <a:schemeClr val="accent5"/>
                </a:solidFill>
              </a:rPr>
              <a:t>Dog’s </a:t>
            </a:r>
            <a:r>
              <a:rPr lang="en"/>
              <a:t>values</a:t>
            </a:r>
            <a:endParaRPr>
              <a:solidFill>
                <a:schemeClr val="accent5"/>
              </a:solidFill>
            </a:endParaRPr>
          </a:p>
        </p:txBody>
      </p:sp>
      <p:sp>
        <p:nvSpPr>
          <p:cNvPr id="234" name="Google Shape;234;p28"/>
          <p:cNvSpPr txBox="1"/>
          <p:nvPr>
            <p:ph idx="1" type="body"/>
          </p:nvPr>
        </p:nvSpPr>
        <p:spPr>
          <a:xfrm>
            <a:off x="311700" y="678702"/>
            <a:ext cx="3085200" cy="308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public static void main(String[] args) {</a:t>
            </a:r>
            <a:endParaRPr sz="1200"/>
          </a:p>
          <a:p>
            <a:pPr indent="0" lvl="0" marL="0" rtl="0" algn="l">
              <a:spcBef>
                <a:spcPts val="0"/>
              </a:spcBef>
              <a:spcAft>
                <a:spcPts val="0"/>
              </a:spcAft>
              <a:buNone/>
            </a:pPr>
            <a:r>
              <a:rPr lang="en" sz="1200"/>
              <a:t>      //more code here (see previous slides)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235" name="Google Shape;235;p28"/>
          <p:cNvSpPr/>
          <p:nvPr/>
        </p:nvSpPr>
        <p:spPr>
          <a:xfrm>
            <a:off x="1124863" y="1996926"/>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6" name="Google Shape;236;p28"/>
          <p:cNvSpPr/>
          <p:nvPr/>
        </p:nvSpPr>
        <p:spPr>
          <a:xfrm>
            <a:off x="1165688" y="2425248"/>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237" name="Google Shape;237;p28"/>
          <p:cNvSpPr txBox="1"/>
          <p:nvPr/>
        </p:nvSpPr>
        <p:spPr>
          <a:xfrm>
            <a:off x="1169938" y="2230676"/>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38" name="Google Shape;238;p28"/>
          <p:cNvSpPr txBox="1"/>
          <p:nvPr/>
        </p:nvSpPr>
        <p:spPr>
          <a:xfrm>
            <a:off x="1341774" y="2566429"/>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39" name="Google Shape;239;p28"/>
          <p:cNvSpPr/>
          <p:nvPr/>
        </p:nvSpPr>
        <p:spPr>
          <a:xfrm rot="-1242538">
            <a:off x="1344076" y="2131461"/>
            <a:ext cx="2854749" cy="9722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302383" y="214600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1" name="Google Shape;241;p28"/>
          <p:cNvSpPr/>
          <p:nvPr/>
        </p:nvSpPr>
        <p:spPr>
          <a:xfrm>
            <a:off x="2343208" y="2574321"/>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242" name="Google Shape;242;p28"/>
          <p:cNvSpPr txBox="1"/>
          <p:nvPr/>
        </p:nvSpPr>
        <p:spPr>
          <a:xfrm>
            <a:off x="2347458" y="237975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43" name="Google Shape;243;p28"/>
          <p:cNvSpPr txBox="1"/>
          <p:nvPr/>
        </p:nvSpPr>
        <p:spPr>
          <a:xfrm>
            <a:off x="2519295" y="271550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44" name="Google Shape;244;p28"/>
          <p:cNvSpPr/>
          <p:nvPr/>
        </p:nvSpPr>
        <p:spPr>
          <a:xfrm>
            <a:off x="1296867" y="2824341"/>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5" name="Google Shape;245;p28"/>
          <p:cNvSpPr/>
          <p:nvPr/>
        </p:nvSpPr>
        <p:spPr>
          <a:xfrm>
            <a:off x="1337692" y="3252666"/>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246" name="Google Shape;246;p28"/>
          <p:cNvSpPr txBox="1"/>
          <p:nvPr/>
        </p:nvSpPr>
        <p:spPr>
          <a:xfrm>
            <a:off x="1341941" y="3058091"/>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47" name="Google Shape;247;p28"/>
          <p:cNvSpPr txBox="1"/>
          <p:nvPr/>
        </p:nvSpPr>
        <p:spPr>
          <a:xfrm>
            <a:off x="1513778" y="3393844"/>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48" name="Google Shape;248;p28"/>
          <p:cNvSpPr/>
          <p:nvPr/>
        </p:nvSpPr>
        <p:spPr>
          <a:xfrm rot="577265">
            <a:off x="1653771" y="3939180"/>
            <a:ext cx="5713462" cy="6974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txBox="1"/>
          <p:nvPr/>
        </p:nvSpPr>
        <p:spPr>
          <a:xfrm>
            <a:off x="5098500" y="7527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pic>
        <p:nvPicPr>
          <p:cNvPr id="250" name="Google Shape;250;p28"/>
          <p:cNvPicPr preferRelativeResize="0"/>
          <p:nvPr/>
        </p:nvPicPr>
        <p:blipFill>
          <a:blip r:embed="rId3">
            <a:alphaModFix/>
          </a:blip>
          <a:stretch>
            <a:fillRect/>
          </a:stretch>
        </p:blipFill>
        <p:spPr>
          <a:xfrm>
            <a:off x="4247396" y="1055307"/>
            <a:ext cx="1011578" cy="1593599"/>
          </a:xfrm>
          <a:prstGeom prst="rect">
            <a:avLst/>
          </a:prstGeom>
          <a:noFill/>
          <a:ln>
            <a:noFill/>
          </a:ln>
        </p:spPr>
      </p:pic>
      <p:pic>
        <p:nvPicPr>
          <p:cNvPr id="251" name="Google Shape;251;p28"/>
          <p:cNvPicPr preferRelativeResize="0"/>
          <p:nvPr/>
        </p:nvPicPr>
        <p:blipFill>
          <a:blip r:embed="rId3">
            <a:alphaModFix/>
          </a:blip>
          <a:stretch>
            <a:fillRect/>
          </a:stretch>
        </p:blipFill>
        <p:spPr>
          <a:xfrm>
            <a:off x="5930700" y="1505603"/>
            <a:ext cx="1011578" cy="1593599"/>
          </a:xfrm>
          <a:prstGeom prst="rect">
            <a:avLst/>
          </a:prstGeom>
          <a:noFill/>
          <a:ln>
            <a:noFill/>
          </a:ln>
        </p:spPr>
      </p:pic>
      <p:sp>
        <p:nvSpPr>
          <p:cNvPr id="252" name="Google Shape;252;p28"/>
          <p:cNvSpPr txBox="1"/>
          <p:nvPr/>
        </p:nvSpPr>
        <p:spPr>
          <a:xfrm>
            <a:off x="5732675" y="14640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253" name="Google Shape;253;p28"/>
          <p:cNvPicPr preferRelativeResize="0"/>
          <p:nvPr/>
        </p:nvPicPr>
        <p:blipFill>
          <a:blip r:embed="rId3">
            <a:alphaModFix/>
          </a:blip>
          <a:stretch>
            <a:fillRect/>
          </a:stretch>
        </p:blipFill>
        <p:spPr>
          <a:xfrm>
            <a:off x="7530900" y="2321428"/>
            <a:ext cx="1011578" cy="1593599"/>
          </a:xfrm>
          <a:prstGeom prst="rect">
            <a:avLst/>
          </a:prstGeom>
          <a:noFill/>
          <a:ln>
            <a:noFill/>
          </a:ln>
        </p:spPr>
      </p:pic>
      <p:sp>
        <p:nvSpPr>
          <p:cNvPr id="254" name="Google Shape;254;p28"/>
          <p:cNvSpPr txBox="1"/>
          <p:nvPr>
            <p:ph idx="1" type="body"/>
          </p:nvPr>
        </p:nvSpPr>
        <p:spPr>
          <a:xfrm>
            <a:off x="314950" y="1382601"/>
            <a:ext cx="30852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a:t>
            </a:r>
            <a:r>
              <a:rPr lang="en" sz="1200"/>
              <a:t>d1.getName();        // returns “Cookie”</a:t>
            </a:r>
            <a:endParaRPr sz="1200"/>
          </a:p>
        </p:txBody>
      </p:sp>
      <p:sp>
        <p:nvSpPr>
          <p:cNvPr id="255" name="Google Shape;255;p28"/>
          <p:cNvSpPr txBox="1"/>
          <p:nvPr/>
        </p:nvSpPr>
        <p:spPr>
          <a:xfrm>
            <a:off x="4038575" y="1013713"/>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“Cookie”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256" name="Google Shape;256;p28"/>
          <p:cNvSpPr txBox="1"/>
          <p:nvPr>
            <p:ph idx="1" type="body"/>
          </p:nvPr>
        </p:nvSpPr>
        <p:spPr>
          <a:xfrm>
            <a:off x="311700" y="1652359"/>
            <a:ext cx="30852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a:t>
            </a:r>
            <a:r>
              <a:rPr lang="en" sz="1200"/>
              <a:t>scooby.getName(); // returns “Scooby”</a:t>
            </a:r>
            <a:endParaRPr sz="1200"/>
          </a:p>
        </p:txBody>
      </p:sp>
      <p:sp>
        <p:nvSpPr>
          <p:cNvPr id="257" name="Google Shape;257;p28"/>
          <p:cNvSpPr txBox="1"/>
          <p:nvPr/>
        </p:nvSpPr>
        <p:spPr>
          <a:xfrm>
            <a:off x="7317988" y="2288600"/>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“Scooby”</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3</a:t>
            </a:r>
            <a:endParaRPr sz="1000" u="sng"/>
          </a:p>
        </p:txBody>
      </p:sp>
      <p:sp>
        <p:nvSpPr>
          <p:cNvPr id="258" name="Google Shape;258;p28"/>
          <p:cNvSpPr/>
          <p:nvPr/>
        </p:nvSpPr>
        <p:spPr>
          <a:xfrm rot="-330140">
            <a:off x="2679659" y="2625305"/>
            <a:ext cx="3153732" cy="8743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13300" y="3710050"/>
            <a:ext cx="3949200" cy="14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Reminder: </a:t>
            </a:r>
            <a:endParaRPr sz="1100"/>
          </a:p>
          <a:p>
            <a:pPr indent="0" lvl="0" marL="0" rtl="0" algn="l">
              <a:spcBef>
                <a:spcPts val="0"/>
              </a:spcBef>
              <a:spcAft>
                <a:spcPts val="0"/>
              </a:spcAft>
              <a:buNone/>
            </a:pPr>
            <a:r>
              <a:rPr lang="en" sz="1100"/>
              <a:t>store or pass the value returned from the method so it can be used as shown in the examples below</a:t>
            </a:r>
            <a:endParaRPr sz="1100"/>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String d1Name = d1.getName();</a:t>
            </a:r>
            <a:endParaRPr sz="1100">
              <a:solidFill>
                <a:schemeClr val="dk2"/>
              </a:solidFill>
            </a:endParaRPr>
          </a:p>
          <a:p>
            <a:pPr indent="0" lvl="0" marL="0" rtl="0" algn="l">
              <a:spcBef>
                <a:spcPts val="0"/>
              </a:spcBef>
              <a:spcAft>
                <a:spcPts val="0"/>
              </a:spcAft>
              <a:buNone/>
            </a:pPr>
            <a:r>
              <a:rPr lang="en" sz="1100">
                <a:solidFill>
                  <a:schemeClr val="dk2"/>
                </a:solidFill>
              </a:rPr>
              <a:t>System.out.println("d1's name is " + d1Name);</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rPr>
              <a:t>System.out.println("scooby's name is " + scooby.getName());</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ppt_w</p:attrName>
                                        </p:attrNameLst>
                                      </p:cBhvr>
                                      <p:tavLst>
                                        <p:tav fmla="" tm="0">
                                          <p:val>
                                            <p:strVal val="0"/>
                                          </p:val>
                                        </p:tav>
                                        <p:tav fmla="" tm="100000">
                                          <p:val>
                                            <p:strVal val="#ppt_w"/>
                                          </p:val>
                                        </p:tav>
                                      </p:tavLst>
                                    </p:anim>
                                    <p:anim calcmode="lin" valueType="num">
                                      <p:cBhvr additive="base">
                                        <p:cTn dur="1000"/>
                                        <p:tgtEl>
                                          <p:spTgt spid="25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ppt_w</p:attrName>
                                        </p:attrNameLst>
                                      </p:cBhvr>
                                      <p:tavLst>
                                        <p:tav fmla="" tm="0">
                                          <p:val>
                                            <p:strVal val="0"/>
                                          </p:val>
                                        </p:tav>
                                        <p:tav fmla="" tm="100000">
                                          <p:val>
                                            <p:strVal val="#ppt_w"/>
                                          </p:val>
                                        </p:tav>
                                      </p:tavLst>
                                    </p:anim>
                                    <p:anim calcmode="lin" valueType="num">
                                      <p:cBhvr additive="base">
                                        <p:cTn dur="1000"/>
                                        <p:tgtEl>
                                          <p:spTgt spid="25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21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311700" y="10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Unified Modeling Language (UML)</a:t>
            </a:r>
            <a:endParaRPr/>
          </a:p>
        </p:txBody>
      </p:sp>
      <p:sp>
        <p:nvSpPr>
          <p:cNvPr id="265" name="Google Shape;265;p29"/>
          <p:cNvSpPr txBox="1"/>
          <p:nvPr>
            <p:ph idx="1" type="body"/>
          </p:nvPr>
        </p:nvSpPr>
        <p:spPr>
          <a:xfrm>
            <a:off x="311700" y="502300"/>
            <a:ext cx="8520600" cy="455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UML is used to define class models and specify the details of use cases.</a:t>
            </a:r>
            <a:endParaRPr>
              <a:solidFill>
                <a:schemeClr val="accent5"/>
              </a:solidFill>
            </a:endParaRPr>
          </a:p>
          <a:p>
            <a:pPr indent="0" lvl="0" marL="0" rtl="0" algn="l">
              <a:lnSpc>
                <a:spcPct val="100000"/>
              </a:lnSpc>
              <a:spcBef>
                <a:spcPts val="0"/>
              </a:spcBef>
              <a:spcAft>
                <a:spcPts val="0"/>
              </a:spcAft>
              <a:buNone/>
            </a:pPr>
            <a:r>
              <a:t/>
            </a:r>
            <a:endParaRPr sz="1400"/>
          </a:p>
          <a:p>
            <a:pPr indent="0" lvl="0" marL="0" rtl="0" algn="l">
              <a:spcBef>
                <a:spcPts val="0"/>
              </a:spcBef>
              <a:spcAft>
                <a:spcPts val="0"/>
              </a:spcAft>
              <a:buNone/>
            </a:pPr>
            <a:r>
              <a:rPr lang="en" sz="1400">
                <a:solidFill>
                  <a:schemeClr val="dk1"/>
                </a:solidFill>
              </a:rPr>
              <a:t>When designing our classes we will use UML to define the variables, methods, and constructors.</a:t>
            </a:r>
            <a:endParaRPr sz="1200">
              <a:solidFill>
                <a:schemeClr val="dk1"/>
              </a:solidFill>
            </a:endParaRPr>
          </a:p>
          <a:p>
            <a:pPr indent="-304800" lvl="0" marL="914400" rtl="0" algn="l">
              <a:spcBef>
                <a:spcPts val="0"/>
              </a:spcBef>
              <a:spcAft>
                <a:spcPts val="0"/>
              </a:spcAft>
              <a:buClr>
                <a:schemeClr val="dk1"/>
              </a:buClr>
              <a:buSzPts val="1200"/>
              <a:buChar char="﹣"/>
            </a:pPr>
            <a:r>
              <a:rPr lang="en" sz="1200"/>
              <a:t>exampleVariableName : return type</a:t>
            </a:r>
            <a:endParaRPr sz="1200"/>
          </a:p>
          <a:p>
            <a:pPr indent="-304800" lvl="0" marL="914400" rtl="0" algn="l">
              <a:spcBef>
                <a:spcPts val="0"/>
              </a:spcBef>
              <a:spcAft>
                <a:spcPts val="0"/>
              </a:spcAft>
              <a:buClr>
                <a:schemeClr val="dk1"/>
              </a:buClr>
              <a:buSzPts val="1200"/>
              <a:buChar char="﹣"/>
            </a:pPr>
            <a:r>
              <a:rPr lang="en" sz="1200"/>
              <a:t>exampleMethodName( ) : return type</a:t>
            </a:r>
            <a:endParaRPr sz="1200"/>
          </a:p>
          <a:p>
            <a:pPr indent="-304800" lvl="0" marL="914400" rtl="0" algn="l">
              <a:spcBef>
                <a:spcPts val="0"/>
              </a:spcBef>
              <a:spcAft>
                <a:spcPts val="0"/>
              </a:spcAft>
              <a:buClr>
                <a:schemeClr val="dk1"/>
              </a:buClr>
              <a:buSzPts val="1200"/>
              <a:buChar char="﹢"/>
            </a:pPr>
            <a:r>
              <a:rPr lang="en" sz="1200"/>
              <a:t>exampleMethodName(type arg1, type arg2, type argN) : return type</a:t>
            </a:r>
            <a:endParaRPr sz="1200"/>
          </a:p>
          <a:p>
            <a:pPr indent="-304800" lvl="0" marL="914400" rtl="0" algn="l">
              <a:spcBef>
                <a:spcPts val="0"/>
              </a:spcBef>
              <a:spcAft>
                <a:spcPts val="0"/>
              </a:spcAft>
              <a:buClr>
                <a:schemeClr val="dk1"/>
              </a:buClr>
              <a:buSzPts val="1200"/>
              <a:buChar char="﹢"/>
            </a:pPr>
            <a:r>
              <a:rPr lang="en" sz="1200"/>
              <a:t>ExampleConstructor() 	//default constructor</a:t>
            </a:r>
            <a:endParaRPr sz="1200"/>
          </a:p>
          <a:p>
            <a:pPr indent="-304800" lvl="0" marL="914400" rtl="0" algn="l">
              <a:spcBef>
                <a:spcPts val="0"/>
              </a:spcBef>
              <a:spcAft>
                <a:spcPts val="0"/>
              </a:spcAft>
              <a:buClr>
                <a:schemeClr val="dk1"/>
              </a:buClr>
              <a:buSzPts val="1200"/>
              <a:buChar char="﹢"/>
            </a:pPr>
            <a:r>
              <a:rPr lang="en" sz="1200"/>
              <a:t>ExampleConstructor(type arg1, type arg2, type argN)  	//overloaded constructor</a:t>
            </a:r>
            <a:endParaRPr sz="1200"/>
          </a:p>
          <a:p>
            <a:pPr indent="0" lvl="0" marL="0" rtl="0" algn="l">
              <a:spcBef>
                <a:spcPts val="1600"/>
              </a:spcBef>
              <a:spcAft>
                <a:spcPts val="0"/>
              </a:spcAft>
              <a:buNone/>
            </a:pPr>
            <a:r>
              <a:rPr lang="en" sz="1200">
                <a:solidFill>
                  <a:schemeClr val="dk1"/>
                </a:solidFill>
              </a:rPr>
              <a:t>Access Modifiers in UML:</a:t>
            </a:r>
            <a:r>
              <a:rPr lang="en" sz="1200"/>
              <a:t> </a:t>
            </a:r>
            <a:endParaRPr sz="1200"/>
          </a:p>
          <a:p>
            <a:pPr indent="-304800" lvl="0" marL="914400" rtl="0" algn="l">
              <a:spcBef>
                <a:spcPts val="0"/>
              </a:spcBef>
              <a:spcAft>
                <a:spcPts val="0"/>
              </a:spcAft>
              <a:buClr>
                <a:schemeClr val="dk1"/>
              </a:buClr>
              <a:buSzPts val="1200"/>
              <a:buChar char="﹣"/>
            </a:pPr>
            <a:r>
              <a:rPr lang="en" sz="1200"/>
              <a:t>private</a:t>
            </a:r>
            <a:endParaRPr sz="1200"/>
          </a:p>
          <a:p>
            <a:pPr indent="-304800" lvl="0" marL="914400" rtl="0" algn="l">
              <a:spcBef>
                <a:spcPts val="0"/>
              </a:spcBef>
              <a:spcAft>
                <a:spcPts val="0"/>
              </a:spcAft>
              <a:buSzPts val="1200"/>
              <a:buChar char="#"/>
            </a:pPr>
            <a:r>
              <a:rPr lang="en" sz="1200"/>
              <a:t>protected</a:t>
            </a:r>
            <a:endParaRPr sz="1200"/>
          </a:p>
          <a:p>
            <a:pPr indent="-304800" lvl="0" marL="914400" rtl="0" algn="l">
              <a:spcBef>
                <a:spcPts val="0"/>
              </a:spcBef>
              <a:spcAft>
                <a:spcPts val="0"/>
              </a:spcAft>
              <a:buClr>
                <a:schemeClr val="dk1"/>
              </a:buClr>
              <a:buSzPts val="1200"/>
              <a:buChar char="﹢"/>
            </a:pPr>
            <a:r>
              <a:rPr lang="en" sz="1200"/>
              <a:t>public</a:t>
            </a:r>
            <a:endParaRPr sz="1200"/>
          </a:p>
          <a:p>
            <a:pPr indent="0" lvl="0" marL="457200" rtl="0" algn="l">
              <a:spcBef>
                <a:spcPts val="0"/>
              </a:spcBef>
              <a:spcAft>
                <a:spcPts val="0"/>
              </a:spcAft>
              <a:buNone/>
            </a:pPr>
            <a:r>
              <a:rPr lang="en" sz="1200"/>
              <a:t>   UPPER_CASE_UNDERSCORED represents a declared constant</a:t>
            </a:r>
            <a:endParaRPr sz="1200"/>
          </a:p>
          <a:p>
            <a:pPr indent="0" lvl="0" marL="457200" rtl="0" algn="l">
              <a:spcBef>
                <a:spcPts val="0"/>
              </a:spcBef>
              <a:spcAft>
                <a:spcPts val="0"/>
              </a:spcAft>
              <a:buNone/>
            </a:pPr>
            <a:r>
              <a:rPr lang="en" sz="1200"/>
              <a:t>   </a:t>
            </a:r>
            <a:r>
              <a:rPr lang="en" sz="1200" u="sng"/>
              <a:t>anythingUnderlined</a:t>
            </a:r>
            <a:r>
              <a:rPr lang="en" sz="1200"/>
              <a:t> represents a static field or method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REMINDER:</a:t>
            </a:r>
            <a:endParaRPr sz="1400">
              <a:solidFill>
                <a:schemeClr val="dk1"/>
              </a:solidFill>
            </a:endParaRPr>
          </a:p>
          <a:p>
            <a:pPr indent="0" lvl="0" marL="0" rtl="0" algn="l">
              <a:spcBef>
                <a:spcPts val="0"/>
              </a:spcBef>
              <a:spcAft>
                <a:spcPts val="0"/>
              </a:spcAft>
              <a:buClr>
                <a:schemeClr val="dk1"/>
              </a:buClr>
              <a:buSzPts val="1100"/>
              <a:buFont typeface="Arial"/>
              <a:buNone/>
            </a:pPr>
            <a:r>
              <a:rPr lang="en" sz="1200"/>
              <a:t>All names of classes start with an uppercase. </a:t>
            </a:r>
            <a:endParaRPr sz="1200"/>
          </a:p>
          <a:p>
            <a:pPr indent="0" lvl="0" marL="0" rtl="0" algn="l">
              <a:spcBef>
                <a:spcPts val="0"/>
              </a:spcBef>
              <a:spcAft>
                <a:spcPts val="0"/>
              </a:spcAft>
              <a:buClr>
                <a:schemeClr val="dk1"/>
              </a:buClr>
              <a:buSzPts val="1100"/>
              <a:buFont typeface="Arial"/>
              <a:buNone/>
            </a:pPr>
            <a:r>
              <a:rPr lang="en" sz="1200"/>
              <a:t>All names of attributes, operations and arguments of operations start with a lower case. </a:t>
            </a:r>
            <a:endParaRPr sz="1200"/>
          </a:p>
          <a:p>
            <a:pPr indent="0" lvl="0" marL="0" rtl="0" algn="l">
              <a:spcBef>
                <a:spcPts val="0"/>
              </a:spcBef>
              <a:spcAft>
                <a:spcPts val="0"/>
              </a:spcAft>
              <a:buClr>
                <a:schemeClr val="dk1"/>
              </a:buClr>
              <a:buSzPts val="1100"/>
              <a:buFont typeface="Arial"/>
              <a:buNone/>
            </a:pPr>
            <a:r>
              <a:rPr lang="en" sz="1200"/>
              <a:t>There are no spaces or underscores between words, while each new word starts with an uppercase, (camelcase).</a:t>
            </a:r>
            <a:endParaRPr sz="1200"/>
          </a:p>
          <a:p>
            <a:pPr indent="0" lvl="0" marL="0" rtl="0" algn="l">
              <a:spcBef>
                <a:spcPts val="0"/>
              </a:spcBef>
              <a:spcAft>
                <a:spcPts val="0"/>
              </a:spcAft>
              <a:buNone/>
            </a:pPr>
            <a:r>
              <a:rPr lang="en" sz="1200"/>
              <a:t>SEE Exercises at the end of the Slide deck for full class representation in UML</a:t>
            </a:r>
            <a:endParaRPr sz="1200"/>
          </a:p>
          <a:p>
            <a:pPr indent="0" lvl="0" marL="0" rtl="0" algn="l">
              <a:spcBef>
                <a:spcPts val="1600"/>
              </a:spcBef>
              <a:spcAft>
                <a:spcPts val="160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65">
                                            <p:txEl>
                                              <p:pRg end="10" st="10"/>
                                            </p:txEl>
                                          </p:spTgt>
                                        </p:tgtEl>
                                        <p:attrNameLst>
                                          <p:attrName>style.visibility</p:attrName>
                                        </p:attrNameLst>
                                      </p:cBhvr>
                                      <p:to>
                                        <p:strVal val="visible"/>
                                      </p:to>
                                    </p:set>
                                    <p:animEffect filter="fade" transition="in">
                                      <p:cBhvr>
                                        <p:cTn dur="1000"/>
                                        <p:tgtEl>
                                          <p:spTgt spid="265">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65">
                                            <p:txEl>
                                              <p:pRg end="11" st="11"/>
                                            </p:txEl>
                                          </p:spTgt>
                                        </p:tgtEl>
                                        <p:attrNameLst>
                                          <p:attrName>style.visibility</p:attrName>
                                        </p:attrNameLst>
                                      </p:cBhvr>
                                      <p:to>
                                        <p:strVal val="visible"/>
                                      </p:to>
                                    </p:set>
                                    <p:animEffect filter="fade" transition="in">
                                      <p:cBhvr>
                                        <p:cTn dur="1000"/>
                                        <p:tgtEl>
                                          <p:spTgt spid="265">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65">
                                            <p:txEl>
                                              <p:pRg end="12" st="12"/>
                                            </p:txEl>
                                          </p:spTgt>
                                        </p:tgtEl>
                                        <p:attrNameLst>
                                          <p:attrName>style.visibility</p:attrName>
                                        </p:attrNameLst>
                                      </p:cBhvr>
                                      <p:to>
                                        <p:strVal val="visible"/>
                                      </p:to>
                                    </p:set>
                                    <p:animEffect filter="fade" transition="in">
                                      <p:cBhvr>
                                        <p:cTn dur="1000"/>
                                        <p:tgtEl>
                                          <p:spTgt spid="265">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65">
                                            <p:txEl>
                                              <p:pRg end="13" st="13"/>
                                            </p:txEl>
                                          </p:spTgt>
                                        </p:tgtEl>
                                        <p:attrNameLst>
                                          <p:attrName>style.visibility</p:attrName>
                                        </p:attrNameLst>
                                      </p:cBhvr>
                                      <p:to>
                                        <p:strVal val="visible"/>
                                      </p:to>
                                    </p:set>
                                    <p:animEffect filter="fade" transition="in">
                                      <p:cBhvr>
                                        <p:cTn dur="1000"/>
                                        <p:tgtEl>
                                          <p:spTgt spid="265">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65">
                                            <p:txEl>
                                              <p:pRg end="14" st="14"/>
                                            </p:txEl>
                                          </p:spTgt>
                                        </p:tgtEl>
                                        <p:attrNameLst>
                                          <p:attrName>style.visibility</p:attrName>
                                        </p:attrNameLst>
                                      </p:cBhvr>
                                      <p:to>
                                        <p:strVal val="visible"/>
                                      </p:to>
                                    </p:set>
                                    <p:animEffect filter="fade" transition="in">
                                      <p:cBhvr>
                                        <p:cTn dur="1000"/>
                                        <p:tgtEl>
                                          <p:spTgt spid="265">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65">
                                            <p:txEl>
                                              <p:pRg end="15" st="15"/>
                                            </p:txEl>
                                          </p:spTgt>
                                        </p:tgtEl>
                                        <p:attrNameLst>
                                          <p:attrName>style.visibility</p:attrName>
                                        </p:attrNameLst>
                                      </p:cBhvr>
                                      <p:to>
                                        <p:strVal val="visible"/>
                                      </p:to>
                                    </p:set>
                                    <p:animEffect filter="fade" transition="in">
                                      <p:cBhvr>
                                        <p:cTn dur="1000"/>
                                        <p:tgtEl>
                                          <p:spTgt spid="265">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65">
                                            <p:txEl>
                                              <p:pRg end="16" st="16"/>
                                            </p:txEl>
                                          </p:spTgt>
                                        </p:tgtEl>
                                        <p:attrNameLst>
                                          <p:attrName>style.visibility</p:attrName>
                                        </p:attrNameLst>
                                      </p:cBhvr>
                                      <p:to>
                                        <p:strVal val="visible"/>
                                      </p:to>
                                    </p:set>
                                    <p:animEffect filter="fade" transition="in">
                                      <p:cBhvr>
                                        <p:cTn dur="1000"/>
                                        <p:tgtEl>
                                          <p:spTgt spid="265">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65">
                                            <p:txEl>
                                              <p:pRg end="17" st="17"/>
                                            </p:txEl>
                                          </p:spTgt>
                                        </p:tgtEl>
                                        <p:attrNameLst>
                                          <p:attrName>style.visibility</p:attrName>
                                        </p:attrNameLst>
                                      </p:cBhvr>
                                      <p:to>
                                        <p:strVal val="visible"/>
                                      </p:to>
                                    </p:set>
                                    <p:animEffect filter="fade" transition="in">
                                      <p:cBhvr>
                                        <p:cTn dur="1000"/>
                                        <p:tgtEl>
                                          <p:spTgt spid="265">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65">
                                            <p:txEl>
                                              <p:pRg end="18" st="18"/>
                                            </p:txEl>
                                          </p:spTgt>
                                        </p:tgtEl>
                                        <p:attrNameLst>
                                          <p:attrName>style.visibility</p:attrName>
                                        </p:attrNameLst>
                                      </p:cBhvr>
                                      <p:to>
                                        <p:strVal val="visible"/>
                                      </p:to>
                                    </p:set>
                                    <p:animEffect filter="fade" transition="in">
                                      <p:cBhvr>
                                        <p:cTn dur="1000"/>
                                        <p:tgtEl>
                                          <p:spTgt spid="265">
                                            <p:txEl>
                                              <p:pRg end="18" st="18"/>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65">
                                            <p:txEl>
                                              <p:pRg end="19" st="19"/>
                                            </p:txEl>
                                          </p:spTgt>
                                        </p:tgtEl>
                                        <p:attrNameLst>
                                          <p:attrName>style.visibility</p:attrName>
                                        </p:attrNameLst>
                                      </p:cBhvr>
                                      <p:to>
                                        <p:strVal val="visible"/>
                                      </p:to>
                                    </p:set>
                                    <p:animEffect filter="fade" transition="in">
                                      <p:cBhvr>
                                        <p:cTn dur="1000"/>
                                        <p:tgtEl>
                                          <p:spTgt spid="265">
                                            <p:txEl>
                                              <p:pRg end="19" st="19"/>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65">
                                            <p:txEl>
                                              <p:pRg end="20" st="20"/>
                                            </p:txEl>
                                          </p:spTgt>
                                        </p:tgtEl>
                                        <p:attrNameLst>
                                          <p:attrName>style.visibility</p:attrName>
                                        </p:attrNameLst>
                                      </p:cBhvr>
                                      <p:to>
                                        <p:strVal val="visible"/>
                                      </p:to>
                                    </p:set>
                                    <p:animEffect filter="fade" transition="in">
                                      <p:cBhvr>
                                        <p:cTn dur="1000"/>
                                        <p:tgtEl>
                                          <p:spTgt spid="265">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298332"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More </a:t>
            </a:r>
            <a:r>
              <a:rPr lang="en">
                <a:solidFill>
                  <a:schemeClr val="accent5"/>
                </a:solidFill>
              </a:rPr>
              <a:t>Methods</a:t>
            </a:r>
            <a:r>
              <a:rPr lang="en"/>
              <a:t> in </a:t>
            </a:r>
            <a:r>
              <a:rPr lang="en"/>
              <a:t>a class defining an object</a:t>
            </a:r>
            <a:endParaRPr/>
          </a:p>
        </p:txBody>
      </p:sp>
      <p:sp>
        <p:nvSpPr>
          <p:cNvPr id="271" name="Google Shape;271;p30"/>
          <p:cNvSpPr txBox="1"/>
          <p:nvPr>
            <p:ph idx="1" type="body"/>
          </p:nvPr>
        </p:nvSpPr>
        <p:spPr>
          <a:xfrm>
            <a:off x="311700" y="488833"/>
            <a:ext cx="5409000" cy="45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public class Dog{		// step 1 class declaration</a:t>
            </a:r>
            <a:endParaRPr sz="1100"/>
          </a:p>
          <a:p>
            <a:pPr indent="457200" lvl="0" marL="0" rtl="0" algn="l">
              <a:spcBef>
                <a:spcPts val="0"/>
              </a:spcBef>
              <a:spcAft>
                <a:spcPts val="0"/>
              </a:spcAft>
              <a:buNone/>
            </a:pPr>
            <a:r>
              <a:rPr lang="en" sz="1100"/>
              <a:t>// steps 2,3,4,5 more code goes here (see related slides)	</a:t>
            </a:r>
            <a:endParaRPr sz="1100"/>
          </a:p>
          <a:p>
            <a:pPr indent="0" lvl="0" marL="0" rtl="0" algn="l">
              <a:lnSpc>
                <a:spcPct val="100000"/>
              </a:lnSpc>
              <a:spcBef>
                <a:spcPts val="0"/>
              </a:spcBef>
              <a:spcAft>
                <a:spcPts val="0"/>
              </a:spcAft>
              <a:buNone/>
            </a:pPr>
            <a:r>
              <a:rPr lang="en" sz="1100"/>
              <a:t>	</a:t>
            </a:r>
            <a:r>
              <a:rPr lang="en" sz="1100"/>
              <a:t>public void speak(){					</a:t>
            </a:r>
            <a:r>
              <a:rPr lang="en" sz="1100">
                <a:solidFill>
                  <a:schemeClr val="accent5"/>
                </a:solidFill>
              </a:rPr>
              <a:t>// 6 behavioral method</a:t>
            </a:r>
            <a:endParaRPr sz="1100"/>
          </a:p>
          <a:p>
            <a:pPr indent="0" lvl="0" marL="0" rtl="0" algn="l">
              <a:lnSpc>
                <a:spcPct val="100000"/>
              </a:lnSpc>
              <a:spcBef>
                <a:spcPts val="0"/>
              </a:spcBef>
              <a:spcAft>
                <a:spcPts val="0"/>
              </a:spcAft>
              <a:buClr>
                <a:schemeClr val="dk1"/>
              </a:buClr>
              <a:buSzPts val="1100"/>
              <a:buFont typeface="Arial"/>
              <a:buNone/>
            </a:pPr>
            <a:r>
              <a:rPr lang="en" sz="1100"/>
              <a:t>		System.out.println("woof");</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public void sit(){					</a:t>
            </a:r>
            <a:r>
              <a:rPr lang="en" sz="1100">
                <a:solidFill>
                  <a:schemeClr val="accent5"/>
                </a:solidFill>
              </a:rPr>
              <a:t>// 6 behavioral method</a:t>
            </a:r>
            <a:endParaRPr sz="1100"/>
          </a:p>
          <a:p>
            <a:pPr indent="0" lvl="0" marL="0" rtl="0" algn="l">
              <a:lnSpc>
                <a:spcPct val="100000"/>
              </a:lnSpc>
              <a:spcBef>
                <a:spcPts val="0"/>
              </a:spcBef>
              <a:spcAft>
                <a:spcPts val="0"/>
              </a:spcAft>
              <a:buNone/>
            </a:pPr>
            <a:r>
              <a:rPr lang="en" sz="1100"/>
              <a:t>		System.out.println("I, "+name+", will sit now.");</a:t>
            </a:r>
            <a:endParaRPr sz="1100"/>
          </a:p>
          <a:p>
            <a:pPr indent="0" lvl="0" marL="0" rtl="0" algn="l">
              <a:lnSpc>
                <a:spcPct val="100000"/>
              </a:lnSpc>
              <a:spcBef>
                <a:spcPts val="0"/>
              </a:spcBef>
              <a:spcAft>
                <a:spcPts val="0"/>
              </a:spcAft>
              <a:buNone/>
            </a:pPr>
            <a:r>
              <a:rPr lang="en" sz="1100"/>
              <a:t>	}</a:t>
            </a:r>
            <a:endParaRPr sz="1100"/>
          </a:p>
          <a:p>
            <a:pPr indent="457200" lvl="0" marL="0" rtl="0" algn="l">
              <a:lnSpc>
                <a:spcPct val="100000"/>
              </a:lnSpc>
              <a:spcBef>
                <a:spcPts val="0"/>
              </a:spcBef>
              <a:spcAft>
                <a:spcPts val="0"/>
              </a:spcAft>
              <a:buNone/>
            </a:pPr>
            <a:r>
              <a:t/>
            </a:r>
            <a:endParaRPr sz="1100"/>
          </a:p>
          <a:p>
            <a:pPr indent="457200" lvl="0" marL="0" rtl="0" algn="l">
              <a:lnSpc>
                <a:spcPct val="100000"/>
              </a:lnSpc>
              <a:spcBef>
                <a:spcPts val="0"/>
              </a:spcBef>
              <a:spcAft>
                <a:spcPts val="0"/>
              </a:spcAft>
              <a:buNone/>
            </a:pPr>
            <a:r>
              <a:rPr lang="en" sz="1100"/>
              <a:t>public void beg(){					</a:t>
            </a:r>
            <a:r>
              <a:rPr lang="en" sz="1100">
                <a:solidFill>
                  <a:schemeClr val="accent5"/>
                </a:solidFill>
              </a:rPr>
              <a:t>// 6 behavioral method</a:t>
            </a:r>
            <a:endParaRPr sz="1100">
              <a:solidFill>
                <a:schemeClr val="accent5"/>
              </a:solidFill>
            </a:endParaRPr>
          </a:p>
          <a:p>
            <a:pPr indent="0" lvl="0" marL="0" rtl="0" algn="l">
              <a:lnSpc>
                <a:spcPct val="100000"/>
              </a:lnSpc>
              <a:spcBef>
                <a:spcPts val="0"/>
              </a:spcBef>
              <a:spcAft>
                <a:spcPts val="0"/>
              </a:spcAft>
              <a:buNone/>
            </a:pPr>
            <a:r>
              <a:rPr lang="en" sz="1100"/>
              <a:t>		System.out.println("treat for "+name+" woof please");</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public int getAgeConvertedIntoHumanYears(){	</a:t>
            </a:r>
            <a:r>
              <a:rPr lang="en" sz="1100">
                <a:solidFill>
                  <a:schemeClr val="accent5"/>
                </a:solidFill>
              </a:rPr>
              <a:t>// 6 calculation method</a:t>
            </a:r>
            <a:endParaRPr sz="1100"/>
          </a:p>
          <a:p>
            <a:pPr indent="0" lvl="0" marL="0" rtl="0" algn="l">
              <a:lnSpc>
                <a:spcPct val="100000"/>
              </a:lnSpc>
              <a:spcBef>
                <a:spcPts val="0"/>
              </a:spcBef>
              <a:spcAft>
                <a:spcPts val="0"/>
              </a:spcAft>
              <a:buNone/>
            </a:pPr>
            <a:r>
              <a:rPr lang="en" sz="1100"/>
              <a:t>		return ageInDogYears * 7;</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rPr lang="en" sz="1100"/>
              <a:t>	public void gainWeight(){				</a:t>
            </a:r>
            <a:r>
              <a:rPr lang="en" sz="1100">
                <a:solidFill>
                  <a:schemeClr val="accent5"/>
                </a:solidFill>
              </a:rPr>
              <a:t>// 6 mutator method</a:t>
            </a:r>
            <a:endParaRPr sz="1100"/>
          </a:p>
          <a:p>
            <a:pPr indent="0" lvl="0" marL="0" rtl="0" algn="l">
              <a:lnSpc>
                <a:spcPct val="100000"/>
              </a:lnSpc>
              <a:spcBef>
                <a:spcPts val="0"/>
              </a:spcBef>
              <a:spcAft>
                <a:spcPts val="0"/>
              </a:spcAft>
              <a:buNone/>
            </a:pPr>
            <a:r>
              <a:rPr lang="en" sz="1100"/>
              <a:t>		weight++;</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rPr lang="en" sz="1100"/>
              <a:t>	public void growTaller(){				</a:t>
            </a:r>
            <a:r>
              <a:rPr lang="en" sz="1100">
                <a:solidFill>
                  <a:schemeClr val="accent5"/>
                </a:solidFill>
              </a:rPr>
              <a:t>// 6 mutator method</a:t>
            </a:r>
            <a:endParaRPr sz="1100"/>
          </a:p>
          <a:p>
            <a:pPr indent="0" lvl="0" marL="0" rtl="0" algn="l">
              <a:lnSpc>
                <a:spcPct val="100000"/>
              </a:lnSpc>
              <a:spcBef>
                <a:spcPts val="0"/>
              </a:spcBef>
              <a:spcAft>
                <a:spcPts val="0"/>
              </a:spcAft>
              <a:buNone/>
            </a:pPr>
            <a:r>
              <a:rPr lang="en" sz="1100"/>
              <a:t>		height++;</a:t>
            </a:r>
            <a:endParaRPr sz="1100"/>
          </a:p>
          <a:p>
            <a:pPr indent="0" lvl="0" marL="0" rtl="0" algn="l">
              <a:lnSpc>
                <a:spcPct val="100000"/>
              </a:lnSpc>
              <a:spcBef>
                <a:spcPts val="0"/>
              </a:spcBef>
              <a:spcAft>
                <a:spcPts val="0"/>
              </a:spcAft>
              <a:buNone/>
            </a:pPr>
            <a:r>
              <a:rPr lang="en" sz="1100"/>
              <a:t>	}</a:t>
            </a:r>
            <a:endParaRPr sz="1100"/>
          </a:p>
          <a:p>
            <a:pPr indent="457200" lvl="0" marL="0" rtl="0" algn="l">
              <a:lnSpc>
                <a:spcPct val="100000"/>
              </a:lnSpc>
              <a:spcBef>
                <a:spcPts val="0"/>
              </a:spcBef>
              <a:spcAft>
                <a:spcPts val="0"/>
              </a:spcAft>
              <a:buNone/>
            </a:pPr>
            <a:r>
              <a:rPr lang="en" sz="1100"/>
              <a:t>//more code goes here … more methods, overloaded constructors</a:t>
            </a:r>
            <a:endParaRPr sz="1100"/>
          </a:p>
          <a:p>
            <a:pPr indent="0" lvl="0" marL="0" rtl="0" algn="l">
              <a:spcBef>
                <a:spcPts val="0"/>
              </a:spcBef>
              <a:spcAft>
                <a:spcPts val="1600"/>
              </a:spcAft>
              <a:buNone/>
            </a:pPr>
            <a:r>
              <a:rPr lang="en" sz="1100"/>
              <a:t>}</a:t>
            </a:r>
            <a:endParaRPr sz="1100"/>
          </a:p>
        </p:txBody>
      </p:sp>
      <p:pic>
        <p:nvPicPr>
          <p:cNvPr id="272" name="Google Shape;272;p30"/>
          <p:cNvPicPr preferRelativeResize="0"/>
          <p:nvPr/>
        </p:nvPicPr>
        <p:blipFill>
          <a:blip r:embed="rId3">
            <a:alphaModFix/>
          </a:blip>
          <a:stretch>
            <a:fillRect/>
          </a:stretch>
        </p:blipFill>
        <p:spPr>
          <a:xfrm>
            <a:off x="7636789" y="646286"/>
            <a:ext cx="1252702" cy="1925453"/>
          </a:xfrm>
          <a:prstGeom prst="rect">
            <a:avLst/>
          </a:prstGeom>
          <a:noFill/>
          <a:ln>
            <a:noFill/>
          </a:ln>
        </p:spPr>
      </p:pic>
      <p:sp>
        <p:nvSpPr>
          <p:cNvPr id="273" name="Google Shape;273;p30"/>
          <p:cNvSpPr txBox="1"/>
          <p:nvPr/>
        </p:nvSpPr>
        <p:spPr>
          <a:xfrm>
            <a:off x="7338975"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000"/>
                                        <p:tgtEl>
                                          <p:spTgt spid="271">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1000"/>
                                        <p:tgtEl>
                                          <p:spTgt spid="271">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Effect filter="fade" transition="in">
                                      <p:cBhvr>
                                        <p:cTn dur="1000"/>
                                        <p:tgtEl>
                                          <p:spTgt spid="271">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Effect filter="fade" transition="in">
                                      <p:cBhvr>
                                        <p:cTn dur="1000"/>
                                        <p:tgtEl>
                                          <p:spTgt spid="271">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Effect filter="fade" transition="in">
                                      <p:cBhvr>
                                        <p:cTn dur="1000"/>
                                        <p:tgtEl>
                                          <p:spTgt spid="271">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animEffect filter="fade" transition="in">
                                      <p:cBhvr>
                                        <p:cTn dur="1000"/>
                                        <p:tgtEl>
                                          <p:spTgt spid="271">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71">
                                            <p:txEl>
                                              <p:pRg end="10" st="10"/>
                                            </p:txEl>
                                          </p:spTgt>
                                        </p:tgtEl>
                                        <p:attrNameLst>
                                          <p:attrName>style.visibility</p:attrName>
                                        </p:attrNameLst>
                                      </p:cBhvr>
                                      <p:to>
                                        <p:strVal val="visible"/>
                                      </p:to>
                                    </p:set>
                                    <p:animEffect filter="fade" transition="in">
                                      <p:cBhvr>
                                        <p:cTn dur="1000"/>
                                        <p:tgtEl>
                                          <p:spTgt spid="271">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71">
                                            <p:txEl>
                                              <p:pRg end="11" st="11"/>
                                            </p:txEl>
                                          </p:spTgt>
                                        </p:tgtEl>
                                        <p:attrNameLst>
                                          <p:attrName>style.visibility</p:attrName>
                                        </p:attrNameLst>
                                      </p:cBhvr>
                                      <p:to>
                                        <p:strVal val="visible"/>
                                      </p:to>
                                    </p:set>
                                    <p:animEffect filter="fade" transition="in">
                                      <p:cBhvr>
                                        <p:cTn dur="1000"/>
                                        <p:tgtEl>
                                          <p:spTgt spid="271">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71">
                                            <p:txEl>
                                              <p:pRg end="12" st="12"/>
                                            </p:txEl>
                                          </p:spTgt>
                                        </p:tgtEl>
                                        <p:attrNameLst>
                                          <p:attrName>style.visibility</p:attrName>
                                        </p:attrNameLst>
                                      </p:cBhvr>
                                      <p:to>
                                        <p:strVal val="visible"/>
                                      </p:to>
                                    </p:set>
                                    <p:animEffect filter="fade" transition="in">
                                      <p:cBhvr>
                                        <p:cTn dur="1000"/>
                                        <p:tgtEl>
                                          <p:spTgt spid="271">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71">
                                            <p:txEl>
                                              <p:pRg end="13" st="13"/>
                                            </p:txEl>
                                          </p:spTgt>
                                        </p:tgtEl>
                                        <p:attrNameLst>
                                          <p:attrName>style.visibility</p:attrName>
                                        </p:attrNameLst>
                                      </p:cBhvr>
                                      <p:to>
                                        <p:strVal val="visible"/>
                                      </p:to>
                                    </p:set>
                                    <p:animEffect filter="fade" transition="in">
                                      <p:cBhvr>
                                        <p:cTn dur="1000"/>
                                        <p:tgtEl>
                                          <p:spTgt spid="271">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71">
                                            <p:txEl>
                                              <p:pRg end="14" st="14"/>
                                            </p:txEl>
                                          </p:spTgt>
                                        </p:tgtEl>
                                        <p:attrNameLst>
                                          <p:attrName>style.visibility</p:attrName>
                                        </p:attrNameLst>
                                      </p:cBhvr>
                                      <p:to>
                                        <p:strVal val="visible"/>
                                      </p:to>
                                    </p:set>
                                    <p:animEffect filter="fade" transition="in">
                                      <p:cBhvr>
                                        <p:cTn dur="1000"/>
                                        <p:tgtEl>
                                          <p:spTgt spid="271">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71">
                                            <p:txEl>
                                              <p:pRg end="15" st="15"/>
                                            </p:txEl>
                                          </p:spTgt>
                                        </p:tgtEl>
                                        <p:attrNameLst>
                                          <p:attrName>style.visibility</p:attrName>
                                        </p:attrNameLst>
                                      </p:cBhvr>
                                      <p:to>
                                        <p:strVal val="visible"/>
                                      </p:to>
                                    </p:set>
                                    <p:animEffect filter="fade" transition="in">
                                      <p:cBhvr>
                                        <p:cTn dur="1000"/>
                                        <p:tgtEl>
                                          <p:spTgt spid="271">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71">
                                            <p:txEl>
                                              <p:pRg end="16" st="16"/>
                                            </p:txEl>
                                          </p:spTgt>
                                        </p:tgtEl>
                                        <p:attrNameLst>
                                          <p:attrName>style.visibility</p:attrName>
                                        </p:attrNameLst>
                                      </p:cBhvr>
                                      <p:to>
                                        <p:strVal val="visible"/>
                                      </p:to>
                                    </p:set>
                                    <p:animEffect filter="fade" transition="in">
                                      <p:cBhvr>
                                        <p:cTn dur="1000"/>
                                        <p:tgtEl>
                                          <p:spTgt spid="271">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71">
                                            <p:txEl>
                                              <p:pRg end="17" st="17"/>
                                            </p:txEl>
                                          </p:spTgt>
                                        </p:tgtEl>
                                        <p:attrNameLst>
                                          <p:attrName>style.visibility</p:attrName>
                                        </p:attrNameLst>
                                      </p:cBhvr>
                                      <p:to>
                                        <p:strVal val="visible"/>
                                      </p:to>
                                    </p:set>
                                    <p:animEffect filter="fade" transition="in">
                                      <p:cBhvr>
                                        <p:cTn dur="1000"/>
                                        <p:tgtEl>
                                          <p:spTgt spid="271">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71">
                                            <p:txEl>
                                              <p:pRg end="18" st="18"/>
                                            </p:txEl>
                                          </p:spTgt>
                                        </p:tgtEl>
                                        <p:attrNameLst>
                                          <p:attrName>style.visibility</p:attrName>
                                        </p:attrNameLst>
                                      </p:cBhvr>
                                      <p:to>
                                        <p:strVal val="visible"/>
                                      </p:to>
                                    </p:set>
                                    <p:animEffect filter="fade" transition="in">
                                      <p:cBhvr>
                                        <p:cTn dur="1000"/>
                                        <p:tgtEl>
                                          <p:spTgt spid="271">
                                            <p:txEl>
                                              <p:pRg end="18" st="18"/>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71">
                                            <p:txEl>
                                              <p:pRg end="19" st="19"/>
                                            </p:txEl>
                                          </p:spTgt>
                                        </p:tgtEl>
                                        <p:attrNameLst>
                                          <p:attrName>style.visibility</p:attrName>
                                        </p:attrNameLst>
                                      </p:cBhvr>
                                      <p:to>
                                        <p:strVal val="visible"/>
                                      </p:to>
                                    </p:set>
                                    <p:animEffect filter="fade" transition="in">
                                      <p:cBhvr>
                                        <p:cTn dur="1000"/>
                                        <p:tgtEl>
                                          <p:spTgt spid="271">
                                            <p:txEl>
                                              <p:pRg end="19" st="19"/>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71">
                                            <p:txEl>
                                              <p:pRg end="20" st="20"/>
                                            </p:txEl>
                                          </p:spTgt>
                                        </p:tgtEl>
                                        <p:attrNameLst>
                                          <p:attrName>style.visibility</p:attrName>
                                        </p:attrNameLst>
                                      </p:cBhvr>
                                      <p:to>
                                        <p:strVal val="visible"/>
                                      </p:to>
                                    </p:set>
                                    <p:animEffect filter="fade" transition="in">
                                      <p:cBhvr>
                                        <p:cTn dur="1000"/>
                                        <p:tgtEl>
                                          <p:spTgt spid="271">
                                            <p:txEl>
                                              <p:pRg end="20" st="20"/>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271">
                                            <p:txEl>
                                              <p:pRg end="21" st="21"/>
                                            </p:txEl>
                                          </p:spTgt>
                                        </p:tgtEl>
                                        <p:attrNameLst>
                                          <p:attrName>style.visibility</p:attrName>
                                        </p:attrNameLst>
                                      </p:cBhvr>
                                      <p:to>
                                        <p:strVal val="visible"/>
                                      </p:to>
                                    </p:set>
                                    <p:animEffect filter="fade" transition="in">
                                      <p:cBhvr>
                                        <p:cTn dur="1000"/>
                                        <p:tgtEl>
                                          <p:spTgt spid="271">
                                            <p:txEl>
                                              <p:pRg end="21" st="2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271">
                                            <p:txEl>
                                              <p:pRg end="22" st="22"/>
                                            </p:txEl>
                                          </p:spTgt>
                                        </p:tgtEl>
                                        <p:attrNameLst>
                                          <p:attrName>style.visibility</p:attrName>
                                        </p:attrNameLst>
                                      </p:cBhvr>
                                      <p:to>
                                        <p:strVal val="visible"/>
                                      </p:to>
                                    </p:set>
                                    <p:animEffect filter="fade" transition="in">
                                      <p:cBhvr>
                                        <p:cTn dur="1000"/>
                                        <p:tgtEl>
                                          <p:spTgt spid="271">
                                            <p:txEl>
                                              <p:pRg end="22" st="22"/>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271">
                                            <p:txEl>
                                              <p:pRg end="23" st="23"/>
                                            </p:txEl>
                                          </p:spTgt>
                                        </p:tgtEl>
                                        <p:attrNameLst>
                                          <p:attrName>style.visibility</p:attrName>
                                        </p:attrNameLst>
                                      </p:cBhvr>
                                      <p:to>
                                        <p:strVal val="visible"/>
                                      </p:to>
                                    </p:set>
                                    <p:animEffect filter="fade" transition="in">
                                      <p:cBhvr>
                                        <p:cTn dur="1000"/>
                                        <p:tgtEl>
                                          <p:spTgt spid="271">
                                            <p:txEl>
                                              <p:pRg end="23" st="23"/>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271">
                                            <p:txEl>
                                              <p:pRg end="24" st="24"/>
                                            </p:txEl>
                                          </p:spTgt>
                                        </p:tgtEl>
                                        <p:attrNameLst>
                                          <p:attrName>style.visibility</p:attrName>
                                        </p:attrNameLst>
                                      </p:cBhvr>
                                      <p:to>
                                        <p:strVal val="visible"/>
                                      </p:to>
                                    </p:set>
                                    <p:animEffect filter="fade" transition="in">
                                      <p:cBhvr>
                                        <p:cTn dur="1000"/>
                                        <p:tgtEl>
                                          <p:spTgt spid="271">
                                            <p:txEl>
                                              <p:pRg end="24" st="24"/>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271">
                                            <p:txEl>
                                              <p:pRg end="25" st="25"/>
                                            </p:txEl>
                                          </p:spTgt>
                                        </p:tgtEl>
                                        <p:attrNameLst>
                                          <p:attrName>style.visibility</p:attrName>
                                        </p:attrNameLst>
                                      </p:cBhvr>
                                      <p:to>
                                        <p:strVal val="visible"/>
                                      </p:to>
                                    </p:set>
                                    <p:animEffect filter="fade" transition="in">
                                      <p:cBhvr>
                                        <p:cTn dur="1000"/>
                                        <p:tgtEl>
                                          <p:spTgt spid="271">
                                            <p:txEl>
                                              <p:pRg end="25" st="2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p:nvPr/>
        </p:nvSpPr>
        <p:spPr>
          <a:xfrm>
            <a:off x="3769600" y="828950"/>
            <a:ext cx="5191800" cy="41769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solidFill>
                  <a:srgbClr val="0097A7"/>
                </a:solidFill>
              </a:rPr>
              <a:t>use</a:t>
            </a:r>
            <a:r>
              <a:rPr lang="en"/>
              <a:t> the methods on an instance of a </a:t>
            </a:r>
            <a:r>
              <a:rPr lang="en">
                <a:solidFill>
                  <a:schemeClr val="accent5"/>
                </a:solidFill>
              </a:rPr>
              <a:t>Dog</a:t>
            </a:r>
            <a:endParaRPr>
              <a:solidFill>
                <a:schemeClr val="accent5"/>
              </a:solidFill>
            </a:endParaRPr>
          </a:p>
        </p:txBody>
      </p:sp>
      <p:sp>
        <p:nvSpPr>
          <p:cNvPr id="280" name="Google Shape;280;p31"/>
          <p:cNvSpPr txBox="1"/>
          <p:nvPr>
            <p:ph idx="1" type="body"/>
          </p:nvPr>
        </p:nvSpPr>
        <p:spPr>
          <a:xfrm>
            <a:off x="311700" y="678702"/>
            <a:ext cx="3085200" cy="308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public static void main(String[] args) {</a:t>
            </a:r>
            <a:endParaRPr sz="1200"/>
          </a:p>
          <a:p>
            <a:pPr indent="0" lvl="0" marL="0" rtl="0" algn="l">
              <a:spcBef>
                <a:spcPts val="0"/>
              </a:spcBef>
              <a:spcAft>
                <a:spcPts val="0"/>
              </a:spcAft>
              <a:buNone/>
            </a:pPr>
            <a:r>
              <a:rPr lang="en" sz="1200"/>
              <a:t>      //more code here (see previous slides)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281" name="Google Shape;281;p31"/>
          <p:cNvSpPr/>
          <p:nvPr/>
        </p:nvSpPr>
        <p:spPr>
          <a:xfrm>
            <a:off x="1124863" y="2140251"/>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82" name="Google Shape;282;p31"/>
          <p:cNvSpPr/>
          <p:nvPr/>
        </p:nvSpPr>
        <p:spPr>
          <a:xfrm>
            <a:off x="1165688" y="2568573"/>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283" name="Google Shape;283;p31"/>
          <p:cNvSpPr txBox="1"/>
          <p:nvPr/>
        </p:nvSpPr>
        <p:spPr>
          <a:xfrm>
            <a:off x="1169938" y="2374001"/>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84" name="Google Shape;284;p31"/>
          <p:cNvSpPr txBox="1"/>
          <p:nvPr/>
        </p:nvSpPr>
        <p:spPr>
          <a:xfrm>
            <a:off x="1341774" y="2709755"/>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85" name="Google Shape;285;p31"/>
          <p:cNvSpPr/>
          <p:nvPr/>
        </p:nvSpPr>
        <p:spPr>
          <a:xfrm rot="-1242538">
            <a:off x="1344076" y="2274787"/>
            <a:ext cx="2854749" cy="9722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2302383" y="2289325"/>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87" name="Google Shape;287;p31"/>
          <p:cNvSpPr/>
          <p:nvPr/>
        </p:nvSpPr>
        <p:spPr>
          <a:xfrm>
            <a:off x="2343208" y="2717647"/>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288" name="Google Shape;288;p31"/>
          <p:cNvSpPr txBox="1"/>
          <p:nvPr/>
        </p:nvSpPr>
        <p:spPr>
          <a:xfrm>
            <a:off x="2347458" y="2523075"/>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89" name="Google Shape;289;p31"/>
          <p:cNvSpPr txBox="1"/>
          <p:nvPr/>
        </p:nvSpPr>
        <p:spPr>
          <a:xfrm>
            <a:off x="2519295" y="2858828"/>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90" name="Google Shape;290;p31"/>
          <p:cNvSpPr/>
          <p:nvPr/>
        </p:nvSpPr>
        <p:spPr>
          <a:xfrm>
            <a:off x="1296867" y="2967667"/>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1" name="Google Shape;291;p31"/>
          <p:cNvSpPr/>
          <p:nvPr/>
        </p:nvSpPr>
        <p:spPr>
          <a:xfrm>
            <a:off x="1337692" y="3395992"/>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292" name="Google Shape;292;p31"/>
          <p:cNvSpPr txBox="1"/>
          <p:nvPr/>
        </p:nvSpPr>
        <p:spPr>
          <a:xfrm>
            <a:off x="1341941" y="3201417"/>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293" name="Google Shape;293;p31"/>
          <p:cNvSpPr txBox="1"/>
          <p:nvPr/>
        </p:nvSpPr>
        <p:spPr>
          <a:xfrm>
            <a:off x="1513778" y="3537170"/>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94" name="Google Shape;294;p31"/>
          <p:cNvSpPr/>
          <p:nvPr/>
        </p:nvSpPr>
        <p:spPr>
          <a:xfrm rot="577265">
            <a:off x="1653771" y="4082506"/>
            <a:ext cx="5713462" cy="6974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txBox="1"/>
          <p:nvPr/>
        </p:nvSpPr>
        <p:spPr>
          <a:xfrm>
            <a:off x="5098500" y="7527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pic>
        <p:nvPicPr>
          <p:cNvPr id="296" name="Google Shape;296;p31"/>
          <p:cNvPicPr preferRelativeResize="0"/>
          <p:nvPr/>
        </p:nvPicPr>
        <p:blipFill>
          <a:blip r:embed="rId3">
            <a:alphaModFix/>
          </a:blip>
          <a:stretch>
            <a:fillRect/>
          </a:stretch>
        </p:blipFill>
        <p:spPr>
          <a:xfrm>
            <a:off x="4247396" y="1055307"/>
            <a:ext cx="1011578" cy="1593599"/>
          </a:xfrm>
          <a:prstGeom prst="rect">
            <a:avLst/>
          </a:prstGeom>
          <a:noFill/>
          <a:ln>
            <a:noFill/>
          </a:ln>
        </p:spPr>
      </p:pic>
      <p:pic>
        <p:nvPicPr>
          <p:cNvPr id="297" name="Google Shape;297;p31"/>
          <p:cNvPicPr preferRelativeResize="0"/>
          <p:nvPr/>
        </p:nvPicPr>
        <p:blipFill>
          <a:blip r:embed="rId3">
            <a:alphaModFix/>
          </a:blip>
          <a:stretch>
            <a:fillRect/>
          </a:stretch>
        </p:blipFill>
        <p:spPr>
          <a:xfrm>
            <a:off x="5930700" y="1505603"/>
            <a:ext cx="1011578" cy="1593599"/>
          </a:xfrm>
          <a:prstGeom prst="rect">
            <a:avLst/>
          </a:prstGeom>
          <a:noFill/>
          <a:ln>
            <a:noFill/>
          </a:ln>
        </p:spPr>
      </p:pic>
      <p:sp>
        <p:nvSpPr>
          <p:cNvPr id="298" name="Google Shape;298;p31"/>
          <p:cNvSpPr txBox="1"/>
          <p:nvPr/>
        </p:nvSpPr>
        <p:spPr>
          <a:xfrm>
            <a:off x="5732675" y="14640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299" name="Google Shape;299;p31"/>
          <p:cNvPicPr preferRelativeResize="0"/>
          <p:nvPr/>
        </p:nvPicPr>
        <p:blipFill>
          <a:blip r:embed="rId3">
            <a:alphaModFix/>
          </a:blip>
          <a:stretch>
            <a:fillRect/>
          </a:stretch>
        </p:blipFill>
        <p:spPr>
          <a:xfrm>
            <a:off x="7530900" y="2321428"/>
            <a:ext cx="1011578" cy="1593599"/>
          </a:xfrm>
          <a:prstGeom prst="rect">
            <a:avLst/>
          </a:prstGeom>
          <a:noFill/>
          <a:ln>
            <a:noFill/>
          </a:ln>
        </p:spPr>
      </p:pic>
      <p:sp>
        <p:nvSpPr>
          <p:cNvPr id="300" name="Google Shape;300;p31"/>
          <p:cNvSpPr txBox="1"/>
          <p:nvPr>
            <p:ph idx="1" type="body"/>
          </p:nvPr>
        </p:nvSpPr>
        <p:spPr>
          <a:xfrm>
            <a:off x="314950" y="1306401"/>
            <a:ext cx="30852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d1.speak();  </a:t>
            </a:r>
            <a:r>
              <a:rPr lang="en" sz="1000"/>
              <a:t>//prints “woof”</a:t>
            </a:r>
            <a:endParaRPr sz="1000"/>
          </a:p>
        </p:txBody>
      </p:sp>
      <p:sp>
        <p:nvSpPr>
          <p:cNvPr id="301" name="Google Shape;301;p31"/>
          <p:cNvSpPr txBox="1"/>
          <p:nvPr/>
        </p:nvSpPr>
        <p:spPr>
          <a:xfrm>
            <a:off x="4038575" y="1013713"/>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“Cookie”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302" name="Google Shape;302;p31"/>
          <p:cNvSpPr txBox="1"/>
          <p:nvPr>
            <p:ph idx="1" type="body"/>
          </p:nvPr>
        </p:nvSpPr>
        <p:spPr>
          <a:xfrm>
            <a:off x="311700" y="1509024"/>
            <a:ext cx="33801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scooby.sit(); </a:t>
            </a:r>
            <a:r>
              <a:rPr lang="en" sz="1000"/>
              <a:t>//prints “I, Scooby, will sit now.”</a:t>
            </a:r>
            <a:endParaRPr sz="1000"/>
          </a:p>
        </p:txBody>
      </p:sp>
      <p:sp>
        <p:nvSpPr>
          <p:cNvPr id="303" name="Google Shape;303;p31"/>
          <p:cNvSpPr txBox="1"/>
          <p:nvPr/>
        </p:nvSpPr>
        <p:spPr>
          <a:xfrm>
            <a:off x="7317988" y="2288600"/>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“Scooby”</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3</a:t>
            </a:r>
            <a:endParaRPr sz="1000" u="sng"/>
          </a:p>
        </p:txBody>
      </p:sp>
      <p:sp>
        <p:nvSpPr>
          <p:cNvPr id="304" name="Google Shape;304;p31"/>
          <p:cNvSpPr/>
          <p:nvPr/>
        </p:nvSpPr>
        <p:spPr>
          <a:xfrm rot="149160">
            <a:off x="2690030" y="3007655"/>
            <a:ext cx="3153868" cy="8737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txBox="1"/>
          <p:nvPr>
            <p:ph idx="1" type="body"/>
          </p:nvPr>
        </p:nvSpPr>
        <p:spPr>
          <a:xfrm>
            <a:off x="311700" y="1728550"/>
            <a:ext cx="33801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scooby</a:t>
            </a:r>
            <a:r>
              <a:rPr lang="en" sz="1200"/>
              <a:t>.beg(); </a:t>
            </a:r>
            <a:r>
              <a:rPr lang="en" sz="800"/>
              <a:t>//prints “treat for Scooby woof please”</a:t>
            </a:r>
            <a:endParaRPr sz="700"/>
          </a:p>
        </p:txBody>
      </p:sp>
      <p:sp>
        <p:nvSpPr>
          <p:cNvPr id="306" name="Google Shape;306;p31"/>
          <p:cNvSpPr/>
          <p:nvPr/>
        </p:nvSpPr>
        <p:spPr>
          <a:xfrm>
            <a:off x="3449250" y="641425"/>
            <a:ext cx="745800" cy="603900"/>
          </a:xfrm>
          <a:prstGeom prst="wedgeRoundRectCallout">
            <a:avLst>
              <a:gd fmla="val 58008" name="adj1"/>
              <a:gd fmla="val 10438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woof</a:t>
            </a:r>
            <a:endParaRPr/>
          </a:p>
        </p:txBody>
      </p:sp>
      <p:sp>
        <p:nvSpPr>
          <p:cNvPr id="307" name="Google Shape;307;p31"/>
          <p:cNvSpPr/>
          <p:nvPr/>
        </p:nvSpPr>
        <p:spPr>
          <a:xfrm>
            <a:off x="366450" y="3823450"/>
            <a:ext cx="2975700" cy="12006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txBox="1"/>
          <p:nvPr/>
        </p:nvSpPr>
        <p:spPr>
          <a:xfrm>
            <a:off x="422008" y="3780181"/>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Console Printed Output</a:t>
            </a:r>
            <a:endParaRPr/>
          </a:p>
        </p:txBody>
      </p:sp>
      <p:sp>
        <p:nvSpPr>
          <p:cNvPr id="309" name="Google Shape;309;p31"/>
          <p:cNvSpPr txBox="1"/>
          <p:nvPr>
            <p:ph idx="1" type="body"/>
          </p:nvPr>
        </p:nvSpPr>
        <p:spPr>
          <a:xfrm>
            <a:off x="366450" y="4105150"/>
            <a:ext cx="29415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woof</a:t>
            </a:r>
            <a:endParaRPr sz="1000"/>
          </a:p>
        </p:txBody>
      </p:sp>
      <p:sp>
        <p:nvSpPr>
          <p:cNvPr id="310" name="Google Shape;310;p31"/>
          <p:cNvSpPr txBox="1"/>
          <p:nvPr>
            <p:ph idx="1" type="body"/>
          </p:nvPr>
        </p:nvSpPr>
        <p:spPr>
          <a:xfrm>
            <a:off x="366450" y="4366288"/>
            <a:ext cx="29415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 Scooby, will sit now.</a:t>
            </a:r>
            <a:endParaRPr sz="1000"/>
          </a:p>
        </p:txBody>
      </p:sp>
      <p:sp>
        <p:nvSpPr>
          <p:cNvPr id="311" name="Google Shape;311;p31"/>
          <p:cNvSpPr txBox="1"/>
          <p:nvPr>
            <p:ph idx="1" type="body"/>
          </p:nvPr>
        </p:nvSpPr>
        <p:spPr>
          <a:xfrm>
            <a:off x="366450" y="4627425"/>
            <a:ext cx="2941500" cy="303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treat for Scooby woof please</a:t>
            </a:r>
            <a:endParaRPr sz="1000"/>
          </a:p>
        </p:txBody>
      </p:sp>
      <p:sp>
        <p:nvSpPr>
          <p:cNvPr id="312" name="Google Shape;312;p31"/>
          <p:cNvSpPr/>
          <p:nvPr/>
        </p:nvSpPr>
        <p:spPr>
          <a:xfrm>
            <a:off x="7161875" y="1509025"/>
            <a:ext cx="1864500" cy="603900"/>
          </a:xfrm>
          <a:prstGeom prst="wedgeRoundRectCallout">
            <a:avLst>
              <a:gd fmla="val -9669" name="adj1"/>
              <a:gd fmla="val 115526"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I, Scooby, will sit now</a:t>
            </a:r>
            <a:endParaRPr sz="1000"/>
          </a:p>
        </p:txBody>
      </p:sp>
      <p:sp>
        <p:nvSpPr>
          <p:cNvPr id="313" name="Google Shape;313;p31"/>
          <p:cNvSpPr/>
          <p:nvPr/>
        </p:nvSpPr>
        <p:spPr>
          <a:xfrm>
            <a:off x="7161875" y="1509025"/>
            <a:ext cx="1864500" cy="603900"/>
          </a:xfrm>
          <a:prstGeom prst="wedgeRoundRectCallout">
            <a:avLst>
              <a:gd fmla="val -9669" name="adj1"/>
              <a:gd fmla="val 115526"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treat for Scooby woof please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768039" y="1728986"/>
            <a:ext cx="1252702" cy="1925453"/>
          </a:xfrm>
          <a:prstGeom prst="rect">
            <a:avLst/>
          </a:prstGeom>
          <a:noFill/>
          <a:ln>
            <a:noFill/>
          </a:ln>
        </p:spPr>
      </p:pic>
      <p:sp>
        <p:nvSpPr>
          <p:cNvPr id="61" name="Google Shape;61;p14"/>
          <p:cNvSpPr txBox="1"/>
          <p:nvPr>
            <p:ph type="title"/>
          </p:nvPr>
        </p:nvSpPr>
        <p:spPr>
          <a:xfrm>
            <a:off x="311700" y="37249"/>
            <a:ext cx="594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Object in programming?</a:t>
            </a:r>
            <a:endParaRPr/>
          </a:p>
        </p:txBody>
      </p:sp>
      <p:pic>
        <p:nvPicPr>
          <p:cNvPr id="62" name="Google Shape;62;p14"/>
          <p:cNvPicPr preferRelativeResize="0"/>
          <p:nvPr/>
        </p:nvPicPr>
        <p:blipFill rotWithShape="1">
          <a:blip r:embed="rId4">
            <a:alphaModFix/>
          </a:blip>
          <a:srcRect b="56049" l="7209" r="6857" t="0"/>
          <a:stretch/>
        </p:blipFill>
        <p:spPr>
          <a:xfrm>
            <a:off x="2510400" y="433649"/>
            <a:ext cx="3103907" cy="1592811"/>
          </a:xfrm>
          <a:prstGeom prst="rect">
            <a:avLst/>
          </a:prstGeom>
          <a:noFill/>
          <a:ln>
            <a:noFill/>
          </a:ln>
        </p:spPr>
      </p:pic>
      <p:pic>
        <p:nvPicPr>
          <p:cNvPr id="63" name="Google Shape;63;p14"/>
          <p:cNvPicPr preferRelativeResize="0"/>
          <p:nvPr/>
        </p:nvPicPr>
        <p:blipFill>
          <a:blip r:embed="rId5">
            <a:alphaModFix/>
          </a:blip>
          <a:stretch>
            <a:fillRect/>
          </a:stretch>
        </p:blipFill>
        <p:spPr>
          <a:xfrm>
            <a:off x="6258188" y="2852501"/>
            <a:ext cx="1630770" cy="1636333"/>
          </a:xfrm>
          <a:prstGeom prst="rect">
            <a:avLst/>
          </a:prstGeom>
          <a:noFill/>
          <a:ln>
            <a:noFill/>
          </a:ln>
        </p:spPr>
      </p:pic>
      <p:pic>
        <p:nvPicPr>
          <p:cNvPr id="64" name="Google Shape;64;p14"/>
          <p:cNvPicPr preferRelativeResize="0"/>
          <p:nvPr/>
        </p:nvPicPr>
        <p:blipFill rotWithShape="1">
          <a:blip r:embed="rId6">
            <a:alphaModFix/>
          </a:blip>
          <a:srcRect b="29008" l="4784" r="70009" t="27830"/>
          <a:stretch/>
        </p:blipFill>
        <p:spPr>
          <a:xfrm>
            <a:off x="309782" y="609942"/>
            <a:ext cx="2111189" cy="1770641"/>
          </a:xfrm>
          <a:prstGeom prst="rect">
            <a:avLst/>
          </a:prstGeom>
          <a:noFill/>
          <a:ln>
            <a:noFill/>
          </a:ln>
        </p:spPr>
      </p:pic>
      <p:pic>
        <p:nvPicPr>
          <p:cNvPr id="65" name="Google Shape;65;p14"/>
          <p:cNvPicPr preferRelativeResize="0"/>
          <p:nvPr/>
        </p:nvPicPr>
        <p:blipFill rotWithShape="1">
          <a:blip r:embed="rId6">
            <a:alphaModFix/>
          </a:blip>
          <a:srcRect b="29008" l="36587" r="37673" t="27830"/>
          <a:stretch/>
        </p:blipFill>
        <p:spPr>
          <a:xfrm>
            <a:off x="5081199" y="1272217"/>
            <a:ext cx="2225542" cy="1770641"/>
          </a:xfrm>
          <a:prstGeom prst="rect">
            <a:avLst/>
          </a:prstGeom>
          <a:noFill/>
          <a:ln>
            <a:noFill/>
          </a:ln>
        </p:spPr>
      </p:pic>
      <p:pic>
        <p:nvPicPr>
          <p:cNvPr id="66" name="Google Shape;66;p14"/>
          <p:cNvPicPr preferRelativeResize="0"/>
          <p:nvPr/>
        </p:nvPicPr>
        <p:blipFill rotWithShape="1">
          <a:blip r:embed="rId6">
            <a:alphaModFix/>
          </a:blip>
          <a:srcRect b="29008" l="70526" r="4267" t="27830"/>
          <a:stretch/>
        </p:blipFill>
        <p:spPr>
          <a:xfrm>
            <a:off x="178137" y="2622222"/>
            <a:ext cx="2111201" cy="1715138"/>
          </a:xfrm>
          <a:prstGeom prst="rect">
            <a:avLst/>
          </a:prstGeom>
          <a:noFill/>
          <a:ln>
            <a:noFill/>
          </a:ln>
        </p:spPr>
      </p:pic>
      <p:grpSp>
        <p:nvGrpSpPr>
          <p:cNvPr id="67" name="Google Shape;67;p14"/>
          <p:cNvGrpSpPr/>
          <p:nvPr/>
        </p:nvGrpSpPr>
        <p:grpSpPr>
          <a:xfrm>
            <a:off x="7651604" y="509849"/>
            <a:ext cx="1281528" cy="2938525"/>
            <a:chOff x="7651604" y="993825"/>
            <a:chExt cx="1281528" cy="2938525"/>
          </a:xfrm>
        </p:grpSpPr>
        <p:pic>
          <p:nvPicPr>
            <p:cNvPr id="68" name="Google Shape;68;p14"/>
            <p:cNvPicPr preferRelativeResize="0"/>
            <p:nvPr/>
          </p:nvPicPr>
          <p:blipFill rotWithShape="1">
            <a:blip r:embed="rId7">
              <a:alphaModFix/>
            </a:blip>
            <a:srcRect b="0" l="10168" r="0" t="15590"/>
            <a:stretch/>
          </p:blipFill>
          <p:spPr>
            <a:xfrm>
              <a:off x="8028100" y="2132800"/>
              <a:ext cx="502600" cy="873875"/>
            </a:xfrm>
            <a:prstGeom prst="rect">
              <a:avLst/>
            </a:prstGeom>
            <a:noFill/>
            <a:ln>
              <a:noFill/>
            </a:ln>
          </p:spPr>
        </p:pic>
        <p:pic>
          <p:nvPicPr>
            <p:cNvPr id="69" name="Google Shape;69;p14"/>
            <p:cNvPicPr preferRelativeResize="0"/>
            <p:nvPr/>
          </p:nvPicPr>
          <p:blipFill rotWithShape="1">
            <a:blip r:embed="rId8">
              <a:alphaModFix/>
            </a:blip>
            <a:srcRect b="4242" l="3260" r="0" t="7550"/>
            <a:stretch/>
          </p:blipFill>
          <p:spPr>
            <a:xfrm>
              <a:off x="7922536" y="2088800"/>
              <a:ext cx="767678" cy="572700"/>
            </a:xfrm>
            <a:prstGeom prst="rect">
              <a:avLst/>
            </a:prstGeom>
            <a:noFill/>
            <a:ln>
              <a:noFill/>
            </a:ln>
          </p:spPr>
        </p:pic>
        <p:pic>
          <p:nvPicPr>
            <p:cNvPr id="70" name="Google Shape;70;p14"/>
            <p:cNvPicPr preferRelativeResize="0"/>
            <p:nvPr/>
          </p:nvPicPr>
          <p:blipFill>
            <a:blip r:embed="rId9">
              <a:alphaModFix/>
            </a:blip>
            <a:stretch>
              <a:fillRect/>
            </a:stretch>
          </p:blipFill>
          <p:spPr>
            <a:xfrm>
              <a:off x="7813323" y="3574800"/>
              <a:ext cx="767675" cy="333550"/>
            </a:xfrm>
            <a:prstGeom prst="rect">
              <a:avLst/>
            </a:prstGeom>
            <a:noFill/>
            <a:ln>
              <a:noFill/>
            </a:ln>
          </p:spPr>
        </p:pic>
        <p:sp>
          <p:nvSpPr>
            <p:cNvPr id="71" name="Google Shape;71;p14"/>
            <p:cNvSpPr/>
            <p:nvPr/>
          </p:nvSpPr>
          <p:spPr>
            <a:xfrm>
              <a:off x="7851909" y="1300438"/>
              <a:ext cx="891000" cy="829200"/>
            </a:xfrm>
            <a:prstGeom prst="smileyFace">
              <a:avLst>
                <a:gd fmla="val 4653"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rotWithShape="1">
            <a:blip r:embed="rId10">
              <a:alphaModFix/>
            </a:blip>
            <a:srcRect b="30259" l="11982" r="12420" t="25209"/>
            <a:stretch/>
          </p:blipFill>
          <p:spPr>
            <a:xfrm>
              <a:off x="7912839" y="993825"/>
              <a:ext cx="769107" cy="420568"/>
            </a:xfrm>
            <a:prstGeom prst="rect">
              <a:avLst/>
            </a:prstGeom>
            <a:noFill/>
            <a:ln>
              <a:noFill/>
            </a:ln>
          </p:spPr>
        </p:pic>
        <p:pic>
          <p:nvPicPr>
            <p:cNvPr id="73" name="Google Shape;73;p14"/>
            <p:cNvPicPr preferRelativeResize="0"/>
            <p:nvPr/>
          </p:nvPicPr>
          <p:blipFill rotWithShape="1">
            <a:blip r:embed="rId11">
              <a:alphaModFix/>
            </a:blip>
            <a:srcRect b="18320" l="0" r="0" t="0"/>
            <a:stretch/>
          </p:blipFill>
          <p:spPr>
            <a:xfrm>
              <a:off x="7903900" y="2607075"/>
              <a:ext cx="769100" cy="1041650"/>
            </a:xfrm>
            <a:prstGeom prst="rect">
              <a:avLst/>
            </a:prstGeom>
            <a:noFill/>
            <a:ln>
              <a:noFill/>
            </a:ln>
          </p:spPr>
        </p:pic>
        <p:grpSp>
          <p:nvGrpSpPr>
            <p:cNvPr id="74" name="Google Shape;74;p14"/>
            <p:cNvGrpSpPr/>
            <p:nvPr/>
          </p:nvGrpSpPr>
          <p:grpSpPr>
            <a:xfrm>
              <a:off x="7651604" y="2104675"/>
              <a:ext cx="1281528" cy="572721"/>
              <a:chOff x="6839625" y="2037200"/>
              <a:chExt cx="1444300" cy="777625"/>
            </a:xfrm>
          </p:grpSpPr>
          <p:pic>
            <p:nvPicPr>
              <p:cNvPr id="75" name="Google Shape;75;p14"/>
              <p:cNvPicPr preferRelativeResize="0"/>
              <p:nvPr/>
            </p:nvPicPr>
            <p:blipFill rotWithShape="1">
              <a:blip r:embed="rId12">
                <a:alphaModFix/>
              </a:blip>
              <a:srcRect b="10999" l="57016" r="0" t="4974"/>
              <a:stretch/>
            </p:blipFill>
            <p:spPr>
              <a:xfrm>
                <a:off x="7619277" y="2037200"/>
                <a:ext cx="664648" cy="777625"/>
              </a:xfrm>
              <a:prstGeom prst="rect">
                <a:avLst/>
              </a:prstGeom>
              <a:noFill/>
              <a:ln>
                <a:noFill/>
              </a:ln>
            </p:spPr>
          </p:pic>
          <p:pic>
            <p:nvPicPr>
              <p:cNvPr id="76" name="Google Shape;76;p14"/>
              <p:cNvPicPr preferRelativeResize="0"/>
              <p:nvPr/>
            </p:nvPicPr>
            <p:blipFill rotWithShape="1">
              <a:blip r:embed="rId12">
                <a:alphaModFix/>
              </a:blip>
              <a:srcRect b="10999" l="57016" r="0" t="4974"/>
              <a:stretch/>
            </p:blipFill>
            <p:spPr>
              <a:xfrm flipH="1">
                <a:off x="6839625" y="2037200"/>
                <a:ext cx="664648" cy="777625"/>
              </a:xfrm>
              <a:prstGeom prst="rect">
                <a:avLst/>
              </a:prstGeom>
              <a:noFill/>
              <a:ln>
                <a:noFill/>
              </a:ln>
            </p:spPr>
          </p:pic>
        </p:grpSp>
        <p:grpSp>
          <p:nvGrpSpPr>
            <p:cNvPr id="77" name="Google Shape;77;p14"/>
            <p:cNvGrpSpPr/>
            <p:nvPr/>
          </p:nvGrpSpPr>
          <p:grpSpPr>
            <a:xfrm>
              <a:off x="7717253" y="3652671"/>
              <a:ext cx="955097" cy="279679"/>
              <a:chOff x="7329003" y="4263196"/>
              <a:chExt cx="955097" cy="279679"/>
            </a:xfrm>
          </p:grpSpPr>
          <p:pic>
            <p:nvPicPr>
              <p:cNvPr id="78" name="Google Shape;78;p14"/>
              <p:cNvPicPr preferRelativeResize="0"/>
              <p:nvPr/>
            </p:nvPicPr>
            <p:blipFill rotWithShape="1">
              <a:blip r:embed="rId13">
                <a:alphaModFix/>
              </a:blip>
              <a:srcRect b="19550" l="6525" r="8943" t="32846"/>
              <a:stretch/>
            </p:blipFill>
            <p:spPr>
              <a:xfrm flipH="1">
                <a:off x="7329003" y="4279960"/>
                <a:ext cx="591881" cy="262904"/>
              </a:xfrm>
              <a:prstGeom prst="rect">
                <a:avLst/>
              </a:prstGeom>
              <a:noFill/>
              <a:ln>
                <a:noFill/>
              </a:ln>
            </p:spPr>
          </p:pic>
          <p:pic>
            <p:nvPicPr>
              <p:cNvPr id="79" name="Google Shape;79;p14"/>
              <p:cNvPicPr preferRelativeResize="0"/>
              <p:nvPr/>
            </p:nvPicPr>
            <p:blipFill rotWithShape="1">
              <a:blip r:embed="rId13">
                <a:alphaModFix/>
              </a:blip>
              <a:srcRect b="19550" l="6525" r="8943" t="32846"/>
              <a:stretch/>
            </p:blipFill>
            <p:spPr>
              <a:xfrm flipH="1">
                <a:off x="7692219" y="4279960"/>
                <a:ext cx="591881" cy="262904"/>
              </a:xfrm>
              <a:prstGeom prst="rect">
                <a:avLst/>
              </a:prstGeom>
              <a:noFill/>
              <a:ln>
                <a:noFill/>
              </a:ln>
            </p:spPr>
          </p:pic>
          <p:pic>
            <p:nvPicPr>
              <p:cNvPr id="80" name="Google Shape;80;p14"/>
              <p:cNvPicPr preferRelativeResize="0"/>
              <p:nvPr/>
            </p:nvPicPr>
            <p:blipFill rotWithShape="1">
              <a:blip r:embed="rId13">
                <a:alphaModFix/>
              </a:blip>
              <a:srcRect b="35173" l="6526" r="53109" t="32845"/>
              <a:stretch/>
            </p:blipFill>
            <p:spPr>
              <a:xfrm flipH="1">
                <a:off x="7655811" y="4263196"/>
                <a:ext cx="282625" cy="176625"/>
              </a:xfrm>
              <a:prstGeom prst="rect">
                <a:avLst/>
              </a:prstGeom>
              <a:noFill/>
              <a:ln>
                <a:noFill/>
              </a:ln>
            </p:spPr>
          </p:pic>
          <p:pic>
            <p:nvPicPr>
              <p:cNvPr id="81" name="Google Shape;81;p14"/>
              <p:cNvPicPr preferRelativeResize="0"/>
              <p:nvPr/>
            </p:nvPicPr>
            <p:blipFill rotWithShape="1">
              <a:blip r:embed="rId13">
                <a:alphaModFix/>
              </a:blip>
              <a:srcRect b="19547" l="45694" r="33850" t="32844"/>
              <a:stretch/>
            </p:blipFill>
            <p:spPr>
              <a:xfrm flipH="1">
                <a:off x="7875217" y="4279950"/>
                <a:ext cx="143225" cy="262925"/>
              </a:xfrm>
              <a:prstGeom prst="rect">
                <a:avLst/>
              </a:prstGeom>
              <a:noFill/>
              <a:ln>
                <a:noFill/>
              </a:ln>
            </p:spPr>
          </p:pic>
        </p:grpSp>
      </p:grpSp>
      <p:pic>
        <p:nvPicPr>
          <p:cNvPr id="82" name="Google Shape;82;p14"/>
          <p:cNvPicPr preferRelativeResize="0"/>
          <p:nvPr/>
        </p:nvPicPr>
        <p:blipFill>
          <a:blip r:embed="rId14">
            <a:alphaModFix/>
          </a:blip>
          <a:stretch>
            <a:fillRect/>
          </a:stretch>
        </p:blipFill>
        <p:spPr>
          <a:xfrm>
            <a:off x="6359300" y="92724"/>
            <a:ext cx="1125576" cy="1240076"/>
          </a:xfrm>
          <a:prstGeom prst="rect">
            <a:avLst/>
          </a:prstGeom>
          <a:noFill/>
          <a:ln>
            <a:noFill/>
          </a:ln>
        </p:spPr>
      </p:pic>
      <p:sp>
        <p:nvSpPr>
          <p:cNvPr id="83" name="Google Shape;83;p14"/>
          <p:cNvSpPr txBox="1"/>
          <p:nvPr/>
        </p:nvSpPr>
        <p:spPr>
          <a:xfrm>
            <a:off x="455200" y="4273900"/>
            <a:ext cx="8568300" cy="7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An object is an instance of a class.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It is </a:t>
            </a:r>
            <a:r>
              <a:rPr lang="en" sz="1800">
                <a:solidFill>
                  <a:schemeClr val="dk1"/>
                </a:solidFill>
              </a:rPr>
              <a:t>a runtime entity consisting of attributes(variables) and behaviors(methods).</a:t>
            </a:r>
            <a:endParaRPr sz="1800"/>
          </a:p>
        </p:txBody>
      </p:sp>
      <p:pic>
        <p:nvPicPr>
          <p:cNvPr id="84" name="Google Shape;84;p14"/>
          <p:cNvPicPr preferRelativeResize="0"/>
          <p:nvPr/>
        </p:nvPicPr>
        <p:blipFill rotWithShape="1">
          <a:blip r:embed="rId4">
            <a:alphaModFix/>
          </a:blip>
          <a:srcRect b="0" l="6144" r="7915" t="45483"/>
          <a:stretch/>
        </p:blipFill>
        <p:spPr>
          <a:xfrm>
            <a:off x="3145144" y="2226541"/>
            <a:ext cx="3103907" cy="19757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600"/>
                                        <p:tgtEl>
                                          <p:spTgt spid="62"/>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3" presetSubtype="16">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ppt_w</p:attrName>
                                        </p:attrNameLst>
                                      </p:cBhvr>
                                      <p:tavLst>
                                        <p:tav fmla="" tm="0">
                                          <p:val>
                                            <p:strVal val="0"/>
                                          </p:val>
                                        </p:tav>
                                        <p:tav fmla="" tm="100000">
                                          <p:val>
                                            <p:strVal val="#ppt_w"/>
                                          </p:val>
                                        </p:tav>
                                      </p:tavLst>
                                    </p:anim>
                                    <p:anim calcmode="lin" valueType="num">
                                      <p:cBhvr additive="base">
                                        <p:cTn dur="1000"/>
                                        <p:tgtEl>
                                          <p:spTgt spid="60"/>
                                        </p:tgtEl>
                                        <p:attrNameLst>
                                          <p:attrName>ppt_h</p:attrName>
                                        </p:attrNameLst>
                                      </p:cBhvr>
                                      <p:tavLst>
                                        <p:tav fmla="" tm="0">
                                          <p:val>
                                            <p:strVal val="0"/>
                                          </p:val>
                                        </p:tav>
                                        <p:tav fmla="" tm="100000">
                                          <p:val>
                                            <p:strVal val="#ppt_h"/>
                                          </p:val>
                                        </p:tav>
                                      </p:tavLst>
                                    </p:anim>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3600"/>
                            </p:stCondLst>
                            <p:childTnLst>
                              <p:par>
                                <p:cTn fill="hold" nodeType="afterEffect" presetClass="entr" presetID="23" presetSubtype="16">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ppt_w</p:attrName>
                                        </p:attrNameLst>
                                      </p:cBhvr>
                                      <p:tavLst>
                                        <p:tav fmla="" tm="0">
                                          <p:val>
                                            <p:strVal val="0"/>
                                          </p:val>
                                        </p:tav>
                                        <p:tav fmla="" tm="100000">
                                          <p:val>
                                            <p:strVal val="#ppt_w"/>
                                          </p:val>
                                        </p:tav>
                                      </p:tavLst>
                                    </p:anim>
                                    <p:anim calcmode="lin" valueType="num">
                                      <p:cBhvr additive="base">
                                        <p:cTn dur="1000"/>
                                        <p:tgtEl>
                                          <p:spTgt spid="65"/>
                                        </p:tgtEl>
                                        <p:attrNameLst>
                                          <p:attrName>ppt_h</p:attrName>
                                        </p:attrNameLst>
                                      </p:cBhvr>
                                      <p:tavLst>
                                        <p:tav fmla="" tm="0">
                                          <p:val>
                                            <p:strVal val="0"/>
                                          </p:val>
                                        </p:tav>
                                        <p:tav fmla="" tm="100000">
                                          <p:val>
                                            <p:strVal val="#ppt_h"/>
                                          </p:val>
                                        </p:tav>
                                      </p:tavLst>
                                    </p:anim>
                                  </p:childTnLst>
                                </p:cTn>
                              </p:par>
                            </p:childTnLst>
                          </p:cTn>
                        </p:par>
                        <p:par>
                          <p:cTn fill="hold">
                            <p:stCondLst>
                              <p:cond delay="4600"/>
                            </p:stCondLst>
                            <p:childTnLst>
                              <p:par>
                                <p:cTn fill="hold" nodeType="afterEffect" presetClass="entr" presetID="23" presetSubtype="16">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p:tgtEl>
                                          <p:spTgt spid="64"/>
                                        </p:tgtEl>
                                        <p:attrNameLst>
                                          <p:attrName>ppt_w</p:attrName>
                                        </p:attrNameLst>
                                      </p:cBhvr>
                                      <p:tavLst>
                                        <p:tav fmla="" tm="0">
                                          <p:val>
                                            <p:strVal val="0"/>
                                          </p:val>
                                        </p:tav>
                                        <p:tav fmla="" tm="100000">
                                          <p:val>
                                            <p:strVal val="#ppt_w"/>
                                          </p:val>
                                        </p:tav>
                                      </p:tavLst>
                                    </p:anim>
                                    <p:anim calcmode="lin" valueType="num">
                                      <p:cBhvr additive="base">
                                        <p:cTn dur="1000"/>
                                        <p:tgtEl>
                                          <p:spTgt spid="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ppt_w</p:attrName>
                                        </p:attrNameLst>
                                      </p:cBhvr>
                                      <p:tavLst>
                                        <p:tav fmla="" tm="0">
                                          <p:val>
                                            <p:strVal val="0"/>
                                          </p:val>
                                        </p:tav>
                                        <p:tav fmla="" tm="100000">
                                          <p:val>
                                            <p:strVal val="#ppt_w"/>
                                          </p:val>
                                        </p:tav>
                                      </p:tavLst>
                                    </p:anim>
                                    <p:anim calcmode="lin" valueType="num">
                                      <p:cBhvr additive="base">
                                        <p:cTn dur="1000"/>
                                        <p:tgtEl>
                                          <p:spTgt spid="66"/>
                                        </p:tgtEl>
                                        <p:attrNameLst>
                                          <p:attrName>ppt_h</p:attrName>
                                        </p:attrNameLst>
                                      </p:cBhvr>
                                      <p:tavLst>
                                        <p:tav fmla="" tm="0">
                                          <p:val>
                                            <p:strVal val="0"/>
                                          </p:val>
                                        </p:tav>
                                        <p:tav fmla="" tm="100000">
                                          <p:val>
                                            <p:strVal val="#ppt_h"/>
                                          </p:val>
                                        </p:tav>
                                      </p:tavLst>
                                    </p:anim>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298332"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overloaded constructors for a class?</a:t>
            </a:r>
            <a:endParaRPr/>
          </a:p>
        </p:txBody>
      </p:sp>
      <p:sp>
        <p:nvSpPr>
          <p:cNvPr id="319" name="Google Shape;319;p32"/>
          <p:cNvSpPr txBox="1"/>
          <p:nvPr>
            <p:ph idx="1" type="body"/>
          </p:nvPr>
        </p:nvSpPr>
        <p:spPr>
          <a:xfrm>
            <a:off x="311700" y="646275"/>
            <a:ext cx="6870600" cy="43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Dog{		</a:t>
            </a:r>
            <a:r>
              <a:rPr lang="en" sz="1200">
                <a:solidFill>
                  <a:schemeClr val="accent5"/>
                </a:solidFill>
              </a:rPr>
              <a:t>// 1 class declaration</a:t>
            </a:r>
            <a:endParaRPr sz="1200">
              <a:solidFill>
                <a:schemeClr val="accent5"/>
              </a:solidFill>
            </a:endParaRPr>
          </a:p>
          <a:p>
            <a:pPr indent="0" lvl="0" marL="0" rtl="0" algn="l">
              <a:lnSpc>
                <a:spcPct val="100000"/>
              </a:lnSpc>
              <a:spcBef>
                <a:spcPts val="0"/>
              </a:spcBef>
              <a:spcAft>
                <a:spcPts val="0"/>
              </a:spcAft>
              <a:buNone/>
            </a:pPr>
            <a:r>
              <a:t/>
            </a:r>
            <a:endParaRPr sz="1200"/>
          </a:p>
          <a:p>
            <a:pPr indent="0" lvl="0" marL="0" rtl="0" algn="l">
              <a:spcBef>
                <a:spcPts val="0"/>
              </a:spcBef>
              <a:spcAft>
                <a:spcPts val="0"/>
              </a:spcAft>
              <a:buNone/>
            </a:pPr>
            <a:r>
              <a:rPr lang="en" sz="1200">
                <a:solidFill>
                  <a:schemeClr val="accent5"/>
                </a:solidFill>
              </a:rPr>
              <a:t>  </a:t>
            </a:r>
            <a:r>
              <a:rPr lang="en" sz="1200">
                <a:solidFill>
                  <a:schemeClr val="accent5"/>
                </a:solidFill>
              </a:rPr>
              <a:t>// 2 member variables are used to represent attributes</a:t>
            </a:r>
            <a:endParaRPr sz="1200">
              <a:solidFill>
                <a:schemeClr val="accent5"/>
              </a:solidFill>
            </a:endParaRPr>
          </a:p>
          <a:p>
            <a:pPr indent="0" lvl="0" marL="0" rtl="0" algn="l">
              <a:spcBef>
                <a:spcPts val="0"/>
              </a:spcBef>
              <a:spcAft>
                <a:spcPts val="0"/>
              </a:spcAft>
              <a:buNone/>
            </a:pPr>
            <a:r>
              <a:rPr lang="en" sz="1200"/>
              <a:t>  </a:t>
            </a:r>
            <a:r>
              <a:rPr lang="en" sz="1200"/>
              <a:t>private String name;</a:t>
            </a:r>
            <a:endParaRPr sz="1200"/>
          </a:p>
          <a:p>
            <a:pPr indent="0" lvl="0" marL="0" rtl="0" algn="l">
              <a:spcBef>
                <a:spcPts val="0"/>
              </a:spcBef>
              <a:spcAft>
                <a:spcPts val="0"/>
              </a:spcAft>
              <a:buNone/>
            </a:pPr>
            <a:r>
              <a:rPr lang="en" sz="1200"/>
              <a:t>  private double weight;</a:t>
            </a:r>
            <a:endParaRPr sz="1200"/>
          </a:p>
          <a:p>
            <a:pPr indent="0" lvl="0" marL="0" rtl="0" algn="l">
              <a:spcBef>
                <a:spcPts val="0"/>
              </a:spcBef>
              <a:spcAft>
                <a:spcPts val="0"/>
              </a:spcAft>
              <a:buNone/>
            </a:pPr>
            <a:r>
              <a:rPr lang="en" sz="1200"/>
              <a:t>  private double height;</a:t>
            </a:r>
            <a:endParaRPr sz="1200"/>
          </a:p>
          <a:p>
            <a:pPr indent="0" lvl="0" marL="0" rtl="0" algn="l">
              <a:spcBef>
                <a:spcPts val="0"/>
              </a:spcBef>
              <a:spcAft>
                <a:spcPts val="0"/>
              </a:spcAft>
              <a:buNone/>
            </a:pPr>
            <a:r>
              <a:rPr lang="en" sz="1200"/>
              <a:t>  private boolean isVaccinated;</a:t>
            </a:r>
            <a:endParaRPr sz="1200"/>
          </a:p>
          <a:p>
            <a:pPr indent="0" lvl="0" marL="0" rtl="0" algn="l">
              <a:spcBef>
                <a:spcPts val="0"/>
              </a:spcBef>
              <a:spcAft>
                <a:spcPts val="0"/>
              </a:spcAft>
              <a:buNone/>
            </a:pPr>
            <a:r>
              <a:rPr lang="en" sz="1200"/>
              <a:t>  private int ageInDogYears;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solidFill>
                  <a:schemeClr val="accent5"/>
                </a:solidFill>
              </a:rPr>
              <a:t>  // 7 fully overloaded constructor </a:t>
            </a:r>
            <a:endParaRPr sz="1200"/>
          </a:p>
          <a:p>
            <a:pPr indent="0" lvl="0" marL="0" rtl="0" algn="l">
              <a:spcBef>
                <a:spcPts val="0"/>
              </a:spcBef>
              <a:spcAft>
                <a:spcPts val="0"/>
              </a:spcAft>
              <a:buNone/>
            </a:pPr>
            <a:r>
              <a:rPr lang="en" sz="1200"/>
              <a:t>  </a:t>
            </a:r>
            <a:r>
              <a:rPr lang="en" sz="1200"/>
              <a:t>public Dog( String name, double weight, double height, boolean isVaccinated, int age ){</a:t>
            </a:r>
            <a:endParaRPr sz="1200"/>
          </a:p>
          <a:p>
            <a:pPr indent="457200" lvl="0" marL="0" rtl="0" algn="l">
              <a:spcBef>
                <a:spcPts val="0"/>
              </a:spcBef>
              <a:spcAft>
                <a:spcPts val="0"/>
              </a:spcAft>
              <a:buClr>
                <a:schemeClr val="dk1"/>
              </a:buClr>
              <a:buSzPts val="1100"/>
              <a:buFont typeface="Arial"/>
              <a:buNone/>
            </a:pPr>
            <a:r>
              <a:rPr lang="en" sz="1200"/>
              <a:t>this.name = name;</a:t>
            </a:r>
            <a:endParaRPr sz="1200"/>
          </a:p>
          <a:p>
            <a:pPr indent="457200" lvl="0" marL="0" rtl="0" algn="l">
              <a:spcBef>
                <a:spcPts val="0"/>
              </a:spcBef>
              <a:spcAft>
                <a:spcPts val="0"/>
              </a:spcAft>
              <a:buClr>
                <a:schemeClr val="dk1"/>
              </a:buClr>
              <a:buSzPts val="1100"/>
              <a:buFont typeface="Arial"/>
              <a:buNone/>
            </a:pPr>
            <a:r>
              <a:rPr lang="en" sz="1200"/>
              <a:t>this.weight = weight;</a:t>
            </a:r>
            <a:endParaRPr sz="1200"/>
          </a:p>
          <a:p>
            <a:pPr indent="457200" lvl="0" marL="0" rtl="0" algn="l">
              <a:spcBef>
                <a:spcPts val="0"/>
              </a:spcBef>
              <a:spcAft>
                <a:spcPts val="0"/>
              </a:spcAft>
              <a:buClr>
                <a:schemeClr val="dk1"/>
              </a:buClr>
              <a:buSzPts val="1100"/>
              <a:buFont typeface="Arial"/>
              <a:buNone/>
            </a:pPr>
            <a:r>
              <a:rPr lang="en" sz="1200"/>
              <a:t>this.height = height;</a:t>
            </a:r>
            <a:endParaRPr sz="1200"/>
          </a:p>
          <a:p>
            <a:pPr indent="457200" lvl="0" marL="0" rtl="0" algn="l">
              <a:spcBef>
                <a:spcPts val="0"/>
              </a:spcBef>
              <a:spcAft>
                <a:spcPts val="0"/>
              </a:spcAft>
              <a:buClr>
                <a:schemeClr val="dk1"/>
              </a:buClr>
              <a:buSzPts val="1100"/>
              <a:buFont typeface="Arial"/>
              <a:buNone/>
            </a:pPr>
            <a:r>
              <a:rPr lang="en" sz="1200"/>
              <a:t>this.isVaccinated = isVaccinated;</a:t>
            </a:r>
            <a:endParaRPr sz="1200"/>
          </a:p>
          <a:p>
            <a:pPr indent="457200" lvl="0" marL="0" rtl="0" algn="l">
              <a:spcBef>
                <a:spcPts val="0"/>
              </a:spcBef>
              <a:spcAft>
                <a:spcPts val="0"/>
              </a:spcAft>
              <a:buClr>
                <a:schemeClr val="dk1"/>
              </a:buClr>
              <a:buSzPts val="1100"/>
              <a:buFont typeface="Arial"/>
              <a:buNone/>
            </a:pPr>
            <a:r>
              <a:rPr lang="en" sz="1200"/>
              <a:t>ageInDogYears = age; //notice, we do not need to specify this.ageInDogYears here</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None/>
            </a:pPr>
            <a:r>
              <a:rPr lang="en" sz="1200"/>
              <a:t>  </a:t>
            </a:r>
            <a:r>
              <a:rPr lang="en" sz="1200"/>
              <a:t>//more code goes here … overloaded constructors</a:t>
            </a:r>
            <a:endParaRPr sz="1200"/>
          </a:p>
          <a:p>
            <a:pPr indent="0" lvl="0" marL="0" rtl="0" algn="l">
              <a:lnSpc>
                <a:spcPct val="100000"/>
              </a:lnSpc>
              <a:spcBef>
                <a:spcPts val="0"/>
              </a:spcBef>
              <a:spcAft>
                <a:spcPts val="0"/>
              </a:spcAft>
              <a:buClr>
                <a:schemeClr val="dk1"/>
              </a:buClr>
              <a:buSzPts val="1100"/>
              <a:buFont typeface="Arial"/>
              <a:buNone/>
            </a:pPr>
            <a:r>
              <a:rPr lang="en" sz="1200"/>
              <a:t>  </a:t>
            </a:r>
            <a:r>
              <a:rPr lang="en" sz="1100"/>
              <a:t>//3,4,5,6 more code goes here (see related slides)	</a:t>
            </a:r>
            <a:endParaRPr sz="1200"/>
          </a:p>
          <a:p>
            <a:pPr indent="0" lvl="0" marL="0" rtl="0" algn="l">
              <a:spcBef>
                <a:spcPts val="0"/>
              </a:spcBef>
              <a:spcAft>
                <a:spcPts val="1600"/>
              </a:spcAft>
              <a:buNone/>
            </a:pPr>
            <a:r>
              <a:rPr lang="en" sz="1200"/>
              <a:t>}</a:t>
            </a:r>
            <a:endParaRPr sz="1200"/>
          </a:p>
        </p:txBody>
      </p:sp>
      <p:pic>
        <p:nvPicPr>
          <p:cNvPr id="320" name="Google Shape;320;p32"/>
          <p:cNvPicPr preferRelativeResize="0"/>
          <p:nvPr/>
        </p:nvPicPr>
        <p:blipFill>
          <a:blip r:embed="rId3">
            <a:alphaModFix/>
          </a:blip>
          <a:stretch>
            <a:fillRect/>
          </a:stretch>
        </p:blipFill>
        <p:spPr>
          <a:xfrm>
            <a:off x="7636789" y="646286"/>
            <a:ext cx="1252702" cy="1925453"/>
          </a:xfrm>
          <a:prstGeom prst="rect">
            <a:avLst/>
          </a:prstGeom>
          <a:noFill/>
          <a:ln>
            <a:noFill/>
          </a:ln>
        </p:spPr>
      </p:pic>
      <p:sp>
        <p:nvSpPr>
          <p:cNvPr id="321" name="Google Shape;321;p32"/>
          <p:cNvSpPr txBox="1"/>
          <p:nvPr/>
        </p:nvSpPr>
        <p:spPr>
          <a:xfrm>
            <a:off x="7338975"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1000"/>
                                        <p:tgtEl>
                                          <p:spTgt spid="319">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animEffect filter="fade" transition="in">
                                      <p:cBhvr>
                                        <p:cTn dur="1000"/>
                                        <p:tgtEl>
                                          <p:spTgt spid="319">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19">
                                            <p:txEl>
                                              <p:pRg end="8" st="8"/>
                                            </p:txEl>
                                          </p:spTgt>
                                        </p:tgtEl>
                                        <p:attrNameLst>
                                          <p:attrName>style.visibility</p:attrName>
                                        </p:attrNameLst>
                                      </p:cBhvr>
                                      <p:to>
                                        <p:strVal val="visible"/>
                                      </p:to>
                                    </p:set>
                                    <p:animEffect filter="fade" transition="in">
                                      <p:cBhvr>
                                        <p:cTn dur="1000"/>
                                        <p:tgtEl>
                                          <p:spTgt spid="319">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19">
                                            <p:txEl>
                                              <p:pRg end="9" st="9"/>
                                            </p:txEl>
                                          </p:spTgt>
                                        </p:tgtEl>
                                        <p:attrNameLst>
                                          <p:attrName>style.visibility</p:attrName>
                                        </p:attrNameLst>
                                      </p:cBhvr>
                                      <p:to>
                                        <p:strVal val="visible"/>
                                      </p:to>
                                    </p:set>
                                    <p:animEffect filter="fade" transition="in">
                                      <p:cBhvr>
                                        <p:cTn dur="1000"/>
                                        <p:tgtEl>
                                          <p:spTgt spid="319">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19">
                                            <p:txEl>
                                              <p:pRg end="10" st="10"/>
                                            </p:txEl>
                                          </p:spTgt>
                                        </p:tgtEl>
                                        <p:attrNameLst>
                                          <p:attrName>style.visibility</p:attrName>
                                        </p:attrNameLst>
                                      </p:cBhvr>
                                      <p:to>
                                        <p:strVal val="visible"/>
                                      </p:to>
                                    </p:set>
                                    <p:animEffect filter="fade" transition="in">
                                      <p:cBhvr>
                                        <p:cTn dur="1000"/>
                                        <p:tgtEl>
                                          <p:spTgt spid="319">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19">
                                            <p:txEl>
                                              <p:pRg end="11" st="11"/>
                                            </p:txEl>
                                          </p:spTgt>
                                        </p:tgtEl>
                                        <p:attrNameLst>
                                          <p:attrName>style.visibility</p:attrName>
                                        </p:attrNameLst>
                                      </p:cBhvr>
                                      <p:to>
                                        <p:strVal val="visible"/>
                                      </p:to>
                                    </p:set>
                                    <p:animEffect filter="fade" transition="in">
                                      <p:cBhvr>
                                        <p:cTn dur="1000"/>
                                        <p:tgtEl>
                                          <p:spTgt spid="319">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19">
                                            <p:txEl>
                                              <p:pRg end="12" st="12"/>
                                            </p:txEl>
                                          </p:spTgt>
                                        </p:tgtEl>
                                        <p:attrNameLst>
                                          <p:attrName>style.visibility</p:attrName>
                                        </p:attrNameLst>
                                      </p:cBhvr>
                                      <p:to>
                                        <p:strVal val="visible"/>
                                      </p:to>
                                    </p:set>
                                    <p:animEffect filter="fade" transition="in">
                                      <p:cBhvr>
                                        <p:cTn dur="1000"/>
                                        <p:tgtEl>
                                          <p:spTgt spid="319">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319">
                                            <p:txEl>
                                              <p:pRg end="13" st="13"/>
                                            </p:txEl>
                                          </p:spTgt>
                                        </p:tgtEl>
                                        <p:attrNameLst>
                                          <p:attrName>style.visibility</p:attrName>
                                        </p:attrNameLst>
                                      </p:cBhvr>
                                      <p:to>
                                        <p:strVal val="visible"/>
                                      </p:to>
                                    </p:set>
                                    <p:animEffect filter="fade" transition="in">
                                      <p:cBhvr>
                                        <p:cTn dur="1000"/>
                                        <p:tgtEl>
                                          <p:spTgt spid="319">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319">
                                            <p:txEl>
                                              <p:pRg end="14" st="14"/>
                                            </p:txEl>
                                          </p:spTgt>
                                        </p:tgtEl>
                                        <p:attrNameLst>
                                          <p:attrName>style.visibility</p:attrName>
                                        </p:attrNameLst>
                                      </p:cBhvr>
                                      <p:to>
                                        <p:strVal val="visible"/>
                                      </p:to>
                                    </p:set>
                                    <p:animEffect filter="fade" transition="in">
                                      <p:cBhvr>
                                        <p:cTn dur="1000"/>
                                        <p:tgtEl>
                                          <p:spTgt spid="319">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319">
                                            <p:txEl>
                                              <p:pRg end="15" st="15"/>
                                            </p:txEl>
                                          </p:spTgt>
                                        </p:tgtEl>
                                        <p:attrNameLst>
                                          <p:attrName>style.visibility</p:attrName>
                                        </p:attrNameLst>
                                      </p:cBhvr>
                                      <p:to>
                                        <p:strVal val="visible"/>
                                      </p:to>
                                    </p:set>
                                    <p:animEffect filter="fade" transition="in">
                                      <p:cBhvr>
                                        <p:cTn dur="1000"/>
                                        <p:tgtEl>
                                          <p:spTgt spid="319">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319">
                                            <p:txEl>
                                              <p:pRg end="16" st="16"/>
                                            </p:txEl>
                                          </p:spTgt>
                                        </p:tgtEl>
                                        <p:attrNameLst>
                                          <p:attrName>style.visibility</p:attrName>
                                        </p:attrNameLst>
                                      </p:cBhvr>
                                      <p:to>
                                        <p:strVal val="visible"/>
                                      </p:to>
                                    </p:set>
                                    <p:animEffect filter="fade" transition="in">
                                      <p:cBhvr>
                                        <p:cTn dur="1000"/>
                                        <p:tgtEl>
                                          <p:spTgt spid="319">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319">
                                            <p:txEl>
                                              <p:pRg end="17" st="17"/>
                                            </p:txEl>
                                          </p:spTgt>
                                        </p:tgtEl>
                                        <p:attrNameLst>
                                          <p:attrName>style.visibility</p:attrName>
                                        </p:attrNameLst>
                                      </p:cBhvr>
                                      <p:to>
                                        <p:strVal val="visible"/>
                                      </p:to>
                                    </p:set>
                                    <p:animEffect filter="fade" transition="in">
                                      <p:cBhvr>
                                        <p:cTn dur="1000"/>
                                        <p:tgtEl>
                                          <p:spTgt spid="319">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319">
                                            <p:txEl>
                                              <p:pRg end="18" st="18"/>
                                            </p:txEl>
                                          </p:spTgt>
                                        </p:tgtEl>
                                        <p:attrNameLst>
                                          <p:attrName>style.visibility</p:attrName>
                                        </p:attrNameLst>
                                      </p:cBhvr>
                                      <p:to>
                                        <p:strVal val="visible"/>
                                      </p:to>
                                    </p:set>
                                    <p:animEffect filter="fade" transition="in">
                                      <p:cBhvr>
                                        <p:cTn dur="1000"/>
                                        <p:tgtEl>
                                          <p:spTgt spid="319">
                                            <p:txEl>
                                              <p:pRg end="18" st="18"/>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319">
                                            <p:txEl>
                                              <p:pRg end="19" st="19"/>
                                            </p:txEl>
                                          </p:spTgt>
                                        </p:tgtEl>
                                        <p:attrNameLst>
                                          <p:attrName>style.visibility</p:attrName>
                                        </p:attrNameLst>
                                      </p:cBhvr>
                                      <p:to>
                                        <p:strVal val="visible"/>
                                      </p:to>
                                    </p:set>
                                    <p:animEffect filter="fade" transition="in">
                                      <p:cBhvr>
                                        <p:cTn dur="1000"/>
                                        <p:tgtEl>
                                          <p:spTgt spid="319">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298332"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overloaded constructors for a class?</a:t>
            </a:r>
            <a:endParaRPr/>
          </a:p>
        </p:txBody>
      </p:sp>
      <p:sp>
        <p:nvSpPr>
          <p:cNvPr id="327" name="Google Shape;327;p33"/>
          <p:cNvSpPr txBox="1"/>
          <p:nvPr>
            <p:ph idx="1" type="body"/>
          </p:nvPr>
        </p:nvSpPr>
        <p:spPr>
          <a:xfrm>
            <a:off x="311700" y="503750"/>
            <a:ext cx="6870600" cy="45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Dog{		</a:t>
            </a:r>
            <a:r>
              <a:rPr lang="en" sz="1200">
                <a:solidFill>
                  <a:schemeClr val="accent5"/>
                </a:solidFill>
              </a:rPr>
              <a:t>// 1 class declaration</a:t>
            </a:r>
            <a:endParaRPr sz="1200"/>
          </a:p>
          <a:p>
            <a:pPr indent="0" lvl="0" marL="0" rtl="0" algn="l">
              <a:lnSpc>
                <a:spcPct val="100000"/>
              </a:lnSpc>
              <a:spcBef>
                <a:spcPts val="0"/>
              </a:spcBef>
              <a:spcAft>
                <a:spcPts val="0"/>
              </a:spcAft>
              <a:buClr>
                <a:schemeClr val="dk1"/>
              </a:buClr>
              <a:buSzPts val="1100"/>
              <a:buFont typeface="Arial"/>
              <a:buNone/>
            </a:pPr>
            <a:r>
              <a:rPr lang="en" sz="1200"/>
              <a:t>  </a:t>
            </a:r>
            <a:r>
              <a:rPr lang="en" sz="1100"/>
              <a:t>//2,3,4,5,6 more code goes here (see related slides)	</a:t>
            </a:r>
            <a:endParaRPr sz="1200"/>
          </a:p>
          <a:p>
            <a:pPr indent="0" lvl="0" marL="0" rtl="0" algn="l">
              <a:spcBef>
                <a:spcPts val="0"/>
              </a:spcBef>
              <a:spcAft>
                <a:spcPts val="0"/>
              </a:spcAft>
              <a:buNone/>
            </a:pPr>
            <a:r>
              <a:rPr lang="en" sz="1200">
                <a:solidFill>
                  <a:schemeClr val="accent5"/>
                </a:solidFill>
              </a:rPr>
              <a:t>  // 7 other overloaded constructors</a:t>
            </a:r>
            <a:endParaRPr sz="1200"/>
          </a:p>
          <a:p>
            <a:pPr indent="0" lvl="0" marL="0" rtl="0" algn="l">
              <a:spcBef>
                <a:spcPts val="0"/>
              </a:spcBef>
              <a:spcAft>
                <a:spcPts val="0"/>
              </a:spcAft>
              <a:buNone/>
            </a:pPr>
            <a:r>
              <a:rPr lang="en" sz="1200"/>
              <a:t>  public Dog( String name ){</a:t>
            </a:r>
            <a:endParaRPr sz="1200"/>
          </a:p>
          <a:p>
            <a:pPr indent="457200" lvl="0" marL="0" rtl="0" algn="l">
              <a:spcBef>
                <a:spcPts val="0"/>
              </a:spcBef>
              <a:spcAft>
                <a:spcPts val="0"/>
              </a:spcAft>
              <a:buNone/>
            </a:pPr>
            <a:r>
              <a:rPr lang="en" sz="1200"/>
              <a:t>this();	</a:t>
            </a:r>
            <a:r>
              <a:rPr lang="en" sz="1200">
                <a:solidFill>
                  <a:schemeClr val="accent5"/>
                </a:solidFill>
              </a:rPr>
              <a:t>// call to default constructor </a:t>
            </a:r>
            <a:endParaRPr sz="1200"/>
          </a:p>
          <a:p>
            <a:pPr indent="457200" lvl="0" marL="0" rtl="0" algn="l">
              <a:spcBef>
                <a:spcPts val="0"/>
              </a:spcBef>
              <a:spcAft>
                <a:spcPts val="0"/>
              </a:spcAft>
              <a:buNone/>
            </a:pPr>
            <a:r>
              <a:rPr lang="en" sz="1200"/>
              <a:t>this.name = name;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200"/>
              <a:t>public Dog( String name, double weight, double height ) {</a:t>
            </a:r>
            <a:endParaRPr sz="1200"/>
          </a:p>
          <a:p>
            <a:pPr indent="457200" lvl="0" marL="0" rtl="0" algn="l">
              <a:spcBef>
                <a:spcPts val="0"/>
              </a:spcBef>
              <a:spcAft>
                <a:spcPts val="0"/>
              </a:spcAft>
              <a:buNone/>
            </a:pPr>
            <a:r>
              <a:rPr lang="en" sz="1200"/>
              <a:t>this(); </a:t>
            </a:r>
            <a:r>
              <a:rPr lang="en" sz="1200">
                <a:solidFill>
                  <a:schemeClr val="accent5"/>
                </a:solidFill>
              </a:rPr>
              <a:t>// call to default constructor </a:t>
            </a:r>
            <a:endParaRPr sz="1200"/>
          </a:p>
          <a:p>
            <a:pPr indent="0" lvl="0" marL="0" rtl="0" algn="l">
              <a:spcBef>
                <a:spcPts val="0"/>
              </a:spcBef>
              <a:spcAft>
                <a:spcPts val="0"/>
              </a:spcAft>
              <a:buNone/>
            </a:pPr>
            <a:r>
              <a:rPr lang="en" sz="1200"/>
              <a:t>	this.name = name;</a:t>
            </a:r>
            <a:endParaRPr sz="1200"/>
          </a:p>
          <a:p>
            <a:pPr indent="0" lvl="0" marL="0" rtl="0" algn="l">
              <a:spcBef>
                <a:spcPts val="0"/>
              </a:spcBef>
              <a:spcAft>
                <a:spcPts val="0"/>
              </a:spcAft>
              <a:buNone/>
            </a:pPr>
            <a:r>
              <a:rPr lang="en" sz="1200"/>
              <a:t>	this.weight = weight;</a:t>
            </a:r>
            <a:endParaRPr sz="1200"/>
          </a:p>
          <a:p>
            <a:pPr indent="0" lvl="0" marL="0" rtl="0" algn="l">
              <a:spcBef>
                <a:spcPts val="0"/>
              </a:spcBef>
              <a:spcAft>
                <a:spcPts val="0"/>
              </a:spcAft>
              <a:buNone/>
            </a:pPr>
            <a:r>
              <a:rPr lang="en" sz="1200"/>
              <a:t>	this.height = height;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public Dog( String name, boolean isVaccinated, int age ) {</a:t>
            </a:r>
            <a:endParaRPr sz="1200"/>
          </a:p>
          <a:p>
            <a:pPr indent="0" lvl="0" marL="0" rtl="0" algn="l">
              <a:spcBef>
                <a:spcPts val="0"/>
              </a:spcBef>
              <a:spcAft>
                <a:spcPts val="0"/>
              </a:spcAft>
              <a:buNone/>
            </a:pPr>
            <a:r>
              <a:rPr lang="en" sz="1200"/>
              <a:t>	this(); </a:t>
            </a:r>
            <a:r>
              <a:rPr lang="en" sz="1200">
                <a:solidFill>
                  <a:schemeClr val="accent5"/>
                </a:solidFill>
              </a:rPr>
              <a:t>// call to default constructor </a:t>
            </a:r>
            <a:endParaRPr sz="1200"/>
          </a:p>
          <a:p>
            <a:pPr indent="0" lvl="0" marL="0" rtl="0" algn="l">
              <a:spcBef>
                <a:spcPts val="0"/>
              </a:spcBef>
              <a:spcAft>
                <a:spcPts val="0"/>
              </a:spcAft>
              <a:buNone/>
            </a:pPr>
            <a:r>
              <a:rPr lang="en" sz="1200"/>
              <a:t>	this.name = name;</a:t>
            </a:r>
            <a:endParaRPr sz="1200"/>
          </a:p>
          <a:p>
            <a:pPr indent="0" lvl="0" marL="0" rtl="0" algn="l">
              <a:spcBef>
                <a:spcPts val="0"/>
              </a:spcBef>
              <a:spcAft>
                <a:spcPts val="0"/>
              </a:spcAft>
              <a:buNone/>
            </a:pPr>
            <a:r>
              <a:rPr lang="en" sz="1200"/>
              <a:t>	this.isVaccinated = isVaccinated;</a:t>
            </a:r>
            <a:endParaRPr sz="1200"/>
          </a:p>
          <a:p>
            <a:pPr indent="0" lvl="0" marL="0" rtl="0" algn="l">
              <a:spcBef>
                <a:spcPts val="0"/>
              </a:spcBef>
              <a:spcAft>
                <a:spcPts val="0"/>
              </a:spcAft>
              <a:buNone/>
            </a:pPr>
            <a:r>
              <a:rPr lang="en" sz="1200"/>
              <a:t>	ageInDogYears = age;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//more code goes here … </a:t>
            </a:r>
            <a:endParaRPr sz="1200"/>
          </a:p>
          <a:p>
            <a:pPr indent="0" lvl="0" marL="0" rtl="0" algn="l">
              <a:spcBef>
                <a:spcPts val="0"/>
              </a:spcBef>
              <a:spcAft>
                <a:spcPts val="1600"/>
              </a:spcAft>
              <a:buNone/>
            </a:pPr>
            <a:r>
              <a:rPr lang="en" sz="1200"/>
              <a:t>}</a:t>
            </a:r>
            <a:endParaRPr sz="1200"/>
          </a:p>
        </p:txBody>
      </p:sp>
      <p:pic>
        <p:nvPicPr>
          <p:cNvPr id="328" name="Google Shape;328;p33"/>
          <p:cNvPicPr preferRelativeResize="0"/>
          <p:nvPr/>
        </p:nvPicPr>
        <p:blipFill>
          <a:blip r:embed="rId3">
            <a:alphaModFix/>
          </a:blip>
          <a:stretch>
            <a:fillRect/>
          </a:stretch>
        </p:blipFill>
        <p:spPr>
          <a:xfrm>
            <a:off x="7636789" y="646286"/>
            <a:ext cx="1252702" cy="1925453"/>
          </a:xfrm>
          <a:prstGeom prst="rect">
            <a:avLst/>
          </a:prstGeom>
          <a:noFill/>
          <a:ln>
            <a:noFill/>
          </a:ln>
        </p:spPr>
      </p:pic>
      <p:sp>
        <p:nvSpPr>
          <p:cNvPr id="329" name="Google Shape;329;p33"/>
          <p:cNvSpPr txBox="1"/>
          <p:nvPr/>
        </p:nvSpPr>
        <p:spPr>
          <a:xfrm>
            <a:off x="7338975"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000"/>
                                        <p:tgtEl>
                                          <p:spTgt spid="32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000"/>
                                        <p:tgtEl>
                                          <p:spTgt spid="327">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1000"/>
                                        <p:tgtEl>
                                          <p:spTgt spid="327">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animEffect filter="fade" transition="in">
                                      <p:cBhvr>
                                        <p:cTn dur="1000"/>
                                        <p:tgtEl>
                                          <p:spTgt spid="327">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animEffect filter="fade" transition="in">
                                      <p:cBhvr>
                                        <p:cTn dur="1000"/>
                                        <p:tgtEl>
                                          <p:spTgt spid="327">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animEffect filter="fade" transition="in">
                                      <p:cBhvr>
                                        <p:cTn dur="1000"/>
                                        <p:tgtEl>
                                          <p:spTgt spid="327">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animEffect filter="fade" transition="in">
                                      <p:cBhvr>
                                        <p:cTn dur="1000"/>
                                        <p:tgtEl>
                                          <p:spTgt spid="327">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27">
                                            <p:txEl>
                                              <p:pRg end="7" st="7"/>
                                            </p:txEl>
                                          </p:spTgt>
                                        </p:tgtEl>
                                        <p:attrNameLst>
                                          <p:attrName>style.visibility</p:attrName>
                                        </p:attrNameLst>
                                      </p:cBhvr>
                                      <p:to>
                                        <p:strVal val="visible"/>
                                      </p:to>
                                    </p:set>
                                    <p:animEffect filter="fade" transition="in">
                                      <p:cBhvr>
                                        <p:cTn dur="1000"/>
                                        <p:tgtEl>
                                          <p:spTgt spid="327">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27">
                                            <p:txEl>
                                              <p:pRg end="8" st="8"/>
                                            </p:txEl>
                                          </p:spTgt>
                                        </p:tgtEl>
                                        <p:attrNameLst>
                                          <p:attrName>style.visibility</p:attrName>
                                        </p:attrNameLst>
                                      </p:cBhvr>
                                      <p:to>
                                        <p:strVal val="visible"/>
                                      </p:to>
                                    </p:set>
                                    <p:animEffect filter="fade" transition="in">
                                      <p:cBhvr>
                                        <p:cTn dur="1000"/>
                                        <p:tgtEl>
                                          <p:spTgt spid="327">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27">
                                            <p:txEl>
                                              <p:pRg end="9" st="9"/>
                                            </p:txEl>
                                          </p:spTgt>
                                        </p:tgtEl>
                                        <p:attrNameLst>
                                          <p:attrName>style.visibility</p:attrName>
                                        </p:attrNameLst>
                                      </p:cBhvr>
                                      <p:to>
                                        <p:strVal val="visible"/>
                                      </p:to>
                                    </p:set>
                                    <p:animEffect filter="fade" transition="in">
                                      <p:cBhvr>
                                        <p:cTn dur="1000"/>
                                        <p:tgtEl>
                                          <p:spTgt spid="327">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27">
                                            <p:txEl>
                                              <p:pRg end="10" st="10"/>
                                            </p:txEl>
                                          </p:spTgt>
                                        </p:tgtEl>
                                        <p:attrNameLst>
                                          <p:attrName>style.visibility</p:attrName>
                                        </p:attrNameLst>
                                      </p:cBhvr>
                                      <p:to>
                                        <p:strVal val="visible"/>
                                      </p:to>
                                    </p:set>
                                    <p:animEffect filter="fade" transition="in">
                                      <p:cBhvr>
                                        <p:cTn dur="1000"/>
                                        <p:tgtEl>
                                          <p:spTgt spid="327">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27">
                                            <p:txEl>
                                              <p:pRg end="11" st="11"/>
                                            </p:txEl>
                                          </p:spTgt>
                                        </p:tgtEl>
                                        <p:attrNameLst>
                                          <p:attrName>style.visibility</p:attrName>
                                        </p:attrNameLst>
                                      </p:cBhvr>
                                      <p:to>
                                        <p:strVal val="visible"/>
                                      </p:to>
                                    </p:set>
                                    <p:animEffect filter="fade" transition="in">
                                      <p:cBhvr>
                                        <p:cTn dur="1000"/>
                                        <p:tgtEl>
                                          <p:spTgt spid="327">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27">
                                            <p:txEl>
                                              <p:pRg end="12" st="12"/>
                                            </p:txEl>
                                          </p:spTgt>
                                        </p:tgtEl>
                                        <p:attrNameLst>
                                          <p:attrName>style.visibility</p:attrName>
                                        </p:attrNameLst>
                                      </p:cBhvr>
                                      <p:to>
                                        <p:strVal val="visible"/>
                                      </p:to>
                                    </p:set>
                                    <p:animEffect filter="fade" transition="in">
                                      <p:cBhvr>
                                        <p:cTn dur="1000"/>
                                        <p:tgtEl>
                                          <p:spTgt spid="327">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327">
                                            <p:txEl>
                                              <p:pRg end="13" st="13"/>
                                            </p:txEl>
                                          </p:spTgt>
                                        </p:tgtEl>
                                        <p:attrNameLst>
                                          <p:attrName>style.visibility</p:attrName>
                                        </p:attrNameLst>
                                      </p:cBhvr>
                                      <p:to>
                                        <p:strVal val="visible"/>
                                      </p:to>
                                    </p:set>
                                    <p:animEffect filter="fade" transition="in">
                                      <p:cBhvr>
                                        <p:cTn dur="1000"/>
                                        <p:tgtEl>
                                          <p:spTgt spid="327">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327">
                                            <p:txEl>
                                              <p:pRg end="14" st="14"/>
                                            </p:txEl>
                                          </p:spTgt>
                                        </p:tgtEl>
                                        <p:attrNameLst>
                                          <p:attrName>style.visibility</p:attrName>
                                        </p:attrNameLst>
                                      </p:cBhvr>
                                      <p:to>
                                        <p:strVal val="visible"/>
                                      </p:to>
                                    </p:set>
                                    <p:animEffect filter="fade" transition="in">
                                      <p:cBhvr>
                                        <p:cTn dur="1000"/>
                                        <p:tgtEl>
                                          <p:spTgt spid="327">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327">
                                            <p:txEl>
                                              <p:pRg end="15" st="15"/>
                                            </p:txEl>
                                          </p:spTgt>
                                        </p:tgtEl>
                                        <p:attrNameLst>
                                          <p:attrName>style.visibility</p:attrName>
                                        </p:attrNameLst>
                                      </p:cBhvr>
                                      <p:to>
                                        <p:strVal val="visible"/>
                                      </p:to>
                                    </p:set>
                                    <p:animEffect filter="fade" transition="in">
                                      <p:cBhvr>
                                        <p:cTn dur="1000"/>
                                        <p:tgtEl>
                                          <p:spTgt spid="327">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327">
                                            <p:txEl>
                                              <p:pRg end="16" st="16"/>
                                            </p:txEl>
                                          </p:spTgt>
                                        </p:tgtEl>
                                        <p:attrNameLst>
                                          <p:attrName>style.visibility</p:attrName>
                                        </p:attrNameLst>
                                      </p:cBhvr>
                                      <p:to>
                                        <p:strVal val="visible"/>
                                      </p:to>
                                    </p:set>
                                    <p:animEffect filter="fade" transition="in">
                                      <p:cBhvr>
                                        <p:cTn dur="1000"/>
                                        <p:tgtEl>
                                          <p:spTgt spid="327">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327">
                                            <p:txEl>
                                              <p:pRg end="17" st="17"/>
                                            </p:txEl>
                                          </p:spTgt>
                                        </p:tgtEl>
                                        <p:attrNameLst>
                                          <p:attrName>style.visibility</p:attrName>
                                        </p:attrNameLst>
                                      </p:cBhvr>
                                      <p:to>
                                        <p:strVal val="visible"/>
                                      </p:to>
                                    </p:set>
                                    <p:animEffect filter="fade" transition="in">
                                      <p:cBhvr>
                                        <p:cTn dur="1000"/>
                                        <p:tgtEl>
                                          <p:spTgt spid="327">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327">
                                            <p:txEl>
                                              <p:pRg end="18" st="18"/>
                                            </p:txEl>
                                          </p:spTgt>
                                        </p:tgtEl>
                                        <p:attrNameLst>
                                          <p:attrName>style.visibility</p:attrName>
                                        </p:attrNameLst>
                                      </p:cBhvr>
                                      <p:to>
                                        <p:strVal val="visible"/>
                                      </p:to>
                                    </p:set>
                                    <p:animEffect filter="fade" transition="in">
                                      <p:cBhvr>
                                        <p:cTn dur="1000"/>
                                        <p:tgtEl>
                                          <p:spTgt spid="327">
                                            <p:txEl>
                                              <p:pRg end="18" st="18"/>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327">
                                            <p:txEl>
                                              <p:pRg end="19" st="19"/>
                                            </p:txEl>
                                          </p:spTgt>
                                        </p:tgtEl>
                                        <p:attrNameLst>
                                          <p:attrName>style.visibility</p:attrName>
                                        </p:attrNameLst>
                                      </p:cBhvr>
                                      <p:to>
                                        <p:strVal val="visible"/>
                                      </p:to>
                                    </p:set>
                                    <p:animEffect filter="fade" transition="in">
                                      <p:cBhvr>
                                        <p:cTn dur="1000"/>
                                        <p:tgtEl>
                                          <p:spTgt spid="327">
                                            <p:txEl>
                                              <p:pRg end="19" st="19"/>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327">
                                            <p:txEl>
                                              <p:pRg end="20" st="20"/>
                                            </p:txEl>
                                          </p:spTgt>
                                        </p:tgtEl>
                                        <p:attrNameLst>
                                          <p:attrName>style.visibility</p:attrName>
                                        </p:attrNameLst>
                                      </p:cBhvr>
                                      <p:to>
                                        <p:strVal val="visible"/>
                                      </p:to>
                                    </p:set>
                                    <p:animEffect filter="fade" transition="in">
                                      <p:cBhvr>
                                        <p:cTn dur="1000"/>
                                        <p:tgtEl>
                                          <p:spTgt spid="327">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t>
            </a:r>
            <a:r>
              <a:rPr b="1" lang="en">
                <a:solidFill>
                  <a:schemeClr val="accent5"/>
                </a:solidFill>
              </a:rPr>
              <a:t>this</a:t>
            </a:r>
            <a:endParaRPr b="1">
              <a:solidFill>
                <a:schemeClr val="accent5"/>
              </a:solidFill>
            </a:endParaRPr>
          </a:p>
        </p:txBody>
      </p:sp>
      <p:sp>
        <p:nvSpPr>
          <p:cNvPr id="335" name="Google Shape;335;p34"/>
          <p:cNvSpPr txBox="1"/>
          <p:nvPr>
            <p:ph idx="1" type="body"/>
          </p:nvPr>
        </p:nvSpPr>
        <p:spPr>
          <a:xfrm>
            <a:off x="311700" y="879000"/>
            <a:ext cx="85206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an instance method or a constructor, </a:t>
            </a:r>
            <a:r>
              <a:rPr b="1" lang="en">
                <a:solidFill>
                  <a:schemeClr val="accent5"/>
                </a:solidFill>
              </a:rPr>
              <a:t>this</a:t>
            </a:r>
            <a:r>
              <a:rPr lang="en"/>
              <a:t> refers to the current object (the object whose method or constructor is being called).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keyword </a:t>
            </a:r>
            <a:r>
              <a:rPr b="1" lang="en">
                <a:solidFill>
                  <a:schemeClr val="accent5"/>
                </a:solidFill>
              </a:rPr>
              <a:t>this</a:t>
            </a:r>
            <a:r>
              <a:rPr lang="en"/>
              <a:t> can be used to refer to any member of the current object from within an instance method or a constructor.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Syntax examples are shown in the slides covering mutator methods as well as overloaded constructors.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000"/>
                                        <p:tgtEl>
                                          <p:spTgt spid="33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000"/>
                                        <p:tgtEl>
                                          <p:spTgt spid="335">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1000"/>
                                        <p:tgtEl>
                                          <p:spTgt spid="3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chemeClr val="accent5"/>
                </a:solidFill>
              </a:rPr>
              <a:t>Object</a:t>
            </a:r>
            <a:r>
              <a:rPr lang="en"/>
              <a:t> class</a:t>
            </a:r>
            <a:endParaRPr/>
          </a:p>
        </p:txBody>
      </p:sp>
      <p:sp>
        <p:nvSpPr>
          <p:cNvPr id="341" name="Google Shape;341;p35"/>
          <p:cNvSpPr txBox="1"/>
          <p:nvPr>
            <p:ph idx="1" type="body"/>
          </p:nvPr>
        </p:nvSpPr>
        <p:spPr>
          <a:xfrm>
            <a:off x="311700" y="695275"/>
            <a:ext cx="8520600" cy="4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 class is the base class for all other classes.</a:t>
            </a:r>
            <a:endParaRPr/>
          </a:p>
          <a:p>
            <a:pPr indent="0" lvl="0" marL="0" rtl="0" algn="l">
              <a:spcBef>
                <a:spcPts val="0"/>
              </a:spcBef>
              <a:spcAft>
                <a:spcPts val="0"/>
              </a:spcAft>
              <a:buNone/>
            </a:pPr>
            <a:r>
              <a:rPr lang="en"/>
              <a:t>Two important methods from the Object class are</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accent5"/>
                </a:solidFill>
              </a:rPr>
              <a:t>toString() : String </a:t>
            </a:r>
            <a:endParaRPr sz="1600"/>
          </a:p>
          <a:p>
            <a:pPr indent="0" lvl="0" marL="0" rtl="0" algn="l">
              <a:spcBef>
                <a:spcPts val="0"/>
              </a:spcBef>
              <a:spcAft>
                <a:spcPts val="0"/>
              </a:spcAft>
              <a:buNone/>
            </a:pPr>
            <a:r>
              <a:rPr lang="en" sz="1600"/>
              <a:t>by default, it returns the calling object’s hexadecimal address in memory</a:t>
            </a:r>
            <a:endParaRPr sz="1600">
              <a:solidFill>
                <a:schemeClr val="accent5"/>
              </a:solidFill>
            </a:endParaRPr>
          </a:p>
          <a:p>
            <a:pPr indent="0" lvl="0" marL="0" rtl="0" algn="l">
              <a:spcBef>
                <a:spcPts val="0"/>
              </a:spcBef>
              <a:spcAft>
                <a:spcPts val="0"/>
              </a:spcAft>
              <a:buNone/>
            </a:pPr>
            <a:r>
              <a:t/>
            </a:r>
            <a:endParaRPr sz="1600">
              <a:solidFill>
                <a:schemeClr val="accent5"/>
              </a:solidFill>
            </a:endParaRPr>
          </a:p>
          <a:p>
            <a:pPr indent="0" lvl="0" marL="0" rtl="0" algn="l">
              <a:spcBef>
                <a:spcPts val="0"/>
              </a:spcBef>
              <a:spcAft>
                <a:spcPts val="0"/>
              </a:spcAft>
              <a:buNone/>
            </a:pPr>
            <a:r>
              <a:rPr lang="en" sz="1600">
                <a:solidFill>
                  <a:schemeClr val="accent5"/>
                </a:solidFill>
              </a:rPr>
              <a:t>equals(Object o)</a:t>
            </a:r>
            <a:r>
              <a:rPr lang="en" sz="1600"/>
              <a:t> </a:t>
            </a:r>
            <a:r>
              <a:rPr lang="en" sz="1600">
                <a:solidFill>
                  <a:schemeClr val="accent5"/>
                </a:solidFill>
              </a:rPr>
              <a:t> : boolean</a:t>
            </a:r>
            <a:endParaRPr sz="1600">
              <a:solidFill>
                <a:schemeClr val="accent5"/>
              </a:solidFill>
            </a:endParaRPr>
          </a:p>
          <a:p>
            <a:pPr indent="0" lvl="0" marL="0" rtl="0" algn="l">
              <a:spcBef>
                <a:spcPts val="0"/>
              </a:spcBef>
              <a:spcAft>
                <a:spcPts val="0"/>
              </a:spcAft>
              <a:buClr>
                <a:schemeClr val="dk1"/>
              </a:buClr>
              <a:buSzPts val="1100"/>
              <a:buFont typeface="Arial"/>
              <a:buNone/>
            </a:pPr>
            <a:r>
              <a:rPr lang="en" sz="1600"/>
              <a:t>by default, returns true if the calling and passed in object refer to the same object</a:t>
            </a:r>
            <a:endParaRPr sz="1600">
              <a:solidFill>
                <a:schemeClr val="accent5"/>
              </a:solidFill>
            </a:endParaRPr>
          </a:p>
          <a:p>
            <a:pPr indent="0" lvl="0" marL="0" rtl="0" algn="l">
              <a:spcBef>
                <a:spcPts val="0"/>
              </a:spcBef>
              <a:spcAft>
                <a:spcPts val="0"/>
              </a:spcAft>
              <a:buNone/>
            </a:pPr>
            <a:r>
              <a:t/>
            </a:r>
            <a:endParaRPr sz="1600">
              <a:solidFill>
                <a:schemeClr val="accent5"/>
              </a:solidFill>
            </a:endParaRPr>
          </a:p>
          <a:p>
            <a:pPr indent="0" lvl="0" marL="0" rtl="0" algn="l">
              <a:spcBef>
                <a:spcPts val="0"/>
              </a:spcBef>
              <a:spcAft>
                <a:spcPts val="0"/>
              </a:spcAft>
              <a:buNone/>
            </a:pPr>
            <a:r>
              <a:rPr lang="en" sz="1600"/>
              <a:t>We will override the default behavior of these methods in our classes to provide more meaningful and appropriate behaviors for each of them.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accent5"/>
                </a:solidFill>
              </a:rPr>
              <a:t>toString() </a:t>
            </a:r>
            <a:r>
              <a:rPr lang="en" sz="1600"/>
              <a:t>will return a well formatted String representing the object’s content</a:t>
            </a:r>
            <a:endParaRPr sz="1600"/>
          </a:p>
          <a:p>
            <a:pPr indent="0" lvl="0" marL="0" rtl="0" algn="l">
              <a:spcBef>
                <a:spcPts val="0"/>
              </a:spcBef>
              <a:spcAft>
                <a:spcPts val="0"/>
              </a:spcAft>
              <a:buClr>
                <a:schemeClr val="dk1"/>
              </a:buClr>
              <a:buSzPts val="1100"/>
              <a:buFont typeface="Arial"/>
              <a:buNone/>
            </a:pPr>
            <a:r>
              <a:rPr lang="en" sz="1600">
                <a:solidFill>
                  <a:schemeClr val="accent5"/>
                </a:solidFill>
              </a:rPr>
              <a:t>equals(Object o) </a:t>
            </a:r>
            <a:r>
              <a:rPr lang="en" sz="1600"/>
              <a:t>will return true/false representing the equality of two objects’ attributes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000"/>
                                        <p:tgtEl>
                                          <p:spTgt spid="34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1000"/>
                                        <p:tgtEl>
                                          <p:spTgt spid="341">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1000"/>
                                        <p:tgtEl>
                                          <p:spTgt spid="341">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1000"/>
                                        <p:tgtEl>
                                          <p:spTgt spid="341">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1000"/>
                                        <p:tgtEl>
                                          <p:spTgt spid="341">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41">
                                            <p:txEl>
                                              <p:pRg end="8" st="8"/>
                                            </p:txEl>
                                          </p:spTgt>
                                        </p:tgtEl>
                                        <p:attrNameLst>
                                          <p:attrName>style.visibility</p:attrName>
                                        </p:attrNameLst>
                                      </p:cBhvr>
                                      <p:to>
                                        <p:strVal val="visible"/>
                                      </p:to>
                                    </p:set>
                                    <p:animEffect filter="fade" transition="in">
                                      <p:cBhvr>
                                        <p:cTn dur="1000"/>
                                        <p:tgtEl>
                                          <p:spTgt spid="341">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41">
                                            <p:txEl>
                                              <p:pRg end="9" st="9"/>
                                            </p:txEl>
                                          </p:spTgt>
                                        </p:tgtEl>
                                        <p:attrNameLst>
                                          <p:attrName>style.visibility</p:attrName>
                                        </p:attrNameLst>
                                      </p:cBhvr>
                                      <p:to>
                                        <p:strVal val="visible"/>
                                      </p:to>
                                    </p:set>
                                    <p:animEffect filter="fade" transition="in">
                                      <p:cBhvr>
                                        <p:cTn dur="1000"/>
                                        <p:tgtEl>
                                          <p:spTgt spid="341">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41">
                                            <p:txEl>
                                              <p:pRg end="10" st="10"/>
                                            </p:txEl>
                                          </p:spTgt>
                                        </p:tgtEl>
                                        <p:attrNameLst>
                                          <p:attrName>style.visibility</p:attrName>
                                        </p:attrNameLst>
                                      </p:cBhvr>
                                      <p:to>
                                        <p:strVal val="visible"/>
                                      </p:to>
                                    </p:set>
                                    <p:animEffect filter="fade" transition="in">
                                      <p:cBhvr>
                                        <p:cTn dur="1000"/>
                                        <p:tgtEl>
                                          <p:spTgt spid="341">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41">
                                            <p:txEl>
                                              <p:pRg end="11" st="11"/>
                                            </p:txEl>
                                          </p:spTgt>
                                        </p:tgtEl>
                                        <p:attrNameLst>
                                          <p:attrName>style.visibility</p:attrName>
                                        </p:attrNameLst>
                                      </p:cBhvr>
                                      <p:to>
                                        <p:strVal val="visible"/>
                                      </p:to>
                                    </p:set>
                                    <p:animEffect filter="fade" transition="in">
                                      <p:cBhvr>
                                        <p:cTn dur="1000"/>
                                        <p:tgtEl>
                                          <p:spTgt spid="341">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41">
                                            <p:txEl>
                                              <p:pRg end="12" st="12"/>
                                            </p:txEl>
                                          </p:spTgt>
                                        </p:tgtEl>
                                        <p:attrNameLst>
                                          <p:attrName>style.visibility</p:attrName>
                                        </p:attrNameLst>
                                      </p:cBhvr>
                                      <p:to>
                                        <p:strVal val="visible"/>
                                      </p:to>
                                    </p:set>
                                    <p:animEffect filter="fade" transition="in">
                                      <p:cBhvr>
                                        <p:cTn dur="1000"/>
                                        <p:tgtEl>
                                          <p:spTgt spid="34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Dog</a:t>
            </a:r>
            <a:r>
              <a:rPr lang="en"/>
              <a:t> class and the </a:t>
            </a:r>
            <a:r>
              <a:rPr lang="en">
                <a:solidFill>
                  <a:schemeClr val="accent5"/>
                </a:solidFill>
              </a:rPr>
              <a:t>toString()</a:t>
            </a:r>
            <a:r>
              <a:rPr lang="en"/>
              <a:t> method</a:t>
            </a:r>
            <a:endParaRPr/>
          </a:p>
        </p:txBody>
      </p:sp>
      <p:sp>
        <p:nvSpPr>
          <p:cNvPr id="347" name="Google Shape;347;p36"/>
          <p:cNvSpPr txBox="1"/>
          <p:nvPr>
            <p:ph idx="1" type="body"/>
          </p:nvPr>
        </p:nvSpPr>
        <p:spPr>
          <a:xfrm>
            <a:off x="311700" y="695275"/>
            <a:ext cx="8520600" cy="38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@Override</a:t>
            </a:r>
            <a:endParaRPr sz="1400"/>
          </a:p>
          <a:p>
            <a:pPr indent="0" lvl="0" marL="0" rtl="0" algn="l">
              <a:spcBef>
                <a:spcPts val="0"/>
              </a:spcBef>
              <a:spcAft>
                <a:spcPts val="0"/>
              </a:spcAft>
              <a:buClr>
                <a:schemeClr val="dk1"/>
              </a:buClr>
              <a:buSzPts val="1100"/>
              <a:buFont typeface="Arial"/>
              <a:buNone/>
            </a:pPr>
            <a:r>
              <a:rPr lang="en" sz="1400"/>
              <a:t>public String toString() {</a:t>
            </a:r>
            <a:endParaRPr sz="1400"/>
          </a:p>
          <a:p>
            <a:pPr indent="0" lvl="0" marL="0" rtl="0" algn="l">
              <a:spcBef>
                <a:spcPts val="0"/>
              </a:spcBef>
              <a:spcAft>
                <a:spcPts val="0"/>
              </a:spcAft>
              <a:buNone/>
            </a:pPr>
            <a:r>
              <a:rPr lang="en" sz="1400"/>
              <a:t>	String s =  "Dog [name=" + name + ", weight=" + weight + ", height=" + height + ", "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	if(isVaccinated){		</a:t>
            </a:r>
            <a:r>
              <a:rPr lang="en" sz="1400"/>
              <a:t>//instead of including “true/false” in the returned String</a:t>
            </a:r>
            <a:endParaRPr sz="1400"/>
          </a:p>
          <a:p>
            <a:pPr indent="0" lvl="0" marL="0" rtl="0" algn="l">
              <a:spcBef>
                <a:spcPts val="0"/>
              </a:spcBef>
              <a:spcAft>
                <a:spcPts val="0"/>
              </a:spcAft>
              <a:buClr>
                <a:schemeClr val="dk1"/>
              </a:buClr>
              <a:buSzPts val="1100"/>
              <a:buFont typeface="Arial"/>
              <a:buNone/>
            </a:pPr>
            <a:r>
              <a:rPr lang="en" sz="1400"/>
              <a:t>		s += "is vaccinated";		</a:t>
            </a:r>
            <a:endParaRPr sz="1400"/>
          </a:p>
          <a:p>
            <a:pPr indent="457200" lvl="0" marL="0" rtl="0" algn="l">
              <a:spcBef>
                <a:spcPts val="0"/>
              </a:spcBef>
              <a:spcAft>
                <a:spcPts val="0"/>
              </a:spcAft>
              <a:buClr>
                <a:schemeClr val="dk1"/>
              </a:buClr>
              <a:buSzPts val="1100"/>
              <a:buFont typeface="Arial"/>
              <a:buNone/>
            </a:pPr>
            <a:r>
              <a:rPr lang="en" sz="1400"/>
              <a:t>}else{</a:t>
            </a:r>
            <a:endParaRPr sz="1400"/>
          </a:p>
          <a:p>
            <a:pPr indent="0" lvl="0" marL="0" rtl="0" algn="l">
              <a:spcBef>
                <a:spcPts val="0"/>
              </a:spcBef>
              <a:spcAft>
                <a:spcPts val="0"/>
              </a:spcAft>
              <a:buClr>
                <a:schemeClr val="dk1"/>
              </a:buClr>
              <a:buSzPts val="1100"/>
              <a:buFont typeface="Arial"/>
              <a:buNone/>
            </a:pPr>
            <a:r>
              <a:rPr lang="en" sz="1400"/>
              <a:t>		s += "is not vaccinated";</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	s+=	", ageInDogYears=" + ageInDogYears +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	return 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a:t>
            </a:r>
            <a:endParaRPr sz="1400"/>
          </a:p>
          <a:p>
            <a:pPr indent="0" lvl="0" marL="0" rtl="0" algn="l">
              <a:spcBef>
                <a:spcPts val="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Dog</a:t>
            </a:r>
            <a:r>
              <a:rPr lang="en"/>
              <a:t> class and the </a:t>
            </a:r>
            <a:r>
              <a:rPr lang="en">
                <a:solidFill>
                  <a:schemeClr val="accent5"/>
                </a:solidFill>
              </a:rPr>
              <a:t>equals(Object o)</a:t>
            </a:r>
            <a:r>
              <a:rPr lang="en"/>
              <a:t> method</a:t>
            </a:r>
            <a:endParaRPr/>
          </a:p>
        </p:txBody>
      </p:sp>
      <p:sp>
        <p:nvSpPr>
          <p:cNvPr id="353" name="Google Shape;353;p37"/>
          <p:cNvSpPr txBox="1"/>
          <p:nvPr>
            <p:ph idx="1" type="body"/>
          </p:nvPr>
        </p:nvSpPr>
        <p:spPr>
          <a:xfrm>
            <a:off x="311700" y="349900"/>
            <a:ext cx="8520600" cy="47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@Override</a:t>
            </a:r>
            <a:endParaRPr sz="1400"/>
          </a:p>
          <a:p>
            <a:pPr indent="0" lvl="0" marL="0" rtl="0" algn="l">
              <a:lnSpc>
                <a:spcPct val="100000"/>
              </a:lnSpc>
              <a:spcBef>
                <a:spcPts val="0"/>
              </a:spcBef>
              <a:spcAft>
                <a:spcPts val="0"/>
              </a:spcAft>
              <a:buClr>
                <a:schemeClr val="dk1"/>
              </a:buClr>
              <a:buSzPts val="1100"/>
              <a:buFont typeface="Arial"/>
              <a:buNone/>
            </a:pPr>
            <a:r>
              <a:rPr lang="en" sz="1400"/>
              <a:t>public boolean equals(Object obj) {</a:t>
            </a:r>
            <a:endParaRPr sz="1400"/>
          </a:p>
          <a:p>
            <a:pPr indent="0" lvl="0" marL="0" rtl="0" algn="l">
              <a:lnSpc>
                <a:spcPct val="100000"/>
              </a:lnSpc>
              <a:spcBef>
                <a:spcPts val="0"/>
              </a:spcBef>
              <a:spcAft>
                <a:spcPts val="0"/>
              </a:spcAft>
              <a:buClr>
                <a:schemeClr val="dk1"/>
              </a:buClr>
              <a:buSzPts val="1100"/>
              <a:buFont typeface="Arial"/>
              <a:buNone/>
            </a:pPr>
            <a:r>
              <a:rPr lang="en" sz="1400"/>
              <a:t>	if (obj == null){ return false; }</a:t>
            </a:r>
            <a:endParaRPr sz="1400"/>
          </a:p>
          <a:p>
            <a:pPr indent="0" lvl="0" marL="0" rtl="0" algn="l">
              <a:lnSpc>
                <a:spcPct val="100000"/>
              </a:lnSpc>
              <a:spcBef>
                <a:spcPts val="0"/>
              </a:spcBef>
              <a:spcAft>
                <a:spcPts val="0"/>
              </a:spcAft>
              <a:buClr>
                <a:schemeClr val="dk1"/>
              </a:buClr>
              <a:buSzPts val="1100"/>
              <a:buFont typeface="Arial"/>
              <a:buNone/>
            </a:pPr>
            <a:r>
              <a:rPr lang="en" sz="1400"/>
              <a:t>	if (this == obj) { return true; } //same memory address, same exact Object</a:t>
            </a:r>
            <a:endParaRPr sz="1400"/>
          </a:p>
          <a:p>
            <a:pPr indent="0" lvl="0" marL="0" rtl="0" algn="l">
              <a:lnSpc>
                <a:spcPct val="100000"/>
              </a:lnSpc>
              <a:spcBef>
                <a:spcPts val="0"/>
              </a:spcBef>
              <a:spcAft>
                <a:spcPts val="0"/>
              </a:spcAft>
              <a:buClr>
                <a:schemeClr val="dk1"/>
              </a:buClr>
              <a:buSzPts val="1100"/>
              <a:buFont typeface="Arial"/>
              <a:buNone/>
            </a:pPr>
            <a:r>
              <a:rPr lang="en" sz="1400"/>
              <a:t>	if (obj instanceof Dog){</a:t>
            </a:r>
            <a:endParaRPr sz="1400"/>
          </a:p>
          <a:p>
            <a:pPr indent="0" lvl="0" marL="0" rtl="0" algn="l">
              <a:lnSpc>
                <a:spcPct val="100000"/>
              </a:lnSpc>
              <a:spcBef>
                <a:spcPts val="0"/>
              </a:spcBef>
              <a:spcAft>
                <a:spcPts val="0"/>
              </a:spcAft>
              <a:buClr>
                <a:schemeClr val="dk1"/>
              </a:buClr>
              <a:buSzPts val="1100"/>
              <a:buFont typeface="Arial"/>
              <a:buNone/>
            </a:pPr>
            <a:r>
              <a:rPr lang="en" sz="1400"/>
              <a:t>	      Dog other = (Dog) obj;	//cast other to Dog</a:t>
            </a:r>
            <a:endParaRPr sz="1400"/>
          </a:p>
          <a:p>
            <a:pPr indent="0" lvl="0" marL="0" rtl="0" algn="l">
              <a:lnSpc>
                <a:spcPct val="100000"/>
              </a:lnSpc>
              <a:spcBef>
                <a:spcPts val="0"/>
              </a:spcBef>
              <a:spcAft>
                <a:spcPts val="0"/>
              </a:spcAft>
              <a:buClr>
                <a:schemeClr val="dk1"/>
              </a:buClr>
              <a:buSzPts val="1100"/>
              <a:buFont typeface="Arial"/>
              <a:buNone/>
            </a:pPr>
            <a:r>
              <a:rPr lang="en" sz="1400"/>
              <a:t>	      if (ageInDogYears == other.ageInDogYears){</a:t>
            </a:r>
            <a:endParaRPr sz="1400"/>
          </a:p>
          <a:p>
            <a:pPr indent="0" lvl="0" marL="0" rtl="0" algn="l">
              <a:lnSpc>
                <a:spcPct val="100000"/>
              </a:lnSpc>
              <a:spcBef>
                <a:spcPts val="0"/>
              </a:spcBef>
              <a:spcAft>
                <a:spcPts val="0"/>
              </a:spcAft>
              <a:buClr>
                <a:schemeClr val="dk1"/>
              </a:buClr>
              <a:buSzPts val="1100"/>
              <a:buFont typeface="Arial"/>
              <a:buNone/>
            </a:pPr>
            <a:r>
              <a:rPr lang="en" sz="1400"/>
              <a:t>		  if (Math.abs (height - other.height) &lt; 0.5){	//absolute value use accuracy range</a:t>
            </a:r>
            <a:endParaRPr sz="1400"/>
          </a:p>
          <a:p>
            <a:pPr indent="0" lvl="0" marL="0" rtl="0" algn="l">
              <a:lnSpc>
                <a:spcPct val="100000"/>
              </a:lnSpc>
              <a:spcBef>
                <a:spcPts val="0"/>
              </a:spcBef>
              <a:spcAft>
                <a:spcPts val="0"/>
              </a:spcAft>
              <a:buClr>
                <a:schemeClr val="dk1"/>
              </a:buClr>
              <a:buSzPts val="1100"/>
              <a:buFont typeface="Arial"/>
              <a:buNone/>
            </a:pPr>
            <a:r>
              <a:rPr lang="en" sz="1400"/>
              <a:t>		     if (Math.abs (weight - other.weight) &lt; 0.5){	//absolute value use accuracy range</a:t>
            </a:r>
            <a:endParaRPr sz="1400"/>
          </a:p>
          <a:p>
            <a:pPr indent="0" lvl="0" marL="0" rtl="0" algn="l">
              <a:lnSpc>
                <a:spcPct val="100000"/>
              </a:lnSpc>
              <a:spcBef>
                <a:spcPts val="0"/>
              </a:spcBef>
              <a:spcAft>
                <a:spcPts val="0"/>
              </a:spcAft>
              <a:buClr>
                <a:schemeClr val="dk1"/>
              </a:buClr>
              <a:buSzPts val="1100"/>
              <a:buFont typeface="Arial"/>
              <a:buNone/>
            </a:pPr>
            <a:r>
              <a:rPr lang="en" sz="1400"/>
              <a:t>		        if (isVaccinated == other.isVaccinated){</a:t>
            </a:r>
            <a:endParaRPr sz="1400"/>
          </a:p>
          <a:p>
            <a:pPr indent="0" lvl="0" marL="0" rtl="0" algn="l">
              <a:lnSpc>
                <a:spcPct val="100000"/>
              </a:lnSpc>
              <a:spcBef>
                <a:spcPts val="0"/>
              </a:spcBef>
              <a:spcAft>
                <a:spcPts val="0"/>
              </a:spcAft>
              <a:buClr>
                <a:schemeClr val="dk1"/>
              </a:buClr>
              <a:buSzPts val="1100"/>
              <a:buFont typeface="Arial"/>
              <a:buNone/>
            </a:pPr>
            <a:r>
              <a:rPr lang="en" sz="1400"/>
              <a:t>			   if ((name != null) &amp;&amp; (other.name != null)){	//check name is not null</a:t>
            </a:r>
            <a:endParaRPr sz="1400"/>
          </a:p>
          <a:p>
            <a:pPr indent="0" lvl="0" marL="0" rtl="0" algn="l">
              <a:lnSpc>
                <a:spcPct val="100000"/>
              </a:lnSpc>
              <a:spcBef>
                <a:spcPts val="0"/>
              </a:spcBef>
              <a:spcAft>
                <a:spcPts val="0"/>
              </a:spcAft>
              <a:buClr>
                <a:schemeClr val="dk1"/>
              </a:buClr>
              <a:buSzPts val="1100"/>
              <a:buFont typeface="Arial"/>
              <a:buNone/>
            </a:pPr>
            <a:r>
              <a:rPr lang="en" sz="1400"/>
              <a:t>			       if(name.equals(other.name)){ //it is safe to call equals method on name</a:t>
            </a:r>
            <a:endParaRPr sz="1400"/>
          </a:p>
          <a:p>
            <a:pPr indent="0" lvl="0" marL="0" rtl="0" algn="l">
              <a:lnSpc>
                <a:spcPct val="100000"/>
              </a:lnSpc>
              <a:spcBef>
                <a:spcPts val="0"/>
              </a:spcBef>
              <a:spcAft>
                <a:spcPts val="0"/>
              </a:spcAft>
              <a:buClr>
                <a:schemeClr val="dk1"/>
              </a:buClr>
              <a:buSzPts val="1100"/>
              <a:buFont typeface="Arial"/>
              <a:buNone/>
            </a:pPr>
            <a:r>
              <a:rPr lang="en" sz="1400"/>
              <a:t>				   return true;</a:t>
            </a:r>
            <a:endParaRPr sz="1400"/>
          </a:p>
          <a:p>
            <a:pPr indent="0" lvl="0" marL="0" rtl="0" algn="l">
              <a:lnSpc>
                <a:spcPct val="100000"/>
              </a:lnSpc>
              <a:spcBef>
                <a:spcPts val="0"/>
              </a:spcBef>
              <a:spcAft>
                <a:spcPts val="0"/>
              </a:spcAft>
              <a:buClr>
                <a:schemeClr val="dk1"/>
              </a:buClr>
              <a:buSzPts val="1100"/>
              <a:buFont typeface="Arial"/>
              <a:buNone/>
            </a:pPr>
            <a:r>
              <a:rPr lang="en" sz="1400"/>
              <a:t>			       }</a:t>
            </a:r>
            <a:endParaRPr sz="1400"/>
          </a:p>
          <a:p>
            <a:pPr indent="0" lvl="0" marL="0" rtl="0" algn="l">
              <a:lnSpc>
                <a:spcPct val="100000"/>
              </a:lnSpc>
              <a:spcBef>
                <a:spcPts val="0"/>
              </a:spcBef>
              <a:spcAft>
                <a:spcPts val="0"/>
              </a:spcAft>
              <a:buClr>
                <a:schemeClr val="dk1"/>
              </a:buClr>
              <a:buSzPts val="1100"/>
              <a:buFont typeface="Arial"/>
              <a:buNone/>
            </a:pPr>
            <a:r>
              <a:rPr lang="en" sz="1400"/>
              <a:t>			   </a:t>
            </a:r>
            <a:r>
              <a:rPr lang="en" sz="1400"/>
              <a:t>}</a:t>
            </a:r>
            <a:endParaRPr sz="1400"/>
          </a:p>
          <a:p>
            <a:pPr indent="0" lvl="0" marL="0" rtl="0" algn="l">
              <a:lnSpc>
                <a:spcPct val="100000"/>
              </a:lnSpc>
              <a:spcBef>
                <a:spcPts val="0"/>
              </a:spcBef>
              <a:spcAft>
                <a:spcPts val="0"/>
              </a:spcAft>
              <a:buClr>
                <a:schemeClr val="dk1"/>
              </a:buClr>
              <a:buSzPts val="1100"/>
              <a:buFont typeface="Arial"/>
              <a:buNone/>
            </a:pPr>
            <a:r>
              <a:rPr lang="en" sz="1400"/>
              <a:t>		         </a:t>
            </a:r>
            <a:r>
              <a:rPr lang="en" sz="1400"/>
              <a:t>}</a:t>
            </a:r>
            <a:endParaRPr sz="1400"/>
          </a:p>
          <a:p>
            <a:pPr indent="0" lvl="0" marL="0" rtl="0" algn="l">
              <a:lnSpc>
                <a:spcPct val="100000"/>
              </a:lnSpc>
              <a:spcBef>
                <a:spcPts val="0"/>
              </a:spcBef>
              <a:spcAft>
                <a:spcPts val="0"/>
              </a:spcAft>
              <a:buClr>
                <a:schemeClr val="dk1"/>
              </a:buClr>
              <a:buSzPts val="1100"/>
              <a:buFont typeface="Arial"/>
              <a:buNone/>
            </a:pPr>
            <a:r>
              <a:rPr lang="en" sz="1400"/>
              <a:t>		     </a:t>
            </a:r>
            <a:r>
              <a:rPr lang="en" sz="1400"/>
              <a:t>}</a:t>
            </a:r>
            <a:endParaRPr sz="1400"/>
          </a:p>
          <a:p>
            <a:pPr indent="0" lvl="0" marL="0" rtl="0" algn="l">
              <a:lnSpc>
                <a:spcPct val="100000"/>
              </a:lnSpc>
              <a:spcBef>
                <a:spcPts val="0"/>
              </a:spcBef>
              <a:spcAft>
                <a:spcPts val="0"/>
              </a:spcAft>
              <a:buClr>
                <a:schemeClr val="dk1"/>
              </a:buClr>
              <a:buSzPts val="1100"/>
              <a:buFont typeface="Arial"/>
              <a:buNone/>
            </a:pPr>
            <a:r>
              <a:rPr lang="en" sz="1400"/>
              <a:t>		 }</a:t>
            </a:r>
            <a:endParaRPr sz="1400"/>
          </a:p>
          <a:p>
            <a:pPr indent="0" lvl="0" marL="0" rtl="0" algn="l">
              <a:lnSpc>
                <a:spcPct val="100000"/>
              </a:lnSpc>
              <a:spcBef>
                <a:spcPts val="0"/>
              </a:spcBef>
              <a:spcAft>
                <a:spcPts val="0"/>
              </a:spcAft>
              <a:buClr>
                <a:schemeClr val="dk1"/>
              </a:buClr>
              <a:buSzPts val="1100"/>
              <a:buFont typeface="Arial"/>
              <a:buNone/>
            </a:pPr>
            <a:r>
              <a:rPr lang="en" sz="1400"/>
              <a:t>	      }</a:t>
            </a:r>
            <a:endParaRPr sz="1400"/>
          </a:p>
          <a:p>
            <a:pPr indent="0" lvl="0" marL="0" rtl="0" algn="l">
              <a:lnSpc>
                <a:spcPct val="100000"/>
              </a:lnSpc>
              <a:spcBef>
                <a:spcPts val="0"/>
              </a:spcBef>
              <a:spcAft>
                <a:spcPts val="0"/>
              </a:spcAft>
              <a:buClr>
                <a:schemeClr val="dk1"/>
              </a:buClr>
              <a:buSzPts val="1100"/>
              <a:buFont typeface="Arial"/>
              <a:buNone/>
            </a:pPr>
            <a:r>
              <a:rPr lang="en" sz="1400"/>
              <a:t>	 }</a:t>
            </a:r>
            <a:endParaRPr sz="1400"/>
          </a:p>
          <a:p>
            <a:pPr indent="0" lvl="0" marL="0" rtl="0" algn="l">
              <a:lnSpc>
                <a:spcPct val="100000"/>
              </a:lnSpc>
              <a:spcBef>
                <a:spcPts val="0"/>
              </a:spcBef>
              <a:spcAft>
                <a:spcPts val="0"/>
              </a:spcAft>
              <a:buClr>
                <a:schemeClr val="dk1"/>
              </a:buClr>
              <a:buSzPts val="1100"/>
              <a:buFont typeface="Arial"/>
              <a:buNone/>
            </a:pPr>
            <a:r>
              <a:rPr lang="en" sz="1400"/>
              <a:t>	return false;</a:t>
            </a:r>
            <a:endParaRPr sz="1400"/>
          </a:p>
          <a:p>
            <a:pPr indent="0" lvl="0" marL="0" rtl="0" algn="l">
              <a:lnSpc>
                <a:spcPct val="100000"/>
              </a:lnSpc>
              <a:spcBef>
                <a:spcPts val="0"/>
              </a:spcBef>
              <a:spcAft>
                <a:spcPts val="0"/>
              </a:spcAft>
              <a:buClr>
                <a:schemeClr val="dk1"/>
              </a:buClr>
              <a:buSzPts val="1100"/>
              <a:buFont typeface="Arial"/>
              <a:buNone/>
            </a:pPr>
            <a:r>
              <a:rPr lang="en" sz="1400"/>
              <a:t>}</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400"/>
                                        <p:tgtEl>
                                          <p:spTgt spid="353">
                                            <p:txEl>
                                              <p:pRg end="0" st="0"/>
                                            </p:txEl>
                                          </p:spTgt>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400"/>
                                        <p:tgtEl>
                                          <p:spTgt spid="353">
                                            <p:txEl>
                                              <p:pRg end="1" st="1"/>
                                            </p:txEl>
                                          </p:spTgt>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400"/>
                                        <p:tgtEl>
                                          <p:spTgt spid="353">
                                            <p:txEl>
                                              <p:pRg end="2" st="2"/>
                                            </p:txEl>
                                          </p:spTgt>
                                        </p:tgtEl>
                                      </p:cBhvr>
                                    </p:animEffect>
                                  </p:childTnLst>
                                </p:cTn>
                              </p:par>
                            </p:childTnLst>
                          </p:cTn>
                        </p:par>
                        <p:par>
                          <p:cTn fill="hold">
                            <p:stCondLst>
                              <p:cond delay="4200"/>
                            </p:stCondLst>
                            <p:childTnLst>
                              <p:par>
                                <p:cTn fill="hold" nodeType="after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400"/>
                                        <p:tgtEl>
                                          <p:spTgt spid="353">
                                            <p:txEl>
                                              <p:pRg end="3" st="3"/>
                                            </p:txEl>
                                          </p:spTgt>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400"/>
                                        <p:tgtEl>
                                          <p:spTgt spid="353">
                                            <p:txEl>
                                              <p:pRg end="4" st="4"/>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animEffect filter="fade" transition="in">
                                      <p:cBhvr>
                                        <p:cTn dur="1400"/>
                                        <p:tgtEl>
                                          <p:spTgt spid="353">
                                            <p:txEl>
                                              <p:pRg end="5" st="5"/>
                                            </p:txEl>
                                          </p:spTgt>
                                        </p:tgtEl>
                                      </p:cBhvr>
                                    </p:animEffect>
                                  </p:childTnLst>
                                </p:cTn>
                              </p:par>
                            </p:childTnLst>
                          </p:cTn>
                        </p:par>
                        <p:par>
                          <p:cTn fill="hold">
                            <p:stCondLst>
                              <p:cond delay="8400"/>
                            </p:stCondLst>
                            <p:childTnLst>
                              <p:par>
                                <p:cTn fill="hold" nodeType="afterEffect" presetClass="entr" presetID="10" presetSubtype="0">
                                  <p:stCondLst>
                                    <p:cond delay="0"/>
                                  </p:stCondLst>
                                  <p:childTnLst>
                                    <p:set>
                                      <p:cBhvr>
                                        <p:cTn dur="1" fill="hold">
                                          <p:stCondLst>
                                            <p:cond delay="0"/>
                                          </p:stCondLst>
                                        </p:cTn>
                                        <p:tgtEl>
                                          <p:spTgt spid="353">
                                            <p:txEl>
                                              <p:pRg end="6" st="6"/>
                                            </p:txEl>
                                          </p:spTgt>
                                        </p:tgtEl>
                                        <p:attrNameLst>
                                          <p:attrName>style.visibility</p:attrName>
                                        </p:attrNameLst>
                                      </p:cBhvr>
                                      <p:to>
                                        <p:strVal val="visible"/>
                                      </p:to>
                                    </p:set>
                                    <p:animEffect filter="fade" transition="in">
                                      <p:cBhvr>
                                        <p:cTn dur="1400"/>
                                        <p:tgtEl>
                                          <p:spTgt spid="353">
                                            <p:txEl>
                                              <p:pRg end="6" st="6"/>
                                            </p:txEl>
                                          </p:spTgt>
                                        </p:tgtEl>
                                      </p:cBhvr>
                                    </p:animEffect>
                                  </p:childTnLst>
                                </p:cTn>
                              </p:par>
                            </p:childTnLst>
                          </p:cTn>
                        </p:par>
                        <p:par>
                          <p:cTn fill="hold">
                            <p:stCondLst>
                              <p:cond delay="9800"/>
                            </p:stCondLst>
                            <p:childTnLst>
                              <p:par>
                                <p:cTn fill="hold" nodeType="afterEffect" presetClass="entr" presetID="10" presetSubtype="0">
                                  <p:stCondLst>
                                    <p:cond delay="0"/>
                                  </p:stCondLst>
                                  <p:childTnLst>
                                    <p:set>
                                      <p:cBhvr>
                                        <p:cTn dur="1" fill="hold">
                                          <p:stCondLst>
                                            <p:cond delay="0"/>
                                          </p:stCondLst>
                                        </p:cTn>
                                        <p:tgtEl>
                                          <p:spTgt spid="353">
                                            <p:txEl>
                                              <p:pRg end="7" st="7"/>
                                            </p:txEl>
                                          </p:spTgt>
                                        </p:tgtEl>
                                        <p:attrNameLst>
                                          <p:attrName>style.visibility</p:attrName>
                                        </p:attrNameLst>
                                      </p:cBhvr>
                                      <p:to>
                                        <p:strVal val="visible"/>
                                      </p:to>
                                    </p:set>
                                    <p:animEffect filter="fade" transition="in">
                                      <p:cBhvr>
                                        <p:cTn dur="1400"/>
                                        <p:tgtEl>
                                          <p:spTgt spid="353">
                                            <p:txEl>
                                              <p:pRg end="7" st="7"/>
                                            </p:txEl>
                                          </p:spTgt>
                                        </p:tgtEl>
                                      </p:cBhvr>
                                    </p:animEffect>
                                  </p:childTnLst>
                                </p:cTn>
                              </p:par>
                            </p:childTnLst>
                          </p:cTn>
                        </p:par>
                        <p:par>
                          <p:cTn fill="hold">
                            <p:stCondLst>
                              <p:cond delay="11200"/>
                            </p:stCondLst>
                            <p:childTnLst>
                              <p:par>
                                <p:cTn fill="hold" nodeType="afterEffect" presetClass="entr" presetID="10" presetSubtype="0">
                                  <p:stCondLst>
                                    <p:cond delay="0"/>
                                  </p:stCondLst>
                                  <p:childTnLst>
                                    <p:set>
                                      <p:cBhvr>
                                        <p:cTn dur="1" fill="hold">
                                          <p:stCondLst>
                                            <p:cond delay="0"/>
                                          </p:stCondLst>
                                        </p:cTn>
                                        <p:tgtEl>
                                          <p:spTgt spid="353">
                                            <p:txEl>
                                              <p:pRg end="8" st="8"/>
                                            </p:txEl>
                                          </p:spTgt>
                                        </p:tgtEl>
                                        <p:attrNameLst>
                                          <p:attrName>style.visibility</p:attrName>
                                        </p:attrNameLst>
                                      </p:cBhvr>
                                      <p:to>
                                        <p:strVal val="visible"/>
                                      </p:to>
                                    </p:set>
                                    <p:animEffect filter="fade" transition="in">
                                      <p:cBhvr>
                                        <p:cTn dur="1400"/>
                                        <p:tgtEl>
                                          <p:spTgt spid="353">
                                            <p:txEl>
                                              <p:pRg end="8" st="8"/>
                                            </p:txEl>
                                          </p:spTgt>
                                        </p:tgtEl>
                                      </p:cBhvr>
                                    </p:animEffect>
                                  </p:childTnLst>
                                </p:cTn>
                              </p:par>
                            </p:childTnLst>
                          </p:cTn>
                        </p:par>
                        <p:par>
                          <p:cTn fill="hold">
                            <p:stCondLst>
                              <p:cond delay="12600"/>
                            </p:stCondLst>
                            <p:childTnLst>
                              <p:par>
                                <p:cTn fill="hold" nodeType="afterEffect" presetClass="entr" presetID="10" presetSubtype="0">
                                  <p:stCondLst>
                                    <p:cond delay="0"/>
                                  </p:stCondLst>
                                  <p:childTnLst>
                                    <p:set>
                                      <p:cBhvr>
                                        <p:cTn dur="1" fill="hold">
                                          <p:stCondLst>
                                            <p:cond delay="0"/>
                                          </p:stCondLst>
                                        </p:cTn>
                                        <p:tgtEl>
                                          <p:spTgt spid="353">
                                            <p:txEl>
                                              <p:pRg end="9" st="9"/>
                                            </p:txEl>
                                          </p:spTgt>
                                        </p:tgtEl>
                                        <p:attrNameLst>
                                          <p:attrName>style.visibility</p:attrName>
                                        </p:attrNameLst>
                                      </p:cBhvr>
                                      <p:to>
                                        <p:strVal val="visible"/>
                                      </p:to>
                                    </p:set>
                                    <p:animEffect filter="fade" transition="in">
                                      <p:cBhvr>
                                        <p:cTn dur="1400"/>
                                        <p:tgtEl>
                                          <p:spTgt spid="353">
                                            <p:txEl>
                                              <p:pRg end="9" st="9"/>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353">
                                            <p:txEl>
                                              <p:pRg end="10" st="10"/>
                                            </p:txEl>
                                          </p:spTgt>
                                        </p:tgtEl>
                                        <p:attrNameLst>
                                          <p:attrName>style.visibility</p:attrName>
                                        </p:attrNameLst>
                                      </p:cBhvr>
                                      <p:to>
                                        <p:strVal val="visible"/>
                                      </p:to>
                                    </p:set>
                                    <p:animEffect filter="fade" transition="in">
                                      <p:cBhvr>
                                        <p:cTn dur="1400"/>
                                        <p:tgtEl>
                                          <p:spTgt spid="353">
                                            <p:txEl>
                                              <p:pRg end="10" st="10"/>
                                            </p:txEl>
                                          </p:spTgt>
                                        </p:tgtEl>
                                      </p:cBhvr>
                                    </p:animEffect>
                                  </p:childTnLst>
                                </p:cTn>
                              </p:par>
                            </p:childTnLst>
                          </p:cTn>
                        </p:par>
                        <p:par>
                          <p:cTn fill="hold">
                            <p:stCondLst>
                              <p:cond delay="15400"/>
                            </p:stCondLst>
                            <p:childTnLst>
                              <p:par>
                                <p:cTn fill="hold" nodeType="afterEffect" presetClass="entr" presetID="10" presetSubtype="0">
                                  <p:stCondLst>
                                    <p:cond delay="0"/>
                                  </p:stCondLst>
                                  <p:childTnLst>
                                    <p:set>
                                      <p:cBhvr>
                                        <p:cTn dur="1" fill="hold">
                                          <p:stCondLst>
                                            <p:cond delay="0"/>
                                          </p:stCondLst>
                                        </p:cTn>
                                        <p:tgtEl>
                                          <p:spTgt spid="353">
                                            <p:txEl>
                                              <p:pRg end="11" st="11"/>
                                            </p:txEl>
                                          </p:spTgt>
                                        </p:tgtEl>
                                        <p:attrNameLst>
                                          <p:attrName>style.visibility</p:attrName>
                                        </p:attrNameLst>
                                      </p:cBhvr>
                                      <p:to>
                                        <p:strVal val="visible"/>
                                      </p:to>
                                    </p:set>
                                    <p:animEffect filter="fade" transition="in">
                                      <p:cBhvr>
                                        <p:cTn dur="1400"/>
                                        <p:tgtEl>
                                          <p:spTgt spid="353">
                                            <p:txEl>
                                              <p:pRg end="11" st="11"/>
                                            </p:txEl>
                                          </p:spTgt>
                                        </p:tgtEl>
                                      </p:cBhvr>
                                    </p:animEffect>
                                  </p:childTnLst>
                                </p:cTn>
                              </p:par>
                            </p:childTnLst>
                          </p:cTn>
                        </p:par>
                        <p:par>
                          <p:cTn fill="hold">
                            <p:stCondLst>
                              <p:cond delay="16800"/>
                            </p:stCondLst>
                            <p:childTnLst>
                              <p:par>
                                <p:cTn fill="hold" nodeType="afterEffect" presetClass="entr" presetID="10" presetSubtype="0">
                                  <p:stCondLst>
                                    <p:cond delay="0"/>
                                  </p:stCondLst>
                                  <p:childTnLst>
                                    <p:set>
                                      <p:cBhvr>
                                        <p:cTn dur="1" fill="hold">
                                          <p:stCondLst>
                                            <p:cond delay="0"/>
                                          </p:stCondLst>
                                        </p:cTn>
                                        <p:tgtEl>
                                          <p:spTgt spid="353">
                                            <p:txEl>
                                              <p:pRg end="12" st="12"/>
                                            </p:txEl>
                                          </p:spTgt>
                                        </p:tgtEl>
                                        <p:attrNameLst>
                                          <p:attrName>style.visibility</p:attrName>
                                        </p:attrNameLst>
                                      </p:cBhvr>
                                      <p:to>
                                        <p:strVal val="visible"/>
                                      </p:to>
                                    </p:set>
                                    <p:animEffect filter="fade" transition="in">
                                      <p:cBhvr>
                                        <p:cTn dur="1400"/>
                                        <p:tgtEl>
                                          <p:spTgt spid="353">
                                            <p:txEl>
                                              <p:pRg end="12" st="12"/>
                                            </p:txEl>
                                          </p:spTgt>
                                        </p:tgtEl>
                                      </p:cBhvr>
                                    </p:animEffect>
                                  </p:childTnLst>
                                </p:cTn>
                              </p:par>
                            </p:childTnLst>
                          </p:cTn>
                        </p:par>
                        <p:par>
                          <p:cTn fill="hold">
                            <p:stCondLst>
                              <p:cond delay="18200"/>
                            </p:stCondLst>
                            <p:childTnLst>
                              <p:par>
                                <p:cTn fill="hold" nodeType="afterEffect" presetClass="entr" presetID="10" presetSubtype="0">
                                  <p:stCondLst>
                                    <p:cond delay="0"/>
                                  </p:stCondLst>
                                  <p:childTnLst>
                                    <p:set>
                                      <p:cBhvr>
                                        <p:cTn dur="1" fill="hold">
                                          <p:stCondLst>
                                            <p:cond delay="0"/>
                                          </p:stCondLst>
                                        </p:cTn>
                                        <p:tgtEl>
                                          <p:spTgt spid="353">
                                            <p:txEl>
                                              <p:pRg end="13" st="13"/>
                                            </p:txEl>
                                          </p:spTgt>
                                        </p:tgtEl>
                                        <p:attrNameLst>
                                          <p:attrName>style.visibility</p:attrName>
                                        </p:attrNameLst>
                                      </p:cBhvr>
                                      <p:to>
                                        <p:strVal val="visible"/>
                                      </p:to>
                                    </p:set>
                                    <p:animEffect filter="fade" transition="in">
                                      <p:cBhvr>
                                        <p:cTn dur="1400"/>
                                        <p:tgtEl>
                                          <p:spTgt spid="353">
                                            <p:txEl>
                                              <p:pRg end="13" st="13"/>
                                            </p:txEl>
                                          </p:spTgt>
                                        </p:tgtEl>
                                      </p:cBhvr>
                                    </p:animEffect>
                                  </p:childTnLst>
                                </p:cTn>
                              </p:par>
                            </p:childTnLst>
                          </p:cTn>
                        </p:par>
                        <p:par>
                          <p:cTn fill="hold">
                            <p:stCondLst>
                              <p:cond delay="19600"/>
                            </p:stCondLst>
                            <p:childTnLst>
                              <p:par>
                                <p:cTn fill="hold" nodeType="afterEffect" presetClass="entr" presetID="10" presetSubtype="0">
                                  <p:stCondLst>
                                    <p:cond delay="0"/>
                                  </p:stCondLst>
                                  <p:childTnLst>
                                    <p:set>
                                      <p:cBhvr>
                                        <p:cTn dur="1" fill="hold">
                                          <p:stCondLst>
                                            <p:cond delay="0"/>
                                          </p:stCondLst>
                                        </p:cTn>
                                        <p:tgtEl>
                                          <p:spTgt spid="353">
                                            <p:txEl>
                                              <p:pRg end="14" st="14"/>
                                            </p:txEl>
                                          </p:spTgt>
                                        </p:tgtEl>
                                        <p:attrNameLst>
                                          <p:attrName>style.visibility</p:attrName>
                                        </p:attrNameLst>
                                      </p:cBhvr>
                                      <p:to>
                                        <p:strVal val="visible"/>
                                      </p:to>
                                    </p:set>
                                    <p:animEffect filter="fade" transition="in">
                                      <p:cBhvr>
                                        <p:cTn dur="1400"/>
                                        <p:tgtEl>
                                          <p:spTgt spid="353">
                                            <p:txEl>
                                              <p:pRg end="14" st="14"/>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353">
                                            <p:txEl>
                                              <p:pRg end="15" st="15"/>
                                            </p:txEl>
                                          </p:spTgt>
                                        </p:tgtEl>
                                        <p:attrNameLst>
                                          <p:attrName>style.visibility</p:attrName>
                                        </p:attrNameLst>
                                      </p:cBhvr>
                                      <p:to>
                                        <p:strVal val="visible"/>
                                      </p:to>
                                    </p:set>
                                    <p:animEffect filter="fade" transition="in">
                                      <p:cBhvr>
                                        <p:cTn dur="1400"/>
                                        <p:tgtEl>
                                          <p:spTgt spid="353">
                                            <p:txEl>
                                              <p:pRg end="15" st="15"/>
                                            </p:txEl>
                                          </p:spTgt>
                                        </p:tgtEl>
                                      </p:cBhvr>
                                    </p:animEffect>
                                  </p:childTnLst>
                                </p:cTn>
                              </p:par>
                            </p:childTnLst>
                          </p:cTn>
                        </p:par>
                        <p:par>
                          <p:cTn fill="hold">
                            <p:stCondLst>
                              <p:cond delay="22400"/>
                            </p:stCondLst>
                            <p:childTnLst>
                              <p:par>
                                <p:cTn fill="hold" nodeType="afterEffect" presetClass="entr" presetID="10" presetSubtype="0">
                                  <p:stCondLst>
                                    <p:cond delay="0"/>
                                  </p:stCondLst>
                                  <p:childTnLst>
                                    <p:set>
                                      <p:cBhvr>
                                        <p:cTn dur="1" fill="hold">
                                          <p:stCondLst>
                                            <p:cond delay="0"/>
                                          </p:stCondLst>
                                        </p:cTn>
                                        <p:tgtEl>
                                          <p:spTgt spid="353">
                                            <p:txEl>
                                              <p:pRg end="16" st="16"/>
                                            </p:txEl>
                                          </p:spTgt>
                                        </p:tgtEl>
                                        <p:attrNameLst>
                                          <p:attrName>style.visibility</p:attrName>
                                        </p:attrNameLst>
                                      </p:cBhvr>
                                      <p:to>
                                        <p:strVal val="visible"/>
                                      </p:to>
                                    </p:set>
                                    <p:animEffect filter="fade" transition="in">
                                      <p:cBhvr>
                                        <p:cTn dur="1400"/>
                                        <p:tgtEl>
                                          <p:spTgt spid="353">
                                            <p:txEl>
                                              <p:pRg end="16" st="16"/>
                                            </p:txEl>
                                          </p:spTgt>
                                        </p:tgtEl>
                                      </p:cBhvr>
                                    </p:animEffect>
                                  </p:childTnLst>
                                </p:cTn>
                              </p:par>
                            </p:childTnLst>
                          </p:cTn>
                        </p:par>
                        <p:par>
                          <p:cTn fill="hold">
                            <p:stCondLst>
                              <p:cond delay="23800"/>
                            </p:stCondLst>
                            <p:childTnLst>
                              <p:par>
                                <p:cTn fill="hold" nodeType="afterEffect" presetClass="entr" presetID="10" presetSubtype="0">
                                  <p:stCondLst>
                                    <p:cond delay="0"/>
                                  </p:stCondLst>
                                  <p:childTnLst>
                                    <p:set>
                                      <p:cBhvr>
                                        <p:cTn dur="1" fill="hold">
                                          <p:stCondLst>
                                            <p:cond delay="0"/>
                                          </p:stCondLst>
                                        </p:cTn>
                                        <p:tgtEl>
                                          <p:spTgt spid="353">
                                            <p:txEl>
                                              <p:pRg end="17" st="17"/>
                                            </p:txEl>
                                          </p:spTgt>
                                        </p:tgtEl>
                                        <p:attrNameLst>
                                          <p:attrName>style.visibility</p:attrName>
                                        </p:attrNameLst>
                                      </p:cBhvr>
                                      <p:to>
                                        <p:strVal val="visible"/>
                                      </p:to>
                                    </p:set>
                                    <p:animEffect filter="fade" transition="in">
                                      <p:cBhvr>
                                        <p:cTn dur="1400"/>
                                        <p:tgtEl>
                                          <p:spTgt spid="353">
                                            <p:txEl>
                                              <p:pRg end="17" st="17"/>
                                            </p:txEl>
                                          </p:spTgt>
                                        </p:tgtEl>
                                      </p:cBhvr>
                                    </p:animEffect>
                                  </p:childTnLst>
                                </p:cTn>
                              </p:par>
                            </p:childTnLst>
                          </p:cTn>
                        </p:par>
                        <p:par>
                          <p:cTn fill="hold">
                            <p:stCondLst>
                              <p:cond delay="25200"/>
                            </p:stCondLst>
                            <p:childTnLst>
                              <p:par>
                                <p:cTn fill="hold" nodeType="afterEffect" presetClass="entr" presetID="10" presetSubtype="0">
                                  <p:stCondLst>
                                    <p:cond delay="0"/>
                                  </p:stCondLst>
                                  <p:childTnLst>
                                    <p:set>
                                      <p:cBhvr>
                                        <p:cTn dur="1" fill="hold">
                                          <p:stCondLst>
                                            <p:cond delay="0"/>
                                          </p:stCondLst>
                                        </p:cTn>
                                        <p:tgtEl>
                                          <p:spTgt spid="353">
                                            <p:txEl>
                                              <p:pRg end="18" st="18"/>
                                            </p:txEl>
                                          </p:spTgt>
                                        </p:tgtEl>
                                        <p:attrNameLst>
                                          <p:attrName>style.visibility</p:attrName>
                                        </p:attrNameLst>
                                      </p:cBhvr>
                                      <p:to>
                                        <p:strVal val="visible"/>
                                      </p:to>
                                    </p:set>
                                    <p:animEffect filter="fade" transition="in">
                                      <p:cBhvr>
                                        <p:cTn dur="1400"/>
                                        <p:tgtEl>
                                          <p:spTgt spid="353">
                                            <p:txEl>
                                              <p:pRg end="18" st="18"/>
                                            </p:txEl>
                                          </p:spTgt>
                                        </p:tgtEl>
                                      </p:cBhvr>
                                    </p:animEffect>
                                  </p:childTnLst>
                                </p:cTn>
                              </p:par>
                            </p:childTnLst>
                          </p:cTn>
                        </p:par>
                        <p:par>
                          <p:cTn fill="hold">
                            <p:stCondLst>
                              <p:cond delay="26600"/>
                            </p:stCondLst>
                            <p:childTnLst>
                              <p:par>
                                <p:cTn fill="hold" nodeType="afterEffect" presetClass="entr" presetID="10" presetSubtype="0">
                                  <p:stCondLst>
                                    <p:cond delay="0"/>
                                  </p:stCondLst>
                                  <p:childTnLst>
                                    <p:set>
                                      <p:cBhvr>
                                        <p:cTn dur="1" fill="hold">
                                          <p:stCondLst>
                                            <p:cond delay="0"/>
                                          </p:stCondLst>
                                        </p:cTn>
                                        <p:tgtEl>
                                          <p:spTgt spid="353">
                                            <p:txEl>
                                              <p:pRg end="19" st="19"/>
                                            </p:txEl>
                                          </p:spTgt>
                                        </p:tgtEl>
                                        <p:attrNameLst>
                                          <p:attrName>style.visibility</p:attrName>
                                        </p:attrNameLst>
                                      </p:cBhvr>
                                      <p:to>
                                        <p:strVal val="visible"/>
                                      </p:to>
                                    </p:set>
                                    <p:animEffect filter="fade" transition="in">
                                      <p:cBhvr>
                                        <p:cTn dur="1400"/>
                                        <p:tgtEl>
                                          <p:spTgt spid="353">
                                            <p:txEl>
                                              <p:pRg end="19" st="19"/>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353">
                                            <p:txEl>
                                              <p:pRg end="20" st="20"/>
                                            </p:txEl>
                                          </p:spTgt>
                                        </p:tgtEl>
                                        <p:attrNameLst>
                                          <p:attrName>style.visibility</p:attrName>
                                        </p:attrNameLst>
                                      </p:cBhvr>
                                      <p:to>
                                        <p:strVal val="visible"/>
                                      </p:to>
                                    </p:set>
                                    <p:animEffect filter="fade" transition="in">
                                      <p:cBhvr>
                                        <p:cTn dur="1400"/>
                                        <p:tgtEl>
                                          <p:spTgt spid="353">
                                            <p:txEl>
                                              <p:pRg end="20" st="20"/>
                                            </p:txEl>
                                          </p:spTgt>
                                        </p:tgtEl>
                                      </p:cBhvr>
                                    </p:animEffect>
                                  </p:childTnLst>
                                </p:cTn>
                              </p:par>
                            </p:childTnLst>
                          </p:cTn>
                        </p:par>
                        <p:par>
                          <p:cTn fill="hold">
                            <p:stCondLst>
                              <p:cond delay="29400"/>
                            </p:stCondLst>
                            <p:childTnLst>
                              <p:par>
                                <p:cTn fill="hold" nodeType="afterEffect" presetClass="entr" presetID="10" presetSubtype="0">
                                  <p:stCondLst>
                                    <p:cond delay="0"/>
                                  </p:stCondLst>
                                  <p:childTnLst>
                                    <p:set>
                                      <p:cBhvr>
                                        <p:cTn dur="1" fill="hold">
                                          <p:stCondLst>
                                            <p:cond delay="0"/>
                                          </p:stCondLst>
                                        </p:cTn>
                                        <p:tgtEl>
                                          <p:spTgt spid="353">
                                            <p:txEl>
                                              <p:pRg end="21" st="21"/>
                                            </p:txEl>
                                          </p:spTgt>
                                        </p:tgtEl>
                                        <p:attrNameLst>
                                          <p:attrName>style.visibility</p:attrName>
                                        </p:attrNameLst>
                                      </p:cBhvr>
                                      <p:to>
                                        <p:strVal val="visible"/>
                                      </p:to>
                                    </p:set>
                                    <p:animEffect filter="fade" transition="in">
                                      <p:cBhvr>
                                        <p:cTn dur="1400"/>
                                        <p:tgtEl>
                                          <p:spTgt spid="353">
                                            <p:txEl>
                                              <p:pRg end="21" st="21"/>
                                            </p:txEl>
                                          </p:spTgt>
                                        </p:tgtEl>
                                      </p:cBhvr>
                                    </p:animEffect>
                                  </p:childTnLst>
                                </p:cTn>
                              </p:par>
                            </p:childTnLst>
                          </p:cTn>
                        </p:par>
                        <p:par>
                          <p:cTn fill="hold">
                            <p:stCondLst>
                              <p:cond delay="30800"/>
                            </p:stCondLst>
                            <p:childTnLst>
                              <p:par>
                                <p:cTn fill="hold" nodeType="afterEffect" presetClass="entr" presetID="10" presetSubtype="0">
                                  <p:stCondLst>
                                    <p:cond delay="0"/>
                                  </p:stCondLst>
                                  <p:childTnLst>
                                    <p:set>
                                      <p:cBhvr>
                                        <p:cTn dur="1" fill="hold">
                                          <p:stCondLst>
                                            <p:cond delay="0"/>
                                          </p:stCondLst>
                                        </p:cTn>
                                        <p:tgtEl>
                                          <p:spTgt spid="353">
                                            <p:txEl>
                                              <p:pRg end="22" st="22"/>
                                            </p:txEl>
                                          </p:spTgt>
                                        </p:tgtEl>
                                        <p:attrNameLst>
                                          <p:attrName>style.visibility</p:attrName>
                                        </p:attrNameLst>
                                      </p:cBhvr>
                                      <p:to>
                                        <p:strVal val="visible"/>
                                      </p:to>
                                    </p:set>
                                    <p:animEffect filter="fade" transition="in">
                                      <p:cBhvr>
                                        <p:cTn dur="1400"/>
                                        <p:tgtEl>
                                          <p:spTgt spid="353">
                                            <p:txEl>
                                              <p:pRg end="22" st="2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 </a:t>
            </a:r>
            <a:r>
              <a:rPr b="1" lang="en">
                <a:solidFill>
                  <a:schemeClr val="accent5"/>
                </a:solidFill>
              </a:rPr>
              <a:t>@Override</a:t>
            </a:r>
            <a:endParaRPr b="1">
              <a:solidFill>
                <a:schemeClr val="accent5"/>
              </a:solidFill>
            </a:endParaRPr>
          </a:p>
        </p:txBody>
      </p:sp>
      <p:sp>
        <p:nvSpPr>
          <p:cNvPr id="359" name="Google Shape;359;p38"/>
          <p:cNvSpPr txBox="1"/>
          <p:nvPr>
            <p:ph idx="1" type="body"/>
          </p:nvPr>
        </p:nvSpPr>
        <p:spPr>
          <a:xfrm>
            <a:off x="311700" y="771475"/>
            <a:ext cx="8520600" cy="4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@Override</a:t>
            </a:r>
            <a:endParaRPr>
              <a:solidFill>
                <a:schemeClr val="accent5"/>
              </a:solidFill>
            </a:endParaRPr>
          </a:p>
          <a:p>
            <a:pPr indent="0" lvl="0" marL="0" rtl="0" algn="l">
              <a:spcBef>
                <a:spcPts val="1600"/>
              </a:spcBef>
              <a:spcAft>
                <a:spcPts val="0"/>
              </a:spcAft>
              <a:buNone/>
            </a:pPr>
            <a:r>
              <a:rPr lang="en"/>
              <a:t>An </a:t>
            </a:r>
            <a:r>
              <a:rPr lang="en" u="sng"/>
              <a:t>optional annotation</a:t>
            </a:r>
            <a:r>
              <a:rPr lang="en"/>
              <a:t> used to indicate to the compiler </a:t>
            </a:r>
            <a:r>
              <a:rPr lang="en"/>
              <a:t>that a method declaration is intended to override a method declaration in a supertype. </a:t>
            </a:r>
            <a:endParaRPr/>
          </a:p>
          <a:p>
            <a:pPr indent="0" lvl="0" marL="0" rtl="0" algn="l">
              <a:spcBef>
                <a:spcPts val="1600"/>
              </a:spcBef>
              <a:spcAft>
                <a:spcPts val="0"/>
              </a:spcAft>
              <a:buNone/>
            </a:pPr>
            <a:r>
              <a:rPr lang="en"/>
              <a:t>If a method is annotated with this annotation the compiler will generate an error message unless at least one of the following conditions are true:</a:t>
            </a:r>
            <a:endParaRPr/>
          </a:p>
          <a:p>
            <a:pPr indent="-330200" lvl="0" marL="457200" rtl="0" algn="l">
              <a:spcBef>
                <a:spcPts val="1600"/>
              </a:spcBef>
              <a:spcAft>
                <a:spcPts val="0"/>
              </a:spcAft>
              <a:buSzPts val="1600"/>
              <a:buChar char="●"/>
            </a:pPr>
            <a:r>
              <a:rPr lang="en" sz="1600"/>
              <a:t>The method does override or implement a method declared in a supertype.</a:t>
            </a:r>
            <a:endParaRPr sz="1600"/>
          </a:p>
          <a:p>
            <a:pPr indent="-330200" lvl="0" marL="457200" rtl="0" algn="l">
              <a:spcBef>
                <a:spcPts val="0"/>
              </a:spcBef>
              <a:spcAft>
                <a:spcPts val="0"/>
              </a:spcAft>
              <a:buSzPts val="1600"/>
              <a:buChar char="●"/>
            </a:pPr>
            <a:r>
              <a:rPr lang="en" sz="1600"/>
              <a:t>The method has a signature that is override-equivalent to that of any public method declared in Object.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000"/>
                                        <p:tgtEl>
                                          <p:spTgt spid="35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1000"/>
                                        <p:tgtEl>
                                          <p:spTgt spid="35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1000"/>
                                        <p:tgtEl>
                                          <p:spTgt spid="35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animEffect filter="fade" transition="in">
                                      <p:cBhvr>
                                        <p:cTn dur="1000"/>
                                        <p:tgtEl>
                                          <p:spTgt spid="35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animEffect filter="fade" transition="in">
                                      <p:cBhvr>
                                        <p:cTn dur="1000"/>
                                        <p:tgtEl>
                                          <p:spTgt spid="3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and Reference Types</a:t>
            </a:r>
            <a:endParaRPr/>
          </a:p>
        </p:txBody>
      </p:sp>
      <p:sp>
        <p:nvSpPr>
          <p:cNvPr id="365" name="Google Shape;365;p39"/>
          <p:cNvSpPr txBox="1"/>
          <p:nvPr>
            <p:ph idx="1" type="body"/>
          </p:nvPr>
        </p:nvSpPr>
        <p:spPr>
          <a:xfrm>
            <a:off x="311700" y="1411550"/>
            <a:ext cx="3999900" cy="20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Directly stores the data for the variable type.</a:t>
            </a:r>
            <a:endParaRPr/>
          </a:p>
          <a:p>
            <a:pPr indent="0" lvl="0" marL="0" rtl="0" algn="l">
              <a:spcBef>
                <a:spcPts val="1600"/>
              </a:spcBef>
              <a:spcAft>
                <a:spcPts val="0"/>
              </a:spcAft>
              <a:buNone/>
            </a:pPr>
            <a:r>
              <a:rPr lang="en"/>
              <a:t>int, short, long, float, </a:t>
            </a:r>
            <a:r>
              <a:rPr lang="en"/>
              <a:t>double, boolean, byte, char</a:t>
            </a:r>
            <a:endParaRPr/>
          </a:p>
          <a:p>
            <a:pPr indent="0" lvl="0" marL="0" rtl="0" algn="l">
              <a:spcBef>
                <a:spcPts val="1600"/>
              </a:spcBef>
              <a:spcAft>
                <a:spcPts val="1600"/>
              </a:spcAft>
              <a:buNone/>
            </a:pPr>
            <a:r>
              <a:rPr lang="en"/>
              <a:t>The variable and its value exist on the stack</a:t>
            </a:r>
            <a:endParaRPr/>
          </a:p>
        </p:txBody>
      </p:sp>
      <p:sp>
        <p:nvSpPr>
          <p:cNvPr id="366" name="Google Shape;366;p39"/>
          <p:cNvSpPr txBox="1"/>
          <p:nvPr>
            <p:ph idx="2" type="body"/>
          </p:nvPr>
        </p:nvSpPr>
        <p:spPr>
          <a:xfrm>
            <a:off x="4832400" y="1411550"/>
            <a:ext cx="3999900" cy="20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Stores a reference to where the instance of the object is located on the heap in memory.</a:t>
            </a:r>
            <a:endParaRPr/>
          </a:p>
          <a:p>
            <a:pPr indent="0" lvl="0" marL="0" rtl="0" algn="l">
              <a:spcBef>
                <a:spcPts val="1600"/>
              </a:spcBef>
              <a:spcAft>
                <a:spcPts val="0"/>
              </a:spcAft>
              <a:buNone/>
            </a:pPr>
            <a:r>
              <a:rPr lang="en"/>
              <a:t>The data is not directly stored in the variable.</a:t>
            </a:r>
            <a:endParaRPr/>
          </a:p>
          <a:p>
            <a:pPr indent="0" lvl="0" marL="0" rtl="0" algn="l">
              <a:spcBef>
                <a:spcPts val="1600"/>
              </a:spcBef>
              <a:spcAft>
                <a:spcPts val="1600"/>
              </a:spcAft>
              <a:buNone/>
            </a:pPr>
            <a:r>
              <a:rPr lang="en"/>
              <a:t>The reference variable exists on the stack and points to the location on the heap where the object is stored.</a:t>
            </a:r>
            <a:endParaRPr/>
          </a:p>
        </p:txBody>
      </p:sp>
      <p:sp>
        <p:nvSpPr>
          <p:cNvPr id="367" name="Google Shape;367;p39"/>
          <p:cNvSpPr txBox="1"/>
          <p:nvPr/>
        </p:nvSpPr>
        <p:spPr>
          <a:xfrm>
            <a:off x="331050" y="890150"/>
            <a:ext cx="39999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Primitive Type</a:t>
            </a:r>
            <a:endParaRPr b="1" sz="1800">
              <a:solidFill>
                <a:schemeClr val="accent5"/>
              </a:solidFill>
            </a:endParaRPr>
          </a:p>
        </p:txBody>
      </p:sp>
      <p:sp>
        <p:nvSpPr>
          <p:cNvPr id="368" name="Google Shape;368;p39"/>
          <p:cNvSpPr txBox="1"/>
          <p:nvPr/>
        </p:nvSpPr>
        <p:spPr>
          <a:xfrm>
            <a:off x="4832400" y="890150"/>
            <a:ext cx="39999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Reference</a:t>
            </a:r>
            <a:r>
              <a:rPr b="1" lang="en" sz="1800">
                <a:solidFill>
                  <a:schemeClr val="accent5"/>
                </a:solidFill>
              </a:rPr>
              <a:t> Type</a:t>
            </a:r>
            <a:endParaRPr b="1" sz="18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000"/>
                                        <p:tgtEl>
                                          <p:spTgt spid="36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000"/>
                                        <p:tgtEl>
                                          <p:spTgt spid="36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000"/>
                                        <p:tgtEl>
                                          <p:spTgt spid="366">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1000"/>
                                        <p:tgtEl>
                                          <p:spTgt spid="3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and Reference Types</a:t>
            </a:r>
            <a:endParaRPr/>
          </a:p>
        </p:txBody>
      </p:sp>
      <p:sp>
        <p:nvSpPr>
          <p:cNvPr id="374" name="Google Shape;374;p40"/>
          <p:cNvSpPr/>
          <p:nvPr/>
        </p:nvSpPr>
        <p:spPr>
          <a:xfrm>
            <a:off x="5098500" y="592400"/>
            <a:ext cx="3949800" cy="44133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txBox="1"/>
          <p:nvPr/>
        </p:nvSpPr>
        <p:spPr>
          <a:xfrm>
            <a:off x="5723675" y="293723"/>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sp>
        <p:nvSpPr>
          <p:cNvPr id="376" name="Google Shape;376;p40"/>
          <p:cNvSpPr txBox="1"/>
          <p:nvPr/>
        </p:nvSpPr>
        <p:spPr>
          <a:xfrm>
            <a:off x="2501994" y="676560"/>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Stack</a:t>
            </a:r>
            <a:endParaRPr/>
          </a:p>
        </p:txBody>
      </p:sp>
      <p:sp>
        <p:nvSpPr>
          <p:cNvPr id="377" name="Google Shape;377;p40"/>
          <p:cNvSpPr/>
          <p:nvPr/>
        </p:nvSpPr>
        <p:spPr>
          <a:xfrm>
            <a:off x="3047550" y="1056650"/>
            <a:ext cx="1794900" cy="3940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3109300" y="4274176"/>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79" name="Google Shape;379;p40"/>
          <p:cNvSpPr/>
          <p:nvPr/>
        </p:nvSpPr>
        <p:spPr>
          <a:xfrm>
            <a:off x="3140683" y="4649725"/>
            <a:ext cx="4908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a:t>
            </a:r>
            <a:endParaRPr sz="1100"/>
          </a:p>
        </p:txBody>
      </p:sp>
      <p:sp>
        <p:nvSpPr>
          <p:cNvPr id="380" name="Google Shape;380;p40"/>
          <p:cNvSpPr txBox="1"/>
          <p:nvPr/>
        </p:nvSpPr>
        <p:spPr>
          <a:xfrm>
            <a:off x="3140796" y="4479134"/>
            <a:ext cx="4908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a:t>
            </a:r>
            <a:endParaRPr sz="1100"/>
          </a:p>
        </p:txBody>
      </p:sp>
      <p:sp>
        <p:nvSpPr>
          <p:cNvPr id="381" name="Google Shape;381;p40"/>
          <p:cNvSpPr txBox="1"/>
          <p:nvPr/>
        </p:nvSpPr>
        <p:spPr>
          <a:xfrm>
            <a:off x="3140641" y="4773520"/>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5</a:t>
            </a:r>
            <a:endParaRPr sz="1100"/>
          </a:p>
        </p:txBody>
      </p:sp>
      <p:sp>
        <p:nvSpPr>
          <p:cNvPr id="382" name="Google Shape;382;p40"/>
          <p:cNvSpPr txBox="1"/>
          <p:nvPr/>
        </p:nvSpPr>
        <p:spPr>
          <a:xfrm>
            <a:off x="79900" y="1164400"/>
            <a:ext cx="1598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a = 5;</a:t>
            </a:r>
            <a:endParaRPr/>
          </a:p>
        </p:txBody>
      </p:sp>
      <p:sp>
        <p:nvSpPr>
          <p:cNvPr id="383" name="Google Shape;383;p40"/>
          <p:cNvSpPr txBox="1"/>
          <p:nvPr/>
        </p:nvSpPr>
        <p:spPr>
          <a:xfrm>
            <a:off x="79900" y="1570800"/>
            <a:ext cx="1598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 s = “hello”</a:t>
            </a:r>
            <a:r>
              <a:rPr lang="en"/>
              <a:t>;</a:t>
            </a:r>
            <a:endParaRPr/>
          </a:p>
        </p:txBody>
      </p:sp>
      <p:sp>
        <p:nvSpPr>
          <p:cNvPr id="384" name="Google Shape;384;p40"/>
          <p:cNvSpPr txBox="1"/>
          <p:nvPr/>
        </p:nvSpPr>
        <p:spPr>
          <a:xfrm>
            <a:off x="79900" y="1977200"/>
            <a:ext cx="18609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Dog d1</a:t>
            </a:r>
            <a:r>
              <a:rPr lang="en"/>
              <a:t> = new Dog();</a:t>
            </a:r>
            <a:endParaRPr/>
          </a:p>
        </p:txBody>
      </p:sp>
      <p:sp>
        <p:nvSpPr>
          <p:cNvPr id="385" name="Google Shape;385;p40"/>
          <p:cNvSpPr/>
          <p:nvPr/>
        </p:nvSpPr>
        <p:spPr>
          <a:xfrm>
            <a:off x="3129248" y="3562541"/>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86" name="Google Shape;386;p40"/>
          <p:cNvSpPr/>
          <p:nvPr/>
        </p:nvSpPr>
        <p:spPr>
          <a:xfrm>
            <a:off x="3160631" y="3938090"/>
            <a:ext cx="4908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t>
            </a:r>
            <a:endParaRPr sz="1100"/>
          </a:p>
        </p:txBody>
      </p:sp>
      <p:sp>
        <p:nvSpPr>
          <p:cNvPr id="387" name="Google Shape;387;p40"/>
          <p:cNvSpPr txBox="1"/>
          <p:nvPr/>
        </p:nvSpPr>
        <p:spPr>
          <a:xfrm>
            <a:off x="3160743" y="3767500"/>
            <a:ext cx="5634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String </a:t>
            </a:r>
            <a:endParaRPr sz="1100"/>
          </a:p>
        </p:txBody>
      </p:sp>
      <p:sp>
        <p:nvSpPr>
          <p:cNvPr id="388" name="Google Shape;388;p40"/>
          <p:cNvSpPr txBox="1"/>
          <p:nvPr/>
        </p:nvSpPr>
        <p:spPr>
          <a:xfrm>
            <a:off x="3160589" y="4061886"/>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389" name="Google Shape;389;p40"/>
          <p:cNvSpPr/>
          <p:nvPr/>
        </p:nvSpPr>
        <p:spPr>
          <a:xfrm rot="-326542">
            <a:off x="3396770" y="4007738"/>
            <a:ext cx="1995897" cy="9704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txBox="1"/>
          <p:nvPr/>
        </p:nvSpPr>
        <p:spPr>
          <a:xfrm>
            <a:off x="5392975" y="3921325"/>
            <a:ext cx="756300" cy="96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t>[ </a:t>
            </a:r>
            <a:r>
              <a:rPr lang="en" sz="1000" u="sng"/>
              <a:t>0 ]     ‘h’</a:t>
            </a:r>
            <a:endParaRPr sz="1000" u="sng"/>
          </a:p>
          <a:p>
            <a:pPr indent="0" lvl="0" marL="0" rtl="0" algn="l">
              <a:lnSpc>
                <a:spcPct val="115000"/>
              </a:lnSpc>
              <a:spcBef>
                <a:spcPts val="0"/>
              </a:spcBef>
              <a:spcAft>
                <a:spcPts val="0"/>
              </a:spcAft>
              <a:buNone/>
            </a:pPr>
            <a:r>
              <a:rPr lang="en" sz="1000" u="sng"/>
              <a:t>[ 1 ]</a:t>
            </a:r>
            <a:r>
              <a:rPr lang="en" sz="1000" u="sng">
                <a:solidFill>
                  <a:schemeClr val="dk1"/>
                </a:solidFill>
              </a:rPr>
              <a:t>     ‘e’</a:t>
            </a:r>
            <a:endParaRPr sz="1000" u="sng"/>
          </a:p>
          <a:p>
            <a:pPr indent="0" lvl="0" marL="0" rtl="0" algn="l">
              <a:lnSpc>
                <a:spcPct val="115000"/>
              </a:lnSpc>
              <a:spcBef>
                <a:spcPts val="0"/>
              </a:spcBef>
              <a:spcAft>
                <a:spcPts val="0"/>
              </a:spcAft>
              <a:buNone/>
            </a:pPr>
            <a:r>
              <a:rPr lang="en" sz="1000" u="sng"/>
              <a:t>[ 2</a:t>
            </a:r>
            <a:r>
              <a:rPr lang="en" sz="1000" u="sng">
                <a:solidFill>
                  <a:schemeClr val="dk1"/>
                </a:solidFill>
              </a:rPr>
              <a:t> ]     ‘l’</a:t>
            </a:r>
            <a:endParaRPr sz="1000" u="sng"/>
          </a:p>
          <a:p>
            <a:pPr indent="0" lvl="0" marL="0" rtl="0" algn="l">
              <a:lnSpc>
                <a:spcPct val="115000"/>
              </a:lnSpc>
              <a:spcBef>
                <a:spcPts val="0"/>
              </a:spcBef>
              <a:spcAft>
                <a:spcPts val="0"/>
              </a:spcAft>
              <a:buNone/>
            </a:pPr>
            <a:r>
              <a:rPr lang="en" sz="1000" u="sng"/>
              <a:t>[ 3 ]   </a:t>
            </a:r>
            <a:r>
              <a:rPr lang="en" sz="1000" u="sng">
                <a:solidFill>
                  <a:schemeClr val="dk1"/>
                </a:solidFill>
              </a:rPr>
              <a:t>  ‘l’</a:t>
            </a:r>
            <a:endParaRPr sz="1000" u="sng"/>
          </a:p>
          <a:p>
            <a:pPr indent="0" lvl="0" marL="0" rtl="0" algn="l">
              <a:lnSpc>
                <a:spcPct val="115000"/>
              </a:lnSpc>
              <a:spcBef>
                <a:spcPts val="0"/>
              </a:spcBef>
              <a:spcAft>
                <a:spcPts val="0"/>
              </a:spcAft>
              <a:buNone/>
            </a:pPr>
            <a:r>
              <a:rPr lang="en" sz="1000" u="sng"/>
              <a:t>[ 4 ]     ‘o’</a:t>
            </a:r>
            <a:endParaRPr sz="1000" u="sng"/>
          </a:p>
        </p:txBody>
      </p:sp>
      <p:sp>
        <p:nvSpPr>
          <p:cNvPr id="391" name="Google Shape;391;p40"/>
          <p:cNvSpPr txBox="1"/>
          <p:nvPr/>
        </p:nvSpPr>
        <p:spPr>
          <a:xfrm>
            <a:off x="79900" y="2383600"/>
            <a:ext cx="22488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 c = “CoOL”;</a:t>
            </a:r>
            <a:endParaRPr/>
          </a:p>
        </p:txBody>
      </p:sp>
      <p:sp>
        <p:nvSpPr>
          <p:cNvPr id="392" name="Google Shape;392;p40"/>
          <p:cNvSpPr txBox="1"/>
          <p:nvPr/>
        </p:nvSpPr>
        <p:spPr>
          <a:xfrm>
            <a:off x="5208125" y="1753613"/>
            <a:ext cx="756300" cy="82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t>[ 0 ]     ‘C’</a:t>
            </a:r>
            <a:endParaRPr sz="1000" u="sng"/>
          </a:p>
          <a:p>
            <a:pPr indent="0" lvl="0" marL="0" rtl="0" algn="l">
              <a:lnSpc>
                <a:spcPct val="115000"/>
              </a:lnSpc>
              <a:spcBef>
                <a:spcPts val="0"/>
              </a:spcBef>
              <a:spcAft>
                <a:spcPts val="0"/>
              </a:spcAft>
              <a:buNone/>
            </a:pPr>
            <a:r>
              <a:rPr lang="en" sz="1000" u="sng"/>
              <a:t>[ 1 ]</a:t>
            </a:r>
            <a:r>
              <a:rPr lang="en" sz="1000" u="sng">
                <a:solidFill>
                  <a:schemeClr val="dk1"/>
                </a:solidFill>
              </a:rPr>
              <a:t>     ‘o’</a:t>
            </a:r>
            <a:endParaRPr sz="1000" u="sng"/>
          </a:p>
          <a:p>
            <a:pPr indent="0" lvl="0" marL="0" rtl="0" algn="l">
              <a:lnSpc>
                <a:spcPct val="115000"/>
              </a:lnSpc>
              <a:spcBef>
                <a:spcPts val="0"/>
              </a:spcBef>
              <a:spcAft>
                <a:spcPts val="0"/>
              </a:spcAft>
              <a:buNone/>
            </a:pPr>
            <a:r>
              <a:rPr lang="en" sz="1000" u="sng"/>
              <a:t>[ 2</a:t>
            </a:r>
            <a:r>
              <a:rPr lang="en" sz="1000" u="sng">
                <a:solidFill>
                  <a:schemeClr val="dk1"/>
                </a:solidFill>
              </a:rPr>
              <a:t> ]     ‘O’</a:t>
            </a:r>
            <a:endParaRPr sz="1000" u="sng"/>
          </a:p>
          <a:p>
            <a:pPr indent="0" lvl="0" marL="0" rtl="0" algn="l">
              <a:lnSpc>
                <a:spcPct val="115000"/>
              </a:lnSpc>
              <a:spcBef>
                <a:spcPts val="0"/>
              </a:spcBef>
              <a:spcAft>
                <a:spcPts val="0"/>
              </a:spcAft>
              <a:buNone/>
            </a:pPr>
            <a:r>
              <a:rPr lang="en" sz="1000" u="sng"/>
              <a:t>[ 3 ]   </a:t>
            </a:r>
            <a:r>
              <a:rPr lang="en" sz="1000" u="sng">
                <a:solidFill>
                  <a:schemeClr val="dk1"/>
                </a:solidFill>
              </a:rPr>
              <a:t>  ‘L’</a:t>
            </a:r>
            <a:endParaRPr sz="1000" u="sng"/>
          </a:p>
        </p:txBody>
      </p:sp>
      <p:sp>
        <p:nvSpPr>
          <p:cNvPr id="393" name="Google Shape;393;p40"/>
          <p:cNvSpPr/>
          <p:nvPr/>
        </p:nvSpPr>
        <p:spPr>
          <a:xfrm>
            <a:off x="3129248" y="2016075"/>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4" name="Google Shape;394;p40"/>
          <p:cNvSpPr/>
          <p:nvPr/>
        </p:nvSpPr>
        <p:spPr>
          <a:xfrm>
            <a:off x="3160631" y="2391624"/>
            <a:ext cx="4908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a:t>
            </a:r>
            <a:endParaRPr sz="1100"/>
          </a:p>
        </p:txBody>
      </p:sp>
      <p:sp>
        <p:nvSpPr>
          <p:cNvPr id="395" name="Google Shape;395;p40"/>
          <p:cNvSpPr txBox="1"/>
          <p:nvPr/>
        </p:nvSpPr>
        <p:spPr>
          <a:xfrm>
            <a:off x="3160743" y="2221034"/>
            <a:ext cx="5634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String </a:t>
            </a:r>
            <a:endParaRPr sz="1100"/>
          </a:p>
        </p:txBody>
      </p:sp>
      <p:sp>
        <p:nvSpPr>
          <p:cNvPr id="396" name="Google Shape;396;p40"/>
          <p:cNvSpPr txBox="1"/>
          <p:nvPr/>
        </p:nvSpPr>
        <p:spPr>
          <a:xfrm>
            <a:off x="3160589" y="2515420"/>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397" name="Google Shape;397;p40"/>
          <p:cNvSpPr/>
          <p:nvPr/>
        </p:nvSpPr>
        <p:spPr>
          <a:xfrm rot="-1409419">
            <a:off x="3310991" y="2151180"/>
            <a:ext cx="1996015" cy="9714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3129248" y="2789198"/>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9" name="Google Shape;399;p40"/>
          <p:cNvSpPr/>
          <p:nvPr/>
        </p:nvSpPr>
        <p:spPr>
          <a:xfrm>
            <a:off x="3160631" y="3164747"/>
            <a:ext cx="4908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d1</a:t>
            </a:r>
            <a:endParaRPr sz="1100"/>
          </a:p>
        </p:txBody>
      </p:sp>
      <p:sp>
        <p:nvSpPr>
          <p:cNvPr id="400" name="Google Shape;400;p40"/>
          <p:cNvSpPr txBox="1"/>
          <p:nvPr/>
        </p:nvSpPr>
        <p:spPr>
          <a:xfrm>
            <a:off x="3160743" y="2994157"/>
            <a:ext cx="5634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Dog</a:t>
            </a:r>
            <a:r>
              <a:rPr lang="en" sz="1100"/>
              <a:t> </a:t>
            </a:r>
            <a:endParaRPr sz="1100"/>
          </a:p>
        </p:txBody>
      </p:sp>
      <p:sp>
        <p:nvSpPr>
          <p:cNvPr id="401" name="Google Shape;401;p40"/>
          <p:cNvSpPr txBox="1"/>
          <p:nvPr/>
        </p:nvSpPr>
        <p:spPr>
          <a:xfrm>
            <a:off x="3160589" y="3288543"/>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402" name="Google Shape;402;p40"/>
          <p:cNvSpPr/>
          <p:nvPr/>
        </p:nvSpPr>
        <p:spPr>
          <a:xfrm rot="-572253">
            <a:off x="3368020" y="3069517"/>
            <a:ext cx="3117797" cy="97061"/>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40"/>
          <p:cNvPicPr preferRelativeResize="0"/>
          <p:nvPr/>
        </p:nvPicPr>
        <p:blipFill>
          <a:blip r:embed="rId3">
            <a:alphaModFix/>
          </a:blip>
          <a:stretch>
            <a:fillRect/>
          </a:stretch>
        </p:blipFill>
        <p:spPr>
          <a:xfrm>
            <a:off x="6616500" y="2893981"/>
            <a:ext cx="710699" cy="1119618"/>
          </a:xfrm>
          <a:prstGeom prst="rect">
            <a:avLst/>
          </a:prstGeom>
          <a:noFill/>
          <a:ln>
            <a:noFill/>
          </a:ln>
        </p:spPr>
      </p:pic>
      <p:sp>
        <p:nvSpPr>
          <p:cNvPr id="404" name="Google Shape;404;p40"/>
          <p:cNvSpPr txBox="1"/>
          <p:nvPr/>
        </p:nvSpPr>
        <p:spPr>
          <a:xfrm>
            <a:off x="6418475" y="2845301"/>
            <a:ext cx="1429200" cy="206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 ]</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405" name="Google Shape;405;p40"/>
          <p:cNvSpPr/>
          <p:nvPr/>
        </p:nvSpPr>
        <p:spPr>
          <a:xfrm rot="-3035387">
            <a:off x="7099300" y="3562800"/>
            <a:ext cx="1291449" cy="9722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txBox="1"/>
          <p:nvPr/>
        </p:nvSpPr>
        <p:spPr>
          <a:xfrm>
            <a:off x="8136900" y="2980825"/>
            <a:ext cx="756300" cy="166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t>[ 0 ]     ‘d’</a:t>
            </a:r>
            <a:endParaRPr sz="1000" u="sng"/>
          </a:p>
          <a:p>
            <a:pPr indent="0" lvl="0" marL="0" rtl="0" algn="l">
              <a:lnSpc>
                <a:spcPct val="115000"/>
              </a:lnSpc>
              <a:spcBef>
                <a:spcPts val="0"/>
              </a:spcBef>
              <a:spcAft>
                <a:spcPts val="0"/>
              </a:spcAft>
              <a:buNone/>
            </a:pPr>
            <a:r>
              <a:rPr lang="en" sz="1000" u="sng"/>
              <a:t>[ 1 ]</a:t>
            </a:r>
            <a:r>
              <a:rPr lang="en" sz="1000" u="sng">
                <a:solidFill>
                  <a:schemeClr val="dk1"/>
                </a:solidFill>
              </a:rPr>
              <a:t>     ‘o’</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[ 2 ]     ‘g’</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[ 3 ]     ‘g’</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[ 4 ]     ‘y’</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[ 5 ]     ‘ ’</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[ 6 ]     ‘D’</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[ 7 ]     ‘o’</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[ 8]     ‘e’</a:t>
            </a:r>
            <a:endParaRPr sz="1000" u="sng">
              <a:solidFill>
                <a:schemeClr val="dk1"/>
              </a:solidFill>
            </a:endParaRPr>
          </a:p>
        </p:txBody>
      </p:sp>
      <p:sp>
        <p:nvSpPr>
          <p:cNvPr id="407" name="Google Shape;407;p40"/>
          <p:cNvSpPr txBox="1"/>
          <p:nvPr/>
        </p:nvSpPr>
        <p:spPr>
          <a:xfrm>
            <a:off x="83674" y="2816875"/>
            <a:ext cx="25539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boolean isCool</a:t>
            </a:r>
            <a:r>
              <a:rPr lang="en"/>
              <a:t> = true;</a:t>
            </a:r>
            <a:endParaRPr/>
          </a:p>
        </p:txBody>
      </p:sp>
      <p:sp>
        <p:nvSpPr>
          <p:cNvPr id="408" name="Google Shape;408;p40"/>
          <p:cNvSpPr/>
          <p:nvPr/>
        </p:nvSpPr>
        <p:spPr>
          <a:xfrm>
            <a:off x="3996795" y="4274183"/>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09" name="Google Shape;409;p40"/>
          <p:cNvSpPr/>
          <p:nvPr/>
        </p:nvSpPr>
        <p:spPr>
          <a:xfrm>
            <a:off x="4028174" y="4649725"/>
            <a:ext cx="5634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isCool</a:t>
            </a:r>
            <a:endParaRPr sz="1000"/>
          </a:p>
        </p:txBody>
      </p:sp>
      <p:sp>
        <p:nvSpPr>
          <p:cNvPr id="410" name="Google Shape;410;p40"/>
          <p:cNvSpPr txBox="1"/>
          <p:nvPr/>
        </p:nvSpPr>
        <p:spPr>
          <a:xfrm>
            <a:off x="3968135" y="4479150"/>
            <a:ext cx="7107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boolean</a:t>
            </a:r>
            <a:endParaRPr sz="1000"/>
          </a:p>
        </p:txBody>
      </p:sp>
      <p:sp>
        <p:nvSpPr>
          <p:cNvPr id="411" name="Google Shape;411;p40"/>
          <p:cNvSpPr txBox="1"/>
          <p:nvPr/>
        </p:nvSpPr>
        <p:spPr>
          <a:xfrm>
            <a:off x="4028136" y="4773528"/>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true</a:t>
            </a:r>
            <a:endParaRPr sz="1000"/>
          </a:p>
        </p:txBody>
      </p:sp>
      <p:sp>
        <p:nvSpPr>
          <p:cNvPr id="412" name="Google Shape;412;p40"/>
          <p:cNvSpPr txBox="1"/>
          <p:nvPr/>
        </p:nvSpPr>
        <p:spPr>
          <a:xfrm>
            <a:off x="79900" y="3196400"/>
            <a:ext cx="18609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Dog d2 = new Dog();</a:t>
            </a:r>
            <a:endParaRPr/>
          </a:p>
        </p:txBody>
      </p:sp>
      <p:sp>
        <p:nvSpPr>
          <p:cNvPr id="413" name="Google Shape;413;p40"/>
          <p:cNvSpPr/>
          <p:nvPr/>
        </p:nvSpPr>
        <p:spPr>
          <a:xfrm>
            <a:off x="3129009" y="1265198"/>
            <a:ext cx="7365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14" name="Google Shape;414;p40"/>
          <p:cNvSpPr/>
          <p:nvPr/>
        </p:nvSpPr>
        <p:spPr>
          <a:xfrm>
            <a:off x="3160393" y="1640747"/>
            <a:ext cx="4908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d2</a:t>
            </a:r>
            <a:endParaRPr sz="1100"/>
          </a:p>
        </p:txBody>
      </p:sp>
      <p:sp>
        <p:nvSpPr>
          <p:cNvPr id="415" name="Google Shape;415;p40"/>
          <p:cNvSpPr txBox="1"/>
          <p:nvPr/>
        </p:nvSpPr>
        <p:spPr>
          <a:xfrm>
            <a:off x="3160504" y="1470157"/>
            <a:ext cx="5634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Dog </a:t>
            </a:r>
            <a:endParaRPr sz="1100"/>
          </a:p>
        </p:txBody>
      </p:sp>
      <p:sp>
        <p:nvSpPr>
          <p:cNvPr id="416" name="Google Shape;416;p40"/>
          <p:cNvSpPr txBox="1"/>
          <p:nvPr/>
        </p:nvSpPr>
        <p:spPr>
          <a:xfrm>
            <a:off x="3160350" y="1764543"/>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417" name="Google Shape;417;p40"/>
          <p:cNvSpPr/>
          <p:nvPr/>
        </p:nvSpPr>
        <p:spPr>
          <a:xfrm rot="-990961">
            <a:off x="3360326" y="1268706"/>
            <a:ext cx="3926715" cy="9729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40"/>
          <p:cNvPicPr preferRelativeResize="0"/>
          <p:nvPr/>
        </p:nvPicPr>
        <p:blipFill>
          <a:blip r:embed="rId3">
            <a:alphaModFix/>
          </a:blip>
          <a:stretch>
            <a:fillRect/>
          </a:stretch>
        </p:blipFill>
        <p:spPr>
          <a:xfrm>
            <a:off x="7378500" y="760381"/>
            <a:ext cx="710699" cy="1119618"/>
          </a:xfrm>
          <a:prstGeom prst="rect">
            <a:avLst/>
          </a:prstGeom>
          <a:noFill/>
          <a:ln>
            <a:noFill/>
          </a:ln>
        </p:spPr>
      </p:pic>
      <p:sp>
        <p:nvSpPr>
          <p:cNvPr id="419" name="Google Shape;419;p40"/>
          <p:cNvSpPr txBox="1"/>
          <p:nvPr/>
        </p:nvSpPr>
        <p:spPr>
          <a:xfrm>
            <a:off x="7180475" y="711701"/>
            <a:ext cx="1429200" cy="206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 ]</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420" name="Google Shape;420;p40"/>
          <p:cNvSpPr/>
          <p:nvPr/>
        </p:nvSpPr>
        <p:spPr>
          <a:xfrm rot="5151630">
            <a:off x="7562569" y="2483590"/>
            <a:ext cx="1113806" cy="9716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p:nvPr/>
        </p:nvSpPr>
        <p:spPr>
          <a:xfrm>
            <a:off x="3769600" y="828950"/>
            <a:ext cx="5191800" cy="41769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t>create an </a:t>
            </a:r>
            <a:r>
              <a:rPr lang="en">
                <a:solidFill>
                  <a:schemeClr val="accent5"/>
                </a:solidFill>
              </a:rPr>
              <a:t>alias</a:t>
            </a:r>
            <a:r>
              <a:rPr lang="en"/>
              <a:t> for an instance of a </a:t>
            </a:r>
            <a:r>
              <a:rPr lang="en">
                <a:solidFill>
                  <a:schemeClr val="accent5"/>
                </a:solidFill>
              </a:rPr>
              <a:t>Dog</a:t>
            </a:r>
            <a:endParaRPr/>
          </a:p>
        </p:txBody>
      </p:sp>
      <p:sp>
        <p:nvSpPr>
          <p:cNvPr id="427" name="Google Shape;427;p41"/>
          <p:cNvSpPr txBox="1"/>
          <p:nvPr>
            <p:ph idx="1" type="body"/>
          </p:nvPr>
        </p:nvSpPr>
        <p:spPr>
          <a:xfrm>
            <a:off x="102075" y="671250"/>
            <a:ext cx="3612000" cy="2069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public static void main(String[] args) {</a:t>
            </a:r>
            <a:endParaRPr sz="1200"/>
          </a:p>
          <a:p>
            <a:pPr indent="457200" lvl="0" marL="0" rtl="0" algn="l">
              <a:spcBef>
                <a:spcPts val="0"/>
              </a:spcBef>
              <a:spcAft>
                <a:spcPts val="0"/>
              </a:spcAft>
              <a:buNone/>
            </a:pPr>
            <a:r>
              <a:rPr lang="en" sz="1200"/>
              <a:t>Dog d1 = new Dog();</a:t>
            </a:r>
            <a:endParaRPr sz="1200"/>
          </a:p>
          <a:p>
            <a:pPr indent="0" lvl="0" marL="0" rtl="0" algn="l">
              <a:spcBef>
                <a:spcPts val="0"/>
              </a:spcBef>
              <a:spcAft>
                <a:spcPts val="0"/>
              </a:spcAft>
              <a:buNone/>
            </a:pPr>
            <a:r>
              <a:rPr lang="en" sz="1200"/>
              <a:t>	Dog fido = new Dog();</a:t>
            </a:r>
            <a:endParaRPr sz="1200"/>
          </a:p>
          <a:p>
            <a:pPr indent="0" lvl="0" marL="0" rtl="0" algn="l">
              <a:spcBef>
                <a:spcPts val="0"/>
              </a:spcBef>
              <a:spcAft>
                <a:spcPts val="0"/>
              </a:spcAft>
              <a:buNone/>
            </a:pPr>
            <a:r>
              <a:rPr lang="en" sz="1200"/>
              <a:t>	Dog scooby = new Dog();</a:t>
            </a:r>
            <a:endParaRPr sz="1200"/>
          </a:p>
          <a:p>
            <a:pPr indent="0" lvl="0" marL="0" rtl="0" algn="l">
              <a:spcBef>
                <a:spcPts val="0"/>
              </a:spcBef>
              <a:spcAft>
                <a:spcPts val="0"/>
              </a:spcAft>
              <a:buNone/>
            </a:pPr>
            <a:r>
              <a:rPr lang="en" sz="1200"/>
              <a:t>	Dog fox = fido; //alias points to same object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428" name="Google Shape;428;p41"/>
          <p:cNvSpPr/>
          <p:nvPr/>
        </p:nvSpPr>
        <p:spPr>
          <a:xfrm>
            <a:off x="736405" y="2987526"/>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9" name="Google Shape;429;p41"/>
          <p:cNvSpPr/>
          <p:nvPr/>
        </p:nvSpPr>
        <p:spPr>
          <a:xfrm>
            <a:off x="777230" y="3415848"/>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430" name="Google Shape;430;p41"/>
          <p:cNvSpPr txBox="1"/>
          <p:nvPr/>
        </p:nvSpPr>
        <p:spPr>
          <a:xfrm>
            <a:off x="781480" y="3221276"/>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31" name="Google Shape;431;p41"/>
          <p:cNvSpPr txBox="1"/>
          <p:nvPr/>
        </p:nvSpPr>
        <p:spPr>
          <a:xfrm>
            <a:off x="953316" y="3557029"/>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32" name="Google Shape;432;p41"/>
          <p:cNvSpPr/>
          <p:nvPr/>
        </p:nvSpPr>
        <p:spPr>
          <a:xfrm rot="-1925529">
            <a:off x="984842" y="2753243"/>
            <a:ext cx="3297117" cy="11311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1685325" y="3409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34" name="Google Shape;434;p41"/>
          <p:cNvSpPr/>
          <p:nvPr/>
        </p:nvSpPr>
        <p:spPr>
          <a:xfrm>
            <a:off x="1726150" y="3838272"/>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435" name="Google Shape;435;p41"/>
          <p:cNvSpPr txBox="1"/>
          <p:nvPr/>
        </p:nvSpPr>
        <p:spPr>
          <a:xfrm>
            <a:off x="1730400" y="3643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36" name="Google Shape;436;p41"/>
          <p:cNvSpPr txBox="1"/>
          <p:nvPr/>
        </p:nvSpPr>
        <p:spPr>
          <a:xfrm>
            <a:off x="1902236" y="3979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37" name="Google Shape;437;p41"/>
          <p:cNvSpPr/>
          <p:nvPr/>
        </p:nvSpPr>
        <p:spPr>
          <a:xfrm rot="-563869">
            <a:off x="2060950" y="3738168"/>
            <a:ext cx="3724083" cy="8764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2562222" y="41719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39" name="Google Shape;439;p41"/>
          <p:cNvSpPr/>
          <p:nvPr/>
        </p:nvSpPr>
        <p:spPr>
          <a:xfrm>
            <a:off x="2603047" y="4600275"/>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440" name="Google Shape;440;p41"/>
          <p:cNvSpPr txBox="1"/>
          <p:nvPr/>
        </p:nvSpPr>
        <p:spPr>
          <a:xfrm>
            <a:off x="2607297" y="44057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41" name="Google Shape;441;p41"/>
          <p:cNvSpPr txBox="1"/>
          <p:nvPr/>
        </p:nvSpPr>
        <p:spPr>
          <a:xfrm>
            <a:off x="2779133" y="47414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42" name="Google Shape;442;p41"/>
          <p:cNvSpPr/>
          <p:nvPr/>
        </p:nvSpPr>
        <p:spPr>
          <a:xfrm rot="-571379">
            <a:off x="2887064" y="4435533"/>
            <a:ext cx="4518772" cy="5928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txBox="1"/>
          <p:nvPr/>
        </p:nvSpPr>
        <p:spPr>
          <a:xfrm>
            <a:off x="5098500" y="7527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pic>
        <p:nvPicPr>
          <p:cNvPr id="444" name="Google Shape;444;p41"/>
          <p:cNvPicPr preferRelativeResize="0"/>
          <p:nvPr/>
        </p:nvPicPr>
        <p:blipFill>
          <a:blip r:embed="rId3">
            <a:alphaModFix/>
          </a:blip>
          <a:stretch>
            <a:fillRect/>
          </a:stretch>
        </p:blipFill>
        <p:spPr>
          <a:xfrm>
            <a:off x="4247396" y="1055307"/>
            <a:ext cx="1011578" cy="1593599"/>
          </a:xfrm>
          <a:prstGeom prst="rect">
            <a:avLst/>
          </a:prstGeom>
          <a:noFill/>
          <a:ln>
            <a:noFill/>
          </a:ln>
        </p:spPr>
      </p:pic>
      <p:sp>
        <p:nvSpPr>
          <p:cNvPr id="445" name="Google Shape;445;p41"/>
          <p:cNvSpPr txBox="1"/>
          <p:nvPr/>
        </p:nvSpPr>
        <p:spPr>
          <a:xfrm>
            <a:off x="4049375" y="10137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446" name="Google Shape;446;p41"/>
          <p:cNvPicPr preferRelativeResize="0"/>
          <p:nvPr/>
        </p:nvPicPr>
        <p:blipFill>
          <a:blip r:embed="rId3">
            <a:alphaModFix/>
          </a:blip>
          <a:stretch>
            <a:fillRect/>
          </a:stretch>
        </p:blipFill>
        <p:spPr>
          <a:xfrm>
            <a:off x="5930700" y="1505603"/>
            <a:ext cx="1011578" cy="1593599"/>
          </a:xfrm>
          <a:prstGeom prst="rect">
            <a:avLst/>
          </a:prstGeom>
          <a:noFill/>
          <a:ln>
            <a:noFill/>
          </a:ln>
        </p:spPr>
      </p:pic>
      <p:sp>
        <p:nvSpPr>
          <p:cNvPr id="447" name="Google Shape;447;p41"/>
          <p:cNvSpPr txBox="1"/>
          <p:nvPr/>
        </p:nvSpPr>
        <p:spPr>
          <a:xfrm>
            <a:off x="5732675" y="14640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448" name="Google Shape;448;p41"/>
          <p:cNvPicPr preferRelativeResize="0"/>
          <p:nvPr/>
        </p:nvPicPr>
        <p:blipFill>
          <a:blip r:embed="rId3">
            <a:alphaModFix/>
          </a:blip>
          <a:stretch>
            <a:fillRect/>
          </a:stretch>
        </p:blipFill>
        <p:spPr>
          <a:xfrm>
            <a:off x="7530900" y="2343803"/>
            <a:ext cx="1011578" cy="1593599"/>
          </a:xfrm>
          <a:prstGeom prst="rect">
            <a:avLst/>
          </a:prstGeom>
          <a:noFill/>
          <a:ln>
            <a:noFill/>
          </a:ln>
        </p:spPr>
      </p:pic>
      <p:sp>
        <p:nvSpPr>
          <p:cNvPr id="449" name="Google Shape;449;p41"/>
          <p:cNvSpPr txBox="1"/>
          <p:nvPr/>
        </p:nvSpPr>
        <p:spPr>
          <a:xfrm>
            <a:off x="7332875" y="2302225"/>
            <a:ext cx="1429200" cy="249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name      “doggy Doe”</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450" name="Google Shape;450;p41"/>
          <p:cNvSpPr/>
          <p:nvPr/>
        </p:nvSpPr>
        <p:spPr>
          <a:xfrm>
            <a:off x="618525" y="4095750"/>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1" name="Google Shape;451;p41"/>
          <p:cNvSpPr/>
          <p:nvPr/>
        </p:nvSpPr>
        <p:spPr>
          <a:xfrm>
            <a:off x="659350" y="4524072"/>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fox</a:t>
            </a:r>
            <a:endParaRPr sz="1200"/>
          </a:p>
        </p:txBody>
      </p:sp>
      <p:sp>
        <p:nvSpPr>
          <p:cNvPr id="452" name="Google Shape;452;p41"/>
          <p:cNvSpPr txBox="1"/>
          <p:nvPr/>
        </p:nvSpPr>
        <p:spPr>
          <a:xfrm>
            <a:off x="663600" y="4329500"/>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53" name="Google Shape;453;p41"/>
          <p:cNvSpPr txBox="1"/>
          <p:nvPr/>
        </p:nvSpPr>
        <p:spPr>
          <a:xfrm>
            <a:off x="835436" y="466525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54" name="Google Shape;454;p41"/>
          <p:cNvSpPr/>
          <p:nvPr/>
        </p:nvSpPr>
        <p:spPr>
          <a:xfrm rot="-895079">
            <a:off x="885878" y="4079786"/>
            <a:ext cx="4945693" cy="87329"/>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5"/>
          <p:cNvPicPr preferRelativeResize="0"/>
          <p:nvPr/>
        </p:nvPicPr>
        <p:blipFill>
          <a:blip r:embed="rId3">
            <a:alphaModFix/>
          </a:blip>
          <a:stretch>
            <a:fillRect/>
          </a:stretch>
        </p:blipFill>
        <p:spPr>
          <a:xfrm>
            <a:off x="1064725" y="1835375"/>
            <a:ext cx="2619099" cy="2063174"/>
          </a:xfrm>
          <a:prstGeom prst="rect">
            <a:avLst/>
          </a:prstGeom>
          <a:noFill/>
          <a:ln>
            <a:noFill/>
          </a:ln>
        </p:spPr>
      </p:pic>
      <p:pic>
        <p:nvPicPr>
          <p:cNvPr id="90" name="Google Shape;90;p15"/>
          <p:cNvPicPr preferRelativeResize="0"/>
          <p:nvPr/>
        </p:nvPicPr>
        <p:blipFill>
          <a:blip r:embed="rId4">
            <a:alphaModFix/>
          </a:blip>
          <a:stretch>
            <a:fillRect/>
          </a:stretch>
        </p:blipFill>
        <p:spPr>
          <a:xfrm>
            <a:off x="3437683" y="2778575"/>
            <a:ext cx="2587576" cy="1726000"/>
          </a:xfrm>
          <a:prstGeom prst="rect">
            <a:avLst/>
          </a:prstGeom>
          <a:noFill/>
          <a:ln>
            <a:noFill/>
          </a:ln>
        </p:spPr>
      </p:pic>
      <p:sp>
        <p:nvSpPr>
          <p:cNvPr id="91" name="Google Shape;91;p15"/>
          <p:cNvSpPr txBox="1"/>
          <p:nvPr>
            <p:ph type="title"/>
          </p:nvPr>
        </p:nvSpPr>
        <p:spPr>
          <a:xfrm>
            <a:off x="242958"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class?</a:t>
            </a:r>
            <a:endParaRPr/>
          </a:p>
        </p:txBody>
      </p:sp>
      <p:sp>
        <p:nvSpPr>
          <p:cNvPr id="92" name="Google Shape;92;p15"/>
          <p:cNvSpPr txBox="1"/>
          <p:nvPr>
            <p:ph idx="1" type="body"/>
          </p:nvPr>
        </p:nvSpPr>
        <p:spPr>
          <a:xfrm>
            <a:off x="242958" y="923875"/>
            <a:ext cx="8698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200"/>
              <a:t>It is a template used to represent a real-world entity as a java object.</a:t>
            </a:r>
            <a:endParaRPr sz="2200"/>
          </a:p>
        </p:txBody>
      </p:sp>
      <p:pic>
        <p:nvPicPr>
          <p:cNvPr id="93" name="Google Shape;93;p15"/>
          <p:cNvPicPr preferRelativeResize="0"/>
          <p:nvPr/>
        </p:nvPicPr>
        <p:blipFill>
          <a:blip r:embed="rId5">
            <a:alphaModFix/>
          </a:blip>
          <a:stretch>
            <a:fillRect/>
          </a:stretch>
        </p:blipFill>
        <p:spPr>
          <a:xfrm>
            <a:off x="321500" y="3325050"/>
            <a:ext cx="1758750" cy="1758750"/>
          </a:xfrm>
          <a:prstGeom prst="rect">
            <a:avLst/>
          </a:prstGeom>
          <a:noFill/>
          <a:ln>
            <a:noFill/>
          </a:ln>
        </p:spPr>
      </p:pic>
      <p:pic>
        <p:nvPicPr>
          <p:cNvPr id="94" name="Google Shape;94;p15"/>
          <p:cNvPicPr preferRelativeResize="0"/>
          <p:nvPr/>
        </p:nvPicPr>
        <p:blipFill>
          <a:blip r:embed="rId6">
            <a:alphaModFix/>
          </a:blip>
          <a:stretch>
            <a:fillRect/>
          </a:stretch>
        </p:blipFill>
        <p:spPr>
          <a:xfrm>
            <a:off x="6233102" y="3044575"/>
            <a:ext cx="2739275" cy="1957201"/>
          </a:xfrm>
          <a:prstGeom prst="rect">
            <a:avLst/>
          </a:prstGeom>
          <a:noFill/>
          <a:ln>
            <a:noFill/>
          </a:ln>
        </p:spPr>
      </p:pic>
      <p:pic>
        <p:nvPicPr>
          <p:cNvPr id="95" name="Google Shape;95;p15"/>
          <p:cNvPicPr preferRelativeResize="0"/>
          <p:nvPr/>
        </p:nvPicPr>
        <p:blipFill rotWithShape="1">
          <a:blip r:embed="rId7">
            <a:alphaModFix/>
          </a:blip>
          <a:srcRect b="22953" l="3691" r="35488" t="21130"/>
          <a:stretch/>
        </p:blipFill>
        <p:spPr>
          <a:xfrm>
            <a:off x="6140050" y="1870375"/>
            <a:ext cx="1282746" cy="1060593"/>
          </a:xfrm>
          <a:prstGeom prst="rect">
            <a:avLst/>
          </a:prstGeom>
          <a:noFill/>
          <a:ln>
            <a:noFill/>
          </a:ln>
        </p:spPr>
      </p:pic>
      <p:pic>
        <p:nvPicPr>
          <p:cNvPr id="96" name="Google Shape;96;p15"/>
          <p:cNvPicPr preferRelativeResize="0"/>
          <p:nvPr/>
        </p:nvPicPr>
        <p:blipFill rotWithShape="1">
          <a:blip r:embed="rId7">
            <a:alphaModFix/>
          </a:blip>
          <a:srcRect b="21924" l="70439" r="2828" t="22159"/>
          <a:stretch/>
        </p:blipFill>
        <p:spPr>
          <a:xfrm>
            <a:off x="7455775" y="1870375"/>
            <a:ext cx="563824" cy="106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311700" y="216425"/>
            <a:ext cx="862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Passing of Primitive and Reference Types</a:t>
            </a:r>
            <a:endParaRPr/>
          </a:p>
        </p:txBody>
      </p:sp>
      <p:sp>
        <p:nvSpPr>
          <p:cNvPr id="460" name="Google Shape;460;p42"/>
          <p:cNvSpPr txBox="1"/>
          <p:nvPr/>
        </p:nvSpPr>
        <p:spPr>
          <a:xfrm>
            <a:off x="331050" y="890150"/>
            <a:ext cx="39999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Passing a </a:t>
            </a:r>
            <a:r>
              <a:rPr b="1" lang="en" sz="1800">
                <a:solidFill>
                  <a:schemeClr val="accent5"/>
                </a:solidFill>
              </a:rPr>
              <a:t>Primitive Type</a:t>
            </a:r>
            <a:endParaRPr b="1" sz="1800">
              <a:solidFill>
                <a:schemeClr val="accent5"/>
              </a:solidFill>
            </a:endParaRPr>
          </a:p>
        </p:txBody>
      </p:sp>
      <p:sp>
        <p:nvSpPr>
          <p:cNvPr id="461" name="Google Shape;461;p42"/>
          <p:cNvSpPr txBox="1"/>
          <p:nvPr/>
        </p:nvSpPr>
        <p:spPr>
          <a:xfrm>
            <a:off x="331050" y="2820250"/>
            <a:ext cx="39999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Passing a </a:t>
            </a:r>
            <a:r>
              <a:rPr b="1" lang="en" sz="1800">
                <a:solidFill>
                  <a:schemeClr val="accent5"/>
                </a:solidFill>
              </a:rPr>
              <a:t>Reference Type</a:t>
            </a:r>
            <a:endParaRPr b="1" sz="1800">
              <a:solidFill>
                <a:schemeClr val="accent5"/>
              </a:solidFill>
            </a:endParaRPr>
          </a:p>
        </p:txBody>
      </p:sp>
      <p:sp>
        <p:nvSpPr>
          <p:cNvPr id="462" name="Google Shape;462;p42"/>
          <p:cNvSpPr txBox="1"/>
          <p:nvPr>
            <p:ph idx="1" type="body"/>
          </p:nvPr>
        </p:nvSpPr>
        <p:spPr>
          <a:xfrm>
            <a:off x="311700" y="1411550"/>
            <a:ext cx="8067900" cy="13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u="sng"/>
              <a:t>value</a:t>
            </a:r>
            <a:r>
              <a:rPr lang="en"/>
              <a:t> is passed into </a:t>
            </a:r>
            <a:r>
              <a:rPr lang="en"/>
              <a:t>the method or constructor to be used</a:t>
            </a:r>
            <a:endParaRPr/>
          </a:p>
          <a:p>
            <a:pPr indent="0" lvl="0" marL="0" rtl="0" algn="l">
              <a:spcBef>
                <a:spcPts val="1600"/>
              </a:spcBef>
              <a:spcAft>
                <a:spcPts val="1600"/>
              </a:spcAft>
              <a:buNone/>
            </a:pPr>
            <a:r>
              <a:rPr lang="en"/>
              <a:t>Any modifications on the argument are local to the method and do not affect the external variable.</a:t>
            </a:r>
            <a:endParaRPr/>
          </a:p>
        </p:txBody>
      </p:sp>
      <p:sp>
        <p:nvSpPr>
          <p:cNvPr id="463" name="Google Shape;463;p42"/>
          <p:cNvSpPr txBox="1"/>
          <p:nvPr>
            <p:ph idx="1" type="body"/>
          </p:nvPr>
        </p:nvSpPr>
        <p:spPr>
          <a:xfrm>
            <a:off x="425900" y="3341675"/>
            <a:ext cx="7953600" cy="13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u="sng"/>
              <a:t>memory location</a:t>
            </a:r>
            <a:r>
              <a:rPr lang="en"/>
              <a:t> is passed into the method</a:t>
            </a:r>
            <a:r>
              <a:rPr lang="en"/>
              <a:t> or constructor</a:t>
            </a:r>
            <a:endParaRPr/>
          </a:p>
          <a:p>
            <a:pPr indent="0" lvl="0" marL="0" rtl="0" algn="l">
              <a:spcBef>
                <a:spcPts val="1600"/>
              </a:spcBef>
              <a:spcAft>
                <a:spcPts val="1600"/>
              </a:spcAft>
              <a:buNone/>
            </a:pPr>
            <a:r>
              <a:rPr lang="en"/>
              <a:t>Any modifications performed on the object affect that same object that is stored in the heap. (It is not a copy of the external object)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1300"/>
                                        <p:tgtEl>
                                          <p:spTgt spid="462">
                                            <p:txEl>
                                              <p:pRg end="0" st="0"/>
                                            </p:txEl>
                                          </p:spTgt>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1300"/>
                                        <p:tgtEl>
                                          <p:spTgt spid="462">
                                            <p:txEl>
                                              <p:pRg end="1" st="1"/>
                                            </p:txEl>
                                          </p:spTgt>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animEffect filter="fade" transition="in">
                                      <p:cBhvr>
                                        <p:cTn dur="2000"/>
                                        <p:tgtEl>
                                          <p:spTgt spid="463">
                                            <p:txEl>
                                              <p:pRg end="0" st="0"/>
                                            </p:txEl>
                                          </p:spTgt>
                                        </p:tgtEl>
                                      </p:cBhvr>
                                    </p:animEffect>
                                  </p:childTnLst>
                                </p:cTn>
                              </p:par>
                            </p:childTnLst>
                          </p:cTn>
                        </p:par>
                        <p:par>
                          <p:cTn fill="hold">
                            <p:stCondLst>
                              <p:cond delay="4600"/>
                            </p:stCondLst>
                            <p:childTnLst>
                              <p:par>
                                <p:cTn fill="hold" nodeType="afterEffect" presetClass="entr" presetID="10"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animEffect filter="fade" transition="in">
                                      <p:cBhvr>
                                        <p:cTn dur="2000"/>
                                        <p:tgtEl>
                                          <p:spTgt spid="4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p:nvPr/>
        </p:nvSpPr>
        <p:spPr>
          <a:xfrm>
            <a:off x="84975" y="1656975"/>
            <a:ext cx="3000300" cy="3329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43"/>
          <p:cNvSpPr txBox="1"/>
          <p:nvPr>
            <p:ph type="title"/>
          </p:nvPr>
        </p:nvSpPr>
        <p:spPr>
          <a:xfrm>
            <a:off x="175100" y="6700"/>
            <a:ext cx="8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containing elements of a class type</a:t>
            </a:r>
            <a:r>
              <a:rPr lang="en" sz="2400"/>
              <a:t> (Dog example)</a:t>
            </a:r>
            <a:endParaRPr sz="2400"/>
          </a:p>
        </p:txBody>
      </p:sp>
      <p:sp>
        <p:nvSpPr>
          <p:cNvPr id="470" name="Google Shape;470;p43"/>
          <p:cNvSpPr txBox="1"/>
          <p:nvPr>
            <p:ph idx="1" type="body"/>
          </p:nvPr>
        </p:nvSpPr>
        <p:spPr>
          <a:xfrm>
            <a:off x="122825" y="492375"/>
            <a:ext cx="2831700" cy="116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t>Dog d1 = new Dog(“Cookie”);</a:t>
            </a:r>
            <a:endParaRPr sz="1200"/>
          </a:p>
          <a:p>
            <a:pPr indent="0" lvl="0" marL="0" rtl="0" algn="l">
              <a:lnSpc>
                <a:spcPct val="150000"/>
              </a:lnSpc>
              <a:spcBef>
                <a:spcPts val="0"/>
              </a:spcBef>
              <a:spcAft>
                <a:spcPts val="0"/>
              </a:spcAft>
              <a:buClr>
                <a:schemeClr val="dk1"/>
              </a:buClr>
              <a:buSzPts val="1100"/>
              <a:buFont typeface="Arial"/>
              <a:buNone/>
            </a:pPr>
            <a:r>
              <a:rPr lang="en" sz="1200"/>
              <a:t>Dog fido = new Dog();</a:t>
            </a:r>
            <a:endParaRPr sz="1200"/>
          </a:p>
          <a:p>
            <a:pPr indent="0" lvl="0" marL="0" rtl="0" algn="l">
              <a:lnSpc>
                <a:spcPct val="150000"/>
              </a:lnSpc>
              <a:spcBef>
                <a:spcPts val="0"/>
              </a:spcBef>
              <a:spcAft>
                <a:spcPts val="0"/>
              </a:spcAft>
              <a:buClr>
                <a:schemeClr val="dk1"/>
              </a:buClr>
              <a:buSzPts val="1100"/>
              <a:buFont typeface="Arial"/>
              <a:buNone/>
            </a:pPr>
            <a:r>
              <a:rPr lang="en" sz="1200"/>
              <a:t>Dog scooby = new Dog(“Scooby”);</a:t>
            </a:r>
            <a:endParaRPr sz="1200"/>
          </a:p>
          <a:p>
            <a:pPr indent="0" lvl="0" marL="0" rtl="0" algn="l">
              <a:lnSpc>
                <a:spcPct val="150000"/>
              </a:lnSpc>
              <a:spcBef>
                <a:spcPts val="0"/>
              </a:spcBef>
              <a:spcAft>
                <a:spcPts val="0"/>
              </a:spcAft>
              <a:buNone/>
            </a:pPr>
            <a:r>
              <a:rPr lang="en" sz="1200"/>
              <a:t>Dog [ ] doggies = { d1, fido, scooby };</a:t>
            </a:r>
            <a:endParaRPr sz="1200"/>
          </a:p>
        </p:txBody>
      </p:sp>
      <p:sp>
        <p:nvSpPr>
          <p:cNvPr id="471" name="Google Shape;471;p43"/>
          <p:cNvSpPr/>
          <p:nvPr/>
        </p:nvSpPr>
        <p:spPr>
          <a:xfrm>
            <a:off x="3114725" y="609526"/>
            <a:ext cx="5799900" cy="44355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43"/>
          <p:cNvSpPr/>
          <p:nvPr/>
        </p:nvSpPr>
        <p:spPr>
          <a:xfrm rot="-4738741">
            <a:off x="2506694" y="2053587"/>
            <a:ext cx="2473213" cy="6586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3" name="Google Shape;473;p43"/>
          <p:cNvPicPr preferRelativeResize="0"/>
          <p:nvPr/>
        </p:nvPicPr>
        <p:blipFill>
          <a:blip r:embed="rId3">
            <a:alphaModFix/>
          </a:blip>
          <a:stretch>
            <a:fillRect/>
          </a:stretch>
        </p:blipFill>
        <p:spPr>
          <a:xfrm>
            <a:off x="4136716" y="922970"/>
            <a:ext cx="971993" cy="1470166"/>
          </a:xfrm>
          <a:prstGeom prst="rect">
            <a:avLst/>
          </a:prstGeom>
          <a:noFill/>
          <a:ln>
            <a:noFill/>
          </a:ln>
        </p:spPr>
      </p:pic>
      <p:pic>
        <p:nvPicPr>
          <p:cNvPr id="474" name="Google Shape;474;p43"/>
          <p:cNvPicPr preferRelativeResize="0"/>
          <p:nvPr/>
        </p:nvPicPr>
        <p:blipFill>
          <a:blip r:embed="rId3">
            <a:alphaModFix/>
          </a:blip>
          <a:stretch>
            <a:fillRect/>
          </a:stretch>
        </p:blipFill>
        <p:spPr>
          <a:xfrm>
            <a:off x="7291729" y="2091023"/>
            <a:ext cx="971993" cy="1470166"/>
          </a:xfrm>
          <a:prstGeom prst="rect">
            <a:avLst/>
          </a:prstGeom>
          <a:noFill/>
          <a:ln>
            <a:noFill/>
          </a:ln>
        </p:spPr>
      </p:pic>
      <p:sp>
        <p:nvSpPr>
          <p:cNvPr id="475" name="Google Shape;475;p43"/>
          <p:cNvSpPr txBox="1"/>
          <p:nvPr/>
        </p:nvSpPr>
        <p:spPr>
          <a:xfrm>
            <a:off x="3936067" y="884597"/>
            <a:ext cx="1373400" cy="23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lnSpc>
                <a:spcPct val="115000"/>
              </a:lnSpc>
              <a:spcBef>
                <a:spcPts val="0"/>
              </a:spcBef>
              <a:spcAft>
                <a:spcPts val="0"/>
              </a:spcAft>
              <a:buNone/>
            </a:pPr>
            <a:r>
              <a:t/>
            </a:r>
            <a:endParaRPr sz="900" u="sng"/>
          </a:p>
          <a:p>
            <a:pPr indent="0" lvl="0" marL="0" rtl="0" algn="l">
              <a:lnSpc>
                <a:spcPct val="115000"/>
              </a:lnSpc>
              <a:spcBef>
                <a:spcPts val="0"/>
              </a:spcBef>
              <a:spcAft>
                <a:spcPts val="0"/>
              </a:spcAft>
              <a:buNone/>
            </a:pPr>
            <a:r>
              <a:rPr lang="en" sz="900" u="sng"/>
              <a:t>name     [    ]</a:t>
            </a:r>
            <a:endParaRPr sz="900" u="sng"/>
          </a:p>
          <a:p>
            <a:pPr indent="0" lvl="0" marL="0" rtl="0" algn="l">
              <a:lnSpc>
                <a:spcPct val="115000"/>
              </a:lnSpc>
              <a:spcBef>
                <a:spcPts val="0"/>
              </a:spcBef>
              <a:spcAft>
                <a:spcPts val="0"/>
              </a:spcAft>
              <a:buNone/>
            </a:pPr>
            <a:r>
              <a:rPr lang="en" sz="900" u="sng"/>
              <a:t>weight</a:t>
            </a:r>
            <a:r>
              <a:rPr lang="en" sz="900" u="sng">
                <a:solidFill>
                  <a:schemeClr val="dk1"/>
                </a:solidFill>
              </a:rPr>
              <a:t>                   </a:t>
            </a:r>
            <a:r>
              <a:rPr lang="en" sz="900" u="sng"/>
              <a:t>0.0</a:t>
            </a:r>
            <a:endParaRPr sz="900" u="sng"/>
          </a:p>
          <a:p>
            <a:pPr indent="0" lvl="0" marL="0" rtl="0" algn="l">
              <a:lnSpc>
                <a:spcPct val="115000"/>
              </a:lnSpc>
              <a:spcBef>
                <a:spcPts val="0"/>
              </a:spcBef>
              <a:spcAft>
                <a:spcPts val="0"/>
              </a:spcAft>
              <a:buNone/>
            </a:pPr>
            <a:r>
              <a:rPr lang="en" sz="900" u="sng"/>
              <a:t>height</a:t>
            </a:r>
            <a:r>
              <a:rPr lang="en" sz="900" u="sng">
                <a:solidFill>
                  <a:schemeClr val="dk1"/>
                </a:solidFill>
              </a:rPr>
              <a:t>                    0.0</a:t>
            </a:r>
            <a:endParaRPr sz="900" u="sng"/>
          </a:p>
          <a:p>
            <a:pPr indent="0" lvl="0" marL="0" rtl="0" algn="l">
              <a:lnSpc>
                <a:spcPct val="115000"/>
              </a:lnSpc>
              <a:spcBef>
                <a:spcPts val="0"/>
              </a:spcBef>
              <a:spcAft>
                <a:spcPts val="0"/>
              </a:spcAft>
              <a:buNone/>
            </a:pPr>
            <a:r>
              <a:rPr lang="en" sz="900" u="sng"/>
              <a:t>isVaccinated       false</a:t>
            </a:r>
            <a:endParaRPr sz="900" u="sng"/>
          </a:p>
          <a:p>
            <a:pPr indent="0" lvl="0" marL="0" rtl="0" algn="l">
              <a:lnSpc>
                <a:spcPct val="115000"/>
              </a:lnSpc>
              <a:spcBef>
                <a:spcPts val="0"/>
              </a:spcBef>
              <a:spcAft>
                <a:spcPts val="0"/>
              </a:spcAft>
              <a:buNone/>
            </a:pPr>
            <a:r>
              <a:rPr lang="en" sz="900" u="sng"/>
              <a:t>ageInDogYears        0</a:t>
            </a:r>
            <a:endParaRPr sz="900" u="sng"/>
          </a:p>
        </p:txBody>
      </p:sp>
      <p:sp>
        <p:nvSpPr>
          <p:cNvPr id="476" name="Google Shape;476;p43"/>
          <p:cNvSpPr txBox="1"/>
          <p:nvPr/>
        </p:nvSpPr>
        <p:spPr>
          <a:xfrm>
            <a:off x="7087148" y="2060738"/>
            <a:ext cx="1373400" cy="23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lnSpc>
                <a:spcPct val="115000"/>
              </a:lnSpc>
              <a:spcBef>
                <a:spcPts val="0"/>
              </a:spcBef>
              <a:spcAft>
                <a:spcPts val="0"/>
              </a:spcAft>
              <a:buNone/>
            </a:pPr>
            <a:r>
              <a:t/>
            </a:r>
            <a:endParaRPr sz="900" u="sng"/>
          </a:p>
          <a:p>
            <a:pPr indent="0" lvl="0" marL="0" rtl="0" algn="l">
              <a:lnSpc>
                <a:spcPct val="115000"/>
              </a:lnSpc>
              <a:spcBef>
                <a:spcPts val="0"/>
              </a:spcBef>
              <a:spcAft>
                <a:spcPts val="0"/>
              </a:spcAft>
              <a:buNone/>
            </a:pPr>
            <a:r>
              <a:rPr lang="en" sz="900" u="sng"/>
              <a:t>name       [     ]</a:t>
            </a:r>
            <a:endParaRPr sz="900" u="sng"/>
          </a:p>
          <a:p>
            <a:pPr indent="0" lvl="0" marL="0" rtl="0" algn="l">
              <a:lnSpc>
                <a:spcPct val="115000"/>
              </a:lnSpc>
              <a:spcBef>
                <a:spcPts val="0"/>
              </a:spcBef>
              <a:spcAft>
                <a:spcPts val="0"/>
              </a:spcAft>
              <a:buNone/>
            </a:pPr>
            <a:r>
              <a:rPr lang="en" sz="900" u="sng"/>
              <a:t>weight</a:t>
            </a:r>
            <a:r>
              <a:rPr lang="en" sz="900" u="sng">
                <a:solidFill>
                  <a:schemeClr val="dk1"/>
                </a:solidFill>
              </a:rPr>
              <a:t>                   </a:t>
            </a:r>
            <a:r>
              <a:rPr lang="en" sz="900" u="sng"/>
              <a:t>0.0</a:t>
            </a:r>
            <a:endParaRPr sz="900" u="sng"/>
          </a:p>
          <a:p>
            <a:pPr indent="0" lvl="0" marL="0" rtl="0" algn="l">
              <a:lnSpc>
                <a:spcPct val="115000"/>
              </a:lnSpc>
              <a:spcBef>
                <a:spcPts val="0"/>
              </a:spcBef>
              <a:spcAft>
                <a:spcPts val="0"/>
              </a:spcAft>
              <a:buNone/>
            </a:pPr>
            <a:r>
              <a:rPr lang="en" sz="900" u="sng"/>
              <a:t>height</a:t>
            </a:r>
            <a:r>
              <a:rPr lang="en" sz="900" u="sng">
                <a:solidFill>
                  <a:schemeClr val="dk1"/>
                </a:solidFill>
              </a:rPr>
              <a:t>                    0.0</a:t>
            </a:r>
            <a:endParaRPr sz="900" u="sng"/>
          </a:p>
          <a:p>
            <a:pPr indent="0" lvl="0" marL="0" rtl="0" algn="l">
              <a:lnSpc>
                <a:spcPct val="115000"/>
              </a:lnSpc>
              <a:spcBef>
                <a:spcPts val="0"/>
              </a:spcBef>
              <a:spcAft>
                <a:spcPts val="0"/>
              </a:spcAft>
              <a:buNone/>
            </a:pPr>
            <a:r>
              <a:rPr lang="en" sz="900" u="sng"/>
              <a:t>isVaccinated       false</a:t>
            </a:r>
            <a:endParaRPr sz="900" u="sng"/>
          </a:p>
          <a:p>
            <a:pPr indent="0" lvl="0" marL="0" rtl="0" algn="l">
              <a:lnSpc>
                <a:spcPct val="115000"/>
              </a:lnSpc>
              <a:spcBef>
                <a:spcPts val="0"/>
              </a:spcBef>
              <a:spcAft>
                <a:spcPts val="0"/>
              </a:spcAft>
              <a:buNone/>
            </a:pPr>
            <a:r>
              <a:rPr lang="en" sz="900" u="sng"/>
              <a:t>ageInDogYears        0</a:t>
            </a:r>
            <a:endParaRPr sz="900" u="sng"/>
          </a:p>
        </p:txBody>
      </p:sp>
      <p:sp>
        <p:nvSpPr>
          <p:cNvPr id="477" name="Google Shape;477;p43"/>
          <p:cNvSpPr/>
          <p:nvPr/>
        </p:nvSpPr>
        <p:spPr>
          <a:xfrm flipH="1" rot="7884159">
            <a:off x="3038466" y="2456947"/>
            <a:ext cx="3066471" cy="8260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txBox="1"/>
          <p:nvPr/>
        </p:nvSpPr>
        <p:spPr>
          <a:xfrm>
            <a:off x="3282154" y="3182315"/>
            <a:ext cx="529800" cy="105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000" u="sng"/>
              <a:t>[ 0 ]     </a:t>
            </a:r>
            <a:endParaRPr sz="1000" u="sng"/>
          </a:p>
          <a:p>
            <a:pPr indent="0" lvl="0" marL="0" rtl="0" algn="l">
              <a:lnSpc>
                <a:spcPct val="200000"/>
              </a:lnSpc>
              <a:spcBef>
                <a:spcPts val="0"/>
              </a:spcBef>
              <a:spcAft>
                <a:spcPts val="0"/>
              </a:spcAft>
              <a:buNone/>
            </a:pPr>
            <a:r>
              <a:rPr lang="en" sz="1000" u="sng"/>
              <a:t>[ 1 ]</a:t>
            </a:r>
            <a:r>
              <a:rPr lang="en" sz="1000" u="sng">
                <a:solidFill>
                  <a:schemeClr val="dk1"/>
                </a:solidFill>
              </a:rPr>
              <a:t>     </a:t>
            </a:r>
            <a:endParaRPr sz="1000" u="sng"/>
          </a:p>
          <a:p>
            <a:pPr indent="0" lvl="0" marL="0" rtl="0" algn="l">
              <a:lnSpc>
                <a:spcPct val="200000"/>
              </a:lnSpc>
              <a:spcBef>
                <a:spcPts val="0"/>
              </a:spcBef>
              <a:spcAft>
                <a:spcPts val="0"/>
              </a:spcAft>
              <a:buNone/>
            </a:pPr>
            <a:r>
              <a:rPr lang="en" sz="1000" u="sng"/>
              <a:t>[ 2</a:t>
            </a:r>
            <a:r>
              <a:rPr lang="en" sz="1000" u="sng">
                <a:solidFill>
                  <a:schemeClr val="dk1"/>
                </a:solidFill>
              </a:rPr>
              <a:t> ] </a:t>
            </a:r>
            <a:r>
              <a:rPr lang="en" sz="1000" u="sng"/>
              <a:t>  </a:t>
            </a:r>
            <a:r>
              <a:rPr lang="en" sz="1000" u="sng">
                <a:solidFill>
                  <a:schemeClr val="dk1"/>
                </a:solidFill>
              </a:rPr>
              <a:t>  </a:t>
            </a:r>
            <a:endParaRPr sz="1000" u="sng"/>
          </a:p>
        </p:txBody>
      </p:sp>
      <p:sp>
        <p:nvSpPr>
          <p:cNvPr id="479" name="Google Shape;479;p43"/>
          <p:cNvSpPr/>
          <p:nvPr/>
        </p:nvSpPr>
        <p:spPr>
          <a:xfrm>
            <a:off x="134263" y="1930522"/>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0" name="Google Shape;480;p43"/>
          <p:cNvSpPr/>
          <p:nvPr/>
        </p:nvSpPr>
        <p:spPr>
          <a:xfrm>
            <a:off x="175088" y="2358844"/>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481" name="Google Shape;481;p43"/>
          <p:cNvSpPr txBox="1"/>
          <p:nvPr/>
        </p:nvSpPr>
        <p:spPr>
          <a:xfrm>
            <a:off x="351174" y="2500025"/>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82" name="Google Shape;482;p43"/>
          <p:cNvSpPr/>
          <p:nvPr/>
        </p:nvSpPr>
        <p:spPr>
          <a:xfrm rot="-1513211">
            <a:off x="308611" y="1759467"/>
            <a:ext cx="3841371" cy="65626"/>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1178493" y="2231757"/>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4" name="Google Shape;484;p43"/>
          <p:cNvSpPr/>
          <p:nvPr/>
        </p:nvSpPr>
        <p:spPr>
          <a:xfrm>
            <a:off x="1219318" y="2660079"/>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485" name="Google Shape;485;p43"/>
          <p:cNvSpPr txBox="1"/>
          <p:nvPr/>
        </p:nvSpPr>
        <p:spPr>
          <a:xfrm>
            <a:off x="1223568" y="2465507"/>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86" name="Google Shape;486;p43"/>
          <p:cNvSpPr txBox="1"/>
          <p:nvPr/>
        </p:nvSpPr>
        <p:spPr>
          <a:xfrm>
            <a:off x="1395404" y="2801260"/>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87" name="Google Shape;487;p43"/>
          <p:cNvSpPr/>
          <p:nvPr/>
        </p:nvSpPr>
        <p:spPr>
          <a:xfrm>
            <a:off x="2135067" y="2605538"/>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8" name="Google Shape;488;p43"/>
          <p:cNvSpPr/>
          <p:nvPr/>
        </p:nvSpPr>
        <p:spPr>
          <a:xfrm>
            <a:off x="2175892" y="3033863"/>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489" name="Google Shape;489;p43"/>
          <p:cNvSpPr txBox="1"/>
          <p:nvPr/>
        </p:nvSpPr>
        <p:spPr>
          <a:xfrm>
            <a:off x="2180141" y="2839288"/>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90" name="Google Shape;490;p43"/>
          <p:cNvSpPr txBox="1"/>
          <p:nvPr/>
        </p:nvSpPr>
        <p:spPr>
          <a:xfrm>
            <a:off x="2351978" y="3175041"/>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91" name="Google Shape;491;p43"/>
          <p:cNvSpPr/>
          <p:nvPr/>
        </p:nvSpPr>
        <p:spPr>
          <a:xfrm rot="-873647">
            <a:off x="2446003" y="2618659"/>
            <a:ext cx="4681255" cy="6963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flipH="1" rot="9554322">
            <a:off x="1430157" y="2070490"/>
            <a:ext cx="4302694" cy="73771"/>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rot="-1740858">
            <a:off x="3273948" y="2993421"/>
            <a:ext cx="4059354" cy="70888"/>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43"/>
          <p:cNvPicPr preferRelativeResize="0"/>
          <p:nvPr/>
        </p:nvPicPr>
        <p:blipFill>
          <a:blip r:embed="rId3">
            <a:alphaModFix/>
          </a:blip>
          <a:stretch>
            <a:fillRect/>
          </a:stretch>
        </p:blipFill>
        <p:spPr>
          <a:xfrm>
            <a:off x="5754148" y="1338388"/>
            <a:ext cx="971993" cy="1470166"/>
          </a:xfrm>
          <a:prstGeom prst="rect">
            <a:avLst/>
          </a:prstGeom>
          <a:noFill/>
          <a:ln>
            <a:noFill/>
          </a:ln>
        </p:spPr>
      </p:pic>
      <p:sp>
        <p:nvSpPr>
          <p:cNvPr id="495" name="Google Shape;495;p43"/>
          <p:cNvSpPr txBox="1"/>
          <p:nvPr/>
        </p:nvSpPr>
        <p:spPr>
          <a:xfrm>
            <a:off x="139683" y="2132524"/>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496" name="Google Shape;496;p43"/>
          <p:cNvSpPr/>
          <p:nvPr/>
        </p:nvSpPr>
        <p:spPr>
          <a:xfrm>
            <a:off x="1321318" y="3706067"/>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97" name="Google Shape;497;p43"/>
          <p:cNvSpPr/>
          <p:nvPr/>
        </p:nvSpPr>
        <p:spPr>
          <a:xfrm>
            <a:off x="1362156" y="4134391"/>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doggies</a:t>
            </a:r>
            <a:endParaRPr sz="1100"/>
          </a:p>
        </p:txBody>
      </p:sp>
      <p:sp>
        <p:nvSpPr>
          <p:cNvPr id="498" name="Google Shape;498;p43"/>
          <p:cNvSpPr txBox="1"/>
          <p:nvPr/>
        </p:nvSpPr>
        <p:spPr>
          <a:xfrm>
            <a:off x="1538229" y="4275571"/>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99" name="Google Shape;499;p43"/>
          <p:cNvSpPr txBox="1"/>
          <p:nvPr/>
        </p:nvSpPr>
        <p:spPr>
          <a:xfrm>
            <a:off x="1326738" y="3908069"/>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 [ ]</a:t>
            </a:r>
            <a:endParaRPr sz="1200"/>
          </a:p>
        </p:txBody>
      </p:sp>
      <p:sp>
        <p:nvSpPr>
          <p:cNvPr id="500" name="Google Shape;500;p43"/>
          <p:cNvSpPr/>
          <p:nvPr/>
        </p:nvSpPr>
        <p:spPr>
          <a:xfrm rot="-2145163">
            <a:off x="1538350" y="3774821"/>
            <a:ext cx="1904882" cy="63436"/>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txBox="1"/>
          <p:nvPr/>
        </p:nvSpPr>
        <p:spPr>
          <a:xfrm>
            <a:off x="4008195" y="3849974"/>
            <a:ext cx="638700" cy="98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u="sng"/>
              <a:t>[ 0 ]     ‘C’</a:t>
            </a:r>
            <a:endParaRPr sz="800" u="sng"/>
          </a:p>
          <a:p>
            <a:pPr indent="0" lvl="0" marL="0" rtl="0" algn="l">
              <a:lnSpc>
                <a:spcPct val="115000"/>
              </a:lnSpc>
              <a:spcBef>
                <a:spcPts val="0"/>
              </a:spcBef>
              <a:spcAft>
                <a:spcPts val="0"/>
              </a:spcAft>
              <a:buNone/>
            </a:pPr>
            <a:r>
              <a:rPr lang="en" sz="800" u="sng"/>
              <a:t>[ 1 ]</a:t>
            </a:r>
            <a:r>
              <a:rPr lang="en" sz="800" u="sng">
                <a:solidFill>
                  <a:schemeClr val="dk1"/>
                </a:solidFill>
              </a:rPr>
              <a:t>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[ 2 ]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[ 3 ]     ‘k’</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[ 4 ]     ‘i</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[ 5 ]     ‘e’</a:t>
            </a:r>
            <a:endParaRPr sz="800" u="sng">
              <a:solidFill>
                <a:schemeClr val="dk1"/>
              </a:solidFill>
            </a:endParaRPr>
          </a:p>
        </p:txBody>
      </p:sp>
      <p:sp>
        <p:nvSpPr>
          <p:cNvPr id="502" name="Google Shape;502;p43"/>
          <p:cNvSpPr/>
          <p:nvPr/>
        </p:nvSpPr>
        <p:spPr>
          <a:xfrm rot="6630314">
            <a:off x="3525387" y="3126701"/>
            <a:ext cx="1544136" cy="38448"/>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03" name="Google Shape;503;p43"/>
          <p:cNvSpPr txBox="1"/>
          <p:nvPr/>
        </p:nvSpPr>
        <p:spPr>
          <a:xfrm>
            <a:off x="4692017" y="3561199"/>
            <a:ext cx="756300" cy="142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u="sng"/>
              <a:t>[ 0 ]     ‘d’</a:t>
            </a:r>
            <a:endParaRPr sz="800" u="sng"/>
          </a:p>
          <a:p>
            <a:pPr indent="0" lvl="0" marL="0" rtl="0" algn="l">
              <a:lnSpc>
                <a:spcPct val="115000"/>
              </a:lnSpc>
              <a:spcBef>
                <a:spcPts val="0"/>
              </a:spcBef>
              <a:spcAft>
                <a:spcPts val="0"/>
              </a:spcAft>
              <a:buNone/>
            </a:pPr>
            <a:r>
              <a:rPr lang="en" sz="800" u="sng"/>
              <a:t>[ 1 ]</a:t>
            </a:r>
            <a:r>
              <a:rPr lang="en" sz="800" u="sng">
                <a:solidFill>
                  <a:schemeClr val="dk1"/>
                </a:solidFill>
              </a:rPr>
              <a:t>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[ 2 ]     ‘g’</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[ 3 ]     ‘g’</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[ 4 ]     ‘y’</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[ 5 ]     ‘ ’</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[ 6 ]     ‘D’</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[ 7 ]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[ 8]      ‘e’</a:t>
            </a:r>
            <a:endParaRPr sz="800" u="sng">
              <a:solidFill>
                <a:schemeClr val="dk1"/>
              </a:solidFill>
            </a:endParaRPr>
          </a:p>
        </p:txBody>
      </p:sp>
      <p:sp>
        <p:nvSpPr>
          <p:cNvPr id="504" name="Google Shape;504;p43"/>
          <p:cNvSpPr/>
          <p:nvPr/>
        </p:nvSpPr>
        <p:spPr>
          <a:xfrm rot="9193691">
            <a:off x="4645409" y="3160461"/>
            <a:ext cx="1673037" cy="4843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05" name="Google Shape;505;p43"/>
          <p:cNvSpPr txBox="1"/>
          <p:nvPr/>
        </p:nvSpPr>
        <p:spPr>
          <a:xfrm>
            <a:off x="5563873" y="1300031"/>
            <a:ext cx="1373400" cy="23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lnSpc>
                <a:spcPct val="115000"/>
              </a:lnSpc>
              <a:spcBef>
                <a:spcPts val="0"/>
              </a:spcBef>
              <a:spcAft>
                <a:spcPts val="0"/>
              </a:spcAft>
              <a:buNone/>
            </a:pPr>
            <a:r>
              <a:t/>
            </a:r>
            <a:endParaRPr sz="900" u="sng"/>
          </a:p>
          <a:p>
            <a:pPr indent="0" lvl="0" marL="0" rtl="0" algn="l">
              <a:lnSpc>
                <a:spcPct val="115000"/>
              </a:lnSpc>
              <a:spcBef>
                <a:spcPts val="0"/>
              </a:spcBef>
              <a:spcAft>
                <a:spcPts val="0"/>
              </a:spcAft>
              <a:buNone/>
            </a:pPr>
            <a:r>
              <a:rPr lang="en" sz="900" u="sng"/>
              <a:t>name      [    ]</a:t>
            </a:r>
            <a:endParaRPr sz="800" u="sng"/>
          </a:p>
          <a:p>
            <a:pPr indent="0" lvl="0" marL="0" rtl="0" algn="l">
              <a:lnSpc>
                <a:spcPct val="115000"/>
              </a:lnSpc>
              <a:spcBef>
                <a:spcPts val="0"/>
              </a:spcBef>
              <a:spcAft>
                <a:spcPts val="0"/>
              </a:spcAft>
              <a:buNone/>
            </a:pPr>
            <a:r>
              <a:rPr lang="en" sz="900" u="sng"/>
              <a:t>weight</a:t>
            </a:r>
            <a:r>
              <a:rPr lang="en" sz="900" u="sng">
                <a:solidFill>
                  <a:schemeClr val="dk1"/>
                </a:solidFill>
              </a:rPr>
              <a:t>                   </a:t>
            </a:r>
            <a:r>
              <a:rPr lang="en" sz="900" u="sng"/>
              <a:t>0.0</a:t>
            </a:r>
            <a:endParaRPr sz="900" u="sng"/>
          </a:p>
          <a:p>
            <a:pPr indent="0" lvl="0" marL="0" rtl="0" algn="l">
              <a:lnSpc>
                <a:spcPct val="115000"/>
              </a:lnSpc>
              <a:spcBef>
                <a:spcPts val="0"/>
              </a:spcBef>
              <a:spcAft>
                <a:spcPts val="0"/>
              </a:spcAft>
              <a:buNone/>
            </a:pPr>
            <a:r>
              <a:rPr lang="en" sz="900" u="sng"/>
              <a:t>height</a:t>
            </a:r>
            <a:r>
              <a:rPr lang="en" sz="900" u="sng">
                <a:solidFill>
                  <a:schemeClr val="dk1"/>
                </a:solidFill>
              </a:rPr>
              <a:t>                    0.0</a:t>
            </a:r>
            <a:endParaRPr sz="900" u="sng"/>
          </a:p>
          <a:p>
            <a:pPr indent="0" lvl="0" marL="0" rtl="0" algn="l">
              <a:lnSpc>
                <a:spcPct val="115000"/>
              </a:lnSpc>
              <a:spcBef>
                <a:spcPts val="0"/>
              </a:spcBef>
              <a:spcAft>
                <a:spcPts val="0"/>
              </a:spcAft>
              <a:buNone/>
            </a:pPr>
            <a:r>
              <a:rPr lang="en" sz="900" u="sng"/>
              <a:t>isVaccinated       false</a:t>
            </a:r>
            <a:endParaRPr sz="900" u="sng"/>
          </a:p>
          <a:p>
            <a:pPr indent="0" lvl="0" marL="0" rtl="0" algn="l">
              <a:lnSpc>
                <a:spcPct val="115000"/>
              </a:lnSpc>
              <a:spcBef>
                <a:spcPts val="0"/>
              </a:spcBef>
              <a:spcAft>
                <a:spcPts val="0"/>
              </a:spcAft>
              <a:buNone/>
            </a:pPr>
            <a:r>
              <a:rPr lang="en" sz="900" u="sng"/>
              <a:t>ageInDogYears        0</a:t>
            </a:r>
            <a:endParaRPr sz="900" u="sng"/>
          </a:p>
        </p:txBody>
      </p:sp>
      <p:sp>
        <p:nvSpPr>
          <p:cNvPr id="506" name="Google Shape;506;p43"/>
          <p:cNvSpPr txBox="1"/>
          <p:nvPr/>
        </p:nvSpPr>
        <p:spPr>
          <a:xfrm>
            <a:off x="5541750" y="3983503"/>
            <a:ext cx="638700" cy="98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u="sng"/>
              <a:t>[ 0 ]     ‘S’</a:t>
            </a:r>
            <a:endParaRPr sz="800" u="sng"/>
          </a:p>
          <a:p>
            <a:pPr indent="0" lvl="0" marL="0" rtl="0" algn="l">
              <a:lnSpc>
                <a:spcPct val="115000"/>
              </a:lnSpc>
              <a:spcBef>
                <a:spcPts val="0"/>
              </a:spcBef>
              <a:spcAft>
                <a:spcPts val="0"/>
              </a:spcAft>
              <a:buNone/>
            </a:pPr>
            <a:r>
              <a:rPr lang="en" sz="800" u="sng"/>
              <a:t>[ 1 ]</a:t>
            </a:r>
            <a:r>
              <a:rPr lang="en" sz="800" u="sng">
                <a:solidFill>
                  <a:schemeClr val="dk1"/>
                </a:solidFill>
              </a:rPr>
              <a:t>     ‘c’</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[ 2 ]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[ 3 ]     ‘o’</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[ 4 ]     ‘b</a:t>
            </a:r>
            <a:endParaRPr sz="800" u="sng">
              <a:solidFill>
                <a:schemeClr val="dk1"/>
              </a:solidFill>
            </a:endParaRPr>
          </a:p>
          <a:p>
            <a:pPr indent="0" lvl="0" marL="0" rtl="0" algn="l">
              <a:lnSpc>
                <a:spcPct val="115000"/>
              </a:lnSpc>
              <a:spcBef>
                <a:spcPts val="0"/>
              </a:spcBef>
              <a:spcAft>
                <a:spcPts val="0"/>
              </a:spcAft>
              <a:buNone/>
            </a:pPr>
            <a:r>
              <a:rPr lang="en" sz="800" u="sng">
                <a:solidFill>
                  <a:schemeClr val="dk1"/>
                </a:solidFill>
              </a:rPr>
              <a:t>[ 5 ]     ‘y’</a:t>
            </a:r>
            <a:endParaRPr sz="800" u="sng">
              <a:solidFill>
                <a:schemeClr val="dk1"/>
              </a:solidFill>
            </a:endParaRPr>
          </a:p>
        </p:txBody>
      </p:sp>
      <p:sp>
        <p:nvSpPr>
          <p:cNvPr id="507" name="Google Shape;507;p43"/>
          <p:cNvSpPr/>
          <p:nvPr/>
        </p:nvSpPr>
        <p:spPr>
          <a:xfrm rot="10111924">
            <a:off x="5524901" y="3769337"/>
            <a:ext cx="2304099" cy="5995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08" name="Google Shape;508;p43"/>
          <p:cNvSpPr txBox="1"/>
          <p:nvPr/>
        </p:nvSpPr>
        <p:spPr>
          <a:xfrm>
            <a:off x="4863430" y="506875"/>
            <a:ext cx="22068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Memory Heap</a:t>
            </a:r>
            <a:endParaRPr/>
          </a:p>
        </p:txBody>
      </p:sp>
      <p:sp>
        <p:nvSpPr>
          <p:cNvPr id="509" name="Google Shape;509;p43"/>
          <p:cNvSpPr txBox="1"/>
          <p:nvPr/>
        </p:nvSpPr>
        <p:spPr>
          <a:xfrm>
            <a:off x="601950" y="1557675"/>
            <a:ext cx="17499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Memory Stack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4"/>
          <p:cNvSpPr txBox="1"/>
          <p:nvPr>
            <p:ph type="title"/>
          </p:nvPr>
        </p:nvSpPr>
        <p:spPr>
          <a:xfrm>
            <a:off x="311700" y="-31528"/>
            <a:ext cx="85206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Person has an Array of Dog objects as pets</a:t>
            </a:r>
            <a:endParaRPr/>
          </a:p>
        </p:txBody>
      </p:sp>
      <p:sp>
        <p:nvSpPr>
          <p:cNvPr id="515" name="Google Shape;515;p44"/>
          <p:cNvSpPr txBox="1"/>
          <p:nvPr>
            <p:ph idx="1" type="body"/>
          </p:nvPr>
        </p:nvSpPr>
        <p:spPr>
          <a:xfrm>
            <a:off x="311700" y="344446"/>
            <a:ext cx="5717400" cy="46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class representing a Person with a Dog Array</a:t>
            </a:r>
            <a:endParaRPr sz="1700"/>
          </a:p>
          <a:p>
            <a:pPr indent="-298450" lvl="0" marL="457200" rtl="0" algn="l">
              <a:spcBef>
                <a:spcPts val="0"/>
              </a:spcBef>
              <a:spcAft>
                <a:spcPts val="0"/>
              </a:spcAft>
              <a:buSzPts val="1100"/>
              <a:buChar char="-"/>
            </a:pPr>
            <a:r>
              <a:rPr lang="en" sz="1100"/>
              <a:t>name : String</a:t>
            </a:r>
            <a:endParaRPr sz="1100"/>
          </a:p>
          <a:p>
            <a:pPr indent="-298450" lvl="0" marL="457200" rtl="0" algn="l">
              <a:spcBef>
                <a:spcPts val="0"/>
              </a:spcBef>
              <a:spcAft>
                <a:spcPts val="0"/>
              </a:spcAft>
              <a:buSzPts val="1100"/>
              <a:buChar char="-"/>
            </a:pPr>
            <a:r>
              <a:rPr lang="en" sz="1100"/>
              <a:t>weight: double</a:t>
            </a:r>
            <a:endParaRPr sz="1100"/>
          </a:p>
          <a:p>
            <a:pPr indent="-298450" lvl="0" marL="457200" rtl="0" algn="l">
              <a:spcBef>
                <a:spcPts val="0"/>
              </a:spcBef>
              <a:spcAft>
                <a:spcPts val="0"/>
              </a:spcAft>
              <a:buSzPts val="1100"/>
              <a:buChar char="-"/>
            </a:pPr>
            <a:r>
              <a:rPr lang="en" sz="1100"/>
              <a:t>height: double</a:t>
            </a:r>
            <a:endParaRPr sz="1100"/>
          </a:p>
          <a:p>
            <a:pPr indent="-298450" lvl="0" marL="457200" rtl="0" algn="l">
              <a:spcBef>
                <a:spcPts val="0"/>
              </a:spcBef>
              <a:spcAft>
                <a:spcPts val="0"/>
              </a:spcAft>
              <a:buSzPts val="1100"/>
              <a:buChar char="-"/>
            </a:pPr>
            <a:r>
              <a:rPr lang="en" sz="1100"/>
              <a:t>age : int</a:t>
            </a:r>
            <a:endParaRPr sz="1100"/>
          </a:p>
          <a:p>
            <a:pPr indent="-298450" lvl="0" marL="457200" rtl="0" algn="l">
              <a:spcBef>
                <a:spcPts val="0"/>
              </a:spcBef>
              <a:spcAft>
                <a:spcPts val="0"/>
              </a:spcAft>
              <a:buSzPts val="1100"/>
              <a:buChar char="-"/>
            </a:pPr>
            <a:r>
              <a:rPr lang="en" sz="1100"/>
              <a:t>Dog [ ] doggies;</a:t>
            </a:r>
            <a:endParaRPr sz="1100"/>
          </a:p>
          <a:p>
            <a:pPr indent="-298450" lvl="0" marL="457200" rtl="0" algn="l">
              <a:spcBef>
                <a:spcPts val="0"/>
              </a:spcBef>
              <a:spcAft>
                <a:spcPts val="0"/>
              </a:spcAft>
              <a:buSzPts val="1100"/>
              <a:buChar char="-"/>
            </a:pPr>
            <a:r>
              <a:rPr lang="en" sz="1100"/>
              <a:t>numDogs : int	//controlled variable to track number of Dogs in array</a:t>
            </a:r>
            <a:endParaRPr sz="1100"/>
          </a:p>
          <a:p>
            <a:pPr indent="-298450" lvl="0" marL="457200" rtl="0" algn="l">
              <a:spcBef>
                <a:spcPts val="0"/>
              </a:spcBef>
              <a:spcAft>
                <a:spcPts val="0"/>
              </a:spcAft>
              <a:buSzPts val="1100"/>
              <a:buChar char="+"/>
            </a:pPr>
            <a:r>
              <a:rPr lang="en" sz="1100"/>
              <a:t>Person() 	//”Doe” default name, Dog [ ] default length of 5</a:t>
            </a:r>
            <a:endParaRPr sz="1100"/>
          </a:p>
          <a:p>
            <a:pPr indent="-298450" lvl="0" marL="457200" rtl="0" algn="l">
              <a:spcBef>
                <a:spcPts val="0"/>
              </a:spcBef>
              <a:spcAft>
                <a:spcPts val="0"/>
              </a:spcAft>
              <a:buSzPts val="1100"/>
              <a:buChar char="+"/>
            </a:pPr>
            <a:r>
              <a:rPr lang="en" sz="1100"/>
              <a:t>Person(String name, double weight, double height, int age, le)</a:t>
            </a:r>
            <a:endParaRPr sz="1100"/>
          </a:p>
          <a:p>
            <a:pPr indent="-298450" lvl="0" marL="457200" rtl="0" algn="l">
              <a:spcBef>
                <a:spcPts val="0"/>
              </a:spcBef>
              <a:spcAft>
                <a:spcPts val="0"/>
              </a:spcAft>
              <a:buSzPts val="1100"/>
              <a:buChar char="+"/>
            </a:pPr>
            <a:r>
              <a:rPr lang="en" sz="1100"/>
              <a:t>getName() : String</a:t>
            </a:r>
            <a:endParaRPr sz="1100"/>
          </a:p>
          <a:p>
            <a:pPr indent="-298450" lvl="0" marL="457200" rtl="0" algn="l">
              <a:spcBef>
                <a:spcPts val="0"/>
              </a:spcBef>
              <a:spcAft>
                <a:spcPts val="0"/>
              </a:spcAft>
              <a:buSzPts val="1100"/>
              <a:buChar char="+"/>
            </a:pPr>
            <a:r>
              <a:rPr lang="en" sz="1100"/>
              <a:t>getWeight() : double</a:t>
            </a:r>
            <a:endParaRPr sz="1100"/>
          </a:p>
          <a:p>
            <a:pPr indent="-298450" lvl="0" marL="457200" rtl="0" algn="l">
              <a:spcBef>
                <a:spcPts val="0"/>
              </a:spcBef>
              <a:spcAft>
                <a:spcPts val="0"/>
              </a:spcAft>
              <a:buSzPts val="1100"/>
              <a:buChar char="+"/>
            </a:pPr>
            <a:r>
              <a:rPr lang="en" sz="1100"/>
              <a:t>getHeight() : double</a:t>
            </a:r>
            <a:endParaRPr sz="1100"/>
          </a:p>
          <a:p>
            <a:pPr indent="-298450" lvl="0" marL="457200" rtl="0" algn="l">
              <a:spcBef>
                <a:spcPts val="0"/>
              </a:spcBef>
              <a:spcAft>
                <a:spcPts val="0"/>
              </a:spcAft>
              <a:buSzPts val="1100"/>
              <a:buChar char="+"/>
            </a:pPr>
            <a:r>
              <a:rPr lang="en" sz="1100"/>
              <a:t>getAge() : int</a:t>
            </a:r>
            <a:endParaRPr sz="1100"/>
          </a:p>
          <a:p>
            <a:pPr indent="-298450" lvl="0" marL="457200" rtl="0" algn="l">
              <a:spcBef>
                <a:spcPts val="0"/>
              </a:spcBef>
              <a:spcAft>
                <a:spcPts val="0"/>
              </a:spcAft>
              <a:buSzPts val="1100"/>
              <a:buChar char="+"/>
            </a:pPr>
            <a:r>
              <a:rPr lang="en" sz="1100"/>
              <a:t>getDogs() : Dog[ ]</a:t>
            </a:r>
            <a:endParaRPr sz="1100"/>
          </a:p>
          <a:p>
            <a:pPr indent="-298450" lvl="0" marL="457200" rtl="0" algn="l">
              <a:spcBef>
                <a:spcPts val="0"/>
              </a:spcBef>
              <a:spcAft>
                <a:spcPts val="0"/>
              </a:spcAft>
              <a:buSzPts val="1100"/>
              <a:buChar char="+"/>
            </a:pPr>
            <a:r>
              <a:rPr lang="en" sz="1100"/>
              <a:t>getDogsAsString() : String</a:t>
            </a:r>
            <a:endParaRPr sz="1100"/>
          </a:p>
          <a:p>
            <a:pPr indent="-298450" lvl="0" marL="457200" rtl="0" algn="l">
              <a:lnSpc>
                <a:spcPct val="100000"/>
              </a:lnSpc>
              <a:spcBef>
                <a:spcPts val="0"/>
              </a:spcBef>
              <a:spcAft>
                <a:spcPts val="0"/>
              </a:spcAft>
              <a:buSzPts val="1100"/>
              <a:buChar char="+"/>
            </a:pPr>
            <a:r>
              <a:rPr lang="en" sz="1100"/>
              <a:t>getDogAtIndex(int index) : Dog</a:t>
            </a:r>
            <a:endParaRPr sz="1100"/>
          </a:p>
          <a:p>
            <a:pPr indent="-298450" lvl="0" marL="457200" rtl="0" algn="l">
              <a:spcBef>
                <a:spcPts val="0"/>
              </a:spcBef>
              <a:spcAft>
                <a:spcPts val="0"/>
              </a:spcAft>
              <a:buSzPts val="1100"/>
              <a:buChar char="+"/>
            </a:pPr>
            <a:r>
              <a:rPr lang="en" sz="1100"/>
              <a:t>speak()</a:t>
            </a:r>
            <a:endParaRPr sz="1100"/>
          </a:p>
          <a:p>
            <a:pPr indent="-298450" lvl="0" marL="457200" rtl="0" algn="l">
              <a:spcBef>
                <a:spcPts val="0"/>
              </a:spcBef>
              <a:spcAft>
                <a:spcPts val="0"/>
              </a:spcAft>
              <a:buSzPts val="1100"/>
              <a:buChar char="+"/>
            </a:pPr>
            <a:r>
              <a:rPr lang="en" sz="1100"/>
              <a:t>tellDogToSit(int index) : void</a:t>
            </a:r>
            <a:endParaRPr sz="1100"/>
          </a:p>
          <a:p>
            <a:pPr indent="-298450" lvl="0" marL="457200" rtl="0" algn="l">
              <a:spcBef>
                <a:spcPts val="0"/>
              </a:spcBef>
              <a:spcAft>
                <a:spcPts val="0"/>
              </a:spcAft>
              <a:buSzPts val="1100"/>
              <a:buChar char="+"/>
            </a:pPr>
            <a:r>
              <a:rPr lang="en" sz="1100"/>
              <a:t>tellAllDogsToSit() : void</a:t>
            </a:r>
            <a:endParaRPr sz="1100"/>
          </a:p>
          <a:p>
            <a:pPr indent="-298450" lvl="0" marL="457200" rtl="0" algn="l">
              <a:spcBef>
                <a:spcPts val="0"/>
              </a:spcBef>
              <a:spcAft>
                <a:spcPts val="0"/>
              </a:spcAft>
              <a:buSzPts val="1100"/>
              <a:buChar char="+"/>
            </a:pPr>
            <a:r>
              <a:rPr lang="en" sz="1100"/>
              <a:t>setName(String n) : void</a:t>
            </a:r>
            <a:endParaRPr sz="1100"/>
          </a:p>
          <a:p>
            <a:pPr indent="-298450" lvl="0" marL="457200" rtl="0" algn="l">
              <a:spcBef>
                <a:spcPts val="0"/>
              </a:spcBef>
              <a:spcAft>
                <a:spcPts val="0"/>
              </a:spcAft>
              <a:buSzPts val="1100"/>
              <a:buChar char="+"/>
            </a:pPr>
            <a:r>
              <a:rPr lang="en" sz="1100"/>
              <a:t>setWeight(double wt) : void</a:t>
            </a:r>
            <a:endParaRPr sz="1100"/>
          </a:p>
          <a:p>
            <a:pPr indent="-298450" lvl="0" marL="457200" rtl="0" algn="l">
              <a:spcBef>
                <a:spcPts val="0"/>
              </a:spcBef>
              <a:spcAft>
                <a:spcPts val="0"/>
              </a:spcAft>
              <a:buSzPts val="1100"/>
              <a:buChar char="+"/>
            </a:pPr>
            <a:r>
              <a:rPr lang="en" sz="1100"/>
              <a:t>setHeight(double ht) : void</a:t>
            </a:r>
            <a:endParaRPr sz="1100"/>
          </a:p>
          <a:p>
            <a:pPr indent="-298450" lvl="0" marL="457200" rtl="0" algn="l">
              <a:spcBef>
                <a:spcPts val="0"/>
              </a:spcBef>
              <a:spcAft>
                <a:spcPts val="0"/>
              </a:spcAft>
              <a:buSzPts val="1100"/>
              <a:buChar char="+"/>
            </a:pPr>
            <a:r>
              <a:rPr lang="en" sz="1100"/>
              <a:t>setAge(int a) : void</a:t>
            </a:r>
            <a:endParaRPr sz="1100"/>
          </a:p>
          <a:p>
            <a:pPr indent="-298450" lvl="0" marL="457200" rtl="0" algn="l">
              <a:spcBef>
                <a:spcPts val="0"/>
              </a:spcBef>
              <a:spcAft>
                <a:spcPts val="0"/>
              </a:spcAft>
              <a:buSzPts val="1100"/>
              <a:buChar char="+"/>
            </a:pPr>
            <a:r>
              <a:rPr lang="en" sz="1100"/>
              <a:t>adoptDog(Dog d) : boolean</a:t>
            </a:r>
            <a:endParaRPr sz="1700"/>
          </a:p>
        </p:txBody>
      </p:sp>
      <p:grpSp>
        <p:nvGrpSpPr>
          <p:cNvPr id="516" name="Google Shape;516;p44"/>
          <p:cNvGrpSpPr/>
          <p:nvPr/>
        </p:nvGrpSpPr>
        <p:grpSpPr>
          <a:xfrm>
            <a:off x="7632495" y="461836"/>
            <a:ext cx="1281528" cy="2938525"/>
            <a:chOff x="7651604" y="993825"/>
            <a:chExt cx="1281528" cy="2938525"/>
          </a:xfrm>
        </p:grpSpPr>
        <p:pic>
          <p:nvPicPr>
            <p:cNvPr id="517" name="Google Shape;517;p44"/>
            <p:cNvPicPr preferRelativeResize="0"/>
            <p:nvPr/>
          </p:nvPicPr>
          <p:blipFill rotWithShape="1">
            <a:blip r:embed="rId3">
              <a:alphaModFix/>
            </a:blip>
            <a:srcRect b="0" l="10168" r="0" t="15590"/>
            <a:stretch/>
          </p:blipFill>
          <p:spPr>
            <a:xfrm>
              <a:off x="8028100" y="2132800"/>
              <a:ext cx="502600" cy="873875"/>
            </a:xfrm>
            <a:prstGeom prst="rect">
              <a:avLst/>
            </a:prstGeom>
            <a:noFill/>
            <a:ln>
              <a:noFill/>
            </a:ln>
          </p:spPr>
        </p:pic>
        <p:pic>
          <p:nvPicPr>
            <p:cNvPr id="518" name="Google Shape;518;p44"/>
            <p:cNvPicPr preferRelativeResize="0"/>
            <p:nvPr/>
          </p:nvPicPr>
          <p:blipFill rotWithShape="1">
            <a:blip r:embed="rId4">
              <a:alphaModFix/>
            </a:blip>
            <a:srcRect b="4242" l="3260" r="0" t="7550"/>
            <a:stretch/>
          </p:blipFill>
          <p:spPr>
            <a:xfrm>
              <a:off x="7922536" y="2088800"/>
              <a:ext cx="767678" cy="572700"/>
            </a:xfrm>
            <a:prstGeom prst="rect">
              <a:avLst/>
            </a:prstGeom>
            <a:noFill/>
            <a:ln>
              <a:noFill/>
            </a:ln>
          </p:spPr>
        </p:pic>
        <p:pic>
          <p:nvPicPr>
            <p:cNvPr id="519" name="Google Shape;519;p44"/>
            <p:cNvPicPr preferRelativeResize="0"/>
            <p:nvPr/>
          </p:nvPicPr>
          <p:blipFill>
            <a:blip r:embed="rId5">
              <a:alphaModFix/>
            </a:blip>
            <a:stretch>
              <a:fillRect/>
            </a:stretch>
          </p:blipFill>
          <p:spPr>
            <a:xfrm>
              <a:off x="7813323" y="3574800"/>
              <a:ext cx="767675" cy="333550"/>
            </a:xfrm>
            <a:prstGeom prst="rect">
              <a:avLst/>
            </a:prstGeom>
            <a:noFill/>
            <a:ln>
              <a:noFill/>
            </a:ln>
          </p:spPr>
        </p:pic>
        <p:sp>
          <p:nvSpPr>
            <p:cNvPr id="520" name="Google Shape;520;p44"/>
            <p:cNvSpPr/>
            <p:nvPr/>
          </p:nvSpPr>
          <p:spPr>
            <a:xfrm>
              <a:off x="7851909" y="1300438"/>
              <a:ext cx="891000" cy="829200"/>
            </a:xfrm>
            <a:prstGeom prst="smileyFace">
              <a:avLst>
                <a:gd fmla="val 4653"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1" name="Google Shape;521;p44"/>
            <p:cNvPicPr preferRelativeResize="0"/>
            <p:nvPr/>
          </p:nvPicPr>
          <p:blipFill rotWithShape="1">
            <a:blip r:embed="rId6">
              <a:alphaModFix/>
            </a:blip>
            <a:srcRect b="30259" l="11982" r="12420" t="25209"/>
            <a:stretch/>
          </p:blipFill>
          <p:spPr>
            <a:xfrm>
              <a:off x="7912839" y="993825"/>
              <a:ext cx="769107" cy="420568"/>
            </a:xfrm>
            <a:prstGeom prst="rect">
              <a:avLst/>
            </a:prstGeom>
            <a:noFill/>
            <a:ln>
              <a:noFill/>
            </a:ln>
          </p:spPr>
        </p:pic>
        <p:pic>
          <p:nvPicPr>
            <p:cNvPr id="522" name="Google Shape;522;p44"/>
            <p:cNvPicPr preferRelativeResize="0"/>
            <p:nvPr/>
          </p:nvPicPr>
          <p:blipFill rotWithShape="1">
            <a:blip r:embed="rId7">
              <a:alphaModFix/>
            </a:blip>
            <a:srcRect b="18320" l="0" r="0" t="0"/>
            <a:stretch/>
          </p:blipFill>
          <p:spPr>
            <a:xfrm>
              <a:off x="7903900" y="2607075"/>
              <a:ext cx="769100" cy="1041650"/>
            </a:xfrm>
            <a:prstGeom prst="rect">
              <a:avLst/>
            </a:prstGeom>
            <a:noFill/>
            <a:ln>
              <a:noFill/>
            </a:ln>
          </p:spPr>
        </p:pic>
        <p:grpSp>
          <p:nvGrpSpPr>
            <p:cNvPr id="523" name="Google Shape;523;p44"/>
            <p:cNvGrpSpPr/>
            <p:nvPr/>
          </p:nvGrpSpPr>
          <p:grpSpPr>
            <a:xfrm>
              <a:off x="7651604" y="2104675"/>
              <a:ext cx="1281528" cy="572721"/>
              <a:chOff x="6839625" y="2037200"/>
              <a:chExt cx="1444300" cy="777625"/>
            </a:xfrm>
          </p:grpSpPr>
          <p:pic>
            <p:nvPicPr>
              <p:cNvPr id="524" name="Google Shape;524;p44"/>
              <p:cNvPicPr preferRelativeResize="0"/>
              <p:nvPr/>
            </p:nvPicPr>
            <p:blipFill rotWithShape="1">
              <a:blip r:embed="rId8">
                <a:alphaModFix/>
              </a:blip>
              <a:srcRect b="10999" l="57016" r="0" t="4974"/>
              <a:stretch/>
            </p:blipFill>
            <p:spPr>
              <a:xfrm>
                <a:off x="7619277" y="2037200"/>
                <a:ext cx="664648" cy="777625"/>
              </a:xfrm>
              <a:prstGeom prst="rect">
                <a:avLst/>
              </a:prstGeom>
              <a:noFill/>
              <a:ln>
                <a:noFill/>
              </a:ln>
            </p:spPr>
          </p:pic>
          <p:pic>
            <p:nvPicPr>
              <p:cNvPr id="525" name="Google Shape;525;p44"/>
              <p:cNvPicPr preferRelativeResize="0"/>
              <p:nvPr/>
            </p:nvPicPr>
            <p:blipFill rotWithShape="1">
              <a:blip r:embed="rId8">
                <a:alphaModFix/>
              </a:blip>
              <a:srcRect b="10999" l="57016" r="0" t="4974"/>
              <a:stretch/>
            </p:blipFill>
            <p:spPr>
              <a:xfrm flipH="1">
                <a:off x="6839625" y="2037200"/>
                <a:ext cx="664648" cy="777625"/>
              </a:xfrm>
              <a:prstGeom prst="rect">
                <a:avLst/>
              </a:prstGeom>
              <a:noFill/>
              <a:ln>
                <a:noFill/>
              </a:ln>
            </p:spPr>
          </p:pic>
        </p:grpSp>
        <p:grpSp>
          <p:nvGrpSpPr>
            <p:cNvPr id="526" name="Google Shape;526;p44"/>
            <p:cNvGrpSpPr/>
            <p:nvPr/>
          </p:nvGrpSpPr>
          <p:grpSpPr>
            <a:xfrm>
              <a:off x="7717253" y="3652671"/>
              <a:ext cx="955097" cy="279679"/>
              <a:chOff x="7329003" y="4263196"/>
              <a:chExt cx="955097" cy="279679"/>
            </a:xfrm>
          </p:grpSpPr>
          <p:pic>
            <p:nvPicPr>
              <p:cNvPr id="527" name="Google Shape;527;p44"/>
              <p:cNvPicPr preferRelativeResize="0"/>
              <p:nvPr/>
            </p:nvPicPr>
            <p:blipFill rotWithShape="1">
              <a:blip r:embed="rId9">
                <a:alphaModFix/>
              </a:blip>
              <a:srcRect b="19550" l="6525" r="8943" t="32846"/>
              <a:stretch/>
            </p:blipFill>
            <p:spPr>
              <a:xfrm flipH="1">
                <a:off x="7329003" y="4279960"/>
                <a:ext cx="591881" cy="262904"/>
              </a:xfrm>
              <a:prstGeom prst="rect">
                <a:avLst/>
              </a:prstGeom>
              <a:noFill/>
              <a:ln>
                <a:noFill/>
              </a:ln>
            </p:spPr>
          </p:pic>
          <p:pic>
            <p:nvPicPr>
              <p:cNvPr id="528" name="Google Shape;528;p44"/>
              <p:cNvPicPr preferRelativeResize="0"/>
              <p:nvPr/>
            </p:nvPicPr>
            <p:blipFill rotWithShape="1">
              <a:blip r:embed="rId9">
                <a:alphaModFix/>
              </a:blip>
              <a:srcRect b="19550" l="6525" r="8943" t="32846"/>
              <a:stretch/>
            </p:blipFill>
            <p:spPr>
              <a:xfrm flipH="1">
                <a:off x="7692219" y="4279960"/>
                <a:ext cx="591881" cy="262904"/>
              </a:xfrm>
              <a:prstGeom prst="rect">
                <a:avLst/>
              </a:prstGeom>
              <a:noFill/>
              <a:ln>
                <a:noFill/>
              </a:ln>
            </p:spPr>
          </p:pic>
          <p:pic>
            <p:nvPicPr>
              <p:cNvPr id="529" name="Google Shape;529;p44"/>
              <p:cNvPicPr preferRelativeResize="0"/>
              <p:nvPr/>
            </p:nvPicPr>
            <p:blipFill rotWithShape="1">
              <a:blip r:embed="rId9">
                <a:alphaModFix/>
              </a:blip>
              <a:srcRect b="35173" l="6526" r="53109" t="32845"/>
              <a:stretch/>
            </p:blipFill>
            <p:spPr>
              <a:xfrm flipH="1">
                <a:off x="7655811" y="4263196"/>
                <a:ext cx="282625" cy="176625"/>
              </a:xfrm>
              <a:prstGeom prst="rect">
                <a:avLst/>
              </a:prstGeom>
              <a:noFill/>
              <a:ln>
                <a:noFill/>
              </a:ln>
            </p:spPr>
          </p:pic>
          <p:pic>
            <p:nvPicPr>
              <p:cNvPr id="530" name="Google Shape;530;p44"/>
              <p:cNvPicPr preferRelativeResize="0"/>
              <p:nvPr/>
            </p:nvPicPr>
            <p:blipFill rotWithShape="1">
              <a:blip r:embed="rId9">
                <a:alphaModFix/>
              </a:blip>
              <a:srcRect b="19547" l="45694" r="33850" t="32844"/>
              <a:stretch/>
            </p:blipFill>
            <p:spPr>
              <a:xfrm flipH="1">
                <a:off x="7875217" y="4279950"/>
                <a:ext cx="143225" cy="262925"/>
              </a:xfrm>
              <a:prstGeom prst="rect">
                <a:avLst/>
              </a:prstGeom>
              <a:noFill/>
              <a:ln>
                <a:noFill/>
              </a:ln>
            </p:spPr>
          </p:pic>
        </p:grpSp>
      </p:grpSp>
      <p:sp>
        <p:nvSpPr>
          <p:cNvPr id="531" name="Google Shape;531;p44"/>
          <p:cNvSpPr txBox="1"/>
          <p:nvPr/>
        </p:nvSpPr>
        <p:spPr>
          <a:xfrm>
            <a:off x="6755275" y="3003050"/>
            <a:ext cx="651600" cy="126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u="sng"/>
              <a:t>[ 0 ] null     </a:t>
            </a:r>
            <a:endParaRPr sz="1000" u="sng"/>
          </a:p>
          <a:p>
            <a:pPr indent="0" lvl="0" marL="0" rtl="0" algn="l">
              <a:lnSpc>
                <a:spcPct val="150000"/>
              </a:lnSpc>
              <a:spcBef>
                <a:spcPts val="0"/>
              </a:spcBef>
              <a:spcAft>
                <a:spcPts val="0"/>
              </a:spcAft>
              <a:buNone/>
            </a:pPr>
            <a:r>
              <a:rPr lang="en" sz="1000" u="sng"/>
              <a:t>[ 1 ]</a:t>
            </a:r>
            <a:r>
              <a:rPr lang="en" sz="1000" u="sng">
                <a:solidFill>
                  <a:schemeClr val="dk1"/>
                </a:solidFill>
              </a:rPr>
              <a:t> </a:t>
            </a:r>
            <a:r>
              <a:rPr lang="en" sz="1000" u="sng">
                <a:solidFill>
                  <a:schemeClr val="dk1"/>
                </a:solidFill>
              </a:rPr>
              <a:t>null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[ 2 ] null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[ 3 ] null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[ 4 ] null </a:t>
            </a:r>
            <a:r>
              <a:rPr lang="en" sz="1000" u="sng"/>
              <a:t>  </a:t>
            </a:r>
            <a:r>
              <a:rPr lang="en" sz="1000" u="sng">
                <a:solidFill>
                  <a:schemeClr val="dk1"/>
                </a:solidFill>
              </a:rPr>
              <a:t>  </a:t>
            </a:r>
            <a:endParaRPr sz="1000" u="sng"/>
          </a:p>
        </p:txBody>
      </p:sp>
      <p:sp>
        <p:nvSpPr>
          <p:cNvPr id="532" name="Google Shape;532;p44"/>
          <p:cNvSpPr txBox="1"/>
          <p:nvPr/>
        </p:nvSpPr>
        <p:spPr>
          <a:xfrm>
            <a:off x="7519425" y="487300"/>
            <a:ext cx="1509900" cy="444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name       [     ]</a:t>
            </a:r>
            <a:endParaRPr sz="10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weight                   0.0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height                    0.0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age                           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doggies                 [    ]</a:t>
            </a:r>
            <a:endParaRPr sz="10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numDogs                  0</a:t>
            </a:r>
            <a:endParaRPr sz="1000" u="sng">
              <a:solidFill>
                <a:schemeClr val="dk1"/>
              </a:solidFill>
            </a:endParaRPr>
          </a:p>
        </p:txBody>
      </p:sp>
      <p:sp>
        <p:nvSpPr>
          <p:cNvPr id="533" name="Google Shape;533;p44"/>
          <p:cNvSpPr txBox="1"/>
          <p:nvPr/>
        </p:nvSpPr>
        <p:spPr>
          <a:xfrm>
            <a:off x="6876955" y="2000906"/>
            <a:ext cx="569100" cy="528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u="sng"/>
              <a:t>[ 0 ]     ‘D’</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‘e’</a:t>
            </a:r>
            <a:endParaRPr sz="700" u="sng">
              <a:solidFill>
                <a:schemeClr val="dk1"/>
              </a:solidFill>
            </a:endParaRPr>
          </a:p>
        </p:txBody>
      </p:sp>
      <p:sp>
        <p:nvSpPr>
          <p:cNvPr id="534" name="Google Shape;534;p44"/>
          <p:cNvSpPr/>
          <p:nvPr/>
        </p:nvSpPr>
        <p:spPr>
          <a:xfrm flipH="1" rot="3381274">
            <a:off x="6811740" y="2797449"/>
            <a:ext cx="1922203" cy="7545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4"/>
          <p:cNvSpPr/>
          <p:nvPr/>
        </p:nvSpPr>
        <p:spPr>
          <a:xfrm flipH="1" rot="2459184">
            <a:off x="7096170" y="3653916"/>
            <a:ext cx="1863909" cy="6649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5"/>
          <p:cNvSpPr txBox="1"/>
          <p:nvPr>
            <p:ph type="title"/>
          </p:nvPr>
        </p:nvSpPr>
        <p:spPr>
          <a:xfrm>
            <a:off x="66875" y="-12181"/>
            <a:ext cx="90771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a:t>
            </a:r>
            <a:r>
              <a:rPr lang="en"/>
              <a:t> class Person that has an Array of Dogs</a:t>
            </a:r>
            <a:endParaRPr/>
          </a:p>
        </p:txBody>
      </p:sp>
      <p:sp>
        <p:nvSpPr>
          <p:cNvPr id="541" name="Google Shape;541;p45"/>
          <p:cNvSpPr txBox="1"/>
          <p:nvPr>
            <p:ph idx="1" type="body"/>
          </p:nvPr>
        </p:nvSpPr>
        <p:spPr>
          <a:xfrm>
            <a:off x="91950" y="363550"/>
            <a:ext cx="37887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public class Tester_Person {</a:t>
            </a:r>
            <a:endParaRPr sz="1200"/>
          </a:p>
          <a:p>
            <a:pPr indent="0" lvl="0" marL="0" rtl="0" algn="l">
              <a:spcBef>
                <a:spcPts val="0"/>
              </a:spcBef>
              <a:spcAft>
                <a:spcPts val="0"/>
              </a:spcAft>
              <a:buClr>
                <a:schemeClr val="dk1"/>
              </a:buClr>
              <a:buSzPts val="1100"/>
              <a:buFont typeface="Arial"/>
              <a:buNone/>
            </a:pPr>
            <a:r>
              <a:rPr lang="en" sz="1200"/>
              <a:t>    public static void main(String[] args) {</a:t>
            </a:r>
            <a:endParaRPr sz="1200"/>
          </a:p>
          <a:p>
            <a:pPr indent="0" lvl="0" marL="0" rtl="0" algn="l">
              <a:spcBef>
                <a:spcPts val="0"/>
              </a:spcBef>
              <a:spcAft>
                <a:spcPts val="0"/>
              </a:spcAft>
              <a:buClr>
                <a:schemeClr val="dk1"/>
              </a:buClr>
              <a:buSzPts val="1100"/>
              <a:buFont typeface="Arial"/>
              <a:buNone/>
            </a:pPr>
            <a:r>
              <a:rPr lang="en" sz="1200"/>
              <a:t>	Dog d1 = new Dog();</a:t>
            </a:r>
            <a:endParaRPr sz="1200"/>
          </a:p>
          <a:p>
            <a:pPr indent="0" lvl="0" marL="0" rtl="0" algn="l">
              <a:spcBef>
                <a:spcPts val="0"/>
              </a:spcBef>
              <a:spcAft>
                <a:spcPts val="0"/>
              </a:spcAft>
              <a:buClr>
                <a:schemeClr val="dk1"/>
              </a:buClr>
              <a:buSzPts val="1100"/>
              <a:buFont typeface="Arial"/>
              <a:buNone/>
            </a:pPr>
            <a:r>
              <a:rPr lang="en" sz="1200"/>
              <a:t>	Dog fido = new Dog();</a:t>
            </a:r>
            <a:endParaRPr sz="1200"/>
          </a:p>
          <a:p>
            <a:pPr indent="0" lvl="0" marL="0" rtl="0" algn="l">
              <a:spcBef>
                <a:spcPts val="0"/>
              </a:spcBef>
              <a:spcAft>
                <a:spcPts val="0"/>
              </a:spcAft>
              <a:buNone/>
            </a:pPr>
            <a:r>
              <a:rPr lang="en" sz="1200"/>
              <a:t>	Dog scooby = new Dog("Scooby",true,3);</a:t>
            </a:r>
            <a:endParaRPr sz="1200"/>
          </a:p>
          <a:p>
            <a:pPr indent="457200" lvl="0" marL="0" rtl="0" algn="l">
              <a:spcBef>
                <a:spcPts val="0"/>
              </a:spcBef>
              <a:spcAft>
                <a:spcPts val="0"/>
              </a:spcAft>
              <a:buClr>
                <a:schemeClr val="dk1"/>
              </a:buClr>
              <a:buSzPts val="1100"/>
              <a:buFont typeface="Arial"/>
              <a:buNone/>
            </a:pPr>
            <a:r>
              <a:rPr lang="en" sz="1200"/>
              <a:t>d1.setName("Cookie");</a:t>
            </a:r>
            <a:endParaRPr sz="1200"/>
          </a:p>
          <a:p>
            <a:pPr indent="0" lvl="0" marL="0" rtl="0" algn="l">
              <a:spcBef>
                <a:spcPts val="0"/>
              </a:spcBef>
              <a:spcAft>
                <a:spcPts val="0"/>
              </a:spcAft>
              <a:buNone/>
            </a:pPr>
            <a:r>
              <a:rPr lang="en" sz="1200"/>
              <a:t>	Person p = new Person();</a:t>
            </a:r>
            <a:endParaRPr sz="1200"/>
          </a:p>
          <a:p>
            <a:pPr indent="457200" lvl="0" marL="0" rtl="0" algn="l">
              <a:spcBef>
                <a:spcPts val="0"/>
              </a:spcBef>
              <a:spcAft>
                <a:spcPts val="0"/>
              </a:spcAft>
              <a:buNone/>
            </a:pPr>
            <a:r>
              <a:rPr lang="en" sz="1200"/>
              <a:t>p.adoptDog(d1);</a:t>
            </a:r>
            <a:endParaRPr sz="1200"/>
          </a:p>
          <a:p>
            <a:pPr indent="457200" lvl="0" marL="0" rtl="0" algn="l">
              <a:spcBef>
                <a:spcPts val="0"/>
              </a:spcBef>
              <a:spcAft>
                <a:spcPts val="0"/>
              </a:spcAft>
              <a:buClr>
                <a:schemeClr val="dk1"/>
              </a:buClr>
              <a:buSzPts val="1100"/>
              <a:buFont typeface="Arial"/>
              <a:buNone/>
            </a:pPr>
            <a:r>
              <a:rPr lang="en" sz="1200"/>
              <a:t>p.adoptDog(fido);</a:t>
            </a:r>
            <a:endParaRPr sz="1200"/>
          </a:p>
          <a:p>
            <a:pPr indent="0" lvl="0" marL="0" rtl="0" algn="l">
              <a:spcBef>
                <a:spcPts val="0"/>
              </a:spcBef>
              <a:spcAft>
                <a:spcPts val="0"/>
              </a:spcAft>
              <a:buNone/>
            </a:pPr>
            <a:r>
              <a:rPr lang="en" sz="1200"/>
              <a:t>	p.adoptDog(scooby);</a:t>
            </a:r>
            <a:endParaRPr sz="1200"/>
          </a:p>
          <a:p>
            <a:pPr indent="0" lvl="0" marL="0" rtl="0" algn="l">
              <a:spcBef>
                <a:spcPts val="0"/>
              </a:spcBef>
              <a:spcAft>
                <a:spcPts val="0"/>
              </a:spcAft>
              <a:buNone/>
            </a:pPr>
            <a:r>
              <a:rPr lang="en" sz="1200"/>
              <a:t>    </a:t>
            </a:r>
            <a:r>
              <a:rPr lang="en" sz="1100"/>
              <a:t>}</a:t>
            </a:r>
            <a:endParaRPr sz="1100"/>
          </a:p>
          <a:p>
            <a:pPr indent="0" lvl="0" marL="0" rtl="0" algn="l">
              <a:lnSpc>
                <a:spcPct val="100000"/>
              </a:lnSpc>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200"/>
          </a:p>
          <a:p>
            <a:pPr indent="0" lvl="0" marL="0" rtl="0" algn="l">
              <a:spcBef>
                <a:spcPts val="0"/>
              </a:spcBef>
              <a:spcAft>
                <a:spcPts val="1600"/>
              </a:spcAft>
              <a:buNone/>
            </a:pPr>
            <a:r>
              <a:t/>
            </a:r>
            <a:endParaRPr/>
          </a:p>
        </p:txBody>
      </p:sp>
      <p:grpSp>
        <p:nvGrpSpPr>
          <p:cNvPr id="542" name="Google Shape;542;p45"/>
          <p:cNvGrpSpPr/>
          <p:nvPr/>
        </p:nvGrpSpPr>
        <p:grpSpPr>
          <a:xfrm>
            <a:off x="7661159" y="595365"/>
            <a:ext cx="1281528" cy="2938525"/>
            <a:chOff x="7651604" y="993825"/>
            <a:chExt cx="1281528" cy="2938525"/>
          </a:xfrm>
        </p:grpSpPr>
        <p:pic>
          <p:nvPicPr>
            <p:cNvPr id="543" name="Google Shape;543;p45"/>
            <p:cNvPicPr preferRelativeResize="0"/>
            <p:nvPr/>
          </p:nvPicPr>
          <p:blipFill rotWithShape="1">
            <a:blip r:embed="rId3">
              <a:alphaModFix/>
            </a:blip>
            <a:srcRect b="0" l="10168" r="0" t="15590"/>
            <a:stretch/>
          </p:blipFill>
          <p:spPr>
            <a:xfrm>
              <a:off x="8028100" y="2132800"/>
              <a:ext cx="502600" cy="873875"/>
            </a:xfrm>
            <a:prstGeom prst="rect">
              <a:avLst/>
            </a:prstGeom>
            <a:noFill/>
            <a:ln>
              <a:noFill/>
            </a:ln>
          </p:spPr>
        </p:pic>
        <p:pic>
          <p:nvPicPr>
            <p:cNvPr id="544" name="Google Shape;544;p45"/>
            <p:cNvPicPr preferRelativeResize="0"/>
            <p:nvPr/>
          </p:nvPicPr>
          <p:blipFill rotWithShape="1">
            <a:blip r:embed="rId4">
              <a:alphaModFix/>
            </a:blip>
            <a:srcRect b="4242" l="3260" r="0" t="7550"/>
            <a:stretch/>
          </p:blipFill>
          <p:spPr>
            <a:xfrm>
              <a:off x="7922536" y="2088800"/>
              <a:ext cx="767678" cy="572700"/>
            </a:xfrm>
            <a:prstGeom prst="rect">
              <a:avLst/>
            </a:prstGeom>
            <a:noFill/>
            <a:ln>
              <a:noFill/>
            </a:ln>
          </p:spPr>
        </p:pic>
        <p:pic>
          <p:nvPicPr>
            <p:cNvPr id="545" name="Google Shape;545;p45"/>
            <p:cNvPicPr preferRelativeResize="0"/>
            <p:nvPr/>
          </p:nvPicPr>
          <p:blipFill>
            <a:blip r:embed="rId5">
              <a:alphaModFix/>
            </a:blip>
            <a:stretch>
              <a:fillRect/>
            </a:stretch>
          </p:blipFill>
          <p:spPr>
            <a:xfrm>
              <a:off x="7813323" y="3574800"/>
              <a:ext cx="767675" cy="333550"/>
            </a:xfrm>
            <a:prstGeom prst="rect">
              <a:avLst/>
            </a:prstGeom>
            <a:noFill/>
            <a:ln>
              <a:noFill/>
            </a:ln>
          </p:spPr>
        </p:pic>
        <p:sp>
          <p:nvSpPr>
            <p:cNvPr id="546" name="Google Shape;546;p45"/>
            <p:cNvSpPr/>
            <p:nvPr/>
          </p:nvSpPr>
          <p:spPr>
            <a:xfrm>
              <a:off x="7851909" y="1300438"/>
              <a:ext cx="891000" cy="829200"/>
            </a:xfrm>
            <a:prstGeom prst="smileyFace">
              <a:avLst>
                <a:gd fmla="val 4653"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p45"/>
            <p:cNvPicPr preferRelativeResize="0"/>
            <p:nvPr/>
          </p:nvPicPr>
          <p:blipFill rotWithShape="1">
            <a:blip r:embed="rId6">
              <a:alphaModFix/>
            </a:blip>
            <a:srcRect b="30259" l="11982" r="12420" t="25209"/>
            <a:stretch/>
          </p:blipFill>
          <p:spPr>
            <a:xfrm>
              <a:off x="7912839" y="993825"/>
              <a:ext cx="769107" cy="420568"/>
            </a:xfrm>
            <a:prstGeom prst="rect">
              <a:avLst/>
            </a:prstGeom>
            <a:noFill/>
            <a:ln>
              <a:noFill/>
            </a:ln>
          </p:spPr>
        </p:pic>
        <p:pic>
          <p:nvPicPr>
            <p:cNvPr id="548" name="Google Shape;548;p45"/>
            <p:cNvPicPr preferRelativeResize="0"/>
            <p:nvPr/>
          </p:nvPicPr>
          <p:blipFill rotWithShape="1">
            <a:blip r:embed="rId7">
              <a:alphaModFix/>
            </a:blip>
            <a:srcRect b="18320" l="0" r="0" t="0"/>
            <a:stretch/>
          </p:blipFill>
          <p:spPr>
            <a:xfrm>
              <a:off x="7903900" y="2607075"/>
              <a:ext cx="769100" cy="1041650"/>
            </a:xfrm>
            <a:prstGeom prst="rect">
              <a:avLst/>
            </a:prstGeom>
            <a:noFill/>
            <a:ln>
              <a:noFill/>
            </a:ln>
          </p:spPr>
        </p:pic>
        <p:grpSp>
          <p:nvGrpSpPr>
            <p:cNvPr id="549" name="Google Shape;549;p45"/>
            <p:cNvGrpSpPr/>
            <p:nvPr/>
          </p:nvGrpSpPr>
          <p:grpSpPr>
            <a:xfrm>
              <a:off x="7651604" y="2104675"/>
              <a:ext cx="1281528" cy="572721"/>
              <a:chOff x="6839625" y="2037200"/>
              <a:chExt cx="1444300" cy="777625"/>
            </a:xfrm>
          </p:grpSpPr>
          <p:pic>
            <p:nvPicPr>
              <p:cNvPr id="550" name="Google Shape;550;p45"/>
              <p:cNvPicPr preferRelativeResize="0"/>
              <p:nvPr/>
            </p:nvPicPr>
            <p:blipFill rotWithShape="1">
              <a:blip r:embed="rId8">
                <a:alphaModFix/>
              </a:blip>
              <a:srcRect b="10999" l="57016" r="0" t="4974"/>
              <a:stretch/>
            </p:blipFill>
            <p:spPr>
              <a:xfrm>
                <a:off x="7619277" y="2037200"/>
                <a:ext cx="664648" cy="777625"/>
              </a:xfrm>
              <a:prstGeom prst="rect">
                <a:avLst/>
              </a:prstGeom>
              <a:noFill/>
              <a:ln>
                <a:noFill/>
              </a:ln>
            </p:spPr>
          </p:pic>
          <p:pic>
            <p:nvPicPr>
              <p:cNvPr id="551" name="Google Shape;551;p45"/>
              <p:cNvPicPr preferRelativeResize="0"/>
              <p:nvPr/>
            </p:nvPicPr>
            <p:blipFill rotWithShape="1">
              <a:blip r:embed="rId8">
                <a:alphaModFix/>
              </a:blip>
              <a:srcRect b="10999" l="57016" r="0" t="4974"/>
              <a:stretch/>
            </p:blipFill>
            <p:spPr>
              <a:xfrm flipH="1">
                <a:off x="6839625" y="2037200"/>
                <a:ext cx="664648" cy="777625"/>
              </a:xfrm>
              <a:prstGeom prst="rect">
                <a:avLst/>
              </a:prstGeom>
              <a:noFill/>
              <a:ln>
                <a:noFill/>
              </a:ln>
            </p:spPr>
          </p:pic>
        </p:grpSp>
        <p:grpSp>
          <p:nvGrpSpPr>
            <p:cNvPr id="552" name="Google Shape;552;p45"/>
            <p:cNvGrpSpPr/>
            <p:nvPr/>
          </p:nvGrpSpPr>
          <p:grpSpPr>
            <a:xfrm>
              <a:off x="7717253" y="3652671"/>
              <a:ext cx="955097" cy="279679"/>
              <a:chOff x="7329003" y="4263196"/>
              <a:chExt cx="955097" cy="279679"/>
            </a:xfrm>
          </p:grpSpPr>
          <p:pic>
            <p:nvPicPr>
              <p:cNvPr id="553" name="Google Shape;553;p45"/>
              <p:cNvPicPr preferRelativeResize="0"/>
              <p:nvPr/>
            </p:nvPicPr>
            <p:blipFill rotWithShape="1">
              <a:blip r:embed="rId9">
                <a:alphaModFix/>
              </a:blip>
              <a:srcRect b="19550" l="6525" r="8943" t="32846"/>
              <a:stretch/>
            </p:blipFill>
            <p:spPr>
              <a:xfrm flipH="1">
                <a:off x="7329003" y="4279960"/>
                <a:ext cx="591881" cy="262904"/>
              </a:xfrm>
              <a:prstGeom prst="rect">
                <a:avLst/>
              </a:prstGeom>
              <a:noFill/>
              <a:ln>
                <a:noFill/>
              </a:ln>
            </p:spPr>
          </p:pic>
          <p:pic>
            <p:nvPicPr>
              <p:cNvPr id="554" name="Google Shape;554;p45"/>
              <p:cNvPicPr preferRelativeResize="0"/>
              <p:nvPr/>
            </p:nvPicPr>
            <p:blipFill rotWithShape="1">
              <a:blip r:embed="rId9">
                <a:alphaModFix/>
              </a:blip>
              <a:srcRect b="19550" l="6525" r="8943" t="32846"/>
              <a:stretch/>
            </p:blipFill>
            <p:spPr>
              <a:xfrm flipH="1">
                <a:off x="7692219" y="4279960"/>
                <a:ext cx="591881" cy="262904"/>
              </a:xfrm>
              <a:prstGeom prst="rect">
                <a:avLst/>
              </a:prstGeom>
              <a:noFill/>
              <a:ln>
                <a:noFill/>
              </a:ln>
            </p:spPr>
          </p:pic>
          <p:pic>
            <p:nvPicPr>
              <p:cNvPr id="555" name="Google Shape;555;p45"/>
              <p:cNvPicPr preferRelativeResize="0"/>
              <p:nvPr/>
            </p:nvPicPr>
            <p:blipFill rotWithShape="1">
              <a:blip r:embed="rId9">
                <a:alphaModFix/>
              </a:blip>
              <a:srcRect b="35173" l="6526" r="53109" t="32845"/>
              <a:stretch/>
            </p:blipFill>
            <p:spPr>
              <a:xfrm flipH="1">
                <a:off x="7655811" y="4263196"/>
                <a:ext cx="282625" cy="176625"/>
              </a:xfrm>
              <a:prstGeom prst="rect">
                <a:avLst/>
              </a:prstGeom>
              <a:noFill/>
              <a:ln>
                <a:noFill/>
              </a:ln>
            </p:spPr>
          </p:pic>
          <p:pic>
            <p:nvPicPr>
              <p:cNvPr id="556" name="Google Shape;556;p45"/>
              <p:cNvPicPr preferRelativeResize="0"/>
              <p:nvPr/>
            </p:nvPicPr>
            <p:blipFill rotWithShape="1">
              <a:blip r:embed="rId9">
                <a:alphaModFix/>
              </a:blip>
              <a:srcRect b="19547" l="45694" r="33850" t="32844"/>
              <a:stretch/>
            </p:blipFill>
            <p:spPr>
              <a:xfrm flipH="1">
                <a:off x="7875217" y="4279950"/>
                <a:ext cx="143225" cy="262925"/>
              </a:xfrm>
              <a:prstGeom prst="rect">
                <a:avLst/>
              </a:prstGeom>
              <a:noFill/>
              <a:ln>
                <a:noFill/>
              </a:ln>
            </p:spPr>
          </p:pic>
        </p:grpSp>
      </p:grpSp>
      <p:pic>
        <p:nvPicPr>
          <p:cNvPr id="557" name="Google Shape;557;p45"/>
          <p:cNvPicPr preferRelativeResize="0"/>
          <p:nvPr/>
        </p:nvPicPr>
        <p:blipFill>
          <a:blip r:embed="rId10">
            <a:alphaModFix/>
          </a:blip>
          <a:stretch>
            <a:fillRect/>
          </a:stretch>
        </p:blipFill>
        <p:spPr>
          <a:xfrm>
            <a:off x="5775144" y="594798"/>
            <a:ext cx="882264" cy="1228419"/>
          </a:xfrm>
          <a:prstGeom prst="rect">
            <a:avLst/>
          </a:prstGeom>
          <a:noFill/>
          <a:ln>
            <a:noFill/>
          </a:ln>
        </p:spPr>
      </p:pic>
      <p:pic>
        <p:nvPicPr>
          <p:cNvPr id="558" name="Google Shape;558;p45"/>
          <p:cNvPicPr preferRelativeResize="0"/>
          <p:nvPr/>
        </p:nvPicPr>
        <p:blipFill>
          <a:blip r:embed="rId10">
            <a:alphaModFix/>
          </a:blip>
          <a:stretch>
            <a:fillRect/>
          </a:stretch>
        </p:blipFill>
        <p:spPr>
          <a:xfrm>
            <a:off x="4952640" y="3180774"/>
            <a:ext cx="882264" cy="1228419"/>
          </a:xfrm>
          <a:prstGeom prst="rect">
            <a:avLst/>
          </a:prstGeom>
          <a:noFill/>
          <a:ln>
            <a:noFill/>
          </a:ln>
        </p:spPr>
      </p:pic>
      <p:sp>
        <p:nvSpPr>
          <p:cNvPr id="559" name="Google Shape;559;p45"/>
          <p:cNvSpPr txBox="1"/>
          <p:nvPr/>
        </p:nvSpPr>
        <p:spPr>
          <a:xfrm>
            <a:off x="5717575" y="551135"/>
            <a:ext cx="1086000" cy="180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lnSpc>
                <a:spcPct val="115000"/>
              </a:lnSpc>
              <a:spcBef>
                <a:spcPts val="0"/>
              </a:spcBef>
              <a:spcAft>
                <a:spcPts val="0"/>
              </a:spcAft>
              <a:buNone/>
            </a:pPr>
            <a:r>
              <a:t/>
            </a:r>
            <a:endParaRPr sz="700" u="sng"/>
          </a:p>
          <a:p>
            <a:pPr indent="0" lvl="0" marL="0" rtl="0" algn="l">
              <a:lnSpc>
                <a:spcPct val="115000"/>
              </a:lnSpc>
              <a:spcBef>
                <a:spcPts val="0"/>
              </a:spcBef>
              <a:spcAft>
                <a:spcPts val="0"/>
              </a:spcAft>
              <a:buNone/>
            </a:pPr>
            <a:r>
              <a:rPr lang="en" sz="700" u="sng"/>
              <a:t>name     [    ]</a:t>
            </a:r>
            <a:endParaRPr sz="700" u="sng"/>
          </a:p>
          <a:p>
            <a:pPr indent="0" lvl="0" marL="0" rtl="0" algn="l">
              <a:lnSpc>
                <a:spcPct val="115000"/>
              </a:lnSpc>
              <a:spcBef>
                <a:spcPts val="0"/>
              </a:spcBef>
              <a:spcAft>
                <a:spcPts val="0"/>
              </a:spcAft>
              <a:buNone/>
            </a:pPr>
            <a:r>
              <a:rPr lang="en" sz="700" u="sng"/>
              <a:t>weight</a:t>
            </a:r>
            <a:r>
              <a:rPr lang="en" sz="700" u="sng">
                <a:solidFill>
                  <a:schemeClr val="dk1"/>
                </a:solidFill>
              </a:rPr>
              <a:t>                   </a:t>
            </a:r>
            <a:r>
              <a:rPr lang="en" sz="700" u="sng"/>
              <a:t>0.0</a:t>
            </a:r>
            <a:endParaRPr sz="700" u="sng"/>
          </a:p>
          <a:p>
            <a:pPr indent="0" lvl="0" marL="0" rtl="0" algn="l">
              <a:lnSpc>
                <a:spcPct val="115000"/>
              </a:lnSpc>
              <a:spcBef>
                <a:spcPts val="0"/>
              </a:spcBef>
              <a:spcAft>
                <a:spcPts val="0"/>
              </a:spcAft>
              <a:buNone/>
            </a:pPr>
            <a:r>
              <a:rPr lang="en" sz="700" u="sng"/>
              <a:t>height</a:t>
            </a:r>
            <a:r>
              <a:rPr lang="en" sz="700" u="sng">
                <a:solidFill>
                  <a:schemeClr val="dk1"/>
                </a:solidFill>
              </a:rPr>
              <a:t>                    0.0</a:t>
            </a:r>
            <a:endParaRPr sz="700" u="sng"/>
          </a:p>
          <a:p>
            <a:pPr indent="0" lvl="0" marL="0" rtl="0" algn="l">
              <a:lnSpc>
                <a:spcPct val="115000"/>
              </a:lnSpc>
              <a:spcBef>
                <a:spcPts val="0"/>
              </a:spcBef>
              <a:spcAft>
                <a:spcPts val="0"/>
              </a:spcAft>
              <a:buNone/>
            </a:pPr>
            <a:r>
              <a:rPr lang="en" sz="700" u="sng"/>
              <a:t>isVaccinated       false</a:t>
            </a:r>
            <a:endParaRPr sz="700" u="sng"/>
          </a:p>
          <a:p>
            <a:pPr indent="0" lvl="0" marL="0" rtl="0" algn="l">
              <a:lnSpc>
                <a:spcPct val="115000"/>
              </a:lnSpc>
              <a:spcBef>
                <a:spcPts val="0"/>
              </a:spcBef>
              <a:spcAft>
                <a:spcPts val="0"/>
              </a:spcAft>
              <a:buNone/>
            </a:pPr>
            <a:r>
              <a:rPr lang="en" sz="700" u="sng"/>
              <a:t>ageInDogYears        0</a:t>
            </a:r>
            <a:endParaRPr sz="700" u="sng"/>
          </a:p>
        </p:txBody>
      </p:sp>
      <p:sp>
        <p:nvSpPr>
          <p:cNvPr id="560" name="Google Shape;560;p45"/>
          <p:cNvSpPr txBox="1"/>
          <p:nvPr/>
        </p:nvSpPr>
        <p:spPr>
          <a:xfrm>
            <a:off x="4887146" y="3118225"/>
            <a:ext cx="1162200" cy="180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lnSpc>
                <a:spcPct val="115000"/>
              </a:lnSpc>
              <a:spcBef>
                <a:spcPts val="0"/>
              </a:spcBef>
              <a:spcAft>
                <a:spcPts val="0"/>
              </a:spcAft>
              <a:buNone/>
            </a:pPr>
            <a:r>
              <a:t/>
            </a:r>
            <a:endParaRPr sz="700" u="sng"/>
          </a:p>
          <a:p>
            <a:pPr indent="0" lvl="0" marL="0" rtl="0" algn="l">
              <a:lnSpc>
                <a:spcPct val="115000"/>
              </a:lnSpc>
              <a:spcBef>
                <a:spcPts val="0"/>
              </a:spcBef>
              <a:spcAft>
                <a:spcPts val="0"/>
              </a:spcAft>
              <a:buNone/>
            </a:pPr>
            <a:r>
              <a:rPr lang="en" sz="700" u="sng"/>
              <a:t>name       [     ]</a:t>
            </a:r>
            <a:endParaRPr sz="700" u="sng"/>
          </a:p>
          <a:p>
            <a:pPr indent="0" lvl="0" marL="0" rtl="0" algn="l">
              <a:lnSpc>
                <a:spcPct val="115000"/>
              </a:lnSpc>
              <a:spcBef>
                <a:spcPts val="0"/>
              </a:spcBef>
              <a:spcAft>
                <a:spcPts val="0"/>
              </a:spcAft>
              <a:buNone/>
            </a:pPr>
            <a:r>
              <a:rPr lang="en" sz="700" u="sng"/>
              <a:t>weight</a:t>
            </a:r>
            <a:r>
              <a:rPr lang="en" sz="700" u="sng">
                <a:solidFill>
                  <a:schemeClr val="dk1"/>
                </a:solidFill>
              </a:rPr>
              <a:t>                   </a:t>
            </a:r>
            <a:r>
              <a:rPr lang="en" sz="700" u="sng"/>
              <a:t>0.0</a:t>
            </a:r>
            <a:endParaRPr sz="700" u="sng"/>
          </a:p>
          <a:p>
            <a:pPr indent="0" lvl="0" marL="0" rtl="0" algn="l">
              <a:lnSpc>
                <a:spcPct val="115000"/>
              </a:lnSpc>
              <a:spcBef>
                <a:spcPts val="0"/>
              </a:spcBef>
              <a:spcAft>
                <a:spcPts val="0"/>
              </a:spcAft>
              <a:buNone/>
            </a:pPr>
            <a:r>
              <a:rPr lang="en" sz="700" u="sng"/>
              <a:t>height</a:t>
            </a:r>
            <a:r>
              <a:rPr lang="en" sz="700" u="sng">
                <a:solidFill>
                  <a:schemeClr val="dk1"/>
                </a:solidFill>
              </a:rPr>
              <a:t>                    0.0</a:t>
            </a:r>
            <a:endParaRPr sz="700" u="sng"/>
          </a:p>
          <a:p>
            <a:pPr indent="0" lvl="0" marL="0" rtl="0" algn="l">
              <a:lnSpc>
                <a:spcPct val="115000"/>
              </a:lnSpc>
              <a:spcBef>
                <a:spcPts val="0"/>
              </a:spcBef>
              <a:spcAft>
                <a:spcPts val="0"/>
              </a:spcAft>
              <a:buNone/>
            </a:pPr>
            <a:r>
              <a:rPr lang="en" sz="700" u="sng"/>
              <a:t>isVaccinated        true</a:t>
            </a:r>
            <a:endParaRPr sz="700" u="sng"/>
          </a:p>
          <a:p>
            <a:pPr indent="0" lvl="0" marL="0" rtl="0" algn="l">
              <a:lnSpc>
                <a:spcPct val="115000"/>
              </a:lnSpc>
              <a:spcBef>
                <a:spcPts val="0"/>
              </a:spcBef>
              <a:spcAft>
                <a:spcPts val="0"/>
              </a:spcAft>
              <a:buNone/>
            </a:pPr>
            <a:r>
              <a:rPr lang="en" sz="700" u="sng"/>
              <a:t>ageInDogYears        3</a:t>
            </a:r>
            <a:endParaRPr sz="700" u="sng"/>
          </a:p>
        </p:txBody>
      </p:sp>
      <p:sp>
        <p:nvSpPr>
          <p:cNvPr id="561" name="Google Shape;561;p45"/>
          <p:cNvSpPr txBox="1"/>
          <p:nvPr/>
        </p:nvSpPr>
        <p:spPr>
          <a:xfrm>
            <a:off x="6987975" y="3003050"/>
            <a:ext cx="418800" cy="126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u="sng"/>
              <a:t>[ 0 ]     </a:t>
            </a:r>
            <a:endParaRPr sz="1000" u="sng"/>
          </a:p>
          <a:p>
            <a:pPr indent="0" lvl="0" marL="0" rtl="0" algn="l">
              <a:lnSpc>
                <a:spcPct val="150000"/>
              </a:lnSpc>
              <a:spcBef>
                <a:spcPts val="0"/>
              </a:spcBef>
              <a:spcAft>
                <a:spcPts val="0"/>
              </a:spcAft>
              <a:buNone/>
            </a:pPr>
            <a:r>
              <a:rPr lang="en" sz="1000" u="sng"/>
              <a:t>[ 1 ]</a:t>
            </a:r>
            <a:r>
              <a:rPr lang="en" sz="1000" u="sng">
                <a:solidFill>
                  <a:schemeClr val="dk1"/>
                </a:solidFill>
              </a:rPr>
              <a:t>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[ 2 ]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[ 3 ]     </a:t>
            </a:r>
            <a:endParaRPr sz="1000" u="sng">
              <a:solidFill>
                <a:schemeClr val="dk1"/>
              </a:solidFill>
            </a:endParaRPr>
          </a:p>
          <a:p>
            <a:pPr indent="0" lvl="0" marL="0" rtl="0" algn="l">
              <a:lnSpc>
                <a:spcPct val="150000"/>
              </a:lnSpc>
              <a:spcBef>
                <a:spcPts val="0"/>
              </a:spcBef>
              <a:spcAft>
                <a:spcPts val="0"/>
              </a:spcAft>
              <a:buNone/>
            </a:pPr>
            <a:r>
              <a:rPr lang="en" sz="1000" u="sng">
                <a:solidFill>
                  <a:schemeClr val="dk1"/>
                </a:solidFill>
              </a:rPr>
              <a:t>[ 4 ] </a:t>
            </a:r>
            <a:r>
              <a:rPr lang="en" sz="1000" u="sng"/>
              <a:t>  </a:t>
            </a:r>
            <a:r>
              <a:rPr lang="en" sz="1000" u="sng">
                <a:solidFill>
                  <a:schemeClr val="dk1"/>
                </a:solidFill>
              </a:rPr>
              <a:t>  </a:t>
            </a:r>
            <a:endParaRPr sz="1000" u="sng"/>
          </a:p>
        </p:txBody>
      </p:sp>
      <p:sp>
        <p:nvSpPr>
          <p:cNvPr id="562" name="Google Shape;562;p45"/>
          <p:cNvSpPr/>
          <p:nvPr/>
        </p:nvSpPr>
        <p:spPr>
          <a:xfrm flipH="1" rot="4010815">
            <a:off x="6387478" y="2680583"/>
            <a:ext cx="942295" cy="165749"/>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45"/>
          <p:cNvPicPr preferRelativeResize="0"/>
          <p:nvPr/>
        </p:nvPicPr>
        <p:blipFill>
          <a:blip r:embed="rId10">
            <a:alphaModFix/>
          </a:blip>
          <a:stretch>
            <a:fillRect/>
          </a:stretch>
        </p:blipFill>
        <p:spPr>
          <a:xfrm>
            <a:off x="3658375" y="3161661"/>
            <a:ext cx="882264" cy="1228419"/>
          </a:xfrm>
          <a:prstGeom prst="rect">
            <a:avLst/>
          </a:prstGeom>
          <a:noFill/>
          <a:ln>
            <a:noFill/>
          </a:ln>
        </p:spPr>
      </p:pic>
      <p:sp>
        <p:nvSpPr>
          <p:cNvPr id="564" name="Google Shape;564;p45"/>
          <p:cNvSpPr txBox="1"/>
          <p:nvPr/>
        </p:nvSpPr>
        <p:spPr>
          <a:xfrm>
            <a:off x="5079750" y="989235"/>
            <a:ext cx="569100" cy="899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u="sng"/>
              <a:t>[ 0 ]     ‘C’</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[ 3 ]     ‘k’</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[ 4 ]     ‘i</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[ 5 ]     ‘e’</a:t>
            </a:r>
            <a:endParaRPr sz="700" u="sng">
              <a:solidFill>
                <a:schemeClr val="dk1"/>
              </a:solidFill>
            </a:endParaRPr>
          </a:p>
        </p:txBody>
      </p:sp>
      <p:sp>
        <p:nvSpPr>
          <p:cNvPr id="565" name="Google Shape;565;p45"/>
          <p:cNvSpPr/>
          <p:nvPr/>
        </p:nvSpPr>
        <p:spPr>
          <a:xfrm rot="-8123228">
            <a:off x="5317070" y="1362731"/>
            <a:ext cx="1067473" cy="3903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66" name="Google Shape;566;p45"/>
          <p:cNvSpPr txBox="1"/>
          <p:nvPr/>
        </p:nvSpPr>
        <p:spPr>
          <a:xfrm>
            <a:off x="2815910" y="3637400"/>
            <a:ext cx="638700" cy="126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u="sng"/>
              <a:t>[ 0 ]     ‘d’</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‘g’</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[ 3 ]     ‘g’</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[ 4 ]     ‘y’</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[ 5 ]     ‘ ’</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[ 6 ]     ‘D’</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[ 7 ]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[ 8]      ‘e’</a:t>
            </a:r>
            <a:endParaRPr sz="700" u="sng">
              <a:solidFill>
                <a:schemeClr val="dk1"/>
              </a:solidFill>
            </a:endParaRPr>
          </a:p>
        </p:txBody>
      </p:sp>
      <p:sp>
        <p:nvSpPr>
          <p:cNvPr id="567" name="Google Shape;567;p45"/>
          <p:cNvSpPr/>
          <p:nvPr/>
        </p:nvSpPr>
        <p:spPr>
          <a:xfrm rot="-8832505">
            <a:off x="2999296" y="3958404"/>
            <a:ext cx="1172669" cy="48434"/>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68" name="Google Shape;568;p45"/>
          <p:cNvSpPr txBox="1"/>
          <p:nvPr/>
        </p:nvSpPr>
        <p:spPr>
          <a:xfrm>
            <a:off x="3576300" y="3118225"/>
            <a:ext cx="1162200" cy="180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lnSpc>
                <a:spcPct val="115000"/>
              </a:lnSpc>
              <a:spcBef>
                <a:spcPts val="0"/>
              </a:spcBef>
              <a:spcAft>
                <a:spcPts val="0"/>
              </a:spcAft>
              <a:buNone/>
            </a:pPr>
            <a:r>
              <a:t/>
            </a:r>
            <a:endParaRPr sz="700" u="sng"/>
          </a:p>
          <a:p>
            <a:pPr indent="0" lvl="0" marL="0" rtl="0" algn="l">
              <a:lnSpc>
                <a:spcPct val="115000"/>
              </a:lnSpc>
              <a:spcBef>
                <a:spcPts val="0"/>
              </a:spcBef>
              <a:spcAft>
                <a:spcPts val="0"/>
              </a:spcAft>
              <a:buNone/>
            </a:pPr>
            <a:r>
              <a:rPr lang="en" sz="700" u="sng"/>
              <a:t>name      [    ]</a:t>
            </a:r>
            <a:endParaRPr sz="700" u="sng"/>
          </a:p>
          <a:p>
            <a:pPr indent="0" lvl="0" marL="0" rtl="0" algn="l">
              <a:lnSpc>
                <a:spcPct val="115000"/>
              </a:lnSpc>
              <a:spcBef>
                <a:spcPts val="0"/>
              </a:spcBef>
              <a:spcAft>
                <a:spcPts val="0"/>
              </a:spcAft>
              <a:buNone/>
            </a:pPr>
            <a:r>
              <a:rPr lang="en" sz="700" u="sng"/>
              <a:t>weight</a:t>
            </a:r>
            <a:r>
              <a:rPr lang="en" sz="700" u="sng">
                <a:solidFill>
                  <a:schemeClr val="dk1"/>
                </a:solidFill>
              </a:rPr>
              <a:t>                   </a:t>
            </a:r>
            <a:r>
              <a:rPr lang="en" sz="700" u="sng"/>
              <a:t>0.0</a:t>
            </a:r>
            <a:endParaRPr sz="700" u="sng"/>
          </a:p>
          <a:p>
            <a:pPr indent="0" lvl="0" marL="0" rtl="0" algn="l">
              <a:lnSpc>
                <a:spcPct val="115000"/>
              </a:lnSpc>
              <a:spcBef>
                <a:spcPts val="0"/>
              </a:spcBef>
              <a:spcAft>
                <a:spcPts val="0"/>
              </a:spcAft>
              <a:buNone/>
            </a:pPr>
            <a:r>
              <a:rPr lang="en" sz="700" u="sng"/>
              <a:t>height</a:t>
            </a:r>
            <a:r>
              <a:rPr lang="en" sz="700" u="sng">
                <a:solidFill>
                  <a:schemeClr val="dk1"/>
                </a:solidFill>
              </a:rPr>
              <a:t>                    0.0</a:t>
            </a:r>
            <a:endParaRPr sz="700" u="sng"/>
          </a:p>
          <a:p>
            <a:pPr indent="0" lvl="0" marL="0" rtl="0" algn="l">
              <a:lnSpc>
                <a:spcPct val="115000"/>
              </a:lnSpc>
              <a:spcBef>
                <a:spcPts val="0"/>
              </a:spcBef>
              <a:spcAft>
                <a:spcPts val="0"/>
              </a:spcAft>
              <a:buNone/>
            </a:pPr>
            <a:r>
              <a:rPr lang="en" sz="700" u="sng"/>
              <a:t>isVaccinated       false</a:t>
            </a:r>
            <a:endParaRPr sz="700" u="sng"/>
          </a:p>
          <a:p>
            <a:pPr indent="0" lvl="0" marL="0" rtl="0" algn="l">
              <a:lnSpc>
                <a:spcPct val="115000"/>
              </a:lnSpc>
              <a:spcBef>
                <a:spcPts val="0"/>
              </a:spcBef>
              <a:spcAft>
                <a:spcPts val="0"/>
              </a:spcAft>
              <a:buNone/>
            </a:pPr>
            <a:r>
              <a:rPr lang="en" sz="700" u="sng"/>
              <a:t>ageInDogYears        0</a:t>
            </a:r>
            <a:endParaRPr sz="700" u="sng"/>
          </a:p>
        </p:txBody>
      </p:sp>
      <p:sp>
        <p:nvSpPr>
          <p:cNvPr id="569" name="Google Shape;569;p45"/>
          <p:cNvSpPr txBox="1"/>
          <p:nvPr/>
        </p:nvSpPr>
        <p:spPr>
          <a:xfrm>
            <a:off x="6145515" y="3997700"/>
            <a:ext cx="569100" cy="899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u="sng"/>
              <a:t>[ 0 ]     ‘S’</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‘c’</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[ 3 ]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[ 4 ]     ‘b</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[ 5 ]     ‘y’</a:t>
            </a:r>
            <a:endParaRPr sz="700" u="sng">
              <a:solidFill>
                <a:schemeClr val="dk1"/>
              </a:solidFill>
            </a:endParaRPr>
          </a:p>
        </p:txBody>
      </p:sp>
      <p:sp>
        <p:nvSpPr>
          <p:cNvPr id="570" name="Google Shape;570;p45"/>
          <p:cNvSpPr/>
          <p:nvPr/>
        </p:nvSpPr>
        <p:spPr>
          <a:xfrm rot="-1438249">
            <a:off x="5422798" y="4153954"/>
            <a:ext cx="838849" cy="4983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71" name="Google Shape;571;p45"/>
          <p:cNvSpPr txBox="1"/>
          <p:nvPr/>
        </p:nvSpPr>
        <p:spPr>
          <a:xfrm>
            <a:off x="7519425" y="525519"/>
            <a:ext cx="1509900" cy="444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t/>
            </a:r>
            <a:endParaRPr sz="700" u="sng">
              <a:solidFill>
                <a:schemeClr val="dk1"/>
              </a:solidFill>
            </a:endParaRPr>
          </a:p>
          <a:p>
            <a:pPr indent="0" lvl="0" marL="0" rtl="0" algn="l">
              <a:lnSpc>
                <a:spcPct val="115000"/>
              </a:lnSpc>
              <a:spcBef>
                <a:spcPts val="0"/>
              </a:spcBef>
              <a:spcAft>
                <a:spcPts val="0"/>
              </a:spcAft>
              <a:buNone/>
            </a:pPr>
            <a:r>
              <a:rPr lang="en" sz="1000" u="sng">
                <a:solidFill>
                  <a:schemeClr val="dk1"/>
                </a:solidFill>
              </a:rPr>
              <a:t>name       [     ]</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weight                   0.0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height                    0.0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age                           0</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doggies                 [    ]</a:t>
            </a:r>
            <a:endParaRPr sz="1000" u="sng">
              <a:solidFill>
                <a:schemeClr val="dk1"/>
              </a:solidFill>
            </a:endParaRPr>
          </a:p>
          <a:p>
            <a:pPr indent="0" lvl="0" marL="0" rtl="0" algn="l">
              <a:lnSpc>
                <a:spcPct val="115000"/>
              </a:lnSpc>
              <a:spcBef>
                <a:spcPts val="0"/>
              </a:spcBef>
              <a:spcAft>
                <a:spcPts val="0"/>
              </a:spcAft>
              <a:buNone/>
            </a:pPr>
            <a:r>
              <a:rPr lang="en" sz="1000" u="sng">
                <a:solidFill>
                  <a:schemeClr val="dk1"/>
                </a:solidFill>
              </a:rPr>
              <a:t>numDogs                  0</a:t>
            </a:r>
            <a:endParaRPr sz="1000" u="sng">
              <a:solidFill>
                <a:schemeClr val="dk1"/>
              </a:solidFill>
            </a:endParaRPr>
          </a:p>
        </p:txBody>
      </p:sp>
      <p:sp>
        <p:nvSpPr>
          <p:cNvPr id="572" name="Google Shape;572;p45"/>
          <p:cNvSpPr/>
          <p:nvPr/>
        </p:nvSpPr>
        <p:spPr>
          <a:xfrm rot="10485738">
            <a:off x="4443703" y="3461832"/>
            <a:ext cx="2625764" cy="117346"/>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flipH="1" rot="-926089">
            <a:off x="5777360" y="3735486"/>
            <a:ext cx="1308700" cy="9827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txBox="1"/>
          <p:nvPr/>
        </p:nvSpPr>
        <p:spPr>
          <a:xfrm>
            <a:off x="6876955" y="2048441"/>
            <a:ext cx="569100" cy="528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u="sng"/>
              <a:t>[ 0 ]     ‘D’</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‘e’</a:t>
            </a:r>
            <a:endParaRPr sz="700" u="sng">
              <a:solidFill>
                <a:schemeClr val="dk1"/>
              </a:solidFill>
            </a:endParaRPr>
          </a:p>
        </p:txBody>
      </p:sp>
      <p:sp>
        <p:nvSpPr>
          <p:cNvPr id="575" name="Google Shape;575;p45"/>
          <p:cNvSpPr/>
          <p:nvPr/>
        </p:nvSpPr>
        <p:spPr>
          <a:xfrm flipH="1" rot="3381274">
            <a:off x="6830850" y="2816559"/>
            <a:ext cx="1922203" cy="7545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5"/>
          <p:cNvSpPr/>
          <p:nvPr/>
        </p:nvSpPr>
        <p:spPr>
          <a:xfrm flipH="1" rot="2445649">
            <a:off x="7075855" y="3674776"/>
            <a:ext cx="1928465" cy="4682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a:off x="58050" y="3085950"/>
            <a:ext cx="2679900" cy="198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t>Memory Stack</a:t>
            </a:r>
            <a:endParaRPr sz="1100"/>
          </a:p>
        </p:txBody>
      </p:sp>
      <p:sp>
        <p:nvSpPr>
          <p:cNvPr id="578" name="Google Shape;578;p45"/>
          <p:cNvSpPr/>
          <p:nvPr/>
        </p:nvSpPr>
        <p:spPr>
          <a:xfrm>
            <a:off x="138545" y="3506835"/>
            <a:ext cx="756000" cy="5256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79" name="Google Shape;579;p45"/>
          <p:cNvSpPr/>
          <p:nvPr/>
        </p:nvSpPr>
        <p:spPr>
          <a:xfrm>
            <a:off x="167203" y="3802332"/>
            <a:ext cx="570600" cy="84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d1</a:t>
            </a:r>
            <a:endParaRPr sz="900"/>
          </a:p>
        </p:txBody>
      </p:sp>
      <p:sp>
        <p:nvSpPr>
          <p:cNvPr id="580" name="Google Shape;580;p45"/>
          <p:cNvSpPr txBox="1"/>
          <p:nvPr/>
        </p:nvSpPr>
        <p:spPr>
          <a:xfrm>
            <a:off x="295829" y="3899735"/>
            <a:ext cx="315600" cy="121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581" name="Google Shape;581;p45"/>
          <p:cNvSpPr/>
          <p:nvPr/>
        </p:nvSpPr>
        <p:spPr>
          <a:xfrm flipH="1" rot="9600733">
            <a:off x="279250" y="2958381"/>
            <a:ext cx="5650346" cy="64878"/>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2" name="Google Shape;582;p45"/>
          <p:cNvSpPr/>
          <p:nvPr/>
        </p:nvSpPr>
        <p:spPr>
          <a:xfrm>
            <a:off x="997364" y="3685995"/>
            <a:ext cx="756000" cy="5256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3" name="Google Shape;583;p45"/>
          <p:cNvSpPr/>
          <p:nvPr/>
        </p:nvSpPr>
        <p:spPr>
          <a:xfrm>
            <a:off x="1004896" y="3981493"/>
            <a:ext cx="570600" cy="84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fido</a:t>
            </a:r>
            <a:endParaRPr sz="900"/>
          </a:p>
        </p:txBody>
      </p:sp>
      <p:sp>
        <p:nvSpPr>
          <p:cNvPr id="584" name="Google Shape;584;p45"/>
          <p:cNvSpPr txBox="1"/>
          <p:nvPr/>
        </p:nvSpPr>
        <p:spPr>
          <a:xfrm>
            <a:off x="951602" y="3847255"/>
            <a:ext cx="693300" cy="1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Dog</a:t>
            </a:r>
            <a:endParaRPr sz="900"/>
          </a:p>
        </p:txBody>
      </p:sp>
      <p:sp>
        <p:nvSpPr>
          <p:cNvPr id="585" name="Google Shape;585;p45"/>
          <p:cNvSpPr txBox="1"/>
          <p:nvPr/>
        </p:nvSpPr>
        <p:spPr>
          <a:xfrm>
            <a:off x="1162186" y="4078896"/>
            <a:ext cx="315600" cy="121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586" name="Google Shape;586;p45"/>
          <p:cNvSpPr/>
          <p:nvPr/>
        </p:nvSpPr>
        <p:spPr>
          <a:xfrm>
            <a:off x="124026" y="4153360"/>
            <a:ext cx="756000" cy="5256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87" name="Google Shape;587;p45"/>
          <p:cNvSpPr/>
          <p:nvPr/>
        </p:nvSpPr>
        <p:spPr>
          <a:xfrm>
            <a:off x="145301" y="4448860"/>
            <a:ext cx="570600" cy="84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scooby</a:t>
            </a:r>
            <a:endParaRPr sz="900"/>
          </a:p>
        </p:txBody>
      </p:sp>
      <p:sp>
        <p:nvSpPr>
          <p:cNvPr id="588" name="Google Shape;588;p45"/>
          <p:cNvSpPr txBox="1"/>
          <p:nvPr/>
        </p:nvSpPr>
        <p:spPr>
          <a:xfrm>
            <a:off x="110317" y="4314622"/>
            <a:ext cx="693300" cy="1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Dog</a:t>
            </a:r>
            <a:endParaRPr sz="900"/>
          </a:p>
        </p:txBody>
      </p:sp>
      <p:sp>
        <p:nvSpPr>
          <p:cNvPr id="589" name="Google Shape;589;p45"/>
          <p:cNvSpPr txBox="1"/>
          <p:nvPr/>
        </p:nvSpPr>
        <p:spPr>
          <a:xfrm>
            <a:off x="340011" y="4546263"/>
            <a:ext cx="315600" cy="121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590" name="Google Shape;590;p45"/>
          <p:cNvSpPr/>
          <p:nvPr/>
        </p:nvSpPr>
        <p:spPr>
          <a:xfrm flipH="1" rot="9820550">
            <a:off x="1271475" y="3769316"/>
            <a:ext cx="2418602" cy="43069"/>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91" name="Google Shape;591;p45"/>
          <p:cNvSpPr/>
          <p:nvPr/>
        </p:nvSpPr>
        <p:spPr>
          <a:xfrm rot="-433213">
            <a:off x="446507" y="4283364"/>
            <a:ext cx="4635457" cy="52897"/>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92" name="Google Shape;592;p45"/>
          <p:cNvSpPr txBox="1"/>
          <p:nvPr/>
        </p:nvSpPr>
        <p:spPr>
          <a:xfrm>
            <a:off x="103608" y="3666430"/>
            <a:ext cx="693300" cy="1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Dog</a:t>
            </a:r>
            <a:endParaRPr sz="900"/>
          </a:p>
        </p:txBody>
      </p:sp>
      <p:sp>
        <p:nvSpPr>
          <p:cNvPr id="593" name="Google Shape;593;p45"/>
          <p:cNvSpPr/>
          <p:nvPr/>
        </p:nvSpPr>
        <p:spPr>
          <a:xfrm>
            <a:off x="1800426" y="4496380"/>
            <a:ext cx="756000" cy="5256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94" name="Google Shape;594;p45"/>
          <p:cNvSpPr/>
          <p:nvPr/>
        </p:nvSpPr>
        <p:spPr>
          <a:xfrm>
            <a:off x="1821701" y="4791880"/>
            <a:ext cx="570600" cy="84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a:t>
            </a:r>
            <a:endParaRPr sz="900"/>
          </a:p>
        </p:txBody>
      </p:sp>
      <p:sp>
        <p:nvSpPr>
          <p:cNvPr id="595" name="Google Shape;595;p45"/>
          <p:cNvSpPr txBox="1"/>
          <p:nvPr/>
        </p:nvSpPr>
        <p:spPr>
          <a:xfrm>
            <a:off x="1786717" y="4657642"/>
            <a:ext cx="693300" cy="1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Person</a:t>
            </a:r>
            <a:endParaRPr sz="900"/>
          </a:p>
        </p:txBody>
      </p:sp>
      <p:sp>
        <p:nvSpPr>
          <p:cNvPr id="596" name="Google Shape;596;p45"/>
          <p:cNvSpPr txBox="1"/>
          <p:nvPr/>
        </p:nvSpPr>
        <p:spPr>
          <a:xfrm>
            <a:off x="2016411" y="4889282"/>
            <a:ext cx="315600" cy="121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597" name="Google Shape;597;p45"/>
          <p:cNvSpPr/>
          <p:nvPr/>
        </p:nvSpPr>
        <p:spPr>
          <a:xfrm flipH="1" rot="8677193">
            <a:off x="1550219" y="2989096"/>
            <a:ext cx="6683439" cy="116803"/>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98" name="Google Shape;598;p45"/>
          <p:cNvSpPr/>
          <p:nvPr/>
        </p:nvSpPr>
        <p:spPr>
          <a:xfrm flipH="1" rot="-1859203">
            <a:off x="2773377" y="2697181"/>
            <a:ext cx="3724075" cy="34681"/>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599" name="Google Shape;599;p45"/>
          <p:cNvSpPr txBox="1"/>
          <p:nvPr/>
        </p:nvSpPr>
        <p:spPr>
          <a:xfrm>
            <a:off x="8675805" y="4421315"/>
            <a:ext cx="267300" cy="15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600" name="Google Shape;600;p45"/>
          <p:cNvSpPr txBox="1"/>
          <p:nvPr/>
        </p:nvSpPr>
        <p:spPr>
          <a:xfrm>
            <a:off x="8675805" y="4421315"/>
            <a:ext cx="267300" cy="15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601" name="Google Shape;601;p45"/>
          <p:cNvSpPr txBox="1"/>
          <p:nvPr/>
        </p:nvSpPr>
        <p:spPr>
          <a:xfrm>
            <a:off x="8675805" y="4421315"/>
            <a:ext cx="267300" cy="15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xit" presetID="10" presetSubtype="0">
                                  <p:stCondLst>
                                    <p:cond delay="0"/>
                                  </p:stCondLst>
                                  <p:childTnLst>
                                    <p:animEffect filter="fade" transition="out">
                                      <p:cBhvr>
                                        <p:cTn dur="1000"/>
                                        <p:tgtEl>
                                          <p:spTgt spid="598"/>
                                        </p:tgtEl>
                                      </p:cBhvr>
                                    </p:animEffect>
                                    <p:set>
                                      <p:cBhvr>
                                        <p:cTn dur="1" fill="hold">
                                          <p:stCondLst>
                                            <p:cond delay="1000"/>
                                          </p:stCondLst>
                                        </p:cTn>
                                        <p:tgtEl>
                                          <p:spTgt spid="5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static variable?</a:t>
            </a:r>
            <a:endParaRPr/>
          </a:p>
        </p:txBody>
      </p:sp>
      <p:sp>
        <p:nvSpPr>
          <p:cNvPr id="607" name="Google Shape;607;p46"/>
          <p:cNvSpPr txBox="1"/>
          <p:nvPr>
            <p:ph idx="1" type="body"/>
          </p:nvPr>
        </p:nvSpPr>
        <p:spPr>
          <a:xfrm>
            <a:off x="311700" y="712925"/>
            <a:ext cx="8520600" cy="4188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static variable is a class level variable. </a:t>
            </a:r>
            <a:endParaRPr/>
          </a:p>
          <a:p>
            <a:pPr indent="0" lvl="0" marL="0" rtl="0" algn="l">
              <a:spcBef>
                <a:spcPts val="1600"/>
              </a:spcBef>
              <a:spcAft>
                <a:spcPts val="0"/>
              </a:spcAft>
              <a:buNone/>
            </a:pPr>
            <a:r>
              <a:rPr lang="en"/>
              <a:t>A static variable is 1 single variable, shared among all class instances. </a:t>
            </a:r>
            <a:endParaRPr/>
          </a:p>
          <a:p>
            <a:pPr indent="0" lvl="0" marL="0" rtl="0" algn="l">
              <a:spcBef>
                <a:spcPts val="1600"/>
              </a:spcBef>
              <a:spcAft>
                <a:spcPts val="0"/>
              </a:spcAft>
              <a:buNone/>
            </a:pPr>
            <a:r>
              <a:rPr lang="en"/>
              <a:t>The keyword static is used when declaring the variable. </a:t>
            </a:r>
            <a:endParaRPr/>
          </a:p>
          <a:p>
            <a:pPr indent="0" lvl="0" marL="0" rtl="0" algn="l">
              <a:spcBef>
                <a:spcPts val="1600"/>
              </a:spcBef>
              <a:spcAft>
                <a:spcPts val="0"/>
              </a:spcAft>
              <a:buNone/>
            </a:pPr>
            <a:r>
              <a:rPr lang="en"/>
              <a:t>An instance of an object is NOT needed for the static variable to exist or be used.</a:t>
            </a:r>
            <a:endParaRPr/>
          </a:p>
          <a:p>
            <a:pPr indent="0" lvl="0" marL="0" rtl="0" algn="l">
              <a:spcBef>
                <a:spcPts val="1600"/>
              </a:spcBef>
              <a:spcAft>
                <a:spcPts val="0"/>
              </a:spcAft>
              <a:buNone/>
            </a:pPr>
            <a:r>
              <a:rPr lang="en"/>
              <a:t>A single copy of the static variable exists in the static region of memory.</a:t>
            </a:r>
            <a:endParaRPr/>
          </a:p>
          <a:p>
            <a:pPr indent="0" lvl="0" marL="0" rtl="0" algn="l">
              <a:spcBef>
                <a:spcPts val="1600"/>
              </a:spcBef>
              <a:spcAft>
                <a:spcPts val="0"/>
              </a:spcAft>
              <a:buNone/>
            </a:pPr>
            <a:r>
              <a:rPr lang="en"/>
              <a:t>When the static variable’s value is updated, any object that accesses the variable will see the latest value since it is shared among all instances of the class. </a:t>
            </a:r>
            <a:endParaRPr/>
          </a:p>
          <a:p>
            <a:pPr indent="0" lvl="0" marL="0" rtl="0" algn="l">
              <a:spcBef>
                <a:spcPts val="1600"/>
              </a:spcBef>
              <a:spcAft>
                <a:spcPts val="0"/>
              </a:spcAft>
              <a:buClr>
                <a:schemeClr val="dk1"/>
              </a:buClr>
              <a:buSzPts val="1100"/>
              <a:buFont typeface="Arial"/>
              <a:buNone/>
            </a:pPr>
            <a:r>
              <a:rPr lang="en"/>
              <a:t>A static variable can be accessed using the ClassName.variableName notation. </a:t>
            </a:r>
            <a:r>
              <a:rPr lang="en" sz="1400"/>
              <a:t>(when it is not private of course)</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2200"/>
                                        <p:tgtEl>
                                          <p:spTgt spid="607">
                                            <p:txEl>
                                              <p:pRg end="0" st="0"/>
                                            </p:txEl>
                                          </p:spTgt>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2200"/>
                                        <p:tgtEl>
                                          <p:spTgt spid="607">
                                            <p:txEl>
                                              <p:pRg end="1" st="1"/>
                                            </p:txEl>
                                          </p:spTgt>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2200"/>
                                        <p:tgtEl>
                                          <p:spTgt spid="607">
                                            <p:txEl>
                                              <p:pRg end="2" st="2"/>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2200"/>
                                        <p:tgtEl>
                                          <p:spTgt spid="607">
                                            <p:txEl>
                                              <p:pRg end="3" st="3"/>
                                            </p:txEl>
                                          </p:spTgt>
                                        </p:tgtEl>
                                      </p:cBhvr>
                                    </p:animEffect>
                                  </p:childTnLst>
                                </p:cTn>
                              </p:par>
                            </p:childTnLst>
                          </p:cTn>
                        </p:par>
                        <p:par>
                          <p:cTn fill="hold">
                            <p:stCondLst>
                              <p:cond delay="8800"/>
                            </p:stCondLst>
                            <p:childTnLst>
                              <p:par>
                                <p:cTn fill="hold" nodeType="after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2200"/>
                                        <p:tgtEl>
                                          <p:spTgt spid="607">
                                            <p:txEl>
                                              <p:pRg end="4" st="4"/>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2200"/>
                                        <p:tgtEl>
                                          <p:spTgt spid="607">
                                            <p:txEl>
                                              <p:pRg end="5" st="5"/>
                                            </p:txEl>
                                          </p:spTgt>
                                        </p:tgtEl>
                                      </p:cBhvr>
                                    </p:animEffect>
                                  </p:childTnLst>
                                </p:cTn>
                              </p:par>
                            </p:childTnLst>
                          </p:cTn>
                        </p:par>
                        <p:par>
                          <p:cTn fill="hold">
                            <p:stCondLst>
                              <p:cond delay="13200"/>
                            </p:stCondLst>
                            <p:childTnLst>
                              <p:par>
                                <p:cTn fill="hold" nodeType="after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2200"/>
                                        <p:tgtEl>
                                          <p:spTgt spid="607">
                                            <p:txEl>
                                              <p:pRg end="6" st="6"/>
                                            </p:txEl>
                                          </p:spTgt>
                                        </p:tgtEl>
                                      </p:cBhvr>
                                    </p:animEffect>
                                  </p:childTnLst>
                                </p:cTn>
                              </p:par>
                            </p:childTnLst>
                          </p:cTn>
                        </p:par>
                        <p:par>
                          <p:cTn fill="hold">
                            <p:stCondLst>
                              <p:cond delay="15400"/>
                            </p:stCondLst>
                            <p:childTnLst>
                              <p:par>
                                <p:cTn fill="hold" nodeType="after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2200"/>
                                        <p:tgtEl>
                                          <p:spTgt spid="6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static method?</a:t>
            </a:r>
            <a:endParaRPr/>
          </a:p>
        </p:txBody>
      </p:sp>
      <p:sp>
        <p:nvSpPr>
          <p:cNvPr id="613" name="Google Shape;613;p47"/>
          <p:cNvSpPr txBox="1"/>
          <p:nvPr>
            <p:ph idx="1" type="body"/>
          </p:nvPr>
        </p:nvSpPr>
        <p:spPr>
          <a:xfrm>
            <a:off x="311700" y="847675"/>
            <a:ext cx="8520600" cy="405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static method is a class level method. </a:t>
            </a:r>
            <a:endParaRPr/>
          </a:p>
          <a:p>
            <a:pPr indent="0" lvl="0" marL="0" rtl="0" algn="l">
              <a:spcBef>
                <a:spcPts val="1600"/>
              </a:spcBef>
              <a:spcAft>
                <a:spcPts val="0"/>
              </a:spcAft>
              <a:buNone/>
            </a:pPr>
            <a:r>
              <a:rPr lang="en"/>
              <a:t>A static method can only access static variables and other static methods directly.</a:t>
            </a:r>
            <a:endParaRPr/>
          </a:p>
          <a:p>
            <a:pPr indent="0" lvl="0" marL="0" rtl="0" algn="l">
              <a:spcBef>
                <a:spcPts val="1600"/>
              </a:spcBef>
              <a:spcAft>
                <a:spcPts val="0"/>
              </a:spcAft>
              <a:buNone/>
            </a:pPr>
            <a:r>
              <a:rPr lang="en"/>
              <a:t>The keyword static is used when declaring the method. </a:t>
            </a:r>
            <a:endParaRPr/>
          </a:p>
          <a:p>
            <a:pPr indent="0" lvl="0" marL="0" rtl="0" algn="l">
              <a:spcBef>
                <a:spcPts val="1600"/>
              </a:spcBef>
              <a:spcAft>
                <a:spcPts val="0"/>
              </a:spcAft>
              <a:buNone/>
            </a:pPr>
            <a:r>
              <a:rPr lang="en"/>
              <a:t>An instance of an object is NOT needed for the static method to exist or be used.</a:t>
            </a:r>
            <a:endParaRPr/>
          </a:p>
          <a:p>
            <a:pPr indent="0" lvl="0" marL="0" rtl="0" algn="l">
              <a:spcBef>
                <a:spcPts val="1600"/>
              </a:spcBef>
              <a:spcAft>
                <a:spcPts val="0"/>
              </a:spcAft>
              <a:buNone/>
            </a:pPr>
            <a:r>
              <a:rPr lang="en"/>
              <a:t>A static method can be called using the ClassName.methodName notation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3">
                                            <p:txEl>
                                              <p:pRg end="0" st="0"/>
                                            </p:txEl>
                                          </p:spTgt>
                                        </p:tgtEl>
                                        <p:attrNameLst>
                                          <p:attrName>style.visibility</p:attrName>
                                        </p:attrNameLst>
                                      </p:cBhvr>
                                      <p:to>
                                        <p:strVal val="visible"/>
                                      </p:to>
                                    </p:set>
                                    <p:animEffect filter="fade" transition="in">
                                      <p:cBhvr>
                                        <p:cTn dur="2200"/>
                                        <p:tgtEl>
                                          <p:spTgt spid="613">
                                            <p:txEl>
                                              <p:pRg end="0" st="0"/>
                                            </p:txEl>
                                          </p:spTgt>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613">
                                            <p:txEl>
                                              <p:pRg end="1" st="1"/>
                                            </p:txEl>
                                          </p:spTgt>
                                        </p:tgtEl>
                                        <p:attrNameLst>
                                          <p:attrName>style.visibility</p:attrName>
                                        </p:attrNameLst>
                                      </p:cBhvr>
                                      <p:to>
                                        <p:strVal val="visible"/>
                                      </p:to>
                                    </p:set>
                                    <p:animEffect filter="fade" transition="in">
                                      <p:cBhvr>
                                        <p:cTn dur="2200"/>
                                        <p:tgtEl>
                                          <p:spTgt spid="613">
                                            <p:txEl>
                                              <p:pRg end="1" st="1"/>
                                            </p:txEl>
                                          </p:spTgt>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613">
                                            <p:txEl>
                                              <p:pRg end="2" st="2"/>
                                            </p:txEl>
                                          </p:spTgt>
                                        </p:tgtEl>
                                        <p:attrNameLst>
                                          <p:attrName>style.visibility</p:attrName>
                                        </p:attrNameLst>
                                      </p:cBhvr>
                                      <p:to>
                                        <p:strVal val="visible"/>
                                      </p:to>
                                    </p:set>
                                    <p:animEffect filter="fade" transition="in">
                                      <p:cBhvr>
                                        <p:cTn dur="2200"/>
                                        <p:tgtEl>
                                          <p:spTgt spid="613">
                                            <p:txEl>
                                              <p:pRg end="2" st="2"/>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613">
                                            <p:txEl>
                                              <p:pRg end="3" st="3"/>
                                            </p:txEl>
                                          </p:spTgt>
                                        </p:tgtEl>
                                        <p:attrNameLst>
                                          <p:attrName>style.visibility</p:attrName>
                                        </p:attrNameLst>
                                      </p:cBhvr>
                                      <p:to>
                                        <p:strVal val="visible"/>
                                      </p:to>
                                    </p:set>
                                    <p:animEffect filter="fade" transition="in">
                                      <p:cBhvr>
                                        <p:cTn dur="2200"/>
                                        <p:tgtEl>
                                          <p:spTgt spid="613">
                                            <p:txEl>
                                              <p:pRg end="3" st="3"/>
                                            </p:txEl>
                                          </p:spTgt>
                                        </p:tgtEl>
                                      </p:cBhvr>
                                    </p:animEffect>
                                  </p:childTnLst>
                                </p:cTn>
                              </p:par>
                            </p:childTnLst>
                          </p:cTn>
                        </p:par>
                        <p:par>
                          <p:cTn fill="hold">
                            <p:stCondLst>
                              <p:cond delay="8800"/>
                            </p:stCondLst>
                            <p:childTnLst>
                              <p:par>
                                <p:cTn fill="hold" nodeType="afterEffect" presetClass="entr" presetID="10" presetSubtype="0">
                                  <p:stCondLst>
                                    <p:cond delay="0"/>
                                  </p:stCondLst>
                                  <p:childTnLst>
                                    <p:set>
                                      <p:cBhvr>
                                        <p:cTn dur="1" fill="hold">
                                          <p:stCondLst>
                                            <p:cond delay="0"/>
                                          </p:stCondLst>
                                        </p:cTn>
                                        <p:tgtEl>
                                          <p:spTgt spid="613">
                                            <p:txEl>
                                              <p:pRg end="4" st="4"/>
                                            </p:txEl>
                                          </p:spTgt>
                                        </p:tgtEl>
                                        <p:attrNameLst>
                                          <p:attrName>style.visibility</p:attrName>
                                        </p:attrNameLst>
                                      </p:cBhvr>
                                      <p:to>
                                        <p:strVal val="visible"/>
                                      </p:to>
                                    </p:set>
                                    <p:animEffect filter="fade" transition="in">
                                      <p:cBhvr>
                                        <p:cTn dur="2200"/>
                                        <p:tgtEl>
                                          <p:spTgt spid="613">
                                            <p:txEl>
                                              <p:pRg end="4" st="4"/>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13">
                                            <p:txEl>
                                              <p:pRg end="5" st="5"/>
                                            </p:txEl>
                                          </p:spTgt>
                                        </p:tgtEl>
                                        <p:attrNameLst>
                                          <p:attrName>style.visibility</p:attrName>
                                        </p:attrNameLst>
                                      </p:cBhvr>
                                      <p:to>
                                        <p:strVal val="visible"/>
                                      </p:to>
                                    </p:set>
                                    <p:animEffect filter="fade" transition="in">
                                      <p:cBhvr>
                                        <p:cTn dur="2200"/>
                                        <p:tgtEl>
                                          <p:spTgt spid="613">
                                            <p:txEl>
                                              <p:pRg end="5" st="5"/>
                                            </p:txEl>
                                          </p:spTgt>
                                        </p:tgtEl>
                                      </p:cBhvr>
                                    </p:animEffect>
                                  </p:childTnLst>
                                </p:cTn>
                              </p:par>
                            </p:childTnLst>
                          </p:cTn>
                        </p:par>
                        <p:par>
                          <p:cTn fill="hold">
                            <p:stCondLst>
                              <p:cond delay="13200"/>
                            </p:stCondLst>
                            <p:childTnLst>
                              <p:par>
                                <p:cTn fill="hold" nodeType="afterEffect" presetClass="entr" presetID="10" presetSubtype="0">
                                  <p:stCondLst>
                                    <p:cond delay="0"/>
                                  </p:stCondLst>
                                  <p:childTnLst>
                                    <p:set>
                                      <p:cBhvr>
                                        <p:cTn dur="1" fill="hold">
                                          <p:stCondLst>
                                            <p:cond delay="0"/>
                                          </p:stCondLst>
                                        </p:cTn>
                                        <p:tgtEl>
                                          <p:spTgt spid="613">
                                            <p:txEl>
                                              <p:pRg end="6" st="6"/>
                                            </p:txEl>
                                          </p:spTgt>
                                        </p:tgtEl>
                                        <p:attrNameLst>
                                          <p:attrName>style.visibility</p:attrName>
                                        </p:attrNameLst>
                                      </p:cBhvr>
                                      <p:to>
                                        <p:strVal val="visible"/>
                                      </p:to>
                                    </p:set>
                                    <p:animEffect filter="fade" transition="in">
                                      <p:cBhvr>
                                        <p:cTn dur="2200"/>
                                        <p:tgtEl>
                                          <p:spTgt spid="613">
                                            <p:txEl>
                                              <p:pRg end="6" st="6"/>
                                            </p:txEl>
                                          </p:spTgt>
                                        </p:tgtEl>
                                      </p:cBhvr>
                                    </p:animEffect>
                                  </p:childTnLst>
                                </p:cTn>
                              </p:par>
                            </p:childTnLst>
                          </p:cTn>
                        </p:par>
                        <p:par>
                          <p:cTn fill="hold">
                            <p:stCondLst>
                              <p:cond delay="15400"/>
                            </p:stCondLst>
                            <p:childTnLst>
                              <p:par>
                                <p:cTn fill="hold" nodeType="afterEffect" presetClass="entr" presetID="10" presetSubtype="0">
                                  <p:stCondLst>
                                    <p:cond delay="0"/>
                                  </p:stCondLst>
                                  <p:childTnLst>
                                    <p:set>
                                      <p:cBhvr>
                                        <p:cTn dur="1" fill="hold">
                                          <p:stCondLst>
                                            <p:cond delay="0"/>
                                          </p:stCondLst>
                                        </p:cTn>
                                        <p:tgtEl>
                                          <p:spTgt spid="613">
                                            <p:txEl>
                                              <p:pRg end="7" st="7"/>
                                            </p:txEl>
                                          </p:spTgt>
                                        </p:tgtEl>
                                        <p:attrNameLst>
                                          <p:attrName>style.visibility</p:attrName>
                                        </p:attrNameLst>
                                      </p:cBhvr>
                                      <p:to>
                                        <p:strVal val="visible"/>
                                      </p:to>
                                    </p:set>
                                    <p:animEffect filter="fade" transition="in">
                                      <p:cBhvr>
                                        <p:cTn dur="2200"/>
                                        <p:tgtEl>
                                          <p:spTgt spid="6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8"/>
          <p:cNvSpPr txBox="1"/>
          <p:nvPr>
            <p:ph type="title"/>
          </p:nvPr>
        </p:nvSpPr>
        <p:spPr>
          <a:xfrm>
            <a:off x="222132" y="-501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 </a:t>
            </a:r>
            <a:r>
              <a:rPr lang="en">
                <a:solidFill>
                  <a:schemeClr val="accent5"/>
                </a:solidFill>
              </a:rPr>
              <a:t>static</a:t>
            </a:r>
            <a:r>
              <a:rPr lang="en"/>
              <a:t> variable in a class?</a:t>
            </a:r>
            <a:endParaRPr/>
          </a:p>
        </p:txBody>
      </p:sp>
      <p:sp>
        <p:nvSpPr>
          <p:cNvPr id="619" name="Google Shape;619;p48"/>
          <p:cNvSpPr txBox="1"/>
          <p:nvPr>
            <p:ph idx="1" type="body"/>
          </p:nvPr>
        </p:nvSpPr>
        <p:spPr>
          <a:xfrm>
            <a:off x="83100" y="293940"/>
            <a:ext cx="6870600" cy="43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Dog{		</a:t>
            </a:r>
            <a:r>
              <a:rPr lang="en" sz="1200">
                <a:solidFill>
                  <a:schemeClr val="accent5"/>
                </a:solidFill>
              </a:rPr>
              <a:t>//step 1 class declaration</a:t>
            </a:r>
            <a:endParaRPr sz="1200">
              <a:solidFill>
                <a:schemeClr val="accent5"/>
              </a:solidFill>
            </a:endParaRPr>
          </a:p>
          <a:p>
            <a:pPr indent="0" lvl="0" marL="0" rtl="0" algn="l">
              <a:spcBef>
                <a:spcPts val="0"/>
              </a:spcBef>
              <a:spcAft>
                <a:spcPts val="0"/>
              </a:spcAft>
              <a:buNone/>
            </a:pPr>
            <a:r>
              <a:rPr lang="en" sz="1200"/>
              <a:t>  </a:t>
            </a:r>
            <a:r>
              <a:rPr lang="en" sz="1200">
                <a:solidFill>
                  <a:schemeClr val="dk1"/>
                </a:solidFill>
              </a:rPr>
              <a:t>private static int numDogs = 0;	</a:t>
            </a:r>
            <a:r>
              <a:rPr lang="en" sz="1200">
                <a:solidFill>
                  <a:schemeClr val="accent5"/>
                </a:solidFill>
              </a:rPr>
              <a:t>/</a:t>
            </a:r>
            <a:r>
              <a:rPr lang="en" sz="1200">
                <a:solidFill>
                  <a:schemeClr val="accent5"/>
                </a:solidFill>
              </a:rPr>
              <a:t>/step 2 declare and initialize the </a:t>
            </a:r>
            <a:r>
              <a:rPr lang="en" sz="1200">
                <a:solidFill>
                  <a:schemeClr val="accent5"/>
                </a:solidFill>
              </a:rPr>
              <a:t>class variable</a:t>
            </a:r>
            <a:endParaRPr sz="1200">
              <a:solidFill>
                <a:schemeClr val="accent5"/>
              </a:solidFill>
            </a:endParaRPr>
          </a:p>
          <a:p>
            <a:pPr indent="0" lvl="0" marL="0" rtl="0" algn="l">
              <a:spcBef>
                <a:spcPts val="0"/>
              </a:spcBef>
              <a:spcAft>
                <a:spcPts val="0"/>
              </a:spcAft>
              <a:buNone/>
            </a:pPr>
            <a:r>
              <a:rPr lang="en" sz="1200">
                <a:solidFill>
                  <a:schemeClr val="dk1"/>
                </a:solidFill>
              </a:rPr>
              <a:t>  private int dogNumber;		</a:t>
            </a:r>
            <a:r>
              <a:rPr lang="en" sz="1200">
                <a:solidFill>
                  <a:schemeClr val="accent5"/>
                </a:solidFill>
              </a:rPr>
              <a:t>//step 2 member variable</a:t>
            </a:r>
            <a:endParaRPr sz="1200">
              <a:solidFill>
                <a:schemeClr val="dk1"/>
              </a:solidFill>
            </a:endParaRPr>
          </a:p>
          <a:p>
            <a:pPr indent="0" lvl="0" marL="0" rtl="0" algn="l">
              <a:spcBef>
                <a:spcPts val="0"/>
              </a:spcBef>
              <a:spcAft>
                <a:spcPts val="0"/>
              </a:spcAft>
              <a:buNone/>
            </a:pPr>
            <a:r>
              <a:rPr lang="en" sz="1200">
                <a:solidFill>
                  <a:schemeClr val="accent5"/>
                </a:solidFill>
              </a:rPr>
              <a:t>  //step 2 other member variables that are used to represent attributes go here</a:t>
            </a:r>
            <a:endParaRPr sz="1200"/>
          </a:p>
          <a:p>
            <a:pPr indent="0" lvl="0" marL="0" rtl="0" algn="l">
              <a:spcBef>
                <a:spcPts val="0"/>
              </a:spcBef>
              <a:spcAft>
                <a:spcPts val="0"/>
              </a:spcAft>
              <a:buNone/>
            </a:pPr>
            <a:r>
              <a:rPr lang="en" sz="1200">
                <a:solidFill>
                  <a:schemeClr val="accent5"/>
                </a:solidFill>
              </a:rPr>
              <a:t>  //step  3 update the default constructor </a:t>
            </a:r>
            <a:endParaRPr sz="1200"/>
          </a:p>
          <a:p>
            <a:pPr indent="0" lvl="0" marL="0" rtl="0" algn="l">
              <a:spcBef>
                <a:spcPts val="0"/>
              </a:spcBef>
              <a:spcAft>
                <a:spcPts val="0"/>
              </a:spcAft>
              <a:buNone/>
            </a:pPr>
            <a:r>
              <a:rPr lang="en" sz="1200"/>
              <a:t>  </a:t>
            </a:r>
            <a:r>
              <a:rPr lang="en" sz="1200"/>
              <a:t>public Dog(){	</a:t>
            </a:r>
            <a:r>
              <a:rPr lang="en" sz="1200">
                <a:solidFill>
                  <a:schemeClr val="accent5"/>
                </a:solidFill>
              </a:rPr>
              <a:t>//step 3 default constructor is used to initialize variables to default values</a:t>
            </a:r>
            <a:endParaRPr sz="1200">
              <a:solidFill>
                <a:schemeClr val="accent5"/>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numDogs++;			//increment the numDogs</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dogNumber = numDogs;	//use numDogs to assign this Dog instance its own dogNumber</a:t>
            </a:r>
            <a:endParaRPr sz="1200">
              <a:solidFill>
                <a:schemeClr val="accent5"/>
              </a:solidFill>
            </a:endParaRPr>
          </a:p>
          <a:p>
            <a:pPr indent="0" lvl="0" marL="0" rtl="0" algn="l">
              <a:spcBef>
                <a:spcPts val="0"/>
              </a:spcBef>
              <a:spcAft>
                <a:spcPts val="0"/>
              </a:spcAft>
              <a:buClr>
                <a:schemeClr val="dk1"/>
              </a:buClr>
              <a:buSzPts val="1100"/>
              <a:buFont typeface="Arial"/>
              <a:buNone/>
            </a:pPr>
            <a:r>
              <a:rPr lang="en" sz="1200"/>
              <a:t>	name = "doggy Doe";</a:t>
            </a:r>
            <a:endParaRPr sz="1200"/>
          </a:p>
          <a:p>
            <a:pPr indent="0" lvl="0" marL="0" rtl="0" algn="l">
              <a:spcBef>
                <a:spcPts val="0"/>
              </a:spcBef>
              <a:spcAft>
                <a:spcPts val="0"/>
              </a:spcAft>
              <a:buClr>
                <a:schemeClr val="dk1"/>
              </a:buClr>
              <a:buSzPts val="1100"/>
              <a:buFont typeface="Arial"/>
              <a:buNone/>
            </a:pPr>
            <a:r>
              <a:rPr lang="en" sz="1200"/>
              <a:t>	weight = 0.0;</a:t>
            </a:r>
            <a:endParaRPr sz="1200"/>
          </a:p>
          <a:p>
            <a:pPr indent="0" lvl="0" marL="0" rtl="0" algn="l">
              <a:spcBef>
                <a:spcPts val="0"/>
              </a:spcBef>
              <a:spcAft>
                <a:spcPts val="0"/>
              </a:spcAft>
              <a:buClr>
                <a:schemeClr val="dk1"/>
              </a:buClr>
              <a:buSzPts val="1100"/>
              <a:buFont typeface="Arial"/>
              <a:buNone/>
            </a:pPr>
            <a:r>
              <a:rPr lang="en" sz="1200"/>
              <a:t>	height = 0.0;</a:t>
            </a:r>
            <a:endParaRPr sz="1200"/>
          </a:p>
          <a:p>
            <a:pPr indent="0" lvl="0" marL="0" rtl="0" algn="l">
              <a:spcBef>
                <a:spcPts val="0"/>
              </a:spcBef>
              <a:spcAft>
                <a:spcPts val="0"/>
              </a:spcAft>
              <a:buClr>
                <a:schemeClr val="dk1"/>
              </a:buClr>
              <a:buSzPts val="1100"/>
              <a:buFont typeface="Arial"/>
              <a:buNone/>
            </a:pPr>
            <a:r>
              <a:rPr lang="en" sz="1200"/>
              <a:t>	isVaccinated = false;</a:t>
            </a:r>
            <a:endParaRPr sz="1200"/>
          </a:p>
          <a:p>
            <a:pPr indent="0" lvl="0" marL="0" rtl="0" algn="l">
              <a:spcBef>
                <a:spcPts val="0"/>
              </a:spcBef>
              <a:spcAft>
                <a:spcPts val="0"/>
              </a:spcAft>
              <a:buClr>
                <a:schemeClr val="dk1"/>
              </a:buClr>
              <a:buSzPts val="1100"/>
              <a:buFont typeface="Arial"/>
              <a:buNone/>
            </a:pPr>
            <a:r>
              <a:rPr lang="en" sz="1200"/>
              <a:t>	ageInDogYears = 0;</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lnSpc>
                <a:spcPct val="150000"/>
              </a:lnSpc>
              <a:spcBef>
                <a:spcPts val="0"/>
              </a:spcBef>
              <a:spcAft>
                <a:spcPts val="0"/>
              </a:spcAft>
              <a:buNone/>
            </a:pPr>
            <a:r>
              <a:rPr lang="en" sz="1200"/>
              <a:t> </a:t>
            </a:r>
            <a:r>
              <a:rPr lang="en" sz="1200">
                <a:solidFill>
                  <a:schemeClr val="dk1"/>
                </a:solidFill>
              </a:rPr>
              <a:t>public static int getNumDogs( ){   return numDogs;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public int getDogNumber( ){  return dogNumber;  }</a:t>
            </a:r>
            <a:endParaRPr sz="1200">
              <a:solidFill>
                <a:schemeClr val="dk1"/>
              </a:solidFill>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100"/>
              <a:t>//2,3,4,5,6,7 more code goes here (see related slides)	</a:t>
            </a:r>
            <a:endParaRPr sz="1200"/>
          </a:p>
          <a:p>
            <a:pPr indent="0" lvl="0" marL="0" rtl="0" algn="l">
              <a:spcBef>
                <a:spcPts val="0"/>
              </a:spcBef>
              <a:spcAft>
                <a:spcPts val="1600"/>
              </a:spcAft>
              <a:buNone/>
            </a:pPr>
            <a:r>
              <a:rPr lang="en" sz="1200"/>
              <a:t>} </a:t>
            </a:r>
            <a:endParaRPr sz="1200"/>
          </a:p>
        </p:txBody>
      </p:sp>
      <p:pic>
        <p:nvPicPr>
          <p:cNvPr id="620" name="Google Shape;620;p48"/>
          <p:cNvPicPr preferRelativeResize="0"/>
          <p:nvPr/>
        </p:nvPicPr>
        <p:blipFill>
          <a:blip r:embed="rId3">
            <a:alphaModFix/>
          </a:blip>
          <a:stretch>
            <a:fillRect/>
          </a:stretch>
        </p:blipFill>
        <p:spPr>
          <a:xfrm>
            <a:off x="7255789" y="617621"/>
            <a:ext cx="1252702" cy="1925453"/>
          </a:xfrm>
          <a:prstGeom prst="rect">
            <a:avLst/>
          </a:prstGeom>
          <a:noFill/>
          <a:ln>
            <a:noFill/>
          </a:ln>
        </p:spPr>
      </p:pic>
      <p:sp>
        <p:nvSpPr>
          <p:cNvPr id="621" name="Google Shape;621;p48"/>
          <p:cNvSpPr txBox="1"/>
          <p:nvPr/>
        </p:nvSpPr>
        <p:spPr>
          <a:xfrm>
            <a:off x="4406450" y="3879275"/>
            <a:ext cx="1420500" cy="1184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Static Memory</a:t>
            </a:r>
            <a:endParaRPr/>
          </a:p>
        </p:txBody>
      </p:sp>
      <p:sp>
        <p:nvSpPr>
          <p:cNvPr id="622" name="Google Shape;622;p48"/>
          <p:cNvSpPr txBox="1"/>
          <p:nvPr/>
        </p:nvSpPr>
        <p:spPr>
          <a:xfrm>
            <a:off x="6879975" y="257975"/>
            <a:ext cx="2035500" cy="412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Heap Memory</a:t>
            </a:r>
            <a:endParaRPr/>
          </a:p>
        </p:txBody>
      </p:sp>
      <p:sp>
        <p:nvSpPr>
          <p:cNvPr id="623" name="Google Shape;623;p48"/>
          <p:cNvSpPr txBox="1"/>
          <p:nvPr/>
        </p:nvSpPr>
        <p:spPr>
          <a:xfrm>
            <a:off x="7091275" y="579950"/>
            <a:ext cx="1732800" cy="341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int numDogs            N</a:t>
            </a:r>
            <a:endParaRPr sz="1100" u="sng"/>
          </a:p>
          <a:p>
            <a:pPr indent="0" lvl="0" marL="0" rtl="0" algn="l">
              <a:lnSpc>
                <a:spcPct val="115000"/>
              </a:lnSpc>
              <a:spcBef>
                <a:spcPts val="0"/>
              </a:spcBef>
              <a:spcAft>
                <a:spcPts val="0"/>
              </a:spcAft>
              <a:buNone/>
            </a:pPr>
            <a:r>
              <a:rPr lang="en" sz="1100" u="sng"/>
              <a:t>int dogNumber         #        </a:t>
            </a:r>
            <a:endParaRPr sz="1100" u="sng"/>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
        <p:nvSpPr>
          <p:cNvPr id="624" name="Google Shape;624;p48"/>
          <p:cNvSpPr/>
          <p:nvPr/>
        </p:nvSpPr>
        <p:spPr>
          <a:xfrm>
            <a:off x="4680835" y="4274175"/>
            <a:ext cx="8568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625" name="Google Shape;625;p48"/>
          <p:cNvSpPr/>
          <p:nvPr/>
        </p:nvSpPr>
        <p:spPr>
          <a:xfrm>
            <a:off x="4668025" y="4649725"/>
            <a:ext cx="6783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numDogs</a:t>
            </a:r>
            <a:endParaRPr sz="900"/>
          </a:p>
        </p:txBody>
      </p:sp>
      <p:sp>
        <p:nvSpPr>
          <p:cNvPr id="626" name="Google Shape;626;p48"/>
          <p:cNvSpPr txBox="1"/>
          <p:nvPr/>
        </p:nvSpPr>
        <p:spPr>
          <a:xfrm>
            <a:off x="4740996" y="4479134"/>
            <a:ext cx="4908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a:t>
            </a:r>
            <a:endParaRPr sz="1100"/>
          </a:p>
        </p:txBody>
      </p:sp>
      <p:sp>
        <p:nvSpPr>
          <p:cNvPr id="627" name="Google Shape;627;p48"/>
          <p:cNvSpPr txBox="1"/>
          <p:nvPr/>
        </p:nvSpPr>
        <p:spPr>
          <a:xfrm>
            <a:off x="4740841" y="4773520"/>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0</a:t>
            </a:r>
            <a:endParaRPr sz="1100"/>
          </a:p>
        </p:txBody>
      </p:sp>
      <p:sp>
        <p:nvSpPr>
          <p:cNvPr id="628" name="Google Shape;628;p48"/>
          <p:cNvSpPr txBox="1"/>
          <p:nvPr/>
        </p:nvSpPr>
        <p:spPr>
          <a:xfrm>
            <a:off x="5981350" y="4479125"/>
            <a:ext cx="3076800" cy="508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 2nd Dog instance will have dogNumber 2, </a:t>
            </a:r>
            <a:endParaRPr sz="1100"/>
          </a:p>
          <a:p>
            <a:pPr indent="0" lvl="0" marL="0" rtl="0" algn="l">
              <a:spcBef>
                <a:spcPts val="0"/>
              </a:spcBef>
              <a:spcAft>
                <a:spcPts val="0"/>
              </a:spcAft>
              <a:buNone/>
            </a:pPr>
            <a:r>
              <a:rPr lang="en" sz="1100"/>
              <a:t>the Nth will have N</a:t>
            </a:r>
            <a:endParaRPr sz="1100"/>
          </a:p>
        </p:txBody>
      </p:sp>
      <p:sp>
        <p:nvSpPr>
          <p:cNvPr id="629" name="Google Shape;629;p48"/>
          <p:cNvSpPr txBox="1"/>
          <p:nvPr/>
        </p:nvSpPr>
        <p:spPr>
          <a:xfrm>
            <a:off x="76200" y="4481720"/>
            <a:ext cx="41853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 numDogs variable is shared among all Dog instances and used to generate the member variable dogNumber’s value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animEffect filter="fade" transition="in">
                                      <p:cBhvr>
                                        <p:cTn dur="1000"/>
                                        <p:tgtEl>
                                          <p:spTgt spid="61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animEffect filter="fade" transition="in">
                                      <p:cBhvr>
                                        <p:cTn dur="1000"/>
                                        <p:tgtEl>
                                          <p:spTgt spid="61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animEffect filter="fade" transition="in">
                                      <p:cBhvr>
                                        <p:cTn dur="1000"/>
                                        <p:tgtEl>
                                          <p:spTgt spid="61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animEffect filter="fade" transition="in">
                                      <p:cBhvr>
                                        <p:cTn dur="1000"/>
                                        <p:tgtEl>
                                          <p:spTgt spid="61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19">
                                            <p:txEl>
                                              <p:pRg end="4" st="4"/>
                                            </p:txEl>
                                          </p:spTgt>
                                        </p:tgtEl>
                                        <p:attrNameLst>
                                          <p:attrName>style.visibility</p:attrName>
                                        </p:attrNameLst>
                                      </p:cBhvr>
                                      <p:to>
                                        <p:strVal val="visible"/>
                                      </p:to>
                                    </p:set>
                                    <p:animEffect filter="fade" transition="in">
                                      <p:cBhvr>
                                        <p:cTn dur="1000"/>
                                        <p:tgtEl>
                                          <p:spTgt spid="61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19">
                                            <p:txEl>
                                              <p:pRg end="5" st="5"/>
                                            </p:txEl>
                                          </p:spTgt>
                                        </p:tgtEl>
                                        <p:attrNameLst>
                                          <p:attrName>style.visibility</p:attrName>
                                        </p:attrNameLst>
                                      </p:cBhvr>
                                      <p:to>
                                        <p:strVal val="visible"/>
                                      </p:to>
                                    </p:set>
                                    <p:animEffect filter="fade" transition="in">
                                      <p:cBhvr>
                                        <p:cTn dur="1000"/>
                                        <p:tgtEl>
                                          <p:spTgt spid="619">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19">
                                            <p:txEl>
                                              <p:pRg end="6" st="6"/>
                                            </p:txEl>
                                          </p:spTgt>
                                        </p:tgtEl>
                                        <p:attrNameLst>
                                          <p:attrName>style.visibility</p:attrName>
                                        </p:attrNameLst>
                                      </p:cBhvr>
                                      <p:to>
                                        <p:strVal val="visible"/>
                                      </p:to>
                                    </p:set>
                                    <p:animEffect filter="fade" transition="in">
                                      <p:cBhvr>
                                        <p:cTn dur="1000"/>
                                        <p:tgtEl>
                                          <p:spTgt spid="619">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19">
                                            <p:txEl>
                                              <p:pRg end="7" st="7"/>
                                            </p:txEl>
                                          </p:spTgt>
                                        </p:tgtEl>
                                        <p:attrNameLst>
                                          <p:attrName>style.visibility</p:attrName>
                                        </p:attrNameLst>
                                      </p:cBhvr>
                                      <p:to>
                                        <p:strVal val="visible"/>
                                      </p:to>
                                    </p:set>
                                    <p:animEffect filter="fade" transition="in">
                                      <p:cBhvr>
                                        <p:cTn dur="1000"/>
                                        <p:tgtEl>
                                          <p:spTgt spid="619">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19">
                                            <p:txEl>
                                              <p:pRg end="8" st="8"/>
                                            </p:txEl>
                                          </p:spTgt>
                                        </p:tgtEl>
                                        <p:attrNameLst>
                                          <p:attrName>style.visibility</p:attrName>
                                        </p:attrNameLst>
                                      </p:cBhvr>
                                      <p:to>
                                        <p:strVal val="visible"/>
                                      </p:to>
                                    </p:set>
                                    <p:animEffect filter="fade" transition="in">
                                      <p:cBhvr>
                                        <p:cTn dur="1000"/>
                                        <p:tgtEl>
                                          <p:spTgt spid="619">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19">
                                            <p:txEl>
                                              <p:pRg end="9" st="9"/>
                                            </p:txEl>
                                          </p:spTgt>
                                        </p:tgtEl>
                                        <p:attrNameLst>
                                          <p:attrName>style.visibility</p:attrName>
                                        </p:attrNameLst>
                                      </p:cBhvr>
                                      <p:to>
                                        <p:strVal val="visible"/>
                                      </p:to>
                                    </p:set>
                                    <p:animEffect filter="fade" transition="in">
                                      <p:cBhvr>
                                        <p:cTn dur="1000"/>
                                        <p:tgtEl>
                                          <p:spTgt spid="619">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19">
                                            <p:txEl>
                                              <p:pRg end="10" st="10"/>
                                            </p:txEl>
                                          </p:spTgt>
                                        </p:tgtEl>
                                        <p:attrNameLst>
                                          <p:attrName>style.visibility</p:attrName>
                                        </p:attrNameLst>
                                      </p:cBhvr>
                                      <p:to>
                                        <p:strVal val="visible"/>
                                      </p:to>
                                    </p:set>
                                    <p:animEffect filter="fade" transition="in">
                                      <p:cBhvr>
                                        <p:cTn dur="1000"/>
                                        <p:tgtEl>
                                          <p:spTgt spid="619">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19">
                                            <p:txEl>
                                              <p:pRg end="11" st="11"/>
                                            </p:txEl>
                                          </p:spTgt>
                                        </p:tgtEl>
                                        <p:attrNameLst>
                                          <p:attrName>style.visibility</p:attrName>
                                        </p:attrNameLst>
                                      </p:cBhvr>
                                      <p:to>
                                        <p:strVal val="visible"/>
                                      </p:to>
                                    </p:set>
                                    <p:animEffect filter="fade" transition="in">
                                      <p:cBhvr>
                                        <p:cTn dur="1000"/>
                                        <p:tgtEl>
                                          <p:spTgt spid="619">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19">
                                            <p:txEl>
                                              <p:pRg end="12" st="12"/>
                                            </p:txEl>
                                          </p:spTgt>
                                        </p:tgtEl>
                                        <p:attrNameLst>
                                          <p:attrName>style.visibility</p:attrName>
                                        </p:attrNameLst>
                                      </p:cBhvr>
                                      <p:to>
                                        <p:strVal val="visible"/>
                                      </p:to>
                                    </p:set>
                                    <p:animEffect filter="fade" transition="in">
                                      <p:cBhvr>
                                        <p:cTn dur="1000"/>
                                        <p:tgtEl>
                                          <p:spTgt spid="619">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19">
                                            <p:txEl>
                                              <p:pRg end="13" st="13"/>
                                            </p:txEl>
                                          </p:spTgt>
                                        </p:tgtEl>
                                        <p:attrNameLst>
                                          <p:attrName>style.visibility</p:attrName>
                                        </p:attrNameLst>
                                      </p:cBhvr>
                                      <p:to>
                                        <p:strVal val="visible"/>
                                      </p:to>
                                    </p:set>
                                    <p:animEffect filter="fade" transition="in">
                                      <p:cBhvr>
                                        <p:cTn dur="1000"/>
                                        <p:tgtEl>
                                          <p:spTgt spid="619">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619">
                                            <p:txEl>
                                              <p:pRg end="14" st="14"/>
                                            </p:txEl>
                                          </p:spTgt>
                                        </p:tgtEl>
                                        <p:attrNameLst>
                                          <p:attrName>style.visibility</p:attrName>
                                        </p:attrNameLst>
                                      </p:cBhvr>
                                      <p:to>
                                        <p:strVal val="visible"/>
                                      </p:to>
                                    </p:set>
                                    <p:animEffect filter="fade" transition="in">
                                      <p:cBhvr>
                                        <p:cTn dur="1000"/>
                                        <p:tgtEl>
                                          <p:spTgt spid="619">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619">
                                            <p:txEl>
                                              <p:pRg end="15" st="15"/>
                                            </p:txEl>
                                          </p:spTgt>
                                        </p:tgtEl>
                                        <p:attrNameLst>
                                          <p:attrName>style.visibility</p:attrName>
                                        </p:attrNameLst>
                                      </p:cBhvr>
                                      <p:to>
                                        <p:strVal val="visible"/>
                                      </p:to>
                                    </p:set>
                                    <p:animEffect filter="fade" transition="in">
                                      <p:cBhvr>
                                        <p:cTn dur="1000"/>
                                        <p:tgtEl>
                                          <p:spTgt spid="619">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19">
                                            <p:txEl>
                                              <p:pRg end="16" st="16"/>
                                            </p:txEl>
                                          </p:spTgt>
                                        </p:tgtEl>
                                        <p:attrNameLst>
                                          <p:attrName>style.visibility</p:attrName>
                                        </p:attrNameLst>
                                      </p:cBhvr>
                                      <p:to>
                                        <p:strVal val="visible"/>
                                      </p:to>
                                    </p:set>
                                    <p:animEffect filter="fade" transition="in">
                                      <p:cBhvr>
                                        <p:cTn dur="1000"/>
                                        <p:tgtEl>
                                          <p:spTgt spid="619">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19">
                                            <p:txEl>
                                              <p:pRg end="17" st="17"/>
                                            </p:txEl>
                                          </p:spTgt>
                                        </p:tgtEl>
                                        <p:attrNameLst>
                                          <p:attrName>style.visibility</p:attrName>
                                        </p:attrNameLst>
                                      </p:cBhvr>
                                      <p:to>
                                        <p:strVal val="visible"/>
                                      </p:to>
                                    </p:set>
                                    <p:animEffect filter="fade" transition="in">
                                      <p:cBhvr>
                                        <p:cTn dur="1000"/>
                                        <p:tgtEl>
                                          <p:spTgt spid="619">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19">
                                            <p:txEl>
                                              <p:pRg end="18" st="18"/>
                                            </p:txEl>
                                          </p:spTgt>
                                        </p:tgtEl>
                                        <p:attrNameLst>
                                          <p:attrName>style.visibility</p:attrName>
                                        </p:attrNameLst>
                                      </p:cBhvr>
                                      <p:to>
                                        <p:strVal val="visible"/>
                                      </p:to>
                                    </p:set>
                                    <p:animEffect filter="fade" transition="in">
                                      <p:cBhvr>
                                        <p:cTn dur="1000"/>
                                        <p:tgtEl>
                                          <p:spTgt spid="619">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9"/>
          <p:cNvSpPr txBox="1"/>
          <p:nvPr/>
        </p:nvSpPr>
        <p:spPr>
          <a:xfrm>
            <a:off x="4406450" y="3879275"/>
            <a:ext cx="1420500" cy="1184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Static Memory</a:t>
            </a:r>
            <a:endParaRPr/>
          </a:p>
        </p:txBody>
      </p:sp>
      <p:sp>
        <p:nvSpPr>
          <p:cNvPr id="635" name="Google Shape;635;p49"/>
          <p:cNvSpPr txBox="1"/>
          <p:nvPr/>
        </p:nvSpPr>
        <p:spPr>
          <a:xfrm>
            <a:off x="6953700" y="257975"/>
            <a:ext cx="2037900" cy="412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Heap</a:t>
            </a:r>
            <a:r>
              <a:rPr lang="en"/>
              <a:t> Memory</a:t>
            </a:r>
            <a:endParaRPr/>
          </a:p>
        </p:txBody>
      </p:sp>
      <p:sp>
        <p:nvSpPr>
          <p:cNvPr id="636" name="Google Shape;636;p49"/>
          <p:cNvSpPr txBox="1"/>
          <p:nvPr>
            <p:ph type="title"/>
          </p:nvPr>
        </p:nvSpPr>
        <p:spPr>
          <a:xfrm>
            <a:off x="222132" y="-501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 </a:t>
            </a:r>
            <a:r>
              <a:rPr lang="en">
                <a:solidFill>
                  <a:schemeClr val="accent5"/>
                </a:solidFill>
              </a:rPr>
              <a:t>static</a:t>
            </a:r>
            <a:r>
              <a:rPr lang="en"/>
              <a:t> variable in a class?</a:t>
            </a:r>
            <a:endParaRPr/>
          </a:p>
        </p:txBody>
      </p:sp>
      <p:sp>
        <p:nvSpPr>
          <p:cNvPr id="637" name="Google Shape;637;p49"/>
          <p:cNvSpPr txBox="1"/>
          <p:nvPr>
            <p:ph idx="1" type="body"/>
          </p:nvPr>
        </p:nvSpPr>
        <p:spPr>
          <a:xfrm>
            <a:off x="235500" y="436785"/>
            <a:ext cx="6870600" cy="43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Dog{		</a:t>
            </a:r>
            <a:r>
              <a:rPr lang="en" sz="1200">
                <a:solidFill>
                  <a:schemeClr val="accent5"/>
                </a:solidFill>
              </a:rPr>
              <a:t>//step 1 class declaration</a:t>
            </a:r>
            <a:endParaRPr sz="1200">
              <a:solidFill>
                <a:schemeClr val="accent5"/>
              </a:solidFill>
            </a:endParaRPr>
          </a:p>
          <a:p>
            <a:pPr indent="0" lvl="0" marL="0" rtl="0" algn="l">
              <a:spcBef>
                <a:spcPts val="0"/>
              </a:spcBef>
              <a:spcAft>
                <a:spcPts val="0"/>
              </a:spcAft>
              <a:buClr>
                <a:schemeClr val="dk1"/>
              </a:buClr>
              <a:buSzPts val="1100"/>
              <a:buFont typeface="Arial"/>
              <a:buNone/>
            </a:pPr>
            <a:r>
              <a:rPr lang="en" sz="1200">
                <a:solidFill>
                  <a:schemeClr val="accent5"/>
                </a:solidFill>
              </a:rPr>
              <a:t>  </a:t>
            </a:r>
            <a:r>
              <a:rPr lang="en" sz="1200">
                <a:solidFill>
                  <a:schemeClr val="accent5"/>
                </a:solidFill>
              </a:rPr>
              <a:t>//step 2 </a:t>
            </a:r>
            <a:endParaRPr sz="1200">
              <a:solidFill>
                <a:schemeClr val="accent5"/>
              </a:solidFill>
            </a:endParaRPr>
          </a:p>
          <a:p>
            <a:pPr indent="0" lvl="0" marL="0" rtl="0" algn="l">
              <a:spcBef>
                <a:spcPts val="0"/>
              </a:spcBef>
              <a:spcAft>
                <a:spcPts val="0"/>
              </a:spcAft>
              <a:buNone/>
            </a:pPr>
            <a:r>
              <a:rPr lang="en" sz="1200"/>
              <a:t>  </a:t>
            </a:r>
            <a:r>
              <a:rPr lang="en" sz="1200">
                <a:solidFill>
                  <a:schemeClr val="dk1"/>
                </a:solidFill>
              </a:rPr>
              <a:t>private static int numDogs = 0;	</a:t>
            </a:r>
            <a:r>
              <a:rPr lang="en" sz="1200">
                <a:solidFill>
                  <a:schemeClr val="accent5"/>
                </a:solidFill>
              </a:rPr>
              <a:t>//class variable</a:t>
            </a:r>
            <a:endParaRPr sz="1200">
              <a:solidFill>
                <a:schemeClr val="accent5"/>
              </a:solidFill>
            </a:endParaRPr>
          </a:p>
          <a:p>
            <a:pPr indent="0" lvl="0" marL="0" rtl="0" algn="l">
              <a:spcBef>
                <a:spcPts val="0"/>
              </a:spcBef>
              <a:spcAft>
                <a:spcPts val="0"/>
              </a:spcAft>
              <a:buNone/>
            </a:pPr>
            <a:r>
              <a:rPr lang="en" sz="1200">
                <a:solidFill>
                  <a:schemeClr val="dk1"/>
                </a:solidFill>
              </a:rPr>
              <a:t>  private int dogNumber;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accent5"/>
                </a:solidFill>
              </a:rPr>
              <a:t>  //step 2 other member variables that are used to represent attributes go here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solidFill>
                  <a:schemeClr val="accent5"/>
                </a:solidFill>
              </a:rPr>
              <a:t>  //step  7 fully overloaded constructor </a:t>
            </a:r>
            <a:endParaRPr sz="1200"/>
          </a:p>
          <a:p>
            <a:pPr indent="0" lvl="0" marL="0" rtl="0" algn="l">
              <a:spcBef>
                <a:spcPts val="0"/>
              </a:spcBef>
              <a:spcAft>
                <a:spcPts val="0"/>
              </a:spcAft>
              <a:buNone/>
            </a:pPr>
            <a:r>
              <a:rPr lang="en" sz="1200"/>
              <a:t>  public Dog( String name, double weight, double height, boolean isVaccinated, int age ){</a:t>
            </a:r>
            <a:endParaRPr sz="1200"/>
          </a:p>
          <a:p>
            <a:pPr indent="457200" lvl="0" marL="0" rtl="0" algn="l">
              <a:spcBef>
                <a:spcPts val="0"/>
              </a:spcBef>
              <a:spcAft>
                <a:spcPts val="0"/>
              </a:spcAft>
              <a:buNone/>
            </a:pPr>
            <a:r>
              <a:rPr lang="en" sz="1200">
                <a:solidFill>
                  <a:schemeClr val="dk1"/>
                </a:solidFill>
              </a:rPr>
              <a:t>numDogs++;			//increment the numDogs</a:t>
            </a:r>
            <a:endParaRPr sz="1200">
              <a:solidFill>
                <a:schemeClr val="dk1"/>
              </a:solidFill>
            </a:endParaRPr>
          </a:p>
          <a:p>
            <a:pPr indent="457200" lvl="0" marL="0" rtl="0" algn="l">
              <a:spcBef>
                <a:spcPts val="0"/>
              </a:spcBef>
              <a:spcAft>
                <a:spcPts val="0"/>
              </a:spcAft>
              <a:buNone/>
            </a:pPr>
            <a:r>
              <a:rPr lang="en" sz="1200">
                <a:solidFill>
                  <a:schemeClr val="dk1"/>
                </a:solidFill>
              </a:rPr>
              <a:t>dogNumber = numDogs;	//use numDogs to assign this Dog instance its own dogNumber</a:t>
            </a:r>
            <a:endParaRPr sz="1200">
              <a:solidFill>
                <a:schemeClr val="dk1"/>
              </a:solidFill>
            </a:endParaRPr>
          </a:p>
          <a:p>
            <a:pPr indent="457200" lvl="0" marL="0" rtl="0" algn="l">
              <a:spcBef>
                <a:spcPts val="0"/>
              </a:spcBef>
              <a:spcAft>
                <a:spcPts val="0"/>
              </a:spcAft>
              <a:buNone/>
            </a:pPr>
            <a:r>
              <a:rPr lang="en" sz="1200"/>
              <a:t>this.name = name;</a:t>
            </a:r>
            <a:endParaRPr sz="1200"/>
          </a:p>
          <a:p>
            <a:pPr indent="457200" lvl="0" marL="0" rtl="0" algn="l">
              <a:spcBef>
                <a:spcPts val="0"/>
              </a:spcBef>
              <a:spcAft>
                <a:spcPts val="0"/>
              </a:spcAft>
              <a:buNone/>
            </a:pPr>
            <a:r>
              <a:rPr lang="en" sz="1200"/>
              <a:t>this.weight = weight;</a:t>
            </a:r>
            <a:endParaRPr sz="1200"/>
          </a:p>
          <a:p>
            <a:pPr indent="457200" lvl="0" marL="0" rtl="0" algn="l">
              <a:spcBef>
                <a:spcPts val="0"/>
              </a:spcBef>
              <a:spcAft>
                <a:spcPts val="0"/>
              </a:spcAft>
              <a:buNone/>
            </a:pPr>
            <a:r>
              <a:rPr lang="en" sz="1200"/>
              <a:t>this.height = height;</a:t>
            </a:r>
            <a:endParaRPr sz="1200"/>
          </a:p>
          <a:p>
            <a:pPr indent="457200" lvl="0" marL="0" rtl="0" algn="l">
              <a:spcBef>
                <a:spcPts val="0"/>
              </a:spcBef>
              <a:spcAft>
                <a:spcPts val="0"/>
              </a:spcAft>
              <a:buNone/>
            </a:pPr>
            <a:r>
              <a:rPr lang="en" sz="1200"/>
              <a:t>this.isVaccinated = isVaccinated;</a:t>
            </a:r>
            <a:endParaRPr sz="1200"/>
          </a:p>
          <a:p>
            <a:pPr indent="457200" lvl="0" marL="0" rtl="0" algn="l">
              <a:spcBef>
                <a:spcPts val="0"/>
              </a:spcBef>
              <a:spcAft>
                <a:spcPts val="0"/>
              </a:spcAft>
              <a:buNone/>
            </a:pPr>
            <a:r>
              <a:rPr lang="en" sz="1200"/>
              <a:t>ageInDogYears = age; //notice, we do not need to specify this.ageInDogYears here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//more code goes here … overloaded constructors</a:t>
            </a:r>
            <a:endParaRPr sz="1200"/>
          </a:p>
          <a:p>
            <a:pPr indent="0" lvl="0" marL="0" rtl="0" algn="l">
              <a:lnSpc>
                <a:spcPct val="100000"/>
              </a:lnSpc>
              <a:spcBef>
                <a:spcPts val="0"/>
              </a:spcBef>
              <a:spcAft>
                <a:spcPts val="0"/>
              </a:spcAft>
              <a:buNone/>
            </a:pPr>
            <a:r>
              <a:rPr lang="en" sz="1200"/>
              <a:t>  </a:t>
            </a:r>
            <a:r>
              <a:rPr lang="en" sz="1100"/>
              <a:t>//2,3,4,5,6,7 more code goes here (see related slides)	</a:t>
            </a:r>
            <a:endParaRPr sz="1200"/>
          </a:p>
          <a:p>
            <a:pPr indent="0" lvl="0" marL="0" rtl="0" algn="l">
              <a:spcBef>
                <a:spcPts val="0"/>
              </a:spcBef>
              <a:spcAft>
                <a:spcPts val="1600"/>
              </a:spcAft>
              <a:buNone/>
            </a:pPr>
            <a:r>
              <a:rPr lang="en" sz="1200"/>
              <a:t>} </a:t>
            </a:r>
            <a:endParaRPr sz="1200"/>
          </a:p>
        </p:txBody>
      </p:sp>
      <p:pic>
        <p:nvPicPr>
          <p:cNvPr id="638" name="Google Shape;638;p49"/>
          <p:cNvPicPr preferRelativeResize="0"/>
          <p:nvPr/>
        </p:nvPicPr>
        <p:blipFill>
          <a:blip r:embed="rId3">
            <a:alphaModFix/>
          </a:blip>
          <a:stretch>
            <a:fillRect/>
          </a:stretch>
        </p:blipFill>
        <p:spPr>
          <a:xfrm>
            <a:off x="7255789" y="608066"/>
            <a:ext cx="1252702" cy="1925453"/>
          </a:xfrm>
          <a:prstGeom prst="rect">
            <a:avLst/>
          </a:prstGeom>
          <a:noFill/>
          <a:ln>
            <a:noFill/>
          </a:ln>
        </p:spPr>
      </p:pic>
      <p:sp>
        <p:nvSpPr>
          <p:cNvPr id="639" name="Google Shape;639;p49"/>
          <p:cNvSpPr txBox="1"/>
          <p:nvPr/>
        </p:nvSpPr>
        <p:spPr>
          <a:xfrm>
            <a:off x="7110375" y="579950"/>
            <a:ext cx="1732800" cy="341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int numDogs            N</a:t>
            </a:r>
            <a:endParaRPr sz="1100" u="sng"/>
          </a:p>
          <a:p>
            <a:pPr indent="0" lvl="0" marL="0" rtl="0" algn="l">
              <a:lnSpc>
                <a:spcPct val="115000"/>
              </a:lnSpc>
              <a:spcBef>
                <a:spcPts val="0"/>
              </a:spcBef>
              <a:spcAft>
                <a:spcPts val="0"/>
              </a:spcAft>
              <a:buNone/>
            </a:pPr>
            <a:r>
              <a:rPr lang="en" sz="1100" u="sng"/>
              <a:t>int dogNumber         #        </a:t>
            </a:r>
            <a:endParaRPr sz="1100" u="sng"/>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
        <p:nvSpPr>
          <p:cNvPr id="640" name="Google Shape;640;p49"/>
          <p:cNvSpPr/>
          <p:nvPr/>
        </p:nvSpPr>
        <p:spPr>
          <a:xfrm>
            <a:off x="4680835" y="4274175"/>
            <a:ext cx="8568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641" name="Google Shape;641;p49"/>
          <p:cNvSpPr/>
          <p:nvPr/>
        </p:nvSpPr>
        <p:spPr>
          <a:xfrm>
            <a:off x="4668025" y="4649725"/>
            <a:ext cx="6783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numDogs</a:t>
            </a:r>
            <a:endParaRPr sz="900"/>
          </a:p>
        </p:txBody>
      </p:sp>
      <p:sp>
        <p:nvSpPr>
          <p:cNvPr id="642" name="Google Shape;642;p49"/>
          <p:cNvSpPr txBox="1"/>
          <p:nvPr/>
        </p:nvSpPr>
        <p:spPr>
          <a:xfrm>
            <a:off x="4740996" y="4479134"/>
            <a:ext cx="4908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a:t>
            </a:r>
            <a:endParaRPr sz="1100"/>
          </a:p>
        </p:txBody>
      </p:sp>
      <p:sp>
        <p:nvSpPr>
          <p:cNvPr id="643" name="Google Shape;643;p49"/>
          <p:cNvSpPr txBox="1"/>
          <p:nvPr/>
        </p:nvSpPr>
        <p:spPr>
          <a:xfrm>
            <a:off x="4740841" y="4773520"/>
            <a:ext cx="4908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0</a:t>
            </a:r>
            <a:endParaRPr sz="1100"/>
          </a:p>
        </p:txBody>
      </p:sp>
      <p:sp>
        <p:nvSpPr>
          <p:cNvPr id="644" name="Google Shape;644;p49"/>
          <p:cNvSpPr txBox="1"/>
          <p:nvPr/>
        </p:nvSpPr>
        <p:spPr>
          <a:xfrm>
            <a:off x="5981350" y="4479125"/>
            <a:ext cx="3076800" cy="508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 1st Dog instance will have dogNumber 1, </a:t>
            </a:r>
            <a:endParaRPr sz="1100"/>
          </a:p>
          <a:p>
            <a:pPr indent="0" lvl="0" marL="0" rtl="0" algn="l">
              <a:spcBef>
                <a:spcPts val="0"/>
              </a:spcBef>
              <a:spcAft>
                <a:spcPts val="0"/>
              </a:spcAft>
              <a:buNone/>
            </a:pPr>
            <a:r>
              <a:rPr lang="en" sz="1100"/>
              <a:t>the Nth will have N</a:t>
            </a:r>
            <a:endParaRPr sz="1100"/>
          </a:p>
        </p:txBody>
      </p:sp>
      <p:sp>
        <p:nvSpPr>
          <p:cNvPr id="645" name="Google Shape;645;p49"/>
          <p:cNvSpPr txBox="1"/>
          <p:nvPr/>
        </p:nvSpPr>
        <p:spPr>
          <a:xfrm>
            <a:off x="76200" y="4481720"/>
            <a:ext cx="41853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 numDogs variable is shared among all Dog instances and used to generate the member variable dogNumber’s value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7">
                                            <p:txEl>
                                              <p:pRg end="0" st="0"/>
                                            </p:txEl>
                                          </p:spTgt>
                                        </p:tgtEl>
                                        <p:attrNameLst>
                                          <p:attrName>style.visibility</p:attrName>
                                        </p:attrNameLst>
                                      </p:cBhvr>
                                      <p:to>
                                        <p:strVal val="visible"/>
                                      </p:to>
                                    </p:set>
                                    <p:animEffect filter="fade" transition="in">
                                      <p:cBhvr>
                                        <p:cTn dur="1000"/>
                                        <p:tgtEl>
                                          <p:spTgt spid="63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7">
                                            <p:txEl>
                                              <p:pRg end="1" st="1"/>
                                            </p:txEl>
                                          </p:spTgt>
                                        </p:tgtEl>
                                        <p:attrNameLst>
                                          <p:attrName>style.visibility</p:attrName>
                                        </p:attrNameLst>
                                      </p:cBhvr>
                                      <p:to>
                                        <p:strVal val="visible"/>
                                      </p:to>
                                    </p:set>
                                    <p:animEffect filter="fade" transition="in">
                                      <p:cBhvr>
                                        <p:cTn dur="1000"/>
                                        <p:tgtEl>
                                          <p:spTgt spid="637">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7">
                                            <p:txEl>
                                              <p:pRg end="2" st="2"/>
                                            </p:txEl>
                                          </p:spTgt>
                                        </p:tgtEl>
                                        <p:attrNameLst>
                                          <p:attrName>style.visibility</p:attrName>
                                        </p:attrNameLst>
                                      </p:cBhvr>
                                      <p:to>
                                        <p:strVal val="visible"/>
                                      </p:to>
                                    </p:set>
                                    <p:animEffect filter="fade" transition="in">
                                      <p:cBhvr>
                                        <p:cTn dur="1000"/>
                                        <p:tgtEl>
                                          <p:spTgt spid="637">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37">
                                            <p:txEl>
                                              <p:pRg end="3" st="3"/>
                                            </p:txEl>
                                          </p:spTgt>
                                        </p:tgtEl>
                                        <p:attrNameLst>
                                          <p:attrName>style.visibility</p:attrName>
                                        </p:attrNameLst>
                                      </p:cBhvr>
                                      <p:to>
                                        <p:strVal val="visible"/>
                                      </p:to>
                                    </p:set>
                                    <p:animEffect filter="fade" transition="in">
                                      <p:cBhvr>
                                        <p:cTn dur="1000"/>
                                        <p:tgtEl>
                                          <p:spTgt spid="637">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37">
                                            <p:txEl>
                                              <p:pRg end="4" st="4"/>
                                            </p:txEl>
                                          </p:spTgt>
                                        </p:tgtEl>
                                        <p:attrNameLst>
                                          <p:attrName>style.visibility</p:attrName>
                                        </p:attrNameLst>
                                      </p:cBhvr>
                                      <p:to>
                                        <p:strVal val="visible"/>
                                      </p:to>
                                    </p:set>
                                    <p:animEffect filter="fade" transition="in">
                                      <p:cBhvr>
                                        <p:cTn dur="1000"/>
                                        <p:tgtEl>
                                          <p:spTgt spid="637">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37">
                                            <p:txEl>
                                              <p:pRg end="5" st="5"/>
                                            </p:txEl>
                                          </p:spTgt>
                                        </p:tgtEl>
                                        <p:attrNameLst>
                                          <p:attrName>style.visibility</p:attrName>
                                        </p:attrNameLst>
                                      </p:cBhvr>
                                      <p:to>
                                        <p:strVal val="visible"/>
                                      </p:to>
                                    </p:set>
                                    <p:animEffect filter="fade" transition="in">
                                      <p:cBhvr>
                                        <p:cTn dur="1000"/>
                                        <p:tgtEl>
                                          <p:spTgt spid="637">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37">
                                            <p:txEl>
                                              <p:pRg end="6" st="6"/>
                                            </p:txEl>
                                          </p:spTgt>
                                        </p:tgtEl>
                                        <p:attrNameLst>
                                          <p:attrName>style.visibility</p:attrName>
                                        </p:attrNameLst>
                                      </p:cBhvr>
                                      <p:to>
                                        <p:strVal val="visible"/>
                                      </p:to>
                                    </p:set>
                                    <p:animEffect filter="fade" transition="in">
                                      <p:cBhvr>
                                        <p:cTn dur="1000"/>
                                        <p:tgtEl>
                                          <p:spTgt spid="637">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37">
                                            <p:txEl>
                                              <p:pRg end="7" st="7"/>
                                            </p:txEl>
                                          </p:spTgt>
                                        </p:tgtEl>
                                        <p:attrNameLst>
                                          <p:attrName>style.visibility</p:attrName>
                                        </p:attrNameLst>
                                      </p:cBhvr>
                                      <p:to>
                                        <p:strVal val="visible"/>
                                      </p:to>
                                    </p:set>
                                    <p:animEffect filter="fade" transition="in">
                                      <p:cBhvr>
                                        <p:cTn dur="1000"/>
                                        <p:tgtEl>
                                          <p:spTgt spid="637">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37">
                                            <p:txEl>
                                              <p:pRg end="8" st="8"/>
                                            </p:txEl>
                                          </p:spTgt>
                                        </p:tgtEl>
                                        <p:attrNameLst>
                                          <p:attrName>style.visibility</p:attrName>
                                        </p:attrNameLst>
                                      </p:cBhvr>
                                      <p:to>
                                        <p:strVal val="visible"/>
                                      </p:to>
                                    </p:set>
                                    <p:animEffect filter="fade" transition="in">
                                      <p:cBhvr>
                                        <p:cTn dur="1000"/>
                                        <p:tgtEl>
                                          <p:spTgt spid="637">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37">
                                            <p:txEl>
                                              <p:pRg end="9" st="9"/>
                                            </p:txEl>
                                          </p:spTgt>
                                        </p:tgtEl>
                                        <p:attrNameLst>
                                          <p:attrName>style.visibility</p:attrName>
                                        </p:attrNameLst>
                                      </p:cBhvr>
                                      <p:to>
                                        <p:strVal val="visible"/>
                                      </p:to>
                                    </p:set>
                                    <p:animEffect filter="fade" transition="in">
                                      <p:cBhvr>
                                        <p:cTn dur="1000"/>
                                        <p:tgtEl>
                                          <p:spTgt spid="637">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37">
                                            <p:txEl>
                                              <p:pRg end="10" st="10"/>
                                            </p:txEl>
                                          </p:spTgt>
                                        </p:tgtEl>
                                        <p:attrNameLst>
                                          <p:attrName>style.visibility</p:attrName>
                                        </p:attrNameLst>
                                      </p:cBhvr>
                                      <p:to>
                                        <p:strVal val="visible"/>
                                      </p:to>
                                    </p:set>
                                    <p:animEffect filter="fade" transition="in">
                                      <p:cBhvr>
                                        <p:cTn dur="1000"/>
                                        <p:tgtEl>
                                          <p:spTgt spid="637">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37">
                                            <p:txEl>
                                              <p:pRg end="11" st="11"/>
                                            </p:txEl>
                                          </p:spTgt>
                                        </p:tgtEl>
                                        <p:attrNameLst>
                                          <p:attrName>style.visibility</p:attrName>
                                        </p:attrNameLst>
                                      </p:cBhvr>
                                      <p:to>
                                        <p:strVal val="visible"/>
                                      </p:to>
                                    </p:set>
                                    <p:animEffect filter="fade" transition="in">
                                      <p:cBhvr>
                                        <p:cTn dur="1000"/>
                                        <p:tgtEl>
                                          <p:spTgt spid="637">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37">
                                            <p:txEl>
                                              <p:pRg end="12" st="12"/>
                                            </p:txEl>
                                          </p:spTgt>
                                        </p:tgtEl>
                                        <p:attrNameLst>
                                          <p:attrName>style.visibility</p:attrName>
                                        </p:attrNameLst>
                                      </p:cBhvr>
                                      <p:to>
                                        <p:strVal val="visible"/>
                                      </p:to>
                                    </p:set>
                                    <p:animEffect filter="fade" transition="in">
                                      <p:cBhvr>
                                        <p:cTn dur="1000"/>
                                        <p:tgtEl>
                                          <p:spTgt spid="637">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37">
                                            <p:txEl>
                                              <p:pRg end="13" st="13"/>
                                            </p:txEl>
                                          </p:spTgt>
                                        </p:tgtEl>
                                        <p:attrNameLst>
                                          <p:attrName>style.visibility</p:attrName>
                                        </p:attrNameLst>
                                      </p:cBhvr>
                                      <p:to>
                                        <p:strVal val="visible"/>
                                      </p:to>
                                    </p:set>
                                    <p:animEffect filter="fade" transition="in">
                                      <p:cBhvr>
                                        <p:cTn dur="1000"/>
                                        <p:tgtEl>
                                          <p:spTgt spid="637">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637">
                                            <p:txEl>
                                              <p:pRg end="14" st="14"/>
                                            </p:txEl>
                                          </p:spTgt>
                                        </p:tgtEl>
                                        <p:attrNameLst>
                                          <p:attrName>style.visibility</p:attrName>
                                        </p:attrNameLst>
                                      </p:cBhvr>
                                      <p:to>
                                        <p:strVal val="visible"/>
                                      </p:to>
                                    </p:set>
                                    <p:animEffect filter="fade" transition="in">
                                      <p:cBhvr>
                                        <p:cTn dur="1000"/>
                                        <p:tgtEl>
                                          <p:spTgt spid="637">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637">
                                            <p:txEl>
                                              <p:pRg end="15" st="15"/>
                                            </p:txEl>
                                          </p:spTgt>
                                        </p:tgtEl>
                                        <p:attrNameLst>
                                          <p:attrName>style.visibility</p:attrName>
                                        </p:attrNameLst>
                                      </p:cBhvr>
                                      <p:to>
                                        <p:strVal val="visible"/>
                                      </p:to>
                                    </p:set>
                                    <p:animEffect filter="fade" transition="in">
                                      <p:cBhvr>
                                        <p:cTn dur="1000"/>
                                        <p:tgtEl>
                                          <p:spTgt spid="637">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37">
                                            <p:txEl>
                                              <p:pRg end="16" st="16"/>
                                            </p:txEl>
                                          </p:spTgt>
                                        </p:tgtEl>
                                        <p:attrNameLst>
                                          <p:attrName>style.visibility</p:attrName>
                                        </p:attrNameLst>
                                      </p:cBhvr>
                                      <p:to>
                                        <p:strVal val="visible"/>
                                      </p:to>
                                    </p:set>
                                    <p:animEffect filter="fade" transition="in">
                                      <p:cBhvr>
                                        <p:cTn dur="1000"/>
                                        <p:tgtEl>
                                          <p:spTgt spid="637">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37">
                                            <p:txEl>
                                              <p:pRg end="17" st="17"/>
                                            </p:txEl>
                                          </p:spTgt>
                                        </p:tgtEl>
                                        <p:attrNameLst>
                                          <p:attrName>style.visibility</p:attrName>
                                        </p:attrNameLst>
                                      </p:cBhvr>
                                      <p:to>
                                        <p:strVal val="visible"/>
                                      </p:to>
                                    </p:set>
                                    <p:animEffect filter="fade" transition="in">
                                      <p:cBhvr>
                                        <p:cTn dur="1000"/>
                                        <p:tgtEl>
                                          <p:spTgt spid="637">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37">
                                            <p:txEl>
                                              <p:pRg end="18" st="18"/>
                                            </p:txEl>
                                          </p:spTgt>
                                        </p:tgtEl>
                                        <p:attrNameLst>
                                          <p:attrName>style.visibility</p:attrName>
                                        </p:attrNameLst>
                                      </p:cBhvr>
                                      <p:to>
                                        <p:strVal val="visible"/>
                                      </p:to>
                                    </p:set>
                                    <p:animEffect filter="fade" transition="in">
                                      <p:cBhvr>
                                        <p:cTn dur="1000"/>
                                        <p:tgtEl>
                                          <p:spTgt spid="63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0"/>
          <p:cNvSpPr/>
          <p:nvPr/>
        </p:nvSpPr>
        <p:spPr>
          <a:xfrm>
            <a:off x="1853263" y="2343800"/>
            <a:ext cx="1815900" cy="2720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 Stack </a:t>
            </a:r>
            <a:r>
              <a:rPr lang="en"/>
              <a:t>Memory</a:t>
            </a:r>
            <a:endParaRPr/>
          </a:p>
        </p:txBody>
      </p:sp>
      <p:sp>
        <p:nvSpPr>
          <p:cNvPr id="651" name="Google Shape;651;p50"/>
          <p:cNvSpPr/>
          <p:nvPr/>
        </p:nvSpPr>
        <p:spPr>
          <a:xfrm>
            <a:off x="3783248" y="621948"/>
            <a:ext cx="5191800" cy="4397400"/>
          </a:xfrm>
          <a:prstGeom prst="roundRect">
            <a:avLst>
              <a:gd fmla="val 16667" name="adj"/>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txBox="1"/>
          <p:nvPr>
            <p:ph type="title"/>
          </p:nvPr>
        </p:nvSpPr>
        <p:spPr>
          <a:xfrm>
            <a:off x="311700" y="35600"/>
            <a:ext cx="876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a static variable shared by</a:t>
            </a:r>
            <a:r>
              <a:rPr lang="en"/>
              <a:t> </a:t>
            </a:r>
            <a:r>
              <a:rPr lang="en">
                <a:solidFill>
                  <a:schemeClr val="accent5"/>
                </a:solidFill>
              </a:rPr>
              <a:t>instances</a:t>
            </a:r>
            <a:r>
              <a:rPr lang="en"/>
              <a:t> of a </a:t>
            </a:r>
            <a:r>
              <a:rPr lang="en">
                <a:solidFill>
                  <a:schemeClr val="accent5"/>
                </a:solidFill>
              </a:rPr>
              <a:t>Dog</a:t>
            </a:r>
            <a:endParaRPr/>
          </a:p>
        </p:txBody>
      </p:sp>
      <p:sp>
        <p:nvSpPr>
          <p:cNvPr id="653" name="Google Shape;653;p50"/>
          <p:cNvSpPr txBox="1"/>
          <p:nvPr>
            <p:ph idx="1" type="body"/>
          </p:nvPr>
        </p:nvSpPr>
        <p:spPr>
          <a:xfrm>
            <a:off x="311700" y="566625"/>
            <a:ext cx="3085200" cy="1735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Tester {</a:t>
            </a:r>
            <a:endParaRPr sz="1200"/>
          </a:p>
          <a:p>
            <a:pPr indent="0" lvl="0" marL="0" rtl="0" algn="l">
              <a:spcBef>
                <a:spcPts val="0"/>
              </a:spcBef>
              <a:spcAft>
                <a:spcPts val="0"/>
              </a:spcAft>
              <a:buNone/>
            </a:pPr>
            <a:r>
              <a:rPr lang="en" sz="1200"/>
              <a:t>   public static void main(String[] args) {</a:t>
            </a:r>
            <a:endParaRPr sz="1200"/>
          </a:p>
          <a:p>
            <a:pPr indent="457200" lvl="0" marL="0" rtl="0" algn="l">
              <a:spcBef>
                <a:spcPts val="0"/>
              </a:spcBef>
              <a:spcAft>
                <a:spcPts val="0"/>
              </a:spcAft>
              <a:buNone/>
            </a:pPr>
            <a:r>
              <a:rPr lang="en" sz="1200"/>
              <a:t>Dog d1 = new Dog();</a:t>
            </a:r>
            <a:endParaRPr sz="1200"/>
          </a:p>
          <a:p>
            <a:pPr indent="0" lvl="0" marL="0" rtl="0" algn="l">
              <a:spcBef>
                <a:spcPts val="0"/>
              </a:spcBef>
              <a:spcAft>
                <a:spcPts val="0"/>
              </a:spcAft>
              <a:buNone/>
            </a:pPr>
            <a:r>
              <a:rPr lang="en" sz="1200"/>
              <a:t>	Dog fido = new Dog();</a:t>
            </a:r>
            <a:endParaRPr sz="1200"/>
          </a:p>
          <a:p>
            <a:pPr indent="0" lvl="0" marL="0" rtl="0" algn="l">
              <a:spcBef>
                <a:spcPts val="0"/>
              </a:spcBef>
              <a:spcAft>
                <a:spcPts val="0"/>
              </a:spcAft>
              <a:buNone/>
            </a:pPr>
            <a:r>
              <a:rPr lang="en" sz="1200"/>
              <a:t>	Dog scooby = new Dog();</a:t>
            </a:r>
            <a:endParaRPr sz="1200"/>
          </a:p>
          <a:p>
            <a:pPr indent="0" lvl="0" marL="0" rtl="0" algn="l">
              <a:spcBef>
                <a:spcPts val="0"/>
              </a:spcBef>
              <a:spcAft>
                <a:spcPts val="0"/>
              </a:spcAft>
              <a:buNone/>
            </a:pPr>
            <a:r>
              <a:rPr lang="en" sz="1200"/>
              <a:t>	Dog.getNumDogs(); //returns 3</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
        <p:nvSpPr>
          <p:cNvPr id="654" name="Google Shape;654;p50"/>
          <p:cNvSpPr/>
          <p:nvPr/>
        </p:nvSpPr>
        <p:spPr>
          <a:xfrm>
            <a:off x="1931272" y="2647245"/>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55" name="Google Shape;655;p50"/>
          <p:cNvSpPr/>
          <p:nvPr/>
        </p:nvSpPr>
        <p:spPr>
          <a:xfrm>
            <a:off x="1972097" y="3075566"/>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d1</a:t>
            </a:r>
            <a:endParaRPr sz="1200"/>
          </a:p>
        </p:txBody>
      </p:sp>
      <p:sp>
        <p:nvSpPr>
          <p:cNvPr id="656" name="Google Shape;656;p50"/>
          <p:cNvSpPr txBox="1"/>
          <p:nvPr/>
        </p:nvSpPr>
        <p:spPr>
          <a:xfrm>
            <a:off x="1976347" y="2880995"/>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657" name="Google Shape;657;p50"/>
          <p:cNvSpPr txBox="1"/>
          <p:nvPr/>
        </p:nvSpPr>
        <p:spPr>
          <a:xfrm>
            <a:off x="2148183" y="3216748"/>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58" name="Google Shape;658;p50"/>
          <p:cNvSpPr/>
          <p:nvPr/>
        </p:nvSpPr>
        <p:spPr>
          <a:xfrm rot="-2715327">
            <a:off x="1972391" y="2363870"/>
            <a:ext cx="2569369" cy="125158"/>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2285370" y="3448169"/>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60" name="Google Shape;660;p50"/>
          <p:cNvSpPr/>
          <p:nvPr/>
        </p:nvSpPr>
        <p:spPr>
          <a:xfrm>
            <a:off x="2326195" y="3876491"/>
            <a:ext cx="6387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fido</a:t>
            </a:r>
            <a:endParaRPr sz="1200"/>
          </a:p>
        </p:txBody>
      </p:sp>
      <p:sp>
        <p:nvSpPr>
          <p:cNvPr id="661" name="Google Shape;661;p50"/>
          <p:cNvSpPr txBox="1"/>
          <p:nvPr/>
        </p:nvSpPr>
        <p:spPr>
          <a:xfrm>
            <a:off x="2330445" y="3681919"/>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662" name="Google Shape;662;p50"/>
          <p:cNvSpPr txBox="1"/>
          <p:nvPr/>
        </p:nvSpPr>
        <p:spPr>
          <a:xfrm>
            <a:off x="2502281" y="4017673"/>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63" name="Google Shape;663;p50"/>
          <p:cNvSpPr/>
          <p:nvPr/>
        </p:nvSpPr>
        <p:spPr>
          <a:xfrm rot="-2379051">
            <a:off x="2274188" y="2800412"/>
            <a:ext cx="4082228" cy="122493"/>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2640668" y="4261798"/>
            <a:ext cx="957600" cy="7617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65" name="Google Shape;665;p50"/>
          <p:cNvSpPr/>
          <p:nvPr/>
        </p:nvSpPr>
        <p:spPr>
          <a:xfrm>
            <a:off x="2681493" y="4690123"/>
            <a:ext cx="703800" cy="122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scooby</a:t>
            </a:r>
            <a:endParaRPr sz="1200"/>
          </a:p>
        </p:txBody>
      </p:sp>
      <p:sp>
        <p:nvSpPr>
          <p:cNvPr id="666" name="Google Shape;666;p50"/>
          <p:cNvSpPr txBox="1"/>
          <p:nvPr/>
        </p:nvSpPr>
        <p:spPr>
          <a:xfrm>
            <a:off x="2685743" y="4495548"/>
            <a:ext cx="7764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Dog</a:t>
            </a:r>
            <a:endParaRPr sz="1200"/>
          </a:p>
        </p:txBody>
      </p:sp>
      <p:sp>
        <p:nvSpPr>
          <p:cNvPr id="667" name="Google Shape;667;p50"/>
          <p:cNvSpPr txBox="1"/>
          <p:nvPr/>
        </p:nvSpPr>
        <p:spPr>
          <a:xfrm>
            <a:off x="2857579" y="4831301"/>
            <a:ext cx="353400" cy="17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68" name="Google Shape;668;p50"/>
          <p:cNvSpPr/>
          <p:nvPr/>
        </p:nvSpPr>
        <p:spPr>
          <a:xfrm rot="-1992880">
            <a:off x="2650657" y="3429546"/>
            <a:ext cx="5204487" cy="111757"/>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0"/>
          <p:cNvSpPr txBox="1"/>
          <p:nvPr/>
        </p:nvSpPr>
        <p:spPr>
          <a:xfrm>
            <a:off x="5098500" y="524148"/>
            <a:ext cx="2886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Heap </a:t>
            </a:r>
            <a:r>
              <a:rPr lang="en"/>
              <a:t>Memory</a:t>
            </a:r>
            <a:endParaRPr/>
          </a:p>
        </p:txBody>
      </p:sp>
      <p:pic>
        <p:nvPicPr>
          <p:cNvPr id="670" name="Google Shape;670;p50"/>
          <p:cNvPicPr preferRelativeResize="0"/>
          <p:nvPr/>
        </p:nvPicPr>
        <p:blipFill>
          <a:blip r:embed="rId3">
            <a:alphaModFix/>
          </a:blip>
          <a:stretch>
            <a:fillRect/>
          </a:stretch>
        </p:blipFill>
        <p:spPr>
          <a:xfrm>
            <a:off x="4247396" y="889259"/>
            <a:ext cx="1011578" cy="1593599"/>
          </a:xfrm>
          <a:prstGeom prst="rect">
            <a:avLst/>
          </a:prstGeom>
          <a:noFill/>
          <a:ln>
            <a:noFill/>
          </a:ln>
        </p:spPr>
      </p:pic>
      <p:sp>
        <p:nvSpPr>
          <p:cNvPr id="671" name="Google Shape;671;p50"/>
          <p:cNvSpPr txBox="1"/>
          <p:nvPr/>
        </p:nvSpPr>
        <p:spPr>
          <a:xfrm>
            <a:off x="4049375" y="847677"/>
            <a:ext cx="1429200" cy="285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Clr>
                <a:schemeClr val="dk1"/>
              </a:buClr>
              <a:buSzPts val="1100"/>
              <a:buFont typeface="Arial"/>
              <a:buNone/>
            </a:pPr>
            <a:r>
              <a:rPr lang="en" sz="1000" u="sng"/>
              <a:t>int numDogs            1</a:t>
            </a:r>
            <a:endParaRPr sz="1000" u="sng"/>
          </a:p>
          <a:p>
            <a:pPr indent="0" lvl="0" marL="0" rtl="0" algn="l">
              <a:lnSpc>
                <a:spcPct val="115000"/>
              </a:lnSpc>
              <a:spcBef>
                <a:spcPts val="0"/>
              </a:spcBef>
              <a:spcAft>
                <a:spcPts val="0"/>
              </a:spcAft>
              <a:buClr>
                <a:schemeClr val="dk1"/>
              </a:buClr>
              <a:buSzPts val="1100"/>
              <a:buFont typeface="Arial"/>
              <a:buNone/>
            </a:pPr>
            <a:r>
              <a:rPr lang="en" sz="1000" u="sng"/>
              <a:t>int dogNumber         1</a:t>
            </a:r>
            <a:endParaRPr sz="1000" u="sng"/>
          </a:p>
          <a:p>
            <a:pPr indent="0" lvl="0" marL="0" rtl="0" algn="l">
              <a:lnSpc>
                <a:spcPct val="115000"/>
              </a:lnSpc>
              <a:spcBef>
                <a:spcPts val="0"/>
              </a:spcBef>
              <a:spcAft>
                <a:spcPts val="0"/>
              </a:spcAft>
              <a:buNone/>
            </a:pPr>
            <a:r>
              <a:rPr lang="en" sz="1000" u="sng"/>
              <a:t>name                       [ ]</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672" name="Google Shape;672;p50"/>
          <p:cNvPicPr preferRelativeResize="0"/>
          <p:nvPr/>
        </p:nvPicPr>
        <p:blipFill>
          <a:blip r:embed="rId3">
            <a:alphaModFix/>
          </a:blip>
          <a:stretch>
            <a:fillRect/>
          </a:stretch>
        </p:blipFill>
        <p:spPr>
          <a:xfrm>
            <a:off x="5930700" y="1353203"/>
            <a:ext cx="1011578" cy="1593599"/>
          </a:xfrm>
          <a:prstGeom prst="rect">
            <a:avLst/>
          </a:prstGeom>
          <a:noFill/>
          <a:ln>
            <a:noFill/>
          </a:ln>
        </p:spPr>
      </p:pic>
      <p:sp>
        <p:nvSpPr>
          <p:cNvPr id="673" name="Google Shape;673;p50"/>
          <p:cNvSpPr txBox="1"/>
          <p:nvPr/>
        </p:nvSpPr>
        <p:spPr>
          <a:xfrm>
            <a:off x="5732675" y="1311625"/>
            <a:ext cx="1429200" cy="285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Clr>
                <a:schemeClr val="dk1"/>
              </a:buClr>
              <a:buSzPts val="1100"/>
              <a:buFont typeface="Arial"/>
              <a:buNone/>
            </a:pPr>
            <a:r>
              <a:rPr lang="en" sz="1000" u="sng"/>
              <a:t>int numDogs            2</a:t>
            </a:r>
            <a:endParaRPr sz="1000" u="sng"/>
          </a:p>
          <a:p>
            <a:pPr indent="0" lvl="0" marL="0" rtl="0" algn="l">
              <a:lnSpc>
                <a:spcPct val="115000"/>
              </a:lnSpc>
              <a:spcBef>
                <a:spcPts val="0"/>
              </a:spcBef>
              <a:spcAft>
                <a:spcPts val="0"/>
              </a:spcAft>
              <a:buClr>
                <a:schemeClr val="dk1"/>
              </a:buClr>
              <a:buSzPts val="1100"/>
              <a:buFont typeface="Arial"/>
              <a:buNone/>
            </a:pPr>
            <a:r>
              <a:rPr lang="en" sz="1000" u="sng"/>
              <a:t>int dogNumber         2</a:t>
            </a:r>
            <a:endParaRPr sz="1000" u="sng"/>
          </a:p>
          <a:p>
            <a:pPr indent="0" lvl="0" marL="0" rtl="0" algn="l">
              <a:lnSpc>
                <a:spcPct val="115000"/>
              </a:lnSpc>
              <a:spcBef>
                <a:spcPts val="0"/>
              </a:spcBef>
              <a:spcAft>
                <a:spcPts val="0"/>
              </a:spcAft>
              <a:buNone/>
            </a:pPr>
            <a:r>
              <a:rPr lang="en" sz="1000" u="sng"/>
              <a:t>name      </a:t>
            </a:r>
            <a:r>
              <a:rPr lang="en" sz="1000" u="sng">
                <a:solidFill>
                  <a:schemeClr val="dk1"/>
                </a:solidFill>
              </a:rPr>
              <a:t>                 [ ]</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pic>
        <p:nvPicPr>
          <p:cNvPr id="674" name="Google Shape;674;p50"/>
          <p:cNvPicPr preferRelativeResize="0"/>
          <p:nvPr/>
        </p:nvPicPr>
        <p:blipFill>
          <a:blip r:embed="rId3">
            <a:alphaModFix/>
          </a:blip>
          <a:stretch>
            <a:fillRect/>
          </a:stretch>
        </p:blipFill>
        <p:spPr>
          <a:xfrm>
            <a:off x="7530900" y="1886603"/>
            <a:ext cx="1011578" cy="1593599"/>
          </a:xfrm>
          <a:prstGeom prst="rect">
            <a:avLst/>
          </a:prstGeom>
          <a:noFill/>
          <a:ln>
            <a:noFill/>
          </a:ln>
        </p:spPr>
      </p:pic>
      <p:sp>
        <p:nvSpPr>
          <p:cNvPr id="675" name="Google Shape;675;p50"/>
          <p:cNvSpPr txBox="1"/>
          <p:nvPr/>
        </p:nvSpPr>
        <p:spPr>
          <a:xfrm>
            <a:off x="7332875" y="1845025"/>
            <a:ext cx="1429200" cy="285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Clr>
                <a:schemeClr val="dk1"/>
              </a:buClr>
              <a:buSzPts val="1100"/>
              <a:buFont typeface="Arial"/>
              <a:buNone/>
            </a:pPr>
            <a:r>
              <a:rPr lang="en" sz="1000" u="sng"/>
              <a:t>int numDogs            3</a:t>
            </a:r>
            <a:endParaRPr sz="1000" u="sng"/>
          </a:p>
          <a:p>
            <a:pPr indent="0" lvl="0" marL="0" rtl="0" algn="l">
              <a:lnSpc>
                <a:spcPct val="115000"/>
              </a:lnSpc>
              <a:spcBef>
                <a:spcPts val="0"/>
              </a:spcBef>
              <a:spcAft>
                <a:spcPts val="0"/>
              </a:spcAft>
              <a:buClr>
                <a:schemeClr val="dk1"/>
              </a:buClr>
              <a:buSzPts val="1100"/>
              <a:buFont typeface="Arial"/>
              <a:buNone/>
            </a:pPr>
            <a:r>
              <a:rPr lang="en" sz="1000" u="sng"/>
              <a:t>int dogNumber         3</a:t>
            </a:r>
            <a:endParaRPr sz="1000" u="sng"/>
          </a:p>
          <a:p>
            <a:pPr indent="0" lvl="0" marL="0" rtl="0" algn="l">
              <a:lnSpc>
                <a:spcPct val="115000"/>
              </a:lnSpc>
              <a:spcBef>
                <a:spcPts val="0"/>
              </a:spcBef>
              <a:spcAft>
                <a:spcPts val="0"/>
              </a:spcAft>
              <a:buNone/>
            </a:pPr>
            <a:r>
              <a:rPr lang="en" sz="1000" u="sng"/>
              <a:t>name      </a:t>
            </a:r>
            <a:r>
              <a:rPr lang="en" sz="1000" u="sng">
                <a:solidFill>
                  <a:schemeClr val="dk1"/>
                </a:solidFill>
              </a:rPr>
              <a:t>                 [ ]</a:t>
            </a:r>
            <a:endParaRPr sz="1000" u="sng"/>
          </a:p>
          <a:p>
            <a:pPr indent="0" lvl="0" marL="0" rtl="0" algn="l">
              <a:lnSpc>
                <a:spcPct val="115000"/>
              </a:lnSpc>
              <a:spcBef>
                <a:spcPts val="0"/>
              </a:spcBef>
              <a:spcAft>
                <a:spcPts val="0"/>
              </a:spcAft>
              <a:buNone/>
            </a:pPr>
            <a:r>
              <a:rPr lang="en" sz="1000" u="sng"/>
              <a:t>weight</a:t>
            </a:r>
            <a:r>
              <a:rPr lang="en" sz="1000" u="sng">
                <a:solidFill>
                  <a:schemeClr val="dk1"/>
                </a:solidFill>
              </a:rPr>
              <a:t>                   </a:t>
            </a:r>
            <a:r>
              <a:rPr lang="en" sz="1000" u="sng"/>
              <a:t>0.0</a:t>
            </a:r>
            <a:endParaRPr sz="1000" u="sng"/>
          </a:p>
          <a:p>
            <a:pPr indent="0" lvl="0" marL="0" rtl="0" algn="l">
              <a:lnSpc>
                <a:spcPct val="115000"/>
              </a:lnSpc>
              <a:spcBef>
                <a:spcPts val="0"/>
              </a:spcBef>
              <a:spcAft>
                <a:spcPts val="0"/>
              </a:spcAft>
              <a:buNone/>
            </a:pPr>
            <a:r>
              <a:rPr lang="en" sz="1000" u="sng"/>
              <a:t>height</a:t>
            </a:r>
            <a:r>
              <a:rPr lang="en" sz="1000" u="sng">
                <a:solidFill>
                  <a:schemeClr val="dk1"/>
                </a:solidFill>
              </a:rPr>
              <a:t>                    0.0</a:t>
            </a:r>
            <a:endParaRPr sz="1000" u="sng"/>
          </a:p>
          <a:p>
            <a:pPr indent="0" lvl="0" marL="0" rtl="0" algn="l">
              <a:lnSpc>
                <a:spcPct val="115000"/>
              </a:lnSpc>
              <a:spcBef>
                <a:spcPts val="0"/>
              </a:spcBef>
              <a:spcAft>
                <a:spcPts val="0"/>
              </a:spcAft>
              <a:buNone/>
            </a:pPr>
            <a:r>
              <a:rPr lang="en" sz="1000" u="sng"/>
              <a:t>isVaccinated       false</a:t>
            </a:r>
            <a:endParaRPr sz="1000" u="sng"/>
          </a:p>
          <a:p>
            <a:pPr indent="0" lvl="0" marL="0" rtl="0" algn="l">
              <a:lnSpc>
                <a:spcPct val="115000"/>
              </a:lnSpc>
              <a:spcBef>
                <a:spcPts val="0"/>
              </a:spcBef>
              <a:spcAft>
                <a:spcPts val="0"/>
              </a:spcAft>
              <a:buNone/>
            </a:pPr>
            <a:r>
              <a:rPr lang="en" sz="1000" u="sng"/>
              <a:t>ageInDogYears        0</a:t>
            </a:r>
            <a:endParaRPr sz="1000" u="sng"/>
          </a:p>
        </p:txBody>
      </p:sp>
      <p:sp>
        <p:nvSpPr>
          <p:cNvPr id="676" name="Google Shape;676;p50"/>
          <p:cNvSpPr txBox="1"/>
          <p:nvPr/>
        </p:nvSpPr>
        <p:spPr>
          <a:xfrm>
            <a:off x="139250" y="3937400"/>
            <a:ext cx="1610700" cy="11265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Static Memory</a:t>
            </a:r>
            <a:endParaRPr/>
          </a:p>
        </p:txBody>
      </p:sp>
      <p:sp>
        <p:nvSpPr>
          <p:cNvPr id="677" name="Google Shape;677;p50"/>
          <p:cNvSpPr/>
          <p:nvPr/>
        </p:nvSpPr>
        <p:spPr>
          <a:xfrm>
            <a:off x="413635" y="4274175"/>
            <a:ext cx="856800" cy="6678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678" name="Google Shape;678;p50"/>
          <p:cNvSpPr/>
          <p:nvPr/>
        </p:nvSpPr>
        <p:spPr>
          <a:xfrm>
            <a:off x="400825" y="4649725"/>
            <a:ext cx="678300" cy="107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numDogs</a:t>
            </a:r>
            <a:endParaRPr sz="900"/>
          </a:p>
        </p:txBody>
      </p:sp>
      <p:sp>
        <p:nvSpPr>
          <p:cNvPr id="679" name="Google Shape;679;p50"/>
          <p:cNvSpPr txBox="1"/>
          <p:nvPr/>
        </p:nvSpPr>
        <p:spPr>
          <a:xfrm>
            <a:off x="473796" y="4479134"/>
            <a:ext cx="4908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a:t>
            </a:r>
            <a:endParaRPr sz="1100"/>
          </a:p>
        </p:txBody>
      </p:sp>
      <p:sp>
        <p:nvSpPr>
          <p:cNvPr id="680" name="Google Shape;680;p50"/>
          <p:cNvSpPr txBox="1"/>
          <p:nvPr/>
        </p:nvSpPr>
        <p:spPr>
          <a:xfrm>
            <a:off x="473651" y="4773525"/>
            <a:ext cx="5532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0</a:t>
            </a:r>
            <a:endParaRPr sz="1100"/>
          </a:p>
        </p:txBody>
      </p:sp>
      <p:sp>
        <p:nvSpPr>
          <p:cNvPr id="681" name="Google Shape;681;p50"/>
          <p:cNvSpPr txBox="1"/>
          <p:nvPr/>
        </p:nvSpPr>
        <p:spPr>
          <a:xfrm>
            <a:off x="473413" y="4773525"/>
            <a:ext cx="553200" cy="15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a:t>
            </a:r>
            <a:endParaRPr sz="1100"/>
          </a:p>
        </p:txBody>
      </p:sp>
      <p:sp>
        <p:nvSpPr>
          <p:cNvPr id="682" name="Google Shape;682;p50"/>
          <p:cNvSpPr txBox="1"/>
          <p:nvPr/>
        </p:nvSpPr>
        <p:spPr>
          <a:xfrm>
            <a:off x="473413" y="4773525"/>
            <a:ext cx="553200" cy="15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2</a:t>
            </a:r>
            <a:endParaRPr sz="1100"/>
          </a:p>
        </p:txBody>
      </p:sp>
      <p:sp>
        <p:nvSpPr>
          <p:cNvPr id="683" name="Google Shape;683;p50"/>
          <p:cNvSpPr txBox="1"/>
          <p:nvPr/>
        </p:nvSpPr>
        <p:spPr>
          <a:xfrm>
            <a:off x="473413" y="4773525"/>
            <a:ext cx="553200" cy="15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3</a:t>
            </a:r>
            <a:endParaRPr sz="1100"/>
          </a:p>
        </p:txBody>
      </p:sp>
      <p:sp>
        <p:nvSpPr>
          <p:cNvPr id="684" name="Google Shape;684;p50"/>
          <p:cNvSpPr txBox="1"/>
          <p:nvPr/>
        </p:nvSpPr>
        <p:spPr>
          <a:xfrm>
            <a:off x="4844425" y="3742191"/>
            <a:ext cx="698400" cy="12189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700" u="sng"/>
              <a:t>[ 0 ]     ‘d’</a:t>
            </a:r>
            <a:endParaRPr sz="700" u="sng"/>
          </a:p>
          <a:p>
            <a:pPr indent="0" lvl="0" marL="0" rtl="0" algn="l">
              <a:lnSpc>
                <a:spcPct val="115000"/>
              </a:lnSpc>
              <a:spcBef>
                <a:spcPts val="0"/>
              </a:spcBef>
              <a:spcAft>
                <a:spcPts val="0"/>
              </a:spcAft>
              <a:buNone/>
            </a:pPr>
            <a:r>
              <a:rPr lang="en" sz="700" u="sng"/>
              <a:t>[ 1 ]</a:t>
            </a:r>
            <a:r>
              <a:rPr lang="en" sz="700" u="sng">
                <a:solidFill>
                  <a:schemeClr val="dk1"/>
                </a:solidFill>
              </a:rPr>
              <a:t>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[ 2 ]     ‘g’</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[ 3 ]     ‘g’</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[ 4 ]     ‘y’</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[ 5 ]     ‘ ’</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[ 6 ]     ‘D’</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[ 7 ]     ‘o’</a:t>
            </a:r>
            <a:endParaRPr sz="700" u="sng">
              <a:solidFill>
                <a:schemeClr val="dk1"/>
              </a:solidFill>
            </a:endParaRPr>
          </a:p>
          <a:p>
            <a:pPr indent="0" lvl="0" marL="0" rtl="0" algn="l">
              <a:lnSpc>
                <a:spcPct val="115000"/>
              </a:lnSpc>
              <a:spcBef>
                <a:spcPts val="0"/>
              </a:spcBef>
              <a:spcAft>
                <a:spcPts val="0"/>
              </a:spcAft>
              <a:buNone/>
            </a:pPr>
            <a:r>
              <a:rPr lang="en" sz="700" u="sng">
                <a:solidFill>
                  <a:schemeClr val="dk1"/>
                </a:solidFill>
              </a:rPr>
              <a:t>[ 8]      ‘e’</a:t>
            </a:r>
            <a:endParaRPr sz="700" u="sng">
              <a:solidFill>
                <a:schemeClr val="dk1"/>
              </a:solidFill>
            </a:endParaRPr>
          </a:p>
        </p:txBody>
      </p:sp>
      <p:sp>
        <p:nvSpPr>
          <p:cNvPr id="685" name="Google Shape;685;p50"/>
          <p:cNvSpPr/>
          <p:nvPr/>
        </p:nvSpPr>
        <p:spPr>
          <a:xfrm rot="9925455">
            <a:off x="5524742" y="3543811"/>
            <a:ext cx="1522294" cy="42312"/>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sz="700"/>
          </a:p>
        </p:txBody>
      </p:sp>
      <p:sp>
        <p:nvSpPr>
          <p:cNvPr id="686" name="Google Shape;686;p50"/>
          <p:cNvSpPr/>
          <p:nvPr/>
        </p:nvSpPr>
        <p:spPr>
          <a:xfrm flipH="1" rot="207787">
            <a:off x="5488254" y="3794357"/>
            <a:ext cx="3153659" cy="38700"/>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sz="700"/>
          </a:p>
        </p:txBody>
      </p:sp>
      <p:sp>
        <p:nvSpPr>
          <p:cNvPr id="687" name="Google Shape;687;p50"/>
          <p:cNvSpPr/>
          <p:nvPr/>
        </p:nvSpPr>
        <p:spPr>
          <a:xfrm rot="4728269">
            <a:off x="5003925" y="3321281"/>
            <a:ext cx="854460" cy="59965"/>
          </a:xfrm>
          <a:prstGeom prst="rightArrow">
            <a:avLst>
              <a:gd fmla="val 50000" name="adj1"/>
              <a:gd fmla="val 104210" name="adj2"/>
            </a:avLst>
          </a:prstGeom>
          <a:solidFill>
            <a:srgbClr val="0097A7"/>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1"/>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#1</a:t>
            </a:r>
            <a:endParaRPr/>
          </a:p>
        </p:txBody>
      </p:sp>
      <p:sp>
        <p:nvSpPr>
          <p:cNvPr id="693" name="Google Shape;693;p51"/>
          <p:cNvSpPr txBox="1"/>
          <p:nvPr>
            <p:ph idx="1" type="body"/>
          </p:nvPr>
        </p:nvSpPr>
        <p:spPr>
          <a:xfrm>
            <a:off x="311700" y="473450"/>
            <a:ext cx="42603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represent a Dog</a:t>
            </a:r>
            <a:endParaRPr sz="1200"/>
          </a:p>
          <a:p>
            <a:pPr indent="-304800" lvl="0" marL="457200" rtl="0" algn="l">
              <a:spcBef>
                <a:spcPts val="0"/>
              </a:spcBef>
              <a:spcAft>
                <a:spcPts val="0"/>
              </a:spcAft>
              <a:buSzPts val="1200"/>
              <a:buChar char="-"/>
            </a:pPr>
            <a:r>
              <a:rPr lang="en" sz="1200"/>
              <a:t>name : String</a:t>
            </a:r>
            <a:endParaRPr sz="1200"/>
          </a:p>
          <a:p>
            <a:pPr indent="-304800" lvl="0" marL="457200" rtl="0" algn="l">
              <a:spcBef>
                <a:spcPts val="0"/>
              </a:spcBef>
              <a:spcAft>
                <a:spcPts val="0"/>
              </a:spcAft>
              <a:buSzPts val="1200"/>
              <a:buChar char="-"/>
            </a:pPr>
            <a:r>
              <a:rPr lang="en" sz="1200"/>
              <a:t>weight: double</a:t>
            </a:r>
            <a:endParaRPr sz="1200"/>
          </a:p>
          <a:p>
            <a:pPr indent="-304800" lvl="0" marL="457200" rtl="0" algn="l">
              <a:spcBef>
                <a:spcPts val="0"/>
              </a:spcBef>
              <a:spcAft>
                <a:spcPts val="0"/>
              </a:spcAft>
              <a:buSzPts val="1200"/>
              <a:buChar char="-"/>
            </a:pPr>
            <a:r>
              <a:rPr lang="en" sz="1200"/>
              <a:t>height: double</a:t>
            </a:r>
            <a:endParaRPr sz="1200"/>
          </a:p>
          <a:p>
            <a:pPr indent="-304800" lvl="0" marL="457200" rtl="0" algn="l">
              <a:spcBef>
                <a:spcPts val="0"/>
              </a:spcBef>
              <a:spcAft>
                <a:spcPts val="0"/>
              </a:spcAft>
              <a:buSzPts val="1200"/>
              <a:buChar char="-"/>
            </a:pPr>
            <a:r>
              <a:rPr lang="en" sz="1200"/>
              <a:t>isVaccinated : boolean</a:t>
            </a:r>
            <a:endParaRPr sz="1200"/>
          </a:p>
          <a:p>
            <a:pPr indent="-304800" lvl="0" marL="457200" rtl="0" algn="l">
              <a:spcBef>
                <a:spcPts val="0"/>
              </a:spcBef>
              <a:spcAft>
                <a:spcPts val="0"/>
              </a:spcAft>
              <a:buSzPts val="1200"/>
              <a:buChar char="-"/>
            </a:pPr>
            <a:r>
              <a:rPr lang="en" sz="1200"/>
              <a:t>ageInDogYears : int</a:t>
            </a:r>
            <a:endParaRPr sz="1200"/>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Dog() </a:t>
            </a:r>
            <a:endParaRPr sz="1200"/>
          </a:p>
          <a:p>
            <a:pPr indent="-304800" lvl="0" marL="457200" rtl="0" algn="l">
              <a:spcBef>
                <a:spcPts val="0"/>
              </a:spcBef>
              <a:spcAft>
                <a:spcPts val="0"/>
              </a:spcAft>
              <a:buSzPts val="1200"/>
              <a:buChar char="+"/>
            </a:pPr>
            <a:r>
              <a:rPr lang="en" sz="1200"/>
              <a:t>getName() : String</a:t>
            </a:r>
            <a:endParaRPr sz="1200"/>
          </a:p>
          <a:p>
            <a:pPr indent="-304800" lvl="0" marL="457200" rtl="0" algn="l">
              <a:spcBef>
                <a:spcPts val="0"/>
              </a:spcBef>
              <a:spcAft>
                <a:spcPts val="0"/>
              </a:spcAft>
              <a:buSzPts val="1200"/>
              <a:buChar char="+"/>
            </a:pPr>
            <a:r>
              <a:rPr lang="en" sz="1200"/>
              <a:t>getWeight() : double</a:t>
            </a:r>
            <a:endParaRPr sz="1200"/>
          </a:p>
          <a:p>
            <a:pPr indent="-304800" lvl="0" marL="457200" rtl="0" algn="l">
              <a:spcBef>
                <a:spcPts val="0"/>
              </a:spcBef>
              <a:spcAft>
                <a:spcPts val="0"/>
              </a:spcAft>
              <a:buSzPts val="1200"/>
              <a:buChar char="+"/>
            </a:pPr>
            <a:r>
              <a:rPr lang="en" sz="1200"/>
              <a:t>getHeight() : double</a:t>
            </a:r>
            <a:endParaRPr sz="1200"/>
          </a:p>
          <a:p>
            <a:pPr indent="-304800" lvl="0" marL="457200" rtl="0" algn="l">
              <a:spcBef>
                <a:spcPts val="0"/>
              </a:spcBef>
              <a:spcAft>
                <a:spcPts val="0"/>
              </a:spcAft>
              <a:buSzPts val="1200"/>
              <a:buChar char="+"/>
            </a:pPr>
            <a:r>
              <a:rPr lang="en" sz="1200"/>
              <a:t>getIsVaccinated() : boolean</a:t>
            </a:r>
            <a:endParaRPr sz="1200"/>
          </a:p>
          <a:p>
            <a:pPr indent="-304800" lvl="0" marL="457200" rtl="0" algn="l">
              <a:spcBef>
                <a:spcPts val="0"/>
              </a:spcBef>
              <a:spcAft>
                <a:spcPts val="0"/>
              </a:spcAft>
              <a:buSzPts val="1200"/>
              <a:buChar char="+"/>
            </a:pPr>
            <a:r>
              <a:rPr lang="en" sz="1200"/>
              <a:t>getAgeInDogYears() : int</a:t>
            </a:r>
            <a:endParaRPr sz="1200"/>
          </a:p>
          <a:p>
            <a:pPr indent="-304800" lvl="0" marL="457200" rtl="0" algn="l">
              <a:spcBef>
                <a:spcPts val="0"/>
              </a:spcBef>
              <a:spcAft>
                <a:spcPts val="0"/>
              </a:spcAft>
              <a:buSzPts val="1200"/>
              <a:buChar char="+"/>
            </a:pPr>
            <a:r>
              <a:rPr lang="en" sz="1200"/>
              <a:t>setName(String name) : void</a:t>
            </a:r>
            <a:endParaRPr sz="1200"/>
          </a:p>
          <a:p>
            <a:pPr indent="-304800" lvl="0" marL="457200" rtl="0" algn="l">
              <a:spcBef>
                <a:spcPts val="0"/>
              </a:spcBef>
              <a:spcAft>
                <a:spcPts val="0"/>
              </a:spcAft>
              <a:buSzPts val="1200"/>
              <a:buChar char="+"/>
            </a:pPr>
            <a:r>
              <a:rPr lang="en" sz="1200"/>
              <a:t>setWeight(double weight) : void</a:t>
            </a:r>
            <a:endParaRPr sz="1200"/>
          </a:p>
          <a:p>
            <a:pPr indent="-304800" lvl="0" marL="457200" rtl="0" algn="l">
              <a:spcBef>
                <a:spcPts val="0"/>
              </a:spcBef>
              <a:spcAft>
                <a:spcPts val="0"/>
              </a:spcAft>
              <a:buSzPts val="1200"/>
              <a:buChar char="+"/>
            </a:pPr>
            <a:r>
              <a:rPr lang="en" sz="1200"/>
              <a:t>setHeight(double height) : void</a:t>
            </a:r>
            <a:endParaRPr sz="1200"/>
          </a:p>
          <a:p>
            <a:pPr indent="-304800" lvl="0" marL="457200" rtl="0" algn="l">
              <a:spcBef>
                <a:spcPts val="0"/>
              </a:spcBef>
              <a:spcAft>
                <a:spcPts val="0"/>
              </a:spcAft>
              <a:buSzPts val="1200"/>
              <a:buChar char="+"/>
            </a:pPr>
            <a:r>
              <a:rPr lang="en" sz="1200"/>
              <a:t>setIsVaccinated(boolean isVacc) : void</a:t>
            </a:r>
            <a:endParaRPr sz="1200"/>
          </a:p>
          <a:p>
            <a:pPr indent="-304800" lvl="0" marL="457200" rtl="0" algn="l">
              <a:spcBef>
                <a:spcPts val="0"/>
              </a:spcBef>
              <a:spcAft>
                <a:spcPts val="0"/>
              </a:spcAft>
              <a:buSzPts val="1200"/>
              <a:buChar char="+"/>
            </a:pPr>
            <a:r>
              <a:rPr lang="en" sz="1200"/>
              <a:t>setAgeInDogYears(int age) : void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class consist of?</a:t>
            </a:r>
            <a:endParaRPr/>
          </a:p>
        </p:txBody>
      </p:sp>
      <p:sp>
        <p:nvSpPr>
          <p:cNvPr id="102" name="Google Shape;102;p16"/>
          <p:cNvSpPr txBox="1"/>
          <p:nvPr>
            <p:ph idx="1" type="body"/>
          </p:nvPr>
        </p:nvSpPr>
        <p:spPr>
          <a:xfrm>
            <a:off x="311700" y="1335300"/>
            <a:ext cx="8698500" cy="2551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accent5"/>
                </a:solidFill>
              </a:rPr>
              <a:t>member variables</a:t>
            </a:r>
            <a:r>
              <a:rPr b="1" lang="en" sz="1600">
                <a:solidFill>
                  <a:schemeClr val="accent5"/>
                </a:solidFill>
              </a:rPr>
              <a:t> </a:t>
            </a:r>
            <a:r>
              <a:rPr lang="en" sz="1600"/>
              <a:t>(attributes)</a:t>
            </a:r>
            <a:endParaRPr sz="1600"/>
          </a:p>
          <a:p>
            <a:pPr indent="0" lvl="0" marL="0" rtl="0" algn="l">
              <a:lnSpc>
                <a:spcPct val="150000"/>
              </a:lnSpc>
              <a:spcBef>
                <a:spcPts val="1600"/>
              </a:spcBef>
              <a:spcAft>
                <a:spcPts val="0"/>
              </a:spcAft>
              <a:buNone/>
            </a:pPr>
            <a:r>
              <a:rPr b="1" lang="en" sz="2400">
                <a:solidFill>
                  <a:schemeClr val="accent5"/>
                </a:solidFill>
              </a:rPr>
              <a:t>methods</a:t>
            </a:r>
            <a:r>
              <a:rPr b="1" lang="en" sz="1600">
                <a:solidFill>
                  <a:schemeClr val="accent5"/>
                </a:solidFill>
              </a:rPr>
              <a:t> </a:t>
            </a:r>
            <a:r>
              <a:rPr lang="en" sz="1600"/>
              <a:t>(accessors/mutators/behaviors/operations)</a:t>
            </a:r>
            <a:endParaRPr sz="1600"/>
          </a:p>
          <a:p>
            <a:pPr indent="0" lvl="0" marL="0" rtl="0" algn="l">
              <a:lnSpc>
                <a:spcPct val="150000"/>
              </a:lnSpc>
              <a:spcBef>
                <a:spcPts val="1600"/>
              </a:spcBef>
              <a:spcAft>
                <a:spcPts val="0"/>
              </a:spcAft>
              <a:buNone/>
            </a:pPr>
            <a:r>
              <a:rPr b="1" lang="en" sz="2400">
                <a:solidFill>
                  <a:schemeClr val="accent5"/>
                </a:solidFill>
              </a:rPr>
              <a:t>constructors</a:t>
            </a:r>
            <a:r>
              <a:rPr lang="en" sz="1600"/>
              <a:t> (used to create instances of the class and initialize member variables)</a:t>
            </a:r>
            <a:endParaRPr sz="1600"/>
          </a:p>
          <a:p>
            <a:pPr indent="0" lvl="0" marL="0" rtl="0" algn="l">
              <a:spcBef>
                <a:spcPts val="1600"/>
              </a:spcBef>
              <a:spcAft>
                <a:spcPts val="1600"/>
              </a:spcAft>
              <a:buNone/>
            </a:pPr>
            <a:r>
              <a:t/>
            </a:r>
            <a:endParaRPr sz="2400"/>
          </a:p>
        </p:txBody>
      </p:sp>
      <p:sp>
        <p:nvSpPr>
          <p:cNvPr id="103" name="Google Shape;103;p16"/>
          <p:cNvSpPr txBox="1"/>
          <p:nvPr/>
        </p:nvSpPr>
        <p:spPr>
          <a:xfrm>
            <a:off x="311700" y="4471600"/>
            <a:ext cx="8520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member variables are also known as member fields, or instance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2"/>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699" name="Google Shape;699;p52"/>
          <p:cNvSpPr txBox="1"/>
          <p:nvPr>
            <p:ph idx="1" type="body"/>
          </p:nvPr>
        </p:nvSpPr>
        <p:spPr>
          <a:xfrm>
            <a:off x="311700" y="473450"/>
            <a:ext cx="42603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represent a Cat</a:t>
            </a:r>
            <a:endParaRPr sz="1200"/>
          </a:p>
          <a:p>
            <a:pPr indent="-304800" lvl="0" marL="457200" rtl="0" algn="l">
              <a:spcBef>
                <a:spcPts val="0"/>
              </a:spcBef>
              <a:spcAft>
                <a:spcPts val="0"/>
              </a:spcAft>
              <a:buSzPts val="1200"/>
              <a:buChar char="-"/>
            </a:pPr>
            <a:r>
              <a:rPr lang="en" sz="1200"/>
              <a:t>numWhiskers : int</a:t>
            </a:r>
            <a:endParaRPr sz="1200"/>
          </a:p>
          <a:p>
            <a:pPr indent="-304800" lvl="0" marL="457200" rtl="0" algn="l">
              <a:spcBef>
                <a:spcPts val="0"/>
              </a:spcBef>
              <a:spcAft>
                <a:spcPts val="0"/>
              </a:spcAft>
              <a:buSzPts val="1200"/>
              <a:buChar char="-"/>
            </a:pPr>
            <a:r>
              <a:rPr lang="en" sz="1200"/>
              <a:t>whiskerLength: double</a:t>
            </a:r>
            <a:endParaRPr sz="1200"/>
          </a:p>
          <a:p>
            <a:pPr indent="-304800" lvl="0" marL="457200" rtl="0" algn="l">
              <a:spcBef>
                <a:spcPts val="0"/>
              </a:spcBef>
              <a:spcAft>
                <a:spcPts val="0"/>
              </a:spcAft>
              <a:buSzPts val="1200"/>
              <a:buChar char="-"/>
            </a:pPr>
            <a:r>
              <a:rPr lang="en" sz="1200"/>
              <a:t>age : int</a:t>
            </a:r>
            <a:endParaRPr sz="1200"/>
          </a:p>
          <a:p>
            <a:pPr indent="-304800" lvl="0" marL="457200" rtl="0" algn="l">
              <a:spcBef>
                <a:spcPts val="0"/>
              </a:spcBef>
              <a:spcAft>
                <a:spcPts val="0"/>
              </a:spcAft>
              <a:buSzPts val="1200"/>
              <a:buChar char="-"/>
            </a:pPr>
            <a:r>
              <a:rPr lang="en" sz="1200"/>
              <a:t>isVaccinated : boolean</a:t>
            </a:r>
            <a:endParaRPr sz="1200"/>
          </a:p>
          <a:p>
            <a:pPr indent="-304800" lvl="0" marL="457200" rtl="0" algn="l">
              <a:spcBef>
                <a:spcPts val="0"/>
              </a:spcBef>
              <a:spcAft>
                <a:spcPts val="0"/>
              </a:spcAft>
              <a:buSzPts val="1200"/>
              <a:buChar char="-"/>
            </a:pPr>
            <a:r>
              <a:rPr lang="en" sz="1200"/>
              <a:t>name : String</a:t>
            </a:r>
            <a:endParaRPr sz="1200"/>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Cat() </a:t>
            </a:r>
            <a:endParaRPr sz="1200"/>
          </a:p>
          <a:p>
            <a:pPr indent="-304800" lvl="0" marL="457200" rtl="0" algn="l">
              <a:spcBef>
                <a:spcPts val="0"/>
              </a:spcBef>
              <a:spcAft>
                <a:spcPts val="0"/>
              </a:spcAft>
              <a:buSzPts val="1200"/>
              <a:buChar char="+"/>
            </a:pPr>
            <a:r>
              <a:rPr lang="en" sz="1200"/>
              <a:t>getNumWhiskers() : int</a:t>
            </a:r>
            <a:endParaRPr sz="1200"/>
          </a:p>
          <a:p>
            <a:pPr indent="-304800" lvl="0" marL="457200" rtl="0" algn="l">
              <a:spcBef>
                <a:spcPts val="0"/>
              </a:spcBef>
              <a:spcAft>
                <a:spcPts val="0"/>
              </a:spcAft>
              <a:buSzPts val="1200"/>
              <a:buChar char="+"/>
            </a:pPr>
            <a:r>
              <a:rPr lang="en" sz="1200"/>
              <a:t>getWhiskerLength() : double</a:t>
            </a:r>
            <a:endParaRPr sz="1200"/>
          </a:p>
          <a:p>
            <a:pPr indent="-304800" lvl="0" marL="457200" rtl="0" algn="l">
              <a:spcBef>
                <a:spcPts val="0"/>
              </a:spcBef>
              <a:spcAft>
                <a:spcPts val="0"/>
              </a:spcAft>
              <a:buSzPts val="1200"/>
              <a:buChar char="+"/>
            </a:pPr>
            <a:r>
              <a:rPr lang="en" sz="1200"/>
              <a:t>getAge() : int</a:t>
            </a:r>
            <a:endParaRPr sz="1200"/>
          </a:p>
          <a:p>
            <a:pPr indent="-304800" lvl="0" marL="457200" rtl="0" algn="l">
              <a:spcBef>
                <a:spcPts val="0"/>
              </a:spcBef>
              <a:spcAft>
                <a:spcPts val="0"/>
              </a:spcAft>
              <a:buSzPts val="1200"/>
              <a:buChar char="+"/>
            </a:pPr>
            <a:r>
              <a:rPr lang="en" sz="1200"/>
              <a:t>getIsVaccinated() : boolean</a:t>
            </a:r>
            <a:endParaRPr sz="1200"/>
          </a:p>
          <a:p>
            <a:pPr indent="-304800" lvl="0" marL="457200" rtl="0" algn="l">
              <a:spcBef>
                <a:spcPts val="0"/>
              </a:spcBef>
              <a:spcAft>
                <a:spcPts val="0"/>
              </a:spcAft>
              <a:buSzPts val="1200"/>
              <a:buChar char="+"/>
            </a:pPr>
            <a:r>
              <a:rPr lang="en" sz="1200"/>
              <a:t>getName() : String</a:t>
            </a:r>
            <a:endParaRPr sz="1200"/>
          </a:p>
          <a:p>
            <a:pPr indent="-304800" lvl="0" marL="457200" rtl="0" algn="l">
              <a:spcBef>
                <a:spcPts val="0"/>
              </a:spcBef>
              <a:spcAft>
                <a:spcPts val="0"/>
              </a:spcAft>
              <a:buSzPts val="1200"/>
              <a:buChar char="+"/>
            </a:pPr>
            <a:r>
              <a:rPr lang="en" sz="1200"/>
              <a:t>setNumWhiskers(int whiskers) : void</a:t>
            </a:r>
            <a:endParaRPr sz="1200"/>
          </a:p>
          <a:p>
            <a:pPr indent="-304800" lvl="0" marL="457200" rtl="0" algn="l">
              <a:spcBef>
                <a:spcPts val="0"/>
              </a:spcBef>
              <a:spcAft>
                <a:spcPts val="0"/>
              </a:spcAft>
              <a:buSzPts val="1200"/>
              <a:buChar char="+"/>
            </a:pPr>
            <a:r>
              <a:rPr lang="en" sz="1200"/>
              <a:t>setWhiskerLength(double length) : void</a:t>
            </a:r>
            <a:endParaRPr sz="1200"/>
          </a:p>
          <a:p>
            <a:pPr indent="-304800" lvl="0" marL="457200" rtl="0" algn="l">
              <a:spcBef>
                <a:spcPts val="0"/>
              </a:spcBef>
              <a:spcAft>
                <a:spcPts val="0"/>
              </a:spcAft>
              <a:buSzPts val="1200"/>
              <a:buChar char="+"/>
            </a:pPr>
            <a:r>
              <a:rPr lang="en" sz="1200"/>
              <a:t>setAge(int age) : void</a:t>
            </a:r>
            <a:endParaRPr sz="1200"/>
          </a:p>
          <a:p>
            <a:pPr indent="-304800" lvl="0" marL="457200" rtl="0" algn="l">
              <a:spcBef>
                <a:spcPts val="0"/>
              </a:spcBef>
              <a:spcAft>
                <a:spcPts val="0"/>
              </a:spcAft>
              <a:buSzPts val="1200"/>
              <a:buChar char="+"/>
            </a:pPr>
            <a:r>
              <a:rPr lang="en" sz="1200"/>
              <a:t>setIsVaccinated(boolean isVaccinated) : void</a:t>
            </a:r>
            <a:endParaRPr sz="1200"/>
          </a:p>
          <a:p>
            <a:pPr indent="-304800" lvl="0" marL="457200" rtl="0" algn="l">
              <a:spcBef>
                <a:spcPts val="0"/>
              </a:spcBef>
              <a:spcAft>
                <a:spcPts val="0"/>
              </a:spcAft>
              <a:buSzPts val="1200"/>
              <a:buChar char="+"/>
            </a:pPr>
            <a:r>
              <a:rPr lang="en" sz="1200"/>
              <a:t>setName(String name) : void</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3"/>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a:t>
            </a:r>
            <a:endParaRPr/>
          </a:p>
        </p:txBody>
      </p:sp>
      <p:sp>
        <p:nvSpPr>
          <p:cNvPr id="705" name="Google Shape;705;p53"/>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test the Dog and Cat </a:t>
            </a:r>
            <a:r>
              <a:rPr lang="en"/>
              <a:t>classes</a:t>
            </a:r>
            <a:endParaRPr sz="1200"/>
          </a:p>
          <a:p>
            <a:pPr indent="0" lvl="0" marL="0" rtl="0" algn="l">
              <a:spcBef>
                <a:spcPts val="0"/>
              </a:spcBef>
              <a:spcAft>
                <a:spcPts val="0"/>
              </a:spcAft>
              <a:buNone/>
            </a:pPr>
            <a:r>
              <a:rPr lang="en" sz="1200"/>
              <a:t>Create a Tester class with a main method so that it can be run.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Create 3 separate instances of a Dog using the default constructor.</a:t>
            </a:r>
            <a:endParaRPr sz="1200"/>
          </a:p>
          <a:p>
            <a:pPr indent="-304800" lvl="0" marL="457200" rtl="0" algn="l">
              <a:lnSpc>
                <a:spcPct val="200000"/>
              </a:lnSpc>
              <a:spcBef>
                <a:spcPts val="0"/>
              </a:spcBef>
              <a:spcAft>
                <a:spcPts val="0"/>
              </a:spcAft>
              <a:buSzPts val="1200"/>
              <a:buAutoNum type="arabicPeriod"/>
            </a:pPr>
            <a:r>
              <a:rPr lang="en" sz="1200"/>
              <a:t>Create 3 separate instances of a Cat using the default constructor.</a:t>
            </a:r>
            <a:endParaRPr sz="1200"/>
          </a:p>
          <a:p>
            <a:pPr indent="-304800" lvl="0" marL="457200" rtl="0" algn="l">
              <a:lnSpc>
                <a:spcPct val="200000"/>
              </a:lnSpc>
              <a:spcBef>
                <a:spcPts val="0"/>
              </a:spcBef>
              <a:spcAft>
                <a:spcPts val="0"/>
              </a:spcAft>
              <a:buSzPts val="1200"/>
              <a:buAutoNum type="arabicPeriod"/>
            </a:pPr>
            <a:r>
              <a:rPr lang="en" sz="1200"/>
              <a:t>Set the name of each individual Dog and Cat object by using the mutator methods.</a:t>
            </a:r>
            <a:endParaRPr sz="1200"/>
          </a:p>
          <a:p>
            <a:pPr indent="-304800" lvl="0" marL="457200" rtl="0" algn="l">
              <a:lnSpc>
                <a:spcPct val="200000"/>
              </a:lnSpc>
              <a:spcBef>
                <a:spcPts val="0"/>
              </a:spcBef>
              <a:spcAft>
                <a:spcPts val="0"/>
              </a:spcAft>
              <a:buSzPts val="1200"/>
              <a:buAutoNum type="arabicPeriod"/>
            </a:pPr>
            <a:r>
              <a:rPr lang="en" sz="1200"/>
              <a:t>Set the weight and height on 2 of the Dog instances to values you deem appropriate.</a:t>
            </a:r>
            <a:endParaRPr sz="1200"/>
          </a:p>
          <a:p>
            <a:pPr indent="-304800" lvl="0" marL="457200" rtl="0" algn="l">
              <a:lnSpc>
                <a:spcPct val="200000"/>
              </a:lnSpc>
              <a:spcBef>
                <a:spcPts val="0"/>
              </a:spcBef>
              <a:spcAft>
                <a:spcPts val="0"/>
              </a:spcAft>
              <a:buSzPts val="1200"/>
              <a:buAutoNum type="arabicPeriod"/>
            </a:pPr>
            <a:r>
              <a:rPr lang="en" sz="1200"/>
              <a:t>Set the numWhiskers and whiskerLength on 2 of the Cat instances.</a:t>
            </a:r>
            <a:endParaRPr sz="1200"/>
          </a:p>
          <a:p>
            <a:pPr indent="-304800" lvl="0" marL="457200" rtl="0" algn="l">
              <a:lnSpc>
                <a:spcPct val="200000"/>
              </a:lnSpc>
              <a:spcBef>
                <a:spcPts val="0"/>
              </a:spcBef>
              <a:spcAft>
                <a:spcPts val="0"/>
              </a:spcAft>
              <a:buSzPts val="1200"/>
              <a:buAutoNum type="arabicPeriod"/>
            </a:pPr>
            <a:r>
              <a:rPr lang="en" sz="1200"/>
              <a:t>Use the accessor/getter methods to print the details from each of the Dog and Cat instances.</a:t>
            </a:r>
            <a:endParaRPr sz="1200"/>
          </a:p>
          <a:p>
            <a:pPr indent="-304800" lvl="0" marL="457200" rtl="0" algn="l">
              <a:lnSpc>
                <a:spcPct val="200000"/>
              </a:lnSpc>
              <a:spcBef>
                <a:spcPts val="0"/>
              </a:spcBef>
              <a:spcAft>
                <a:spcPts val="0"/>
              </a:spcAft>
              <a:buSzPts val="1200"/>
              <a:buAutoNum type="arabicPeriod"/>
            </a:pPr>
            <a:r>
              <a:rPr lang="en" sz="1200"/>
              <a:t>Set values on the other attributes for the Dog and Cat instances as well if you like.</a:t>
            </a:r>
            <a:endParaRPr sz="1200"/>
          </a:p>
          <a:p>
            <a:pPr indent="-304800" lvl="0" marL="457200" rtl="0" algn="l">
              <a:lnSpc>
                <a:spcPct val="200000"/>
              </a:lnSpc>
              <a:spcBef>
                <a:spcPts val="0"/>
              </a:spcBef>
              <a:spcAft>
                <a:spcPts val="0"/>
              </a:spcAft>
              <a:buSzPts val="1200"/>
              <a:buAutoNum type="arabicPeriod"/>
            </a:pPr>
            <a:r>
              <a:rPr lang="en" sz="1200"/>
              <a:t>Use if statements to test your methods and print “FAILED” or “SUCCESS” depending on whether the values set to the object’s attributes, match the values returned when using the accessor methods.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a:t>
            </a:r>
            <a:endParaRPr/>
          </a:p>
        </p:txBody>
      </p:sp>
      <p:sp>
        <p:nvSpPr>
          <p:cNvPr id="711" name="Google Shape;711;p54"/>
          <p:cNvSpPr txBox="1"/>
          <p:nvPr>
            <p:ph idx="1" type="body"/>
          </p:nvPr>
        </p:nvSpPr>
        <p:spPr>
          <a:xfrm>
            <a:off x="311700" y="473450"/>
            <a:ext cx="84249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class Dog from Exercise #1</a:t>
            </a:r>
            <a:endParaRPr sz="1200"/>
          </a:p>
          <a:p>
            <a:pPr indent="-304800" lvl="0" marL="457200" rtl="0" algn="l">
              <a:spcBef>
                <a:spcPts val="0"/>
              </a:spcBef>
              <a:spcAft>
                <a:spcPts val="0"/>
              </a:spcAft>
              <a:buSzPts val="1200"/>
              <a:buChar char="-"/>
            </a:pPr>
            <a:r>
              <a:rPr lang="en" sz="1200"/>
              <a:t>isValid(int x) : boolean	// helper method, only positive values are valid</a:t>
            </a:r>
            <a:endParaRPr sz="1200"/>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Dog( String name ) </a:t>
            </a:r>
            <a:endParaRPr sz="1200"/>
          </a:p>
          <a:p>
            <a:pPr indent="-304800" lvl="0" marL="457200" rtl="0" algn="l">
              <a:spcBef>
                <a:spcPts val="0"/>
              </a:spcBef>
              <a:spcAft>
                <a:spcPts val="0"/>
              </a:spcAft>
              <a:buSzPts val="1200"/>
              <a:buChar char="+"/>
            </a:pPr>
            <a:r>
              <a:rPr lang="en" sz="1200"/>
              <a:t>Dog( String name, double weight, double height ) </a:t>
            </a:r>
            <a:endParaRPr sz="1200"/>
          </a:p>
          <a:p>
            <a:pPr indent="-304800" lvl="0" marL="457200" rtl="0" algn="l">
              <a:spcBef>
                <a:spcPts val="0"/>
              </a:spcBef>
              <a:spcAft>
                <a:spcPts val="0"/>
              </a:spcAft>
              <a:buSzPts val="1200"/>
              <a:buChar char="+"/>
            </a:pPr>
            <a:r>
              <a:rPr lang="en" sz="1200"/>
              <a:t>Dog( String name, boolean isVaccinated, int age ) </a:t>
            </a:r>
            <a:endParaRPr sz="1200"/>
          </a:p>
          <a:p>
            <a:pPr indent="-304800" lvl="0" marL="457200" rtl="0" algn="l">
              <a:spcBef>
                <a:spcPts val="0"/>
              </a:spcBef>
              <a:spcAft>
                <a:spcPts val="0"/>
              </a:spcAft>
              <a:buSzPts val="1200"/>
              <a:buChar char="+"/>
            </a:pPr>
            <a:r>
              <a:rPr lang="en" sz="1200"/>
              <a:t>Dog( </a:t>
            </a:r>
            <a:r>
              <a:rPr lang="en" sz="1200"/>
              <a:t>String name, </a:t>
            </a:r>
            <a:r>
              <a:rPr lang="en" sz="1200"/>
              <a:t>double weight, </a:t>
            </a:r>
            <a:r>
              <a:rPr lang="en" sz="1200"/>
              <a:t>double height</a:t>
            </a:r>
            <a:r>
              <a:rPr lang="en" sz="1200"/>
              <a:t>, boolean isVaccinated, </a:t>
            </a:r>
            <a:r>
              <a:rPr lang="en" sz="1200"/>
              <a:t>int age </a:t>
            </a:r>
            <a:r>
              <a:rPr lang="en" sz="1200"/>
              <a:t>) </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a:t>
            </a:r>
            <a:endParaRPr sz="1200"/>
          </a:p>
          <a:p>
            <a:pPr indent="-304800" lvl="0" marL="457200" rtl="0" algn="l">
              <a:spcBef>
                <a:spcPts val="0"/>
              </a:spcBef>
              <a:spcAft>
                <a:spcPts val="0"/>
              </a:spcAft>
              <a:buSzPts val="1200"/>
              <a:buChar char="+"/>
            </a:pPr>
            <a:r>
              <a:rPr lang="en" sz="1200"/>
              <a:t>equals(Object o) : boolean</a:t>
            </a:r>
            <a:endParaRPr sz="1200"/>
          </a:p>
          <a:p>
            <a:pPr indent="0" lvl="0" marL="457200" rtl="0" algn="l">
              <a:lnSpc>
                <a:spcPct val="100000"/>
              </a:lnSpc>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 sz="1200"/>
              <a:t>speak() : void</a:t>
            </a:r>
            <a:endParaRPr sz="1200"/>
          </a:p>
          <a:p>
            <a:pPr indent="-304800" lvl="0" marL="457200" rtl="0" algn="l">
              <a:spcBef>
                <a:spcPts val="0"/>
              </a:spcBef>
              <a:spcAft>
                <a:spcPts val="0"/>
              </a:spcAft>
              <a:buSzPts val="1200"/>
              <a:buChar char="+"/>
            </a:pPr>
            <a:r>
              <a:rPr lang="en" sz="1200"/>
              <a:t>sit() : void</a:t>
            </a:r>
            <a:endParaRPr sz="1200"/>
          </a:p>
          <a:p>
            <a:pPr indent="-304800" lvl="0" marL="457200" rtl="0" algn="l">
              <a:spcBef>
                <a:spcPts val="0"/>
              </a:spcBef>
              <a:spcAft>
                <a:spcPts val="0"/>
              </a:spcAft>
              <a:buSzPts val="1200"/>
              <a:buChar char="+"/>
            </a:pPr>
            <a:r>
              <a:rPr lang="en" sz="1200"/>
              <a:t>beg() : void</a:t>
            </a:r>
            <a:endParaRPr sz="1200"/>
          </a:p>
          <a:p>
            <a:pPr indent="-304800" lvl="0" marL="457200" rtl="0" algn="l">
              <a:spcBef>
                <a:spcPts val="0"/>
              </a:spcBef>
              <a:spcAft>
                <a:spcPts val="0"/>
              </a:spcAft>
              <a:buSzPts val="1200"/>
              <a:buChar char="+"/>
            </a:pPr>
            <a:r>
              <a:rPr lang="en" sz="1200"/>
              <a:t>growTaller() : void		//increase height by 1</a:t>
            </a:r>
            <a:endParaRPr sz="1200"/>
          </a:p>
          <a:p>
            <a:pPr indent="-304800" lvl="0" marL="457200" rtl="0" algn="l">
              <a:spcBef>
                <a:spcPts val="0"/>
              </a:spcBef>
              <a:spcAft>
                <a:spcPts val="0"/>
              </a:spcAft>
              <a:buSzPts val="1200"/>
              <a:buChar char="+"/>
            </a:pPr>
            <a:r>
              <a:rPr lang="en" sz="1200"/>
              <a:t>gainWeight() : void		//increase weight by 1</a:t>
            </a:r>
            <a:endParaRPr sz="1200"/>
          </a:p>
          <a:p>
            <a:pPr indent="-304800" lvl="0" marL="457200" rtl="0" algn="l">
              <a:spcBef>
                <a:spcPts val="0"/>
              </a:spcBef>
              <a:spcAft>
                <a:spcPts val="0"/>
              </a:spcAft>
              <a:buSzPts val="1200"/>
              <a:buChar char="+"/>
            </a:pPr>
            <a:r>
              <a:rPr lang="en" sz="1200"/>
              <a:t>growTaller(double growthAmount) : void</a:t>
            </a:r>
            <a:endParaRPr sz="1200"/>
          </a:p>
          <a:p>
            <a:pPr indent="-304800" lvl="0" marL="457200" rtl="0" algn="l">
              <a:spcBef>
                <a:spcPts val="0"/>
              </a:spcBef>
              <a:spcAft>
                <a:spcPts val="0"/>
              </a:spcAft>
              <a:buSzPts val="1200"/>
              <a:buChar char="+"/>
            </a:pPr>
            <a:r>
              <a:rPr lang="en" sz="1200"/>
              <a:t>gainWeight(double weightAmount) : void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Use the helper method </a:t>
            </a:r>
            <a:r>
              <a:rPr b="1" lang="en" sz="1200"/>
              <a:t>isValid(int x)</a:t>
            </a:r>
            <a:r>
              <a:rPr lang="en" sz="1200"/>
              <a:t> to prevent invalid values from being set on a Dog, by adding logic to the body of the mutator methods as well as the overloaded constructors.</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a:t>
            </a:r>
            <a:endParaRPr/>
          </a:p>
        </p:txBody>
      </p:sp>
      <p:sp>
        <p:nvSpPr>
          <p:cNvPr id="717" name="Google Shape;717;p55"/>
          <p:cNvSpPr txBox="1"/>
          <p:nvPr>
            <p:ph idx="1" type="body"/>
          </p:nvPr>
        </p:nvSpPr>
        <p:spPr>
          <a:xfrm>
            <a:off x="311700" y="473450"/>
            <a:ext cx="84249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class</a:t>
            </a:r>
            <a:r>
              <a:rPr lang="en"/>
              <a:t> Cat from Exercise #2</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isValid(int x) : boolean	// helper method, only positive values are valid</a:t>
            </a:r>
            <a:endParaRPr sz="1200"/>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Cat( String name ) </a:t>
            </a:r>
            <a:endParaRPr sz="1200"/>
          </a:p>
          <a:p>
            <a:pPr indent="-304800" lvl="0" marL="457200" rtl="0" algn="l">
              <a:spcBef>
                <a:spcPts val="0"/>
              </a:spcBef>
              <a:spcAft>
                <a:spcPts val="0"/>
              </a:spcAft>
              <a:buSzPts val="1200"/>
              <a:buChar char="+"/>
            </a:pPr>
            <a:r>
              <a:rPr lang="en" sz="1200"/>
              <a:t>Cat( int age, boolean isVaccinated, String name ) </a:t>
            </a:r>
            <a:endParaRPr sz="1200"/>
          </a:p>
          <a:p>
            <a:pPr indent="-304800" lvl="0" marL="457200" rtl="0" algn="l">
              <a:spcBef>
                <a:spcPts val="0"/>
              </a:spcBef>
              <a:spcAft>
                <a:spcPts val="0"/>
              </a:spcAft>
              <a:buSzPts val="1200"/>
              <a:buChar char="+"/>
            </a:pPr>
            <a:r>
              <a:rPr lang="en" sz="1200"/>
              <a:t>Cat( int numWhiskers, double whiskerLength ) </a:t>
            </a:r>
            <a:endParaRPr sz="1200"/>
          </a:p>
          <a:p>
            <a:pPr indent="-304800" lvl="0" marL="457200" rtl="0" algn="l">
              <a:spcBef>
                <a:spcPts val="0"/>
              </a:spcBef>
              <a:spcAft>
                <a:spcPts val="0"/>
              </a:spcAft>
              <a:buSzPts val="1200"/>
              <a:buChar char="+"/>
            </a:pPr>
            <a:r>
              <a:rPr lang="en" sz="1200"/>
              <a:t>Cat( int numWhiskers, double whiskerLength, int age, boolean isVaccinated, String name ) </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a:t>
            </a:r>
            <a:endParaRPr sz="1200"/>
          </a:p>
          <a:p>
            <a:pPr indent="-304800" lvl="0" marL="457200" rtl="0" algn="l">
              <a:spcBef>
                <a:spcPts val="0"/>
              </a:spcBef>
              <a:spcAft>
                <a:spcPts val="0"/>
              </a:spcAft>
              <a:buSzPts val="1200"/>
              <a:buChar char="+"/>
            </a:pPr>
            <a:r>
              <a:rPr lang="en" sz="1200"/>
              <a:t>equals(Object o) : boolean</a:t>
            </a:r>
            <a:endParaRPr sz="1200"/>
          </a:p>
          <a:p>
            <a:pPr indent="0" lvl="0" marL="457200" rtl="0" algn="l">
              <a:lnSpc>
                <a:spcPct val="100000"/>
              </a:lnSpc>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 sz="1200"/>
              <a:t>speak()</a:t>
            </a:r>
            <a:endParaRPr sz="1200"/>
          </a:p>
          <a:p>
            <a:pPr indent="-304800" lvl="0" marL="457200" rtl="0" algn="l">
              <a:spcBef>
                <a:spcPts val="0"/>
              </a:spcBef>
              <a:spcAft>
                <a:spcPts val="0"/>
              </a:spcAft>
              <a:buSzPts val="1200"/>
              <a:buChar char="+"/>
            </a:pPr>
            <a:r>
              <a:rPr lang="en" sz="1200"/>
              <a:t>sleep()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Use the helper method </a:t>
            </a:r>
            <a:r>
              <a:rPr b="1" lang="en" sz="1200"/>
              <a:t>isValid(int x)</a:t>
            </a:r>
            <a:r>
              <a:rPr lang="en" sz="1200"/>
              <a:t> to prevent invalid values from being set on a Cat, by adding logic to the body of the mutator methods as well as the overloaded constructors.</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#6</a:t>
            </a:r>
            <a:endParaRPr/>
          </a:p>
        </p:txBody>
      </p:sp>
      <p:sp>
        <p:nvSpPr>
          <p:cNvPr id="723" name="Google Shape;723;p56"/>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a:t>
            </a:r>
            <a:r>
              <a:rPr lang="en"/>
              <a:t>class from Exercise #3 to test the Dog and Cat classes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Clr>
                <a:schemeClr val="dk1"/>
              </a:buClr>
              <a:buSzPts val="1100"/>
              <a:buFont typeface="Arial"/>
              <a:buNone/>
            </a:pPr>
            <a:r>
              <a:rPr lang="en" sz="1200"/>
              <a:t>Part 1: </a:t>
            </a:r>
            <a:endParaRPr sz="1200"/>
          </a:p>
          <a:p>
            <a:pPr indent="-304800" lvl="0" marL="457200" rtl="0" algn="l">
              <a:spcBef>
                <a:spcPts val="0"/>
              </a:spcBef>
              <a:spcAft>
                <a:spcPts val="0"/>
              </a:spcAft>
              <a:buSzPts val="1200"/>
              <a:buAutoNum type="alphaUcPeriod"/>
            </a:pPr>
            <a:r>
              <a:rPr lang="en" sz="1200"/>
              <a:t>Declare an array of type Dog and initialize it to a length of 3.</a:t>
            </a:r>
            <a:endParaRPr sz="1200"/>
          </a:p>
          <a:p>
            <a:pPr indent="0" lvl="0" marL="457200" rtl="0" algn="l">
              <a:spcBef>
                <a:spcPts val="0"/>
              </a:spcBef>
              <a:spcAft>
                <a:spcPts val="0"/>
              </a:spcAft>
              <a:buNone/>
            </a:pPr>
            <a:r>
              <a:rPr lang="en" sz="1200"/>
              <a:t>Assign one of the Dog instances to each index location using the reference variable name.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lphaUcPeriod"/>
            </a:pPr>
            <a:r>
              <a:rPr lang="en" sz="1200"/>
              <a:t>Declare an array of type Cat and initialize it to length 3.</a:t>
            </a:r>
            <a:endParaRPr sz="1200"/>
          </a:p>
          <a:p>
            <a:pPr indent="0" lvl="0" marL="457200" rtl="0" algn="l">
              <a:spcBef>
                <a:spcPts val="0"/>
              </a:spcBef>
              <a:spcAft>
                <a:spcPts val="0"/>
              </a:spcAft>
              <a:buNone/>
            </a:pPr>
            <a:r>
              <a:rPr lang="en" sz="1200"/>
              <a:t>Assign one of the Cat instances to each index location using the reference variable name.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Reminder: Declaration and initialization of the arrays can be done in 1 or multiple lines. Use your preferred syntax.</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Part 2: </a:t>
            </a:r>
            <a:endParaRPr sz="1200"/>
          </a:p>
          <a:p>
            <a:pPr indent="-304800" lvl="0" marL="457200" rtl="0" algn="l">
              <a:spcBef>
                <a:spcPts val="0"/>
              </a:spcBef>
              <a:spcAft>
                <a:spcPts val="0"/>
              </a:spcAft>
              <a:buSzPts val="1200"/>
              <a:buAutoNum type="alphaUcPeriod"/>
            </a:pPr>
            <a:r>
              <a:rPr lang="en" sz="1200"/>
              <a:t>Use a loop to iterate through the Dog array and print each Dog’s details (name, weight, height, isVaccinated, ageInDogYears) on one line.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lphaUcPeriod"/>
            </a:pPr>
            <a:r>
              <a:rPr lang="en" sz="1200"/>
              <a:t>Use a loop to iterate through the Cat array and print each Cat’s details (name, age, numWhiskers, whiskerLength, isVaccinated) on one line. </a:t>
            </a:r>
            <a:endParaRPr sz="1200"/>
          </a:p>
          <a:p>
            <a:pPr indent="0" lvl="0" marL="0" rtl="0" algn="l">
              <a:spcBef>
                <a:spcPts val="0"/>
              </a:spcBef>
              <a:spcAft>
                <a:spcPts val="0"/>
              </a:spcAft>
              <a:buClr>
                <a:schemeClr val="dk1"/>
              </a:buClr>
              <a:buSzPts val="1100"/>
              <a:buFont typeface="Arial"/>
              <a:buNone/>
            </a:pPr>
            <a:br>
              <a:rPr lang="en" sz="1200"/>
            </a:br>
            <a:r>
              <a:rPr lang="en" sz="1200"/>
              <a:t>Hint: To print each object’s details, use the accessor/getter methods and pass the results to System.out.println.</a:t>
            </a:r>
            <a:endParaRPr sz="1200"/>
          </a:p>
          <a:p>
            <a:pPr indent="0" lvl="0" marL="0" rtl="0" algn="l">
              <a:lnSpc>
                <a:spcPct val="150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7"/>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#7</a:t>
            </a:r>
            <a:endParaRPr/>
          </a:p>
        </p:txBody>
      </p:sp>
      <p:sp>
        <p:nvSpPr>
          <p:cNvPr id="729" name="Google Shape;729;p57"/>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Tester class from Exercises #3,6</a:t>
            </a:r>
            <a:endParaRPr/>
          </a:p>
          <a:p>
            <a:pPr indent="0" lvl="0" marL="0" rtl="0" algn="l">
              <a:spcBef>
                <a:spcPts val="100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rPr lang="en" sz="1200"/>
              <a:t>Part 1: </a:t>
            </a:r>
            <a:endParaRPr sz="1200"/>
          </a:p>
          <a:p>
            <a:pPr indent="-304800" lvl="0" marL="457200" rtl="0" algn="l">
              <a:spcBef>
                <a:spcPts val="0"/>
              </a:spcBef>
              <a:spcAft>
                <a:spcPts val="0"/>
              </a:spcAft>
              <a:buSzPts val="1200"/>
              <a:buAutoNum type="alphaUcPeriod"/>
            </a:pPr>
            <a:r>
              <a:rPr lang="en" sz="1200"/>
              <a:t>In the loop used to iterate through the Dog array, comment out the usage of the accessor/getter methods to print each Dog’s details.</a:t>
            </a:r>
            <a:endParaRPr sz="1200"/>
          </a:p>
          <a:p>
            <a:pPr indent="-304800" lvl="0" marL="457200" rtl="0" algn="l">
              <a:spcBef>
                <a:spcPts val="1000"/>
              </a:spcBef>
              <a:spcAft>
                <a:spcPts val="0"/>
              </a:spcAft>
              <a:buSzPts val="1200"/>
              <a:buAutoNum type="alphaUcPeriod"/>
            </a:pPr>
            <a:r>
              <a:rPr lang="en" sz="1200"/>
              <a:t>In the loop used to iterate through the Cat array, comment out the usage of the accessor/getter methods to print each Cat details.</a:t>
            </a:r>
            <a:endParaRPr sz="1200"/>
          </a:p>
          <a:p>
            <a:pPr indent="0" lvl="0" marL="0" rtl="0" algn="l">
              <a:spcBef>
                <a:spcPts val="1000"/>
              </a:spcBef>
              <a:spcAft>
                <a:spcPts val="0"/>
              </a:spcAft>
              <a:buNone/>
            </a:pPr>
            <a:r>
              <a:rPr lang="en" sz="1200"/>
              <a:t>Part 2: </a:t>
            </a:r>
            <a:endParaRPr sz="1200"/>
          </a:p>
          <a:p>
            <a:pPr indent="-304800" lvl="0" marL="457200" rtl="0" algn="l">
              <a:spcBef>
                <a:spcPts val="0"/>
              </a:spcBef>
              <a:spcAft>
                <a:spcPts val="0"/>
              </a:spcAft>
              <a:buSzPts val="1200"/>
              <a:buAutoNum type="alphaUcPeriod"/>
            </a:pPr>
            <a:r>
              <a:rPr lang="en" sz="1200"/>
              <a:t>Print each Dog’s details by using the toString method from the Dog class instead of the access/getter methods for each Dog instance.</a:t>
            </a:r>
            <a:endParaRPr sz="1200"/>
          </a:p>
          <a:p>
            <a:pPr indent="-304800" lvl="0" marL="457200" rtl="0" algn="l">
              <a:spcBef>
                <a:spcPts val="1000"/>
              </a:spcBef>
              <a:spcAft>
                <a:spcPts val="0"/>
              </a:spcAft>
              <a:buSzPts val="1200"/>
              <a:buAutoNum type="alphaUcPeriod"/>
            </a:pPr>
            <a:r>
              <a:rPr lang="en" sz="1200"/>
              <a:t>Print each Cat’s details by using the the toString method from the Cat class instead of the access/getter methods for each Cat instance.</a:t>
            </a:r>
            <a:endParaRPr sz="1200"/>
          </a:p>
          <a:p>
            <a:pPr indent="0" lvl="0" marL="0" rtl="0" algn="l">
              <a:spcBef>
                <a:spcPts val="1000"/>
              </a:spcBef>
              <a:spcAft>
                <a:spcPts val="0"/>
              </a:spcAft>
              <a:buNone/>
            </a:pPr>
            <a:r>
              <a:t/>
            </a:r>
            <a:endParaRPr sz="1200"/>
          </a:p>
          <a:p>
            <a:pPr indent="0" lvl="0" marL="0" rtl="0" algn="l">
              <a:spcBef>
                <a:spcPts val="0"/>
              </a:spcBef>
              <a:spcAft>
                <a:spcPts val="0"/>
              </a:spcAft>
              <a:buNone/>
            </a:pPr>
            <a:br>
              <a:rPr lang="en" sz="1200"/>
            </a:br>
            <a:r>
              <a:rPr lang="en" sz="1200"/>
              <a:t>Hint: To print each object’s details, pass the results of </a:t>
            </a:r>
            <a:r>
              <a:rPr lang="en" sz="1200"/>
              <a:t>the toString method </a:t>
            </a:r>
            <a:r>
              <a:rPr lang="en" sz="1200"/>
              <a:t>to System.out.println.</a:t>
            </a:r>
            <a:endParaRPr sz="1200"/>
          </a:p>
          <a:p>
            <a:pPr indent="0" lvl="0" marL="0" rtl="0" algn="l">
              <a:lnSpc>
                <a:spcPct val="150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8"/>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#8</a:t>
            </a:r>
            <a:endParaRPr/>
          </a:p>
        </p:txBody>
      </p:sp>
      <p:sp>
        <p:nvSpPr>
          <p:cNvPr id="735" name="Google Shape;735;p58"/>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Tester class from Exercise #3,6,7</a:t>
            </a:r>
            <a:endParaRPr/>
          </a:p>
          <a:p>
            <a:pPr indent="0" lvl="0" marL="0" rtl="0" algn="l">
              <a:spcBef>
                <a:spcPts val="100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Part 1: </a:t>
            </a:r>
            <a:endParaRPr sz="1200">
              <a:solidFill>
                <a:schemeClr val="dk1"/>
              </a:solidFill>
            </a:endParaRPr>
          </a:p>
          <a:p>
            <a:pPr indent="-304800" lvl="0" marL="457200" rtl="0" algn="l">
              <a:spcBef>
                <a:spcPts val="0"/>
              </a:spcBef>
              <a:spcAft>
                <a:spcPts val="0"/>
              </a:spcAft>
              <a:buSzPts val="1200"/>
              <a:buAutoNum type="alphaUcPeriod"/>
            </a:pPr>
            <a:r>
              <a:rPr lang="en" sz="1200"/>
              <a:t>Use the overloaded constructors to create 4 more Dog instances. Be sure that 2 of those 4 Dog </a:t>
            </a:r>
            <a:r>
              <a:rPr lang="en" sz="1200"/>
              <a:t>instances</a:t>
            </a:r>
            <a:r>
              <a:rPr lang="en" sz="1200"/>
              <a:t> have identical values for all their attributes</a:t>
            </a:r>
            <a:endParaRPr sz="1200"/>
          </a:p>
          <a:p>
            <a:pPr indent="-304800" lvl="0" marL="457200" rtl="0" algn="l">
              <a:spcBef>
                <a:spcPts val="0"/>
              </a:spcBef>
              <a:spcAft>
                <a:spcPts val="0"/>
              </a:spcAft>
              <a:buSzPts val="1200"/>
              <a:buAutoNum type="alphaUcPeriod"/>
            </a:pPr>
            <a:r>
              <a:rPr lang="en" sz="1200"/>
              <a:t>Use the overloaded constructors to create 4 more Cat instances. Be sure that 2 of those 4 Cat instances have identical values for all their attributes</a:t>
            </a:r>
            <a:endParaRPr sz="1200"/>
          </a:p>
          <a:p>
            <a:pPr indent="0" lvl="0" marL="0" rtl="0" algn="l">
              <a:spcBef>
                <a:spcPts val="1000"/>
              </a:spcBef>
              <a:spcAft>
                <a:spcPts val="0"/>
              </a:spcAft>
              <a:buNone/>
            </a:pPr>
            <a:r>
              <a:rPr lang="en" sz="1200">
                <a:solidFill>
                  <a:schemeClr val="dk1"/>
                </a:solidFill>
              </a:rPr>
              <a:t>Part 2: </a:t>
            </a:r>
            <a:endParaRPr sz="1200">
              <a:solidFill>
                <a:schemeClr val="dk1"/>
              </a:solidFill>
            </a:endParaRPr>
          </a:p>
          <a:p>
            <a:pPr indent="-304800" lvl="0" marL="457200" rtl="0" algn="l">
              <a:spcBef>
                <a:spcPts val="0"/>
              </a:spcBef>
              <a:spcAft>
                <a:spcPts val="0"/>
              </a:spcAft>
              <a:buSzPts val="1200"/>
              <a:buAutoNum type="alphaUcPeriod"/>
            </a:pPr>
            <a:r>
              <a:rPr lang="en" sz="1200"/>
              <a:t>Call the equals method using the 2 matching Dog objects to ensure it returns true when appropriate.</a:t>
            </a:r>
            <a:endParaRPr sz="1200"/>
          </a:p>
          <a:p>
            <a:pPr indent="-304800" lvl="0" marL="457200" rtl="0" algn="l">
              <a:spcBef>
                <a:spcPts val="0"/>
              </a:spcBef>
              <a:spcAft>
                <a:spcPts val="0"/>
              </a:spcAft>
              <a:buSzPts val="1200"/>
              <a:buAutoNum type="alphaUcPeriod"/>
            </a:pPr>
            <a:r>
              <a:rPr lang="en" sz="1200"/>
              <a:t>Call the equals method using the 2 matching Cat objects to ensure it returns true when appropriate.</a:t>
            </a:r>
            <a:endParaRPr sz="1200"/>
          </a:p>
          <a:p>
            <a:pPr indent="0" lvl="0" marL="0" rtl="0" algn="l">
              <a:spcBef>
                <a:spcPts val="1000"/>
              </a:spcBef>
              <a:spcAft>
                <a:spcPts val="0"/>
              </a:spcAft>
              <a:buNone/>
            </a:pPr>
            <a:r>
              <a:rPr lang="en" sz="1200">
                <a:solidFill>
                  <a:schemeClr val="dk1"/>
                </a:solidFill>
              </a:rPr>
              <a:t>Part 3: </a:t>
            </a:r>
            <a:endParaRPr sz="1200">
              <a:solidFill>
                <a:schemeClr val="dk1"/>
              </a:solidFill>
            </a:endParaRPr>
          </a:p>
          <a:p>
            <a:pPr indent="-304800" lvl="0" marL="457200" rtl="0" algn="l">
              <a:spcBef>
                <a:spcPts val="0"/>
              </a:spcBef>
              <a:spcAft>
                <a:spcPts val="0"/>
              </a:spcAft>
              <a:buSzPts val="1200"/>
              <a:buAutoNum type="alphaUcPeriod"/>
            </a:pPr>
            <a:r>
              <a:rPr lang="en" sz="1200"/>
              <a:t>Call the equals method using 2 Dog objects that have different values to ensure it returns false when appropriate.</a:t>
            </a:r>
            <a:endParaRPr sz="1200"/>
          </a:p>
          <a:p>
            <a:pPr indent="-304800" lvl="0" marL="457200" rtl="0" algn="l">
              <a:spcBef>
                <a:spcPts val="0"/>
              </a:spcBef>
              <a:spcAft>
                <a:spcPts val="0"/>
              </a:spcAft>
              <a:buSzPts val="1200"/>
              <a:buAutoNum type="alphaUcPeriod"/>
            </a:pPr>
            <a:r>
              <a:rPr lang="en" sz="1200"/>
              <a:t>Call the equals method using 2 Cat objects that have different values to ensure it returns false when appropriate.</a:t>
            </a:r>
            <a:endParaRPr sz="1200"/>
          </a:p>
          <a:p>
            <a:pPr indent="0" lvl="0" marL="0" rtl="0" algn="l">
              <a:spcBef>
                <a:spcPts val="1000"/>
              </a:spcBef>
              <a:spcAft>
                <a:spcPts val="0"/>
              </a:spcAft>
              <a:buNone/>
            </a:pPr>
            <a:r>
              <a:rPr lang="en" sz="1200">
                <a:solidFill>
                  <a:schemeClr val="dk1"/>
                </a:solidFill>
              </a:rPr>
              <a:t>Part 4:</a:t>
            </a:r>
            <a:r>
              <a:rPr lang="en" sz="1200"/>
              <a:t> Experiment by passing an instance of a Cat object into the Dog’s equals method and vice versa. What happens?</a:t>
            </a:r>
            <a:endParaRPr sz="1200"/>
          </a:p>
          <a:p>
            <a:pPr indent="0" lvl="0" marL="0" rtl="0" algn="l">
              <a:spcBef>
                <a:spcPts val="1000"/>
              </a:spcBef>
              <a:spcAft>
                <a:spcPts val="0"/>
              </a:spcAft>
              <a:buNone/>
            </a:pPr>
            <a:r>
              <a:rPr lang="en" sz="1200">
                <a:solidFill>
                  <a:schemeClr val="dk1"/>
                </a:solidFill>
              </a:rPr>
              <a:t>Part 5:</a:t>
            </a:r>
            <a:r>
              <a:rPr lang="en" sz="1200"/>
              <a:t> Print the results for each usage of the equals method in Parts 2,3,4 to determine correctness.</a:t>
            </a:r>
            <a:endParaRPr sz="1200"/>
          </a:p>
          <a:p>
            <a:pPr indent="0" lvl="0" marL="0" rtl="0" algn="l">
              <a:spcBef>
                <a:spcPts val="100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9"/>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#9 </a:t>
            </a:r>
            <a:endParaRPr/>
          </a:p>
        </p:txBody>
      </p:sp>
      <p:sp>
        <p:nvSpPr>
          <p:cNvPr id="741" name="Google Shape;741;p59"/>
          <p:cNvSpPr txBox="1"/>
          <p:nvPr>
            <p:ph idx="1" type="body"/>
          </p:nvPr>
        </p:nvSpPr>
        <p:spPr>
          <a:xfrm>
            <a:off x="311700" y="473450"/>
            <a:ext cx="84249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class Dog</a:t>
            </a:r>
            <a:endParaRPr sz="1200"/>
          </a:p>
          <a:p>
            <a:pPr indent="-304800" lvl="0" marL="457200" rtl="0" algn="l">
              <a:spcBef>
                <a:spcPts val="0"/>
              </a:spcBef>
              <a:spcAft>
                <a:spcPts val="0"/>
              </a:spcAft>
              <a:buSzPts val="1200"/>
              <a:buChar char="-"/>
            </a:pPr>
            <a:r>
              <a:rPr lang="en" sz="1200" u="sng"/>
              <a:t>numDogs : int       0</a:t>
            </a:r>
            <a:r>
              <a:rPr lang="en" sz="1200"/>
              <a:t> 		// static controlled variable initial value = 0</a:t>
            </a:r>
            <a:endParaRPr sz="1200"/>
          </a:p>
          <a:p>
            <a:pPr indent="-304800" lvl="0" marL="457200" rtl="0" algn="l">
              <a:spcBef>
                <a:spcPts val="0"/>
              </a:spcBef>
              <a:spcAft>
                <a:spcPts val="0"/>
              </a:spcAft>
              <a:buSzPts val="1200"/>
              <a:buChar char="-"/>
            </a:pPr>
            <a:r>
              <a:rPr lang="en" sz="1200"/>
              <a:t>dogNumber: int		// controlled variable dependent upon numDogs</a:t>
            </a:r>
            <a:endParaRPr sz="1200"/>
          </a:p>
          <a:p>
            <a:pPr indent="0" lvl="0" marL="457200" rtl="0" algn="l">
              <a:spcBef>
                <a:spcPts val="0"/>
              </a:spcBef>
              <a:spcAft>
                <a:spcPts val="0"/>
              </a:spcAft>
              <a:buNone/>
            </a:pPr>
            <a:r>
              <a:t/>
            </a:r>
            <a:endParaRPr/>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u="sng"/>
              <a:t>getNumDogs() : int		</a:t>
            </a:r>
            <a:r>
              <a:rPr lang="en" sz="1200"/>
              <a:t>// static method</a:t>
            </a:r>
            <a:endParaRPr sz="1200" u="sng"/>
          </a:p>
          <a:p>
            <a:pPr indent="-304800" lvl="0" marL="457200" rtl="0" algn="l">
              <a:spcBef>
                <a:spcPts val="0"/>
              </a:spcBef>
              <a:spcAft>
                <a:spcPts val="0"/>
              </a:spcAft>
              <a:buSzPts val="1200"/>
              <a:buChar char="+"/>
            </a:pPr>
            <a:r>
              <a:rPr lang="en" sz="1200"/>
              <a:t>getDogNumber() : int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Update the default constructor for the Dog class, so that it increments the numDogs then assigns the value to dogNumber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Do not create mutator methods for either </a:t>
            </a:r>
            <a:r>
              <a:rPr lang="en" sz="1200"/>
              <a:t>numDogs</a:t>
            </a:r>
            <a:r>
              <a:rPr lang="en" sz="1200"/>
              <a:t> or </a:t>
            </a:r>
            <a:r>
              <a:rPr lang="en" sz="1200"/>
              <a:t>dogNumber</a:t>
            </a:r>
            <a:r>
              <a:rPr lang="en" sz="1200"/>
              <a:t> so that they cannot be modified outside the class.</a:t>
            </a:r>
            <a:endParaRPr sz="1200"/>
          </a:p>
          <a:p>
            <a:pPr indent="0" lvl="0" marL="0" rtl="0" algn="l">
              <a:spcBef>
                <a:spcPts val="0"/>
              </a:spcBef>
              <a:spcAft>
                <a:spcPts val="0"/>
              </a:spcAft>
              <a:buNone/>
            </a:pPr>
            <a:r>
              <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0"/>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#10 </a:t>
            </a:r>
            <a:endParaRPr/>
          </a:p>
        </p:txBody>
      </p:sp>
      <p:sp>
        <p:nvSpPr>
          <p:cNvPr id="747" name="Google Shape;747;p60"/>
          <p:cNvSpPr txBox="1"/>
          <p:nvPr>
            <p:ph idx="1" type="body"/>
          </p:nvPr>
        </p:nvSpPr>
        <p:spPr>
          <a:xfrm>
            <a:off x="311700" y="473450"/>
            <a:ext cx="84249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class Cat</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u="sng"/>
              <a:t>numCats : int	 0</a:t>
            </a:r>
            <a:r>
              <a:rPr lang="en" sz="1200"/>
              <a:t>	// static controlled variable initial value = 0</a:t>
            </a:r>
            <a:endParaRPr sz="1200"/>
          </a:p>
          <a:p>
            <a:pPr indent="-304800" lvl="0" marL="457200" rtl="0" algn="l">
              <a:spcBef>
                <a:spcPts val="0"/>
              </a:spcBef>
              <a:spcAft>
                <a:spcPts val="0"/>
              </a:spcAft>
              <a:buSzPts val="1200"/>
              <a:buChar char="-"/>
            </a:pPr>
            <a:r>
              <a:rPr lang="en" sz="1200"/>
              <a:t>catNumber: int	// controlled variable dependent upon numCats</a:t>
            </a:r>
            <a:endParaRPr/>
          </a:p>
          <a:p>
            <a:pPr indent="0" lvl="0" marL="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u="sng"/>
              <a:t>getNumCats() : int	</a:t>
            </a:r>
            <a:r>
              <a:rPr lang="en" sz="1200"/>
              <a:t>// static method</a:t>
            </a:r>
            <a:endParaRPr sz="1200" u="sng"/>
          </a:p>
          <a:p>
            <a:pPr indent="-304800" lvl="0" marL="457200" rtl="0" algn="l">
              <a:spcBef>
                <a:spcPts val="0"/>
              </a:spcBef>
              <a:spcAft>
                <a:spcPts val="0"/>
              </a:spcAft>
              <a:buSzPts val="1200"/>
              <a:buChar char="+"/>
            </a:pPr>
            <a:r>
              <a:rPr lang="en" sz="1200"/>
              <a:t>getCatNumber() : int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Update the default constructor for the Cat class, so that it increments the numCats then assigns the value to catNumber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Do not create mutator methods for either numCats or catNumber so that they cannot be modified outside the class.</a:t>
            </a:r>
            <a:endParaRPr sz="1200"/>
          </a:p>
          <a:p>
            <a:pPr indent="0" lvl="0" marL="0" rtl="0" algn="l">
              <a:spcBef>
                <a:spcPts val="0"/>
              </a:spcBef>
              <a:spcAft>
                <a:spcPts val="0"/>
              </a:spcAft>
              <a:buNone/>
            </a:pPr>
            <a:r>
              <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1"/>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#11  </a:t>
            </a:r>
            <a:endParaRPr/>
          </a:p>
        </p:txBody>
      </p:sp>
      <p:sp>
        <p:nvSpPr>
          <p:cNvPr id="753" name="Google Shape;753;p61"/>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Tester class from Exercise #3,6,7</a:t>
            </a:r>
            <a:r>
              <a:rPr lang="en"/>
              <a:t>,8</a:t>
            </a:r>
            <a:endParaRPr/>
          </a:p>
          <a:p>
            <a:pPr indent="0" lvl="0" marL="0" rtl="0" algn="l">
              <a:spcBef>
                <a:spcPts val="100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	</a:t>
            </a:r>
            <a:endParaRPr sz="1200">
              <a:solidFill>
                <a:schemeClr val="dk1"/>
              </a:solidFill>
            </a:endParaRPr>
          </a:p>
          <a:p>
            <a:pPr indent="-304800" lvl="0" marL="457200" rtl="0" algn="l">
              <a:lnSpc>
                <a:spcPct val="200000"/>
              </a:lnSpc>
              <a:spcBef>
                <a:spcPts val="0"/>
              </a:spcBef>
              <a:spcAft>
                <a:spcPts val="0"/>
              </a:spcAft>
              <a:buSzPts val="1200"/>
              <a:buAutoNum type="arabicPeriod"/>
            </a:pPr>
            <a:r>
              <a:rPr lang="en" sz="1200"/>
              <a:t>Call the Dog.getNumDogs() method before creating and Dog objects and print out the results ( It should be 0. )</a:t>
            </a:r>
            <a:endParaRPr sz="1200"/>
          </a:p>
          <a:p>
            <a:pPr indent="-304800" lvl="0" marL="457200" rtl="0" algn="l">
              <a:lnSpc>
                <a:spcPct val="200000"/>
              </a:lnSpc>
              <a:spcBef>
                <a:spcPts val="0"/>
              </a:spcBef>
              <a:spcAft>
                <a:spcPts val="0"/>
              </a:spcAft>
              <a:buSzPts val="1200"/>
              <a:buAutoNum type="arabicPeriod"/>
            </a:pPr>
            <a:r>
              <a:rPr lang="en" sz="1200"/>
              <a:t>Create 3 more Dog instances</a:t>
            </a:r>
            <a:endParaRPr sz="1200"/>
          </a:p>
          <a:p>
            <a:pPr indent="-304800" lvl="0" marL="457200" rtl="0" algn="l">
              <a:lnSpc>
                <a:spcPct val="200000"/>
              </a:lnSpc>
              <a:spcBef>
                <a:spcPts val="0"/>
              </a:spcBef>
              <a:spcAft>
                <a:spcPts val="0"/>
              </a:spcAft>
              <a:buSzPts val="1200"/>
              <a:buAutoNum type="arabicPeriod"/>
            </a:pPr>
            <a:r>
              <a:rPr lang="en" sz="1200"/>
              <a:t>Call the Dog.getNumDogs() method and print out the results after creating each instance</a:t>
            </a:r>
            <a:endParaRPr sz="1200"/>
          </a:p>
          <a:p>
            <a:pPr indent="-304800" lvl="0" marL="457200" rtl="0" algn="l">
              <a:lnSpc>
                <a:spcPct val="200000"/>
              </a:lnSpc>
              <a:spcBef>
                <a:spcPts val="0"/>
              </a:spcBef>
              <a:spcAft>
                <a:spcPts val="0"/>
              </a:spcAft>
              <a:buSzPts val="1200"/>
              <a:buAutoNum type="arabicPeriod"/>
            </a:pPr>
            <a:r>
              <a:rPr lang="en" sz="1200"/>
              <a:t>Call the getDogNumber() method and the toString() method on each Dog instance print out the results</a:t>
            </a:r>
            <a:endParaRPr sz="1200"/>
          </a:p>
          <a:p>
            <a:pPr indent="-304800" lvl="0" marL="457200" rtl="0" algn="l">
              <a:lnSpc>
                <a:spcPct val="200000"/>
              </a:lnSpc>
              <a:spcBef>
                <a:spcPts val="0"/>
              </a:spcBef>
              <a:spcAft>
                <a:spcPts val="0"/>
              </a:spcAft>
              <a:buSzPts val="1200"/>
              <a:buAutoNum type="arabicPeriod"/>
            </a:pPr>
            <a:r>
              <a:rPr lang="en" sz="1200"/>
              <a:t>Call the Dog.getNumDogs() method again. ( It should match the total number of Dog instances created.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2164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represent an object as a class?</a:t>
            </a:r>
            <a:endParaRPr/>
          </a:p>
        </p:txBody>
      </p:sp>
      <p:sp>
        <p:nvSpPr>
          <p:cNvPr id="109" name="Google Shape;109;p17"/>
          <p:cNvSpPr txBox="1"/>
          <p:nvPr>
            <p:ph idx="1" type="body"/>
          </p:nvPr>
        </p:nvSpPr>
        <p:spPr>
          <a:xfrm>
            <a:off x="311700" y="1062450"/>
            <a:ext cx="86985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Abstraction &amp; Program </a:t>
            </a:r>
            <a:r>
              <a:rPr b="1" lang="en">
                <a:solidFill>
                  <a:schemeClr val="accent5"/>
                </a:solidFill>
              </a:rPr>
              <a:t>Modularity</a:t>
            </a:r>
            <a:r>
              <a:rPr lang="en"/>
              <a:t> - Each object in an application will have its own class independent of other objects, thus simplifying your program.</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solidFill>
                  <a:schemeClr val="accent5"/>
                </a:solidFill>
              </a:rPr>
              <a:t>Encapsulation</a:t>
            </a:r>
            <a:r>
              <a:rPr lang="en"/>
              <a:t> - I</a:t>
            </a:r>
            <a:r>
              <a:rPr lang="en"/>
              <a:t>nformation can be hidden within an object and external interaction controlled b</a:t>
            </a:r>
            <a:r>
              <a:rPr lang="en"/>
              <a:t>y using private variables in combination with public methods.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solidFill>
                  <a:schemeClr val="accent5"/>
                </a:solidFill>
              </a:rPr>
              <a:t>Code </a:t>
            </a:r>
            <a:r>
              <a:rPr b="1" lang="en">
                <a:solidFill>
                  <a:schemeClr val="accent5"/>
                </a:solidFill>
              </a:rPr>
              <a:t>Reuse</a:t>
            </a:r>
            <a:r>
              <a:rPr lang="en"/>
              <a:t> - An already existing object can be reused without having to rewrite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2"/>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#12  </a:t>
            </a:r>
            <a:endParaRPr/>
          </a:p>
        </p:txBody>
      </p:sp>
      <p:sp>
        <p:nvSpPr>
          <p:cNvPr id="759" name="Google Shape;759;p62"/>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Create a class to represent a Person that has a Dog Array</a:t>
            </a:r>
            <a:endParaRPr sz="1700"/>
          </a:p>
          <a:p>
            <a:pPr indent="-298450" lvl="0" marL="457200" rtl="0" algn="l">
              <a:lnSpc>
                <a:spcPct val="100000"/>
              </a:lnSpc>
              <a:spcBef>
                <a:spcPts val="0"/>
              </a:spcBef>
              <a:spcAft>
                <a:spcPts val="0"/>
              </a:spcAft>
              <a:buClr>
                <a:schemeClr val="dk2"/>
              </a:buClr>
              <a:buSzPts val="1100"/>
              <a:buChar char="-"/>
            </a:pPr>
            <a:r>
              <a:rPr lang="en" sz="1100"/>
              <a:t>name : String</a:t>
            </a:r>
            <a:endParaRPr sz="1100"/>
          </a:p>
          <a:p>
            <a:pPr indent="-298450" lvl="0" marL="457200" rtl="0" algn="l">
              <a:lnSpc>
                <a:spcPct val="100000"/>
              </a:lnSpc>
              <a:spcBef>
                <a:spcPts val="0"/>
              </a:spcBef>
              <a:spcAft>
                <a:spcPts val="0"/>
              </a:spcAft>
              <a:buClr>
                <a:schemeClr val="dk2"/>
              </a:buClr>
              <a:buSzPts val="1100"/>
              <a:buChar char="-"/>
            </a:pPr>
            <a:r>
              <a:rPr lang="en" sz="1100"/>
              <a:t>weight: double</a:t>
            </a:r>
            <a:endParaRPr sz="1100"/>
          </a:p>
          <a:p>
            <a:pPr indent="-298450" lvl="0" marL="457200" rtl="0" algn="l">
              <a:lnSpc>
                <a:spcPct val="100000"/>
              </a:lnSpc>
              <a:spcBef>
                <a:spcPts val="0"/>
              </a:spcBef>
              <a:spcAft>
                <a:spcPts val="0"/>
              </a:spcAft>
              <a:buClr>
                <a:schemeClr val="dk2"/>
              </a:buClr>
              <a:buSzPts val="1100"/>
              <a:buChar char="-"/>
            </a:pPr>
            <a:r>
              <a:rPr lang="en" sz="1100"/>
              <a:t>height: double</a:t>
            </a:r>
            <a:endParaRPr sz="1100"/>
          </a:p>
          <a:p>
            <a:pPr indent="-298450" lvl="0" marL="457200" rtl="0" algn="l">
              <a:lnSpc>
                <a:spcPct val="100000"/>
              </a:lnSpc>
              <a:spcBef>
                <a:spcPts val="0"/>
              </a:spcBef>
              <a:spcAft>
                <a:spcPts val="0"/>
              </a:spcAft>
              <a:buClr>
                <a:schemeClr val="dk2"/>
              </a:buClr>
              <a:buSzPts val="1100"/>
              <a:buChar char="-"/>
            </a:pPr>
            <a:r>
              <a:rPr lang="en" sz="1100"/>
              <a:t>age : int</a:t>
            </a:r>
            <a:endParaRPr sz="1100"/>
          </a:p>
          <a:p>
            <a:pPr indent="-298450" lvl="0" marL="457200" rtl="0" algn="l">
              <a:lnSpc>
                <a:spcPct val="100000"/>
              </a:lnSpc>
              <a:spcBef>
                <a:spcPts val="0"/>
              </a:spcBef>
              <a:spcAft>
                <a:spcPts val="0"/>
              </a:spcAft>
              <a:buClr>
                <a:schemeClr val="dk2"/>
              </a:buClr>
              <a:buSzPts val="1100"/>
              <a:buChar char="-"/>
            </a:pPr>
            <a:r>
              <a:rPr lang="en" sz="1100"/>
              <a:t>Dog [ ] doggies;</a:t>
            </a:r>
            <a:endParaRPr sz="1100"/>
          </a:p>
          <a:p>
            <a:pPr indent="-298450" lvl="0" marL="457200" rtl="0" algn="l">
              <a:lnSpc>
                <a:spcPct val="100000"/>
              </a:lnSpc>
              <a:spcBef>
                <a:spcPts val="0"/>
              </a:spcBef>
              <a:spcAft>
                <a:spcPts val="0"/>
              </a:spcAft>
              <a:buClr>
                <a:schemeClr val="dk2"/>
              </a:buClr>
              <a:buSzPts val="1100"/>
              <a:buChar char="-"/>
            </a:pPr>
            <a:r>
              <a:rPr lang="en" sz="1100"/>
              <a:t>numOfDogsInArray : int	//controlled variable to track number of Dogs in array</a:t>
            </a:r>
            <a:endParaRPr sz="1100"/>
          </a:p>
          <a:p>
            <a:pPr indent="-298450" lvl="0" marL="457200" rtl="0" algn="l">
              <a:lnSpc>
                <a:spcPct val="100000"/>
              </a:lnSpc>
              <a:spcBef>
                <a:spcPts val="0"/>
              </a:spcBef>
              <a:spcAft>
                <a:spcPts val="0"/>
              </a:spcAft>
              <a:buClr>
                <a:schemeClr val="dk2"/>
              </a:buClr>
              <a:buSzPts val="1100"/>
              <a:buChar char="+"/>
            </a:pPr>
            <a:r>
              <a:rPr lang="en" sz="1100"/>
              <a:t>Person() 	//”Doe” default name, Dog [ ] default length of 5</a:t>
            </a:r>
            <a:endParaRPr sz="1100"/>
          </a:p>
          <a:p>
            <a:pPr indent="-298450" lvl="0" marL="457200" rtl="0" algn="l">
              <a:lnSpc>
                <a:spcPct val="100000"/>
              </a:lnSpc>
              <a:spcBef>
                <a:spcPts val="0"/>
              </a:spcBef>
              <a:spcAft>
                <a:spcPts val="0"/>
              </a:spcAft>
              <a:buClr>
                <a:schemeClr val="dk2"/>
              </a:buClr>
              <a:buSzPts val="1100"/>
              <a:buChar char="+"/>
            </a:pPr>
            <a:r>
              <a:rPr lang="en" sz="1100"/>
              <a:t>Person(String name, double weight, double height, int age, Dog [ ] dogs)</a:t>
            </a:r>
            <a:endParaRPr sz="1100"/>
          </a:p>
          <a:p>
            <a:pPr indent="-298450" lvl="0" marL="457200" rtl="0" algn="l">
              <a:lnSpc>
                <a:spcPct val="100000"/>
              </a:lnSpc>
              <a:spcBef>
                <a:spcPts val="0"/>
              </a:spcBef>
              <a:spcAft>
                <a:spcPts val="0"/>
              </a:spcAft>
              <a:buClr>
                <a:schemeClr val="dk2"/>
              </a:buClr>
              <a:buSzPts val="1100"/>
              <a:buChar char="+"/>
            </a:pPr>
            <a:r>
              <a:rPr lang="en" sz="1100"/>
              <a:t>getName() : String</a:t>
            </a:r>
            <a:endParaRPr sz="1100"/>
          </a:p>
          <a:p>
            <a:pPr indent="-298450" lvl="0" marL="457200" rtl="0" algn="l">
              <a:lnSpc>
                <a:spcPct val="100000"/>
              </a:lnSpc>
              <a:spcBef>
                <a:spcPts val="0"/>
              </a:spcBef>
              <a:spcAft>
                <a:spcPts val="0"/>
              </a:spcAft>
              <a:buClr>
                <a:schemeClr val="dk2"/>
              </a:buClr>
              <a:buSzPts val="1100"/>
              <a:buChar char="+"/>
            </a:pPr>
            <a:r>
              <a:rPr lang="en" sz="1100"/>
              <a:t>getWeight() : double</a:t>
            </a:r>
            <a:endParaRPr sz="1100"/>
          </a:p>
          <a:p>
            <a:pPr indent="-298450" lvl="0" marL="457200" rtl="0" algn="l">
              <a:lnSpc>
                <a:spcPct val="100000"/>
              </a:lnSpc>
              <a:spcBef>
                <a:spcPts val="0"/>
              </a:spcBef>
              <a:spcAft>
                <a:spcPts val="0"/>
              </a:spcAft>
              <a:buClr>
                <a:schemeClr val="dk2"/>
              </a:buClr>
              <a:buSzPts val="1100"/>
              <a:buChar char="+"/>
            </a:pPr>
            <a:r>
              <a:rPr lang="en" sz="1100"/>
              <a:t>getHeight() : double</a:t>
            </a:r>
            <a:endParaRPr sz="1100"/>
          </a:p>
          <a:p>
            <a:pPr indent="-298450" lvl="0" marL="457200" rtl="0" algn="l">
              <a:lnSpc>
                <a:spcPct val="100000"/>
              </a:lnSpc>
              <a:spcBef>
                <a:spcPts val="0"/>
              </a:spcBef>
              <a:spcAft>
                <a:spcPts val="0"/>
              </a:spcAft>
              <a:buClr>
                <a:schemeClr val="dk2"/>
              </a:buClr>
              <a:buSzPts val="1100"/>
              <a:buChar char="+"/>
            </a:pPr>
            <a:r>
              <a:rPr lang="en" sz="1100"/>
              <a:t>getAge() : int</a:t>
            </a:r>
            <a:endParaRPr sz="1100"/>
          </a:p>
          <a:p>
            <a:pPr indent="-298450" lvl="0" marL="457200" rtl="0" algn="l">
              <a:lnSpc>
                <a:spcPct val="100000"/>
              </a:lnSpc>
              <a:spcBef>
                <a:spcPts val="0"/>
              </a:spcBef>
              <a:spcAft>
                <a:spcPts val="0"/>
              </a:spcAft>
              <a:buClr>
                <a:schemeClr val="dk2"/>
              </a:buClr>
              <a:buSzPts val="1100"/>
              <a:buChar char="+"/>
            </a:pPr>
            <a:r>
              <a:rPr lang="en" sz="1100"/>
              <a:t>getDogs() : Dog[ ]</a:t>
            </a:r>
            <a:endParaRPr sz="1100"/>
          </a:p>
          <a:p>
            <a:pPr indent="-298450" lvl="0" marL="457200" rtl="0" algn="l">
              <a:lnSpc>
                <a:spcPct val="100000"/>
              </a:lnSpc>
              <a:spcBef>
                <a:spcPts val="0"/>
              </a:spcBef>
              <a:spcAft>
                <a:spcPts val="0"/>
              </a:spcAft>
              <a:buClr>
                <a:schemeClr val="dk2"/>
              </a:buClr>
              <a:buSzPts val="1100"/>
              <a:buChar char="+"/>
            </a:pPr>
            <a:r>
              <a:rPr lang="en" sz="1100"/>
              <a:t>getDogsAsString() : String</a:t>
            </a:r>
            <a:endParaRPr sz="1100"/>
          </a:p>
          <a:p>
            <a:pPr indent="-298450" lvl="0" marL="457200" rtl="0" algn="l">
              <a:lnSpc>
                <a:spcPct val="100000"/>
              </a:lnSpc>
              <a:spcBef>
                <a:spcPts val="0"/>
              </a:spcBef>
              <a:spcAft>
                <a:spcPts val="0"/>
              </a:spcAft>
              <a:buClr>
                <a:schemeClr val="dk2"/>
              </a:buClr>
              <a:buSzPts val="1100"/>
              <a:buChar char="+"/>
            </a:pPr>
            <a:r>
              <a:rPr lang="en" sz="1100"/>
              <a:t>getDogAtIndex(int index) : Dog</a:t>
            </a:r>
            <a:endParaRPr sz="1100"/>
          </a:p>
          <a:p>
            <a:pPr indent="-298450" lvl="0" marL="457200" rtl="0" algn="l">
              <a:lnSpc>
                <a:spcPct val="100000"/>
              </a:lnSpc>
              <a:spcBef>
                <a:spcPts val="0"/>
              </a:spcBef>
              <a:spcAft>
                <a:spcPts val="0"/>
              </a:spcAft>
              <a:buClr>
                <a:schemeClr val="dk2"/>
              </a:buClr>
              <a:buSzPts val="1100"/>
              <a:buChar char="+"/>
            </a:pPr>
            <a:r>
              <a:rPr lang="en" sz="1100"/>
              <a:t>speak()</a:t>
            </a:r>
            <a:endParaRPr sz="1100"/>
          </a:p>
          <a:p>
            <a:pPr indent="-298450" lvl="0" marL="457200" rtl="0" algn="l">
              <a:lnSpc>
                <a:spcPct val="100000"/>
              </a:lnSpc>
              <a:spcBef>
                <a:spcPts val="0"/>
              </a:spcBef>
              <a:spcAft>
                <a:spcPts val="0"/>
              </a:spcAft>
              <a:buClr>
                <a:schemeClr val="dk2"/>
              </a:buClr>
              <a:buSzPts val="1100"/>
              <a:buChar char="+"/>
            </a:pPr>
            <a:r>
              <a:rPr lang="en" sz="1100"/>
              <a:t>tellDogToSit(int index) : void</a:t>
            </a:r>
            <a:endParaRPr sz="1100"/>
          </a:p>
          <a:p>
            <a:pPr indent="-298450" lvl="0" marL="457200" rtl="0" algn="l">
              <a:lnSpc>
                <a:spcPct val="100000"/>
              </a:lnSpc>
              <a:spcBef>
                <a:spcPts val="0"/>
              </a:spcBef>
              <a:spcAft>
                <a:spcPts val="0"/>
              </a:spcAft>
              <a:buClr>
                <a:schemeClr val="dk2"/>
              </a:buClr>
              <a:buSzPts val="1100"/>
              <a:buChar char="+"/>
            </a:pPr>
            <a:r>
              <a:rPr lang="en" sz="1100"/>
              <a:t>tellAllDogsToSit() : void</a:t>
            </a:r>
            <a:endParaRPr sz="1100"/>
          </a:p>
          <a:p>
            <a:pPr indent="-298450" lvl="0" marL="457200" rtl="0" algn="l">
              <a:lnSpc>
                <a:spcPct val="100000"/>
              </a:lnSpc>
              <a:spcBef>
                <a:spcPts val="0"/>
              </a:spcBef>
              <a:spcAft>
                <a:spcPts val="0"/>
              </a:spcAft>
              <a:buClr>
                <a:schemeClr val="dk2"/>
              </a:buClr>
              <a:buSzPts val="1100"/>
              <a:buChar char="+"/>
            </a:pPr>
            <a:r>
              <a:rPr lang="en" sz="1100"/>
              <a:t>setName(String n) : void</a:t>
            </a:r>
            <a:endParaRPr sz="1100"/>
          </a:p>
          <a:p>
            <a:pPr indent="-298450" lvl="0" marL="457200" rtl="0" algn="l">
              <a:lnSpc>
                <a:spcPct val="100000"/>
              </a:lnSpc>
              <a:spcBef>
                <a:spcPts val="0"/>
              </a:spcBef>
              <a:spcAft>
                <a:spcPts val="0"/>
              </a:spcAft>
              <a:buClr>
                <a:schemeClr val="dk2"/>
              </a:buClr>
              <a:buSzPts val="1100"/>
              <a:buChar char="+"/>
            </a:pPr>
            <a:r>
              <a:rPr lang="en" sz="1100"/>
              <a:t>setWeight(double wt) : void</a:t>
            </a:r>
            <a:endParaRPr sz="1100"/>
          </a:p>
          <a:p>
            <a:pPr indent="-298450" lvl="0" marL="457200" rtl="0" algn="l">
              <a:lnSpc>
                <a:spcPct val="100000"/>
              </a:lnSpc>
              <a:spcBef>
                <a:spcPts val="0"/>
              </a:spcBef>
              <a:spcAft>
                <a:spcPts val="0"/>
              </a:spcAft>
              <a:buClr>
                <a:schemeClr val="dk2"/>
              </a:buClr>
              <a:buSzPts val="1100"/>
              <a:buChar char="+"/>
            </a:pPr>
            <a:r>
              <a:rPr lang="en" sz="1100"/>
              <a:t>setHeight(double ht) : void</a:t>
            </a:r>
            <a:endParaRPr sz="1100"/>
          </a:p>
          <a:p>
            <a:pPr indent="-298450" lvl="0" marL="457200" rtl="0" algn="l">
              <a:lnSpc>
                <a:spcPct val="100000"/>
              </a:lnSpc>
              <a:spcBef>
                <a:spcPts val="0"/>
              </a:spcBef>
              <a:spcAft>
                <a:spcPts val="0"/>
              </a:spcAft>
              <a:buClr>
                <a:schemeClr val="dk2"/>
              </a:buClr>
              <a:buSzPts val="1100"/>
              <a:buChar char="+"/>
            </a:pPr>
            <a:r>
              <a:rPr lang="en" sz="1100"/>
              <a:t>setAge(int a) : void</a:t>
            </a:r>
            <a:endParaRPr sz="1100"/>
          </a:p>
          <a:p>
            <a:pPr indent="-298450" lvl="0" marL="457200" rtl="0" algn="l">
              <a:lnSpc>
                <a:spcPct val="100000"/>
              </a:lnSpc>
              <a:spcBef>
                <a:spcPts val="0"/>
              </a:spcBef>
              <a:spcAft>
                <a:spcPts val="0"/>
              </a:spcAft>
              <a:buClr>
                <a:schemeClr val="dk2"/>
              </a:buClr>
              <a:buSzPts val="1100"/>
              <a:buChar char="+"/>
            </a:pPr>
            <a:r>
              <a:rPr lang="en" sz="1100"/>
              <a:t>adoptDog(Dog d) : boolean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3"/>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#13  </a:t>
            </a:r>
            <a:endParaRPr/>
          </a:p>
        </p:txBody>
      </p:sp>
      <p:sp>
        <p:nvSpPr>
          <p:cNvPr id="765" name="Google Shape;765;p63"/>
          <p:cNvSpPr txBox="1"/>
          <p:nvPr>
            <p:ph idx="1" type="body"/>
          </p:nvPr>
        </p:nvSpPr>
        <p:spPr>
          <a:xfrm>
            <a:off x="311700" y="473450"/>
            <a:ext cx="87558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Tester class from Exercise #3,6,7,8,11</a:t>
            </a:r>
            <a:endParaRPr/>
          </a:p>
          <a:p>
            <a:pPr indent="0" lvl="0" marL="0" rtl="0" algn="l">
              <a:spcBef>
                <a:spcPts val="100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	</a:t>
            </a:r>
            <a:endParaRPr sz="1200">
              <a:solidFill>
                <a:schemeClr val="dk1"/>
              </a:solidFill>
            </a:endParaRPr>
          </a:p>
          <a:p>
            <a:pPr indent="-304800" lvl="0" marL="457200" rtl="0" algn="l">
              <a:lnSpc>
                <a:spcPct val="200000"/>
              </a:lnSpc>
              <a:spcBef>
                <a:spcPts val="0"/>
              </a:spcBef>
              <a:spcAft>
                <a:spcPts val="0"/>
              </a:spcAft>
              <a:buSzPts val="1200"/>
              <a:buAutoNum type="arabicPeriod"/>
            </a:pPr>
            <a:r>
              <a:rPr lang="en" sz="1200"/>
              <a:t>Create an instance of a Person</a:t>
            </a:r>
            <a:endParaRPr sz="1200"/>
          </a:p>
          <a:p>
            <a:pPr indent="-304800" lvl="0" marL="457200" rtl="0" algn="l">
              <a:lnSpc>
                <a:spcPct val="200000"/>
              </a:lnSpc>
              <a:spcBef>
                <a:spcPts val="0"/>
              </a:spcBef>
              <a:spcAft>
                <a:spcPts val="0"/>
              </a:spcAft>
              <a:buSzPts val="1200"/>
              <a:buAutoNum type="arabicPeriod"/>
            </a:pPr>
            <a:r>
              <a:rPr lang="en" sz="1200"/>
              <a:t>Use the </a:t>
            </a:r>
            <a:r>
              <a:rPr lang="en" sz="1200">
                <a:solidFill>
                  <a:schemeClr val="dk1"/>
                </a:solidFill>
              </a:rPr>
              <a:t>adoptDog</a:t>
            </a:r>
            <a:r>
              <a:rPr lang="en" sz="1200"/>
              <a:t> method to add 3 existing Dog instances to the Person’s Dog array</a:t>
            </a:r>
            <a:endParaRPr sz="1200"/>
          </a:p>
          <a:p>
            <a:pPr indent="-304800" lvl="0" marL="457200" rtl="0" algn="l">
              <a:lnSpc>
                <a:spcPct val="200000"/>
              </a:lnSpc>
              <a:spcBef>
                <a:spcPts val="0"/>
              </a:spcBef>
              <a:spcAft>
                <a:spcPts val="0"/>
              </a:spcAft>
              <a:buSzPts val="1200"/>
              <a:buAutoNum type="arabicPeriod"/>
            </a:pPr>
            <a:r>
              <a:rPr lang="en" sz="1200"/>
              <a:t>Call the </a:t>
            </a:r>
            <a:r>
              <a:rPr lang="en" sz="1200">
                <a:solidFill>
                  <a:schemeClr val="dk1"/>
                </a:solidFill>
              </a:rPr>
              <a:t>tellDogToSit</a:t>
            </a:r>
            <a:r>
              <a:rPr lang="en" sz="1200"/>
              <a:t> method with valid and invalid indexes </a:t>
            </a:r>
            <a:r>
              <a:rPr lang="en" sz="1200"/>
              <a:t>to see the output.</a:t>
            </a:r>
            <a:endParaRPr sz="1200"/>
          </a:p>
          <a:p>
            <a:pPr indent="-304800" lvl="0" marL="457200" rtl="0" algn="l">
              <a:lnSpc>
                <a:spcPct val="200000"/>
              </a:lnSpc>
              <a:spcBef>
                <a:spcPts val="0"/>
              </a:spcBef>
              <a:spcAft>
                <a:spcPts val="0"/>
              </a:spcAft>
              <a:buSzPts val="1200"/>
              <a:buAutoNum type="arabicPeriod"/>
            </a:pPr>
            <a:r>
              <a:rPr lang="en" sz="1200"/>
              <a:t>Call the </a:t>
            </a:r>
            <a:r>
              <a:rPr lang="en" sz="1200">
                <a:solidFill>
                  <a:schemeClr val="dk1"/>
                </a:solidFill>
              </a:rPr>
              <a:t>tellAllDogsToSit</a:t>
            </a:r>
            <a:r>
              <a:rPr lang="en" sz="1200"/>
              <a:t> method to see the output.</a:t>
            </a:r>
            <a:endParaRPr sz="1200"/>
          </a:p>
          <a:p>
            <a:pPr indent="-304800" lvl="0" marL="457200" rtl="0" algn="l">
              <a:lnSpc>
                <a:spcPct val="200000"/>
              </a:lnSpc>
              <a:spcBef>
                <a:spcPts val="0"/>
              </a:spcBef>
              <a:spcAft>
                <a:spcPts val="0"/>
              </a:spcAft>
              <a:buSzPts val="1200"/>
              <a:buAutoNum type="arabicPeriod"/>
            </a:pPr>
            <a:r>
              <a:rPr lang="en" sz="1200"/>
              <a:t>Call the getDogAtIndex method to gain reference to a particular Dog, then call the Dog’s methods on it to see results. </a:t>
            </a:r>
            <a:endParaRPr sz="1200"/>
          </a:p>
          <a:p>
            <a:pPr indent="-304800" lvl="0" marL="457200" rtl="0" algn="l">
              <a:lnSpc>
                <a:spcPct val="200000"/>
              </a:lnSpc>
              <a:spcBef>
                <a:spcPts val="0"/>
              </a:spcBef>
              <a:spcAft>
                <a:spcPts val="0"/>
              </a:spcAft>
              <a:buSzPts val="1200"/>
              <a:buAutoNum type="arabicPeriod"/>
            </a:pPr>
            <a:r>
              <a:rPr lang="en" sz="1200"/>
              <a:t>Test all the methods of the Person class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4"/>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#14</a:t>
            </a:r>
            <a:endParaRPr/>
          </a:p>
        </p:txBody>
      </p:sp>
      <p:sp>
        <p:nvSpPr>
          <p:cNvPr id="771" name="Google Shape;771;p64"/>
          <p:cNvSpPr txBox="1"/>
          <p:nvPr>
            <p:ph idx="1" type="body"/>
          </p:nvPr>
        </p:nvSpPr>
        <p:spPr>
          <a:xfrm>
            <a:off x="311700" y="473450"/>
            <a:ext cx="84510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developing the Tester class from Exercise #3,6,7,8,11,13</a:t>
            </a:r>
            <a:endParaRPr/>
          </a:p>
          <a:p>
            <a:pPr indent="0" lvl="0" marL="0" rtl="0" algn="l">
              <a:spcBef>
                <a:spcPts val="100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solidFill>
                <a:schemeClr val="dk1"/>
              </a:solidFill>
            </a:endParaRPr>
          </a:p>
          <a:p>
            <a:pPr indent="0" lvl="0" marL="457200" rtl="0" algn="l">
              <a:lnSpc>
                <a:spcPct val="200000"/>
              </a:lnSpc>
              <a:spcBef>
                <a:spcPts val="0"/>
              </a:spcBef>
              <a:spcAft>
                <a:spcPts val="0"/>
              </a:spcAft>
              <a:buNone/>
            </a:pPr>
            <a:r>
              <a:rPr lang="en" sz="1200"/>
              <a:t>Test your classes and print “FAILED” or “SUCCESS” for each unit test accordingly</a:t>
            </a:r>
            <a:endParaRPr sz="1200"/>
          </a:p>
          <a:p>
            <a:pPr indent="0" lvl="0" marL="457200" rtl="0" algn="l">
              <a:lnSpc>
                <a:spcPct val="200000"/>
              </a:lnSpc>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Test whether the values passed into the </a:t>
            </a:r>
            <a:r>
              <a:rPr lang="en" sz="1200" u="sng"/>
              <a:t>overloaded constructor</a:t>
            </a:r>
            <a:r>
              <a:rPr lang="en" sz="1200"/>
              <a:t> were assigned to the object’s attributes, by assuring they match the values returned when using the accessor methods on the same object.</a:t>
            </a:r>
            <a:endParaRPr sz="1200"/>
          </a:p>
          <a:p>
            <a:pPr indent="0" lvl="0" marL="457200" rtl="0" algn="l">
              <a:lnSpc>
                <a:spcPct val="200000"/>
              </a:lnSpc>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Test whether the </a:t>
            </a:r>
            <a:r>
              <a:rPr lang="en" sz="1200" u="sng"/>
              <a:t>equals method</a:t>
            </a:r>
            <a:r>
              <a:rPr lang="en" sz="1200"/>
              <a:t> correctly returns true/false by running it on instances with partially matching, fully matching, and zero matching attributes.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2164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 class to represent an object</a:t>
            </a:r>
            <a:r>
              <a:rPr lang="en"/>
              <a:t>?</a:t>
            </a:r>
            <a:endParaRPr/>
          </a:p>
        </p:txBody>
      </p:sp>
      <p:sp>
        <p:nvSpPr>
          <p:cNvPr id="115" name="Google Shape;115;p18"/>
          <p:cNvSpPr txBox="1"/>
          <p:nvPr>
            <p:ph idx="1" type="body"/>
          </p:nvPr>
        </p:nvSpPr>
        <p:spPr>
          <a:xfrm>
            <a:off x="220925" y="1062450"/>
            <a:ext cx="8789400" cy="3793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AutoNum type="arabicPeriod"/>
            </a:pPr>
            <a:r>
              <a:rPr b="1" lang="en" sz="1600">
                <a:solidFill>
                  <a:schemeClr val="accent5"/>
                </a:solidFill>
              </a:rPr>
              <a:t>Declare a class </a:t>
            </a:r>
            <a:r>
              <a:rPr lang="en" sz="1600"/>
              <a:t>- The class name will match the object type</a:t>
            </a:r>
            <a:endParaRPr sz="1600"/>
          </a:p>
          <a:p>
            <a:pPr indent="-330200" lvl="0" marL="457200" rtl="0" algn="l">
              <a:lnSpc>
                <a:spcPct val="200000"/>
              </a:lnSpc>
              <a:spcBef>
                <a:spcPts val="0"/>
              </a:spcBef>
              <a:spcAft>
                <a:spcPts val="0"/>
              </a:spcAft>
              <a:buSzPts val="1600"/>
              <a:buAutoNum type="arabicPeriod"/>
            </a:pPr>
            <a:r>
              <a:rPr b="1" lang="en" sz="1600">
                <a:solidFill>
                  <a:schemeClr val="accent5"/>
                </a:solidFill>
              </a:rPr>
              <a:t>Declare member variables</a:t>
            </a:r>
            <a:r>
              <a:rPr lang="en" sz="1600"/>
              <a:t> - Use private variables to represent the attributes</a:t>
            </a:r>
            <a:endParaRPr sz="1600"/>
          </a:p>
          <a:p>
            <a:pPr indent="-330200" lvl="0" marL="457200" rtl="0" algn="l">
              <a:lnSpc>
                <a:spcPct val="200000"/>
              </a:lnSpc>
              <a:spcBef>
                <a:spcPts val="0"/>
              </a:spcBef>
              <a:spcAft>
                <a:spcPts val="0"/>
              </a:spcAft>
              <a:buSzPts val="1600"/>
              <a:buAutoNum type="arabicPeriod"/>
            </a:pPr>
            <a:r>
              <a:rPr b="1" lang="en" sz="1600">
                <a:solidFill>
                  <a:schemeClr val="accent5"/>
                </a:solidFill>
              </a:rPr>
              <a:t>Define the default constructor</a:t>
            </a:r>
            <a:r>
              <a:rPr lang="en" sz="1600"/>
              <a:t> - Initialize the variables to their default values</a:t>
            </a:r>
            <a:endParaRPr sz="1600"/>
          </a:p>
          <a:p>
            <a:pPr indent="-330200" lvl="0" marL="457200" rtl="0" algn="l">
              <a:lnSpc>
                <a:spcPct val="200000"/>
              </a:lnSpc>
              <a:spcBef>
                <a:spcPts val="0"/>
              </a:spcBef>
              <a:spcAft>
                <a:spcPts val="0"/>
              </a:spcAft>
              <a:buSzPts val="1600"/>
              <a:buAutoNum type="arabicPeriod"/>
            </a:pPr>
            <a:r>
              <a:rPr b="1" lang="en" sz="1600">
                <a:solidFill>
                  <a:schemeClr val="accent5"/>
                </a:solidFill>
              </a:rPr>
              <a:t>Create public methods to modify the object’s data </a:t>
            </a:r>
            <a:r>
              <a:rPr lang="en" sz="1600"/>
              <a:t>- Mutator / Setter Methods</a:t>
            </a:r>
            <a:endParaRPr sz="1600"/>
          </a:p>
          <a:p>
            <a:pPr indent="-330200" lvl="0" marL="457200" rtl="0" algn="l">
              <a:lnSpc>
                <a:spcPct val="200000"/>
              </a:lnSpc>
              <a:spcBef>
                <a:spcPts val="0"/>
              </a:spcBef>
              <a:spcAft>
                <a:spcPts val="0"/>
              </a:spcAft>
              <a:buSzPts val="1600"/>
              <a:buAutoNum type="arabicPeriod"/>
            </a:pPr>
            <a:r>
              <a:rPr b="1" lang="en" sz="1600">
                <a:solidFill>
                  <a:schemeClr val="accent5"/>
                </a:solidFill>
              </a:rPr>
              <a:t>Create public methods to access the object’s data </a:t>
            </a:r>
            <a:r>
              <a:rPr lang="en" sz="1600"/>
              <a:t>- Accessor / Getter Methods</a:t>
            </a:r>
            <a:endParaRPr sz="1600"/>
          </a:p>
          <a:p>
            <a:pPr indent="-330200" lvl="0" marL="457200" rtl="0" algn="l">
              <a:lnSpc>
                <a:spcPct val="200000"/>
              </a:lnSpc>
              <a:spcBef>
                <a:spcPts val="0"/>
              </a:spcBef>
              <a:spcAft>
                <a:spcPts val="0"/>
              </a:spcAft>
              <a:buSzPts val="1600"/>
              <a:buAutoNum type="arabicPeriod"/>
            </a:pPr>
            <a:r>
              <a:rPr b="1" lang="en" sz="1600">
                <a:solidFill>
                  <a:schemeClr val="accent5"/>
                </a:solidFill>
              </a:rPr>
              <a:t>Create additional methods </a:t>
            </a:r>
            <a:r>
              <a:rPr lang="en" sz="1600"/>
              <a:t>- define the object’s behaviors / operations</a:t>
            </a:r>
            <a:endParaRPr b="1" sz="1600">
              <a:solidFill>
                <a:schemeClr val="accent5"/>
              </a:solidFill>
            </a:endParaRPr>
          </a:p>
          <a:p>
            <a:pPr indent="-330200" lvl="0" marL="457200" rtl="0" algn="l">
              <a:lnSpc>
                <a:spcPct val="200000"/>
              </a:lnSpc>
              <a:spcBef>
                <a:spcPts val="0"/>
              </a:spcBef>
              <a:spcAft>
                <a:spcPts val="0"/>
              </a:spcAft>
              <a:buSzPts val="1600"/>
              <a:buAutoNum type="arabicPeriod"/>
            </a:pPr>
            <a:r>
              <a:rPr b="1" lang="en" sz="1600">
                <a:solidFill>
                  <a:schemeClr val="accent5"/>
                </a:solidFill>
              </a:rPr>
              <a:t>Define overloaded constructors </a:t>
            </a:r>
            <a:r>
              <a:rPr lang="en" sz="1600"/>
              <a:t>- provide ability to pass values during instantiation</a:t>
            </a:r>
            <a:endParaRPr b="1" sz="16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1000"/>
                                        <p:tgtEl>
                                          <p:spTgt spid="11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98332"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 class to represent an object?</a:t>
            </a:r>
            <a:endParaRPr/>
          </a:p>
        </p:txBody>
      </p:sp>
      <p:sp>
        <p:nvSpPr>
          <p:cNvPr id="121" name="Google Shape;121;p19"/>
          <p:cNvSpPr txBox="1"/>
          <p:nvPr>
            <p:ph idx="1" type="body"/>
          </p:nvPr>
        </p:nvSpPr>
        <p:spPr>
          <a:xfrm>
            <a:off x="311700" y="646275"/>
            <a:ext cx="6870600" cy="43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class Dog{</a:t>
            </a:r>
            <a:r>
              <a:rPr lang="en" sz="1200"/>
              <a:t>		</a:t>
            </a:r>
            <a:r>
              <a:rPr lang="en" sz="1200">
                <a:solidFill>
                  <a:schemeClr val="accent5"/>
                </a:solidFill>
              </a:rPr>
              <a:t>//</a:t>
            </a:r>
            <a:r>
              <a:rPr lang="en" sz="1200">
                <a:solidFill>
                  <a:schemeClr val="accent5"/>
                </a:solidFill>
              </a:rPr>
              <a:t>step</a:t>
            </a:r>
            <a:r>
              <a:rPr lang="en" sz="1200">
                <a:solidFill>
                  <a:schemeClr val="accent5"/>
                </a:solidFill>
              </a:rPr>
              <a:t> 1 class declaration</a:t>
            </a:r>
            <a:endParaRPr sz="1200">
              <a:solidFill>
                <a:schemeClr val="accent5"/>
              </a:solidFill>
            </a:endParaRPr>
          </a:p>
          <a:p>
            <a:pPr indent="0" lvl="0" marL="0" rtl="0" algn="l">
              <a:lnSpc>
                <a:spcPct val="100000"/>
              </a:lnSpc>
              <a:spcBef>
                <a:spcPts val="0"/>
              </a:spcBef>
              <a:spcAft>
                <a:spcPts val="0"/>
              </a:spcAft>
              <a:buNone/>
            </a:pPr>
            <a:r>
              <a:rPr lang="en" sz="1200"/>
              <a:t>	</a:t>
            </a:r>
            <a:endParaRPr sz="1200"/>
          </a:p>
          <a:p>
            <a:pPr indent="457200" lvl="0" marL="0" rtl="0" algn="l">
              <a:spcBef>
                <a:spcPts val="0"/>
              </a:spcBef>
              <a:spcAft>
                <a:spcPts val="0"/>
              </a:spcAft>
              <a:buNone/>
            </a:pPr>
            <a:r>
              <a:rPr lang="en" sz="1200">
                <a:solidFill>
                  <a:schemeClr val="accent5"/>
                </a:solidFill>
              </a:rPr>
              <a:t>//</a:t>
            </a:r>
            <a:r>
              <a:rPr lang="en" sz="1200">
                <a:solidFill>
                  <a:schemeClr val="accent5"/>
                </a:solidFill>
              </a:rPr>
              <a:t>step</a:t>
            </a:r>
            <a:r>
              <a:rPr lang="en" sz="1200">
                <a:solidFill>
                  <a:schemeClr val="accent5"/>
                </a:solidFill>
              </a:rPr>
              <a:t> 2 member variables are used to represent attributes</a:t>
            </a:r>
            <a:endParaRPr sz="1200">
              <a:solidFill>
                <a:schemeClr val="accent5"/>
              </a:solidFill>
            </a:endParaRPr>
          </a:p>
          <a:p>
            <a:pPr indent="0" lvl="0" marL="0" rtl="0" algn="l">
              <a:spcBef>
                <a:spcPts val="0"/>
              </a:spcBef>
              <a:spcAft>
                <a:spcPts val="0"/>
              </a:spcAft>
              <a:buNone/>
            </a:pPr>
            <a:r>
              <a:rPr lang="en" sz="1200"/>
              <a:t>	</a:t>
            </a:r>
            <a:r>
              <a:rPr lang="en" sz="1200"/>
              <a:t>private String name;</a:t>
            </a:r>
            <a:endParaRPr sz="1200"/>
          </a:p>
          <a:p>
            <a:pPr indent="0" lvl="0" marL="0" rtl="0" algn="l">
              <a:spcBef>
                <a:spcPts val="0"/>
              </a:spcBef>
              <a:spcAft>
                <a:spcPts val="0"/>
              </a:spcAft>
              <a:buNone/>
            </a:pPr>
            <a:r>
              <a:rPr lang="en" sz="1200"/>
              <a:t>	private double weight;</a:t>
            </a:r>
            <a:endParaRPr sz="1200"/>
          </a:p>
          <a:p>
            <a:pPr indent="0" lvl="0" marL="0" rtl="0" algn="l">
              <a:spcBef>
                <a:spcPts val="0"/>
              </a:spcBef>
              <a:spcAft>
                <a:spcPts val="0"/>
              </a:spcAft>
              <a:buNone/>
            </a:pPr>
            <a:r>
              <a:rPr lang="en" sz="1200"/>
              <a:t>	private double height;</a:t>
            </a:r>
            <a:endParaRPr sz="1200"/>
          </a:p>
          <a:p>
            <a:pPr indent="0" lvl="0" marL="0" rtl="0" algn="l">
              <a:spcBef>
                <a:spcPts val="0"/>
              </a:spcBef>
              <a:spcAft>
                <a:spcPts val="0"/>
              </a:spcAft>
              <a:buNone/>
            </a:pPr>
            <a:r>
              <a:rPr lang="en" sz="1200"/>
              <a:t>	private boolean isVaccinated;</a:t>
            </a:r>
            <a:endParaRPr sz="1200"/>
          </a:p>
          <a:p>
            <a:pPr indent="0" lvl="0" marL="0" rtl="0" algn="l">
              <a:spcBef>
                <a:spcPts val="0"/>
              </a:spcBef>
              <a:spcAft>
                <a:spcPts val="0"/>
              </a:spcAft>
              <a:buNone/>
            </a:pPr>
            <a:r>
              <a:rPr lang="en" sz="1200"/>
              <a:t>	private int ageInDogYears;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200"/>
              <a:t>public Dog(){	</a:t>
            </a:r>
            <a:r>
              <a:rPr lang="en" sz="1200">
                <a:solidFill>
                  <a:schemeClr val="accent5"/>
                </a:solidFill>
              </a:rPr>
              <a:t>//step 3 default constructor is used to initialize variables to default values</a:t>
            </a:r>
            <a:endParaRPr sz="1200">
              <a:solidFill>
                <a:schemeClr val="accent5"/>
              </a:solidFill>
            </a:endParaRPr>
          </a:p>
          <a:p>
            <a:pPr indent="0" lvl="0" marL="0" rtl="0" algn="l">
              <a:spcBef>
                <a:spcPts val="0"/>
              </a:spcBef>
              <a:spcAft>
                <a:spcPts val="0"/>
              </a:spcAft>
              <a:buNone/>
            </a:pPr>
            <a:r>
              <a:rPr lang="en" sz="1200"/>
              <a:t>		name = "doggy Doe";</a:t>
            </a:r>
            <a:endParaRPr sz="1200"/>
          </a:p>
          <a:p>
            <a:pPr indent="0" lvl="0" marL="0" rtl="0" algn="l">
              <a:spcBef>
                <a:spcPts val="0"/>
              </a:spcBef>
              <a:spcAft>
                <a:spcPts val="0"/>
              </a:spcAft>
              <a:buNone/>
            </a:pPr>
            <a:r>
              <a:rPr lang="en" sz="1200"/>
              <a:t>		weight = 0.0;</a:t>
            </a:r>
            <a:endParaRPr sz="1200"/>
          </a:p>
          <a:p>
            <a:pPr indent="0" lvl="0" marL="0" rtl="0" algn="l">
              <a:spcBef>
                <a:spcPts val="0"/>
              </a:spcBef>
              <a:spcAft>
                <a:spcPts val="0"/>
              </a:spcAft>
              <a:buNone/>
            </a:pPr>
            <a:r>
              <a:rPr lang="en" sz="1200"/>
              <a:t>		height = 0.0;</a:t>
            </a:r>
            <a:endParaRPr sz="1200"/>
          </a:p>
          <a:p>
            <a:pPr indent="0" lvl="0" marL="0" rtl="0" algn="l">
              <a:spcBef>
                <a:spcPts val="0"/>
              </a:spcBef>
              <a:spcAft>
                <a:spcPts val="0"/>
              </a:spcAft>
              <a:buNone/>
            </a:pPr>
            <a:r>
              <a:rPr lang="en" sz="1200"/>
              <a:t>		isVaccinated = false;</a:t>
            </a:r>
            <a:endParaRPr sz="1200"/>
          </a:p>
          <a:p>
            <a:pPr indent="0" lvl="0" marL="0" rtl="0" algn="l">
              <a:spcBef>
                <a:spcPts val="0"/>
              </a:spcBef>
              <a:spcAft>
                <a:spcPts val="0"/>
              </a:spcAft>
              <a:buNone/>
            </a:pPr>
            <a:r>
              <a:rPr lang="en" sz="1200"/>
              <a:t>		ageInDogYears = 0;</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//more code goes here … accessor and mutator methods… overloaded constructors</a:t>
            </a:r>
            <a:endParaRPr sz="1200"/>
          </a:p>
          <a:p>
            <a:pPr indent="0" lvl="0" marL="0" rtl="0" algn="l">
              <a:spcBef>
                <a:spcPts val="0"/>
              </a:spcBef>
              <a:spcAft>
                <a:spcPts val="1600"/>
              </a:spcAft>
              <a:buNone/>
            </a:pPr>
            <a:r>
              <a:rPr lang="en" sz="1200"/>
              <a:t>}</a:t>
            </a:r>
            <a:endParaRPr sz="1200"/>
          </a:p>
        </p:txBody>
      </p:sp>
      <p:pic>
        <p:nvPicPr>
          <p:cNvPr id="122" name="Google Shape;122;p19"/>
          <p:cNvPicPr preferRelativeResize="0"/>
          <p:nvPr/>
        </p:nvPicPr>
        <p:blipFill>
          <a:blip r:embed="rId3">
            <a:alphaModFix/>
          </a:blip>
          <a:stretch>
            <a:fillRect/>
          </a:stretch>
        </p:blipFill>
        <p:spPr>
          <a:xfrm>
            <a:off x="7636789" y="646286"/>
            <a:ext cx="1252702" cy="1925453"/>
          </a:xfrm>
          <a:prstGeom prst="rect">
            <a:avLst/>
          </a:prstGeom>
          <a:noFill/>
          <a:ln>
            <a:noFill/>
          </a:ln>
        </p:spPr>
      </p:pic>
      <p:sp>
        <p:nvSpPr>
          <p:cNvPr id="123" name="Google Shape;123;p19"/>
          <p:cNvSpPr txBox="1"/>
          <p:nvPr/>
        </p:nvSpPr>
        <p:spPr>
          <a:xfrm>
            <a:off x="7338975" y="579950"/>
            <a:ext cx="1732800" cy="316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u="sng"/>
              <a:t>name      “doggy Doe”</a:t>
            </a:r>
            <a:endParaRPr sz="1100" u="sng"/>
          </a:p>
          <a:p>
            <a:pPr indent="0" lvl="0" marL="0" rtl="0" algn="l">
              <a:lnSpc>
                <a:spcPct val="115000"/>
              </a:lnSpc>
              <a:spcBef>
                <a:spcPts val="0"/>
              </a:spcBef>
              <a:spcAft>
                <a:spcPts val="0"/>
              </a:spcAft>
              <a:buNone/>
            </a:pPr>
            <a:r>
              <a:rPr lang="en" sz="1100" u="sng"/>
              <a:t>weight</a:t>
            </a:r>
            <a:r>
              <a:rPr lang="en" sz="1100" u="sng">
                <a:solidFill>
                  <a:schemeClr val="dk1"/>
                </a:solidFill>
              </a:rPr>
              <a:t>                   </a:t>
            </a:r>
            <a:r>
              <a:rPr lang="en" sz="1100" u="sng"/>
              <a:t>0.0</a:t>
            </a:r>
            <a:endParaRPr sz="1100" u="sng"/>
          </a:p>
          <a:p>
            <a:pPr indent="0" lvl="0" marL="0" rtl="0" algn="l">
              <a:lnSpc>
                <a:spcPct val="115000"/>
              </a:lnSpc>
              <a:spcBef>
                <a:spcPts val="0"/>
              </a:spcBef>
              <a:spcAft>
                <a:spcPts val="0"/>
              </a:spcAft>
              <a:buNone/>
            </a:pPr>
            <a:r>
              <a:rPr lang="en" sz="1100" u="sng"/>
              <a:t>height</a:t>
            </a:r>
            <a:r>
              <a:rPr lang="en" sz="1100" u="sng">
                <a:solidFill>
                  <a:schemeClr val="dk1"/>
                </a:solidFill>
              </a:rPr>
              <a:t>                    0.0</a:t>
            </a:r>
            <a:endParaRPr sz="1100" u="sng"/>
          </a:p>
          <a:p>
            <a:pPr indent="0" lvl="0" marL="0" rtl="0" algn="l">
              <a:lnSpc>
                <a:spcPct val="115000"/>
              </a:lnSpc>
              <a:spcBef>
                <a:spcPts val="0"/>
              </a:spcBef>
              <a:spcAft>
                <a:spcPts val="0"/>
              </a:spcAft>
              <a:buNone/>
            </a:pPr>
            <a:r>
              <a:rPr lang="en" sz="1100" u="sng"/>
              <a:t>isVaccinated       false</a:t>
            </a:r>
            <a:endParaRPr sz="1100" u="sng"/>
          </a:p>
          <a:p>
            <a:pPr indent="0" lvl="0" marL="0" rtl="0" algn="l">
              <a:lnSpc>
                <a:spcPct val="115000"/>
              </a:lnSpc>
              <a:spcBef>
                <a:spcPts val="0"/>
              </a:spcBef>
              <a:spcAft>
                <a:spcPts val="0"/>
              </a:spcAft>
              <a:buNone/>
            </a:pPr>
            <a:r>
              <a:rPr lang="en" sz="1100" u="sng"/>
              <a:t>ageInDogYears        0</a:t>
            </a:r>
            <a:endParaRPr sz="11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000"/>
                                        <p:tgtEl>
                                          <p:spTgt spid="121">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1000"/>
                                        <p:tgtEl>
                                          <p:spTgt spid="121">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1000"/>
                                        <p:tgtEl>
                                          <p:spTgt spid="121">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Effect filter="fade" transition="in">
                                      <p:cBhvr>
                                        <p:cTn dur="1000"/>
                                        <p:tgtEl>
                                          <p:spTgt spid="121">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animEffect filter="fade" transition="in">
                                      <p:cBhvr>
                                        <p:cTn dur="1000"/>
                                        <p:tgtEl>
                                          <p:spTgt spid="121">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21">
                                            <p:txEl>
                                              <p:pRg end="10" st="10"/>
                                            </p:txEl>
                                          </p:spTgt>
                                        </p:tgtEl>
                                        <p:attrNameLst>
                                          <p:attrName>style.visibility</p:attrName>
                                        </p:attrNameLst>
                                      </p:cBhvr>
                                      <p:to>
                                        <p:strVal val="visible"/>
                                      </p:to>
                                    </p:set>
                                    <p:animEffect filter="fade" transition="in">
                                      <p:cBhvr>
                                        <p:cTn dur="1000"/>
                                        <p:tgtEl>
                                          <p:spTgt spid="121">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21">
                                            <p:txEl>
                                              <p:pRg end="11" st="11"/>
                                            </p:txEl>
                                          </p:spTgt>
                                        </p:tgtEl>
                                        <p:attrNameLst>
                                          <p:attrName>style.visibility</p:attrName>
                                        </p:attrNameLst>
                                      </p:cBhvr>
                                      <p:to>
                                        <p:strVal val="visible"/>
                                      </p:to>
                                    </p:set>
                                    <p:animEffect filter="fade" transition="in">
                                      <p:cBhvr>
                                        <p:cTn dur="1000"/>
                                        <p:tgtEl>
                                          <p:spTgt spid="121">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21">
                                            <p:txEl>
                                              <p:pRg end="12" st="12"/>
                                            </p:txEl>
                                          </p:spTgt>
                                        </p:tgtEl>
                                        <p:attrNameLst>
                                          <p:attrName>style.visibility</p:attrName>
                                        </p:attrNameLst>
                                      </p:cBhvr>
                                      <p:to>
                                        <p:strVal val="visible"/>
                                      </p:to>
                                    </p:set>
                                    <p:animEffect filter="fade" transition="in">
                                      <p:cBhvr>
                                        <p:cTn dur="1000"/>
                                        <p:tgtEl>
                                          <p:spTgt spid="121">
                                            <p:txEl>
                                              <p:pRg end="12" st="1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21">
                                            <p:txEl>
                                              <p:pRg end="13" st="13"/>
                                            </p:txEl>
                                          </p:spTgt>
                                        </p:tgtEl>
                                        <p:attrNameLst>
                                          <p:attrName>style.visibility</p:attrName>
                                        </p:attrNameLst>
                                      </p:cBhvr>
                                      <p:to>
                                        <p:strVal val="visible"/>
                                      </p:to>
                                    </p:set>
                                    <p:animEffect filter="fade" transition="in">
                                      <p:cBhvr>
                                        <p:cTn dur="1000"/>
                                        <p:tgtEl>
                                          <p:spTgt spid="121">
                                            <p:txEl>
                                              <p:pRg end="13" st="1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121">
                                            <p:txEl>
                                              <p:pRg end="14" st="14"/>
                                            </p:txEl>
                                          </p:spTgt>
                                        </p:tgtEl>
                                        <p:attrNameLst>
                                          <p:attrName>style.visibility</p:attrName>
                                        </p:attrNameLst>
                                      </p:cBhvr>
                                      <p:to>
                                        <p:strVal val="visible"/>
                                      </p:to>
                                    </p:set>
                                    <p:animEffect filter="fade" transition="in">
                                      <p:cBhvr>
                                        <p:cTn dur="1000"/>
                                        <p:tgtEl>
                                          <p:spTgt spid="121">
                                            <p:txEl>
                                              <p:pRg end="14" st="1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21">
                                            <p:txEl>
                                              <p:pRg end="15" st="15"/>
                                            </p:txEl>
                                          </p:spTgt>
                                        </p:tgtEl>
                                        <p:attrNameLst>
                                          <p:attrName>style.visibility</p:attrName>
                                        </p:attrNameLst>
                                      </p:cBhvr>
                                      <p:to>
                                        <p:strVal val="visible"/>
                                      </p:to>
                                    </p:set>
                                    <p:animEffect filter="fade" transition="in">
                                      <p:cBhvr>
                                        <p:cTn dur="1000"/>
                                        <p:tgtEl>
                                          <p:spTgt spid="121">
                                            <p:txEl>
                                              <p:pRg end="15" st="1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21">
                                            <p:txEl>
                                              <p:pRg end="16" st="16"/>
                                            </p:txEl>
                                          </p:spTgt>
                                        </p:tgtEl>
                                        <p:attrNameLst>
                                          <p:attrName>style.visibility</p:attrName>
                                        </p:attrNameLst>
                                      </p:cBhvr>
                                      <p:to>
                                        <p:strVal val="visible"/>
                                      </p:to>
                                    </p:set>
                                    <p:animEffect filter="fade" transition="in">
                                      <p:cBhvr>
                                        <p:cTn dur="1000"/>
                                        <p:tgtEl>
                                          <p:spTgt spid="121">
                                            <p:txEl>
                                              <p:pRg end="16" st="1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21">
                                            <p:txEl>
                                              <p:pRg end="17" st="17"/>
                                            </p:txEl>
                                          </p:spTgt>
                                        </p:tgtEl>
                                        <p:attrNameLst>
                                          <p:attrName>style.visibility</p:attrName>
                                        </p:attrNameLst>
                                      </p:cBhvr>
                                      <p:to>
                                        <p:strVal val="visible"/>
                                      </p:to>
                                    </p:set>
                                    <p:animEffect filter="fade" transition="in">
                                      <p:cBhvr>
                                        <p:cTn dur="1000"/>
                                        <p:tgtEl>
                                          <p:spTgt spid="121">
                                            <p:txEl>
                                              <p:pRg end="17" st="17"/>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21">
                                            <p:txEl>
                                              <p:pRg end="18" st="18"/>
                                            </p:txEl>
                                          </p:spTgt>
                                        </p:tgtEl>
                                        <p:attrNameLst>
                                          <p:attrName>style.visibility</p:attrName>
                                        </p:attrNameLst>
                                      </p:cBhvr>
                                      <p:to>
                                        <p:strVal val="visible"/>
                                      </p:to>
                                    </p:set>
                                    <p:animEffect filter="fade" transition="in">
                                      <p:cBhvr>
                                        <p:cTn dur="1000"/>
                                        <p:tgtEl>
                                          <p:spTgt spid="121">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2164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member variables?</a:t>
            </a:r>
            <a:endParaRPr/>
          </a:p>
        </p:txBody>
      </p:sp>
      <p:sp>
        <p:nvSpPr>
          <p:cNvPr id="129" name="Google Shape;129;p20"/>
          <p:cNvSpPr txBox="1"/>
          <p:nvPr>
            <p:ph idx="1" type="body"/>
          </p:nvPr>
        </p:nvSpPr>
        <p:spPr>
          <a:xfrm>
            <a:off x="311700" y="899525"/>
            <a:ext cx="8698500" cy="3505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Member variables are the variables used to store the values belonging to an object.</a:t>
            </a:r>
            <a:endParaRPr/>
          </a:p>
          <a:p>
            <a:pPr indent="0" lvl="0" marL="0" rtl="0" algn="l">
              <a:spcBef>
                <a:spcPts val="1600"/>
              </a:spcBef>
              <a:spcAft>
                <a:spcPts val="0"/>
              </a:spcAft>
              <a:buNone/>
            </a:pPr>
            <a:r>
              <a:rPr lang="en"/>
              <a:t>Member variables cannot exist without their encapsulating object.</a:t>
            </a:r>
            <a:endParaRPr/>
          </a:p>
          <a:p>
            <a:pPr indent="0" lvl="0" marL="0" rtl="0" algn="l">
              <a:spcBef>
                <a:spcPts val="1600"/>
              </a:spcBef>
              <a:spcAft>
                <a:spcPts val="0"/>
              </a:spcAft>
              <a:buNone/>
            </a:pPr>
            <a:r>
              <a:rPr lang="en"/>
              <a:t>Member variables belong to each individual instance of the class.</a:t>
            </a:r>
            <a:endParaRPr/>
          </a:p>
          <a:p>
            <a:pPr indent="0" lvl="0" marL="0" rtl="0" algn="l">
              <a:spcBef>
                <a:spcPts val="1600"/>
              </a:spcBef>
              <a:spcAft>
                <a:spcPts val="0"/>
              </a:spcAft>
              <a:buClr>
                <a:schemeClr val="dk1"/>
              </a:buClr>
              <a:buSzPts val="1100"/>
              <a:buFont typeface="Arial"/>
              <a:buNone/>
            </a:pPr>
            <a:r>
              <a:rPr lang="en"/>
              <a:t>Private member variables are accessible only to members of the same class, but not external to the class, thus supporting encapsulation and information hiding.</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140225"/>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constructor?</a:t>
            </a:r>
            <a:endParaRPr/>
          </a:p>
        </p:txBody>
      </p:sp>
      <p:sp>
        <p:nvSpPr>
          <p:cNvPr id="135" name="Google Shape;135;p21"/>
          <p:cNvSpPr txBox="1"/>
          <p:nvPr>
            <p:ph idx="1" type="body"/>
          </p:nvPr>
        </p:nvSpPr>
        <p:spPr>
          <a:xfrm>
            <a:off x="311700" y="823325"/>
            <a:ext cx="8698500" cy="3982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constructor is a member of the class used to create an instance of the class and initialize variables</a:t>
            </a:r>
            <a:r>
              <a:rPr lang="en"/>
              <a:t>.</a:t>
            </a:r>
            <a:endParaRPr/>
          </a:p>
          <a:p>
            <a:pPr indent="0" lvl="0" marL="0" rtl="0" algn="l">
              <a:spcBef>
                <a:spcPts val="1600"/>
              </a:spcBef>
              <a:spcAft>
                <a:spcPts val="0"/>
              </a:spcAft>
              <a:buNone/>
            </a:pPr>
            <a:r>
              <a:rPr lang="en"/>
              <a:t>A constructor looks like a method but never has a return type.</a:t>
            </a:r>
            <a:endParaRPr/>
          </a:p>
          <a:p>
            <a:pPr indent="0" lvl="0" marL="0" rtl="0" algn="l">
              <a:spcBef>
                <a:spcPts val="1600"/>
              </a:spcBef>
              <a:spcAft>
                <a:spcPts val="0"/>
              </a:spcAft>
              <a:buNone/>
            </a:pPr>
            <a:r>
              <a:rPr lang="en"/>
              <a:t>A constructor’s name always matches the name of the class it belongs to.</a:t>
            </a:r>
            <a:endParaRPr/>
          </a:p>
          <a:p>
            <a:pPr indent="0" lvl="0" marL="0" rtl="0" algn="l">
              <a:spcBef>
                <a:spcPts val="1600"/>
              </a:spcBef>
              <a:spcAft>
                <a:spcPts val="0"/>
              </a:spcAft>
              <a:buNone/>
            </a:pPr>
            <a:r>
              <a:rPr lang="en"/>
              <a:t>The </a:t>
            </a:r>
            <a:r>
              <a:rPr lang="en" u="sng"/>
              <a:t>default constructor</a:t>
            </a:r>
            <a:r>
              <a:rPr lang="en"/>
              <a:t> does not take in any arguments. Within its body it assigns the default values to variables.</a:t>
            </a:r>
            <a:endParaRPr/>
          </a:p>
          <a:p>
            <a:pPr indent="0" lvl="0" marL="0" rtl="0" algn="l">
              <a:spcBef>
                <a:spcPts val="1600"/>
              </a:spcBef>
              <a:spcAft>
                <a:spcPts val="0"/>
              </a:spcAft>
              <a:buNone/>
            </a:pPr>
            <a:r>
              <a:rPr lang="en" u="sng"/>
              <a:t>Overloaded constructors</a:t>
            </a:r>
            <a:r>
              <a:rPr lang="en"/>
              <a:t> take in arguments and assign the values to variables.</a:t>
            </a:r>
            <a:endParaRPr/>
          </a:p>
          <a:p>
            <a:pPr indent="0" lvl="0" marL="0" rtl="0" algn="l">
              <a:spcBef>
                <a:spcPts val="1600"/>
              </a:spcBef>
              <a:spcAft>
                <a:spcPts val="0"/>
              </a:spcAft>
              <a:buNone/>
            </a:pPr>
            <a:r>
              <a:rPr lang="en"/>
              <a:t>The keyword new is used with the constructor to create an instance of a class.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