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tutorial/jndi/objects/serial.html" TargetMode="External"/><Relationship Id="rId3" Type="http://schemas.openxmlformats.org/officeDocument/2006/relationships/hyperlink" Target="https://docs.oracle.com/javase/tutorial/java/javaOO/localclasses.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reflect/member/methodparameterreflection.html#implcit_and_synthetic" TargetMode="External"/><Relationship Id="rId6" Type="http://schemas.openxmlformats.org/officeDocument/2006/relationships/hyperlink" Target="https://docs.oracle.com/javase/tutorial/reflect/member/methodparameterreflection.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00a20213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00a20213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00a20213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00a20213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00a20213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00a20213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00a20213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00a20213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rPr>
              <a:t>Increase Encapsulation</a:t>
            </a:r>
            <a:endParaRPr sz="1200">
              <a:solidFill>
                <a:srgbClr val="595959"/>
              </a:solidFill>
            </a:endParaRPr>
          </a:p>
          <a:p>
            <a:pPr indent="0" lvl="0" marL="0" rtl="0" algn="l">
              <a:spcBef>
                <a:spcPts val="0"/>
              </a:spcBef>
              <a:spcAft>
                <a:spcPts val="0"/>
              </a:spcAft>
              <a:buNone/>
            </a:pPr>
            <a:r>
              <a:rPr lang="en" sz="1200">
                <a:solidFill>
                  <a:srgbClr val="595959"/>
                </a:solidFill>
              </a:rPr>
              <a:t>Group related classes together</a:t>
            </a:r>
            <a:endParaRPr sz="1200">
              <a:solidFill>
                <a:srgbClr val="595959"/>
              </a:solidFill>
            </a:endParaRPr>
          </a:p>
          <a:p>
            <a:pPr indent="0" lvl="0" marL="0" rtl="0" algn="l">
              <a:spcBef>
                <a:spcPts val="0"/>
              </a:spcBef>
              <a:spcAft>
                <a:spcPts val="0"/>
              </a:spcAft>
              <a:buNone/>
            </a:pPr>
            <a:r>
              <a:rPr lang="en" sz="1200">
                <a:solidFill>
                  <a:srgbClr val="595959"/>
                </a:solidFill>
              </a:rPr>
              <a:t>Write cleaner code</a:t>
            </a:r>
            <a:endParaRPr sz="1200">
              <a:solidFill>
                <a:srgbClr val="595959"/>
              </a:solidFill>
            </a:endParaRPr>
          </a:p>
          <a:p>
            <a:pPr indent="0" lvl="0" marL="0" rtl="0" algn="l">
              <a:spcBef>
                <a:spcPts val="0"/>
              </a:spcBef>
              <a:spcAft>
                <a:spcPts val="0"/>
              </a:spcAft>
              <a:buNone/>
            </a:pPr>
            <a:r>
              <a:t/>
            </a:r>
            <a:endParaRPr sz="1200">
              <a:solidFill>
                <a:srgbClr val="595959"/>
              </a:solidFill>
            </a:endParaRPr>
          </a:p>
          <a:p>
            <a:pPr indent="0" lvl="0" marL="0" rtl="0" algn="l">
              <a:spcBef>
                <a:spcPts val="0"/>
              </a:spcBef>
              <a:spcAft>
                <a:spcPts val="0"/>
              </a:spcAft>
              <a:buNone/>
            </a:pPr>
            <a:r>
              <a:rPr lang="en" sz="950">
                <a:solidFill>
                  <a:srgbClr val="09569D"/>
                </a:solidFill>
                <a:uFill>
                  <a:noFill/>
                </a:uFill>
                <a:hlinkClick r:id="rId2">
                  <a:extLst>
                    <a:ext uri="{A12FA001-AC4F-418D-AE19-62706E023703}">
                      <ahyp:hlinkClr val="tx"/>
                    </a:ext>
                  </a:extLst>
                </a:hlinkClick>
              </a:rPr>
              <a:t>Serialization</a:t>
            </a:r>
            <a:r>
              <a:rPr lang="en" sz="950">
                <a:solidFill>
                  <a:schemeClr val="dk1"/>
                </a:solidFill>
              </a:rPr>
              <a:t> of inner classes, including </a:t>
            </a:r>
            <a:r>
              <a:rPr lang="en" sz="950">
                <a:solidFill>
                  <a:srgbClr val="09569D"/>
                </a:solidFill>
                <a:uFill>
                  <a:noFill/>
                </a:uFill>
                <a:hlinkClick r:id="rId3">
                  <a:extLst>
                    <a:ext uri="{A12FA001-AC4F-418D-AE19-62706E023703}">
                      <ahyp:hlinkClr val="tx"/>
                    </a:ext>
                  </a:extLst>
                </a:hlinkClick>
              </a:rPr>
              <a:t>local</a:t>
            </a:r>
            <a:r>
              <a:rPr lang="en" sz="950">
                <a:solidFill>
                  <a:schemeClr val="dk1"/>
                </a:solidFill>
              </a:rPr>
              <a:t> and </a:t>
            </a:r>
            <a:r>
              <a:rPr lang="en" sz="950">
                <a:solidFill>
                  <a:srgbClr val="09569D"/>
                </a:solidFill>
                <a:uFill>
                  <a:noFill/>
                </a:uFill>
                <a:hlinkClick r:id="rId4">
                  <a:extLst>
                    <a:ext uri="{A12FA001-AC4F-418D-AE19-62706E023703}">
                      <ahyp:hlinkClr val="tx"/>
                    </a:ext>
                  </a:extLst>
                </a:hlinkClick>
              </a:rPr>
              <a:t>anonymous</a:t>
            </a:r>
            <a:r>
              <a:rPr lang="en" sz="950">
                <a:solidFill>
                  <a:schemeClr val="dk1"/>
                </a:solidFill>
              </a:rPr>
              <a:t> classes, is </a:t>
            </a:r>
            <a:r>
              <a:rPr lang="en" sz="1150">
                <a:solidFill>
                  <a:schemeClr val="dk1"/>
                </a:solidFill>
              </a:rPr>
              <a:t>strongly discouraged</a:t>
            </a:r>
            <a:r>
              <a:rPr lang="en" sz="950">
                <a:solidFill>
                  <a:schemeClr val="dk1"/>
                </a:solidFill>
              </a:rPr>
              <a:t>. When the Java compiler compiles certain constructs, such as inner classes, it creates </a:t>
            </a:r>
            <a:r>
              <a:rPr i="1" lang="en" sz="950">
                <a:solidFill>
                  <a:schemeClr val="dk1"/>
                </a:solidFill>
              </a:rPr>
              <a:t>synthetic constructs</a:t>
            </a:r>
            <a:r>
              <a:rPr lang="en" sz="950">
                <a:solidFill>
                  <a:schemeClr val="dk1"/>
                </a:solidFill>
              </a:rPr>
              <a:t>; these are classes, methods, fields, and other constructs that do not have a corresponding construct in the source code. Synthetic constructs enable Java compilers to implement new Java language features without changes to the JVM. However, synthetic constructs can vary among different Java compiler implementations, which means that </a:t>
            </a:r>
            <a:r>
              <a:rPr lang="en" sz="950">
                <a:solidFill>
                  <a:schemeClr val="dk1"/>
                </a:solidFill>
                <a:latin typeface="Courier New"/>
                <a:ea typeface="Courier New"/>
                <a:cs typeface="Courier New"/>
                <a:sym typeface="Courier New"/>
              </a:rPr>
              <a:t>.class</a:t>
            </a:r>
            <a:r>
              <a:rPr lang="en" sz="950">
                <a:solidFill>
                  <a:schemeClr val="dk1"/>
                </a:solidFill>
              </a:rPr>
              <a:t> files can vary among different implementations as well. Consequently, you may have compatibility issues if you serialize an inner class and then deserialize it with a different JRE implementation. See the section </a:t>
            </a:r>
            <a:r>
              <a:rPr lang="en" sz="950">
                <a:solidFill>
                  <a:srgbClr val="09569D"/>
                </a:solidFill>
                <a:uFill>
                  <a:noFill/>
                </a:uFill>
                <a:hlinkClick r:id="rId5">
                  <a:extLst>
                    <a:ext uri="{A12FA001-AC4F-418D-AE19-62706E023703}">
                      <ahyp:hlinkClr val="tx"/>
                    </a:ext>
                  </a:extLst>
                </a:hlinkClick>
              </a:rPr>
              <a:t>Implicit and Synthetic Parameters</a:t>
            </a:r>
            <a:r>
              <a:rPr lang="en" sz="950">
                <a:solidFill>
                  <a:schemeClr val="dk1"/>
                </a:solidFill>
              </a:rPr>
              <a:t> in the section </a:t>
            </a:r>
            <a:r>
              <a:rPr lang="en" sz="950">
                <a:solidFill>
                  <a:srgbClr val="09569D"/>
                </a:solidFill>
                <a:uFill>
                  <a:noFill/>
                </a:uFill>
                <a:hlinkClick r:id="rId6">
                  <a:extLst>
                    <a:ext uri="{A12FA001-AC4F-418D-AE19-62706E023703}">
                      <ahyp:hlinkClr val="tx"/>
                    </a:ext>
                  </a:extLst>
                </a:hlinkClick>
              </a:rPr>
              <a:t>Obtaining Names of Method Parameters</a:t>
            </a:r>
            <a:r>
              <a:rPr lang="en" sz="950">
                <a:solidFill>
                  <a:schemeClr val="dk1"/>
                </a:solidFill>
              </a:rPr>
              <a:t> for more information about the synthetic constructs generated when an inner class is compiled.</a:t>
            </a:r>
            <a:endParaRPr sz="95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950">
                <a:solidFill>
                  <a:schemeClr val="dk1"/>
                </a:solidFill>
              </a:rPr>
              <a:t>To </a:t>
            </a:r>
            <a:r>
              <a:rPr i="1" lang="en" sz="950">
                <a:solidFill>
                  <a:schemeClr val="dk1"/>
                </a:solidFill>
              </a:rPr>
              <a:t>serialize</a:t>
            </a:r>
            <a:r>
              <a:rPr lang="en" sz="950">
                <a:solidFill>
                  <a:schemeClr val="dk1"/>
                </a:solidFill>
              </a:rPr>
              <a:t> an object means to convert its state to a byte stream so that the byte stream can be reverted back into a copy of the object. A Java object is </a:t>
            </a:r>
            <a:r>
              <a:rPr i="1" lang="en" sz="950">
                <a:solidFill>
                  <a:schemeClr val="dk1"/>
                </a:solidFill>
              </a:rPr>
              <a:t>serializable</a:t>
            </a:r>
            <a:r>
              <a:rPr lang="en" sz="950">
                <a:solidFill>
                  <a:schemeClr val="dk1"/>
                </a:solidFill>
              </a:rPr>
              <a:t> if its class or any of its superclasses implements either the java.io.Serializable interface or its subinterface, java.io.Externalizable. </a:t>
            </a:r>
            <a:r>
              <a:rPr i="1" lang="en" sz="950">
                <a:solidFill>
                  <a:schemeClr val="dk1"/>
                </a:solidFill>
              </a:rPr>
              <a:t>Deserialization</a:t>
            </a:r>
            <a:r>
              <a:rPr lang="en" sz="950">
                <a:solidFill>
                  <a:schemeClr val="dk1"/>
                </a:solidFill>
              </a:rPr>
              <a:t> is the process of converting the serialized form of an object back into a copy of the object.</a:t>
            </a:r>
            <a:endParaRPr sz="950">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95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afdaeb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afdaeb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 PREREQUISITE: Ch8 Dog class is created in Ch8 Exercises #1, #4, #9 Tester is #3, #6, #11*/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both Dog and ShowDog are shown below** ** ** ** ** ** ** ** **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package ch8_objects;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public class Dog {//class declaration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private static int numDogs = 0;</a:t>
            </a:r>
            <a:endParaRPr sz="1000">
              <a:solidFill>
                <a:schemeClr val="dk1"/>
              </a:solidFill>
            </a:endParaRPr>
          </a:p>
          <a:p>
            <a:pPr indent="0" lvl="0" marL="0" rtl="0" algn="l">
              <a:spcBef>
                <a:spcPts val="0"/>
              </a:spcBef>
              <a:spcAft>
                <a:spcPts val="0"/>
              </a:spcAft>
              <a:buNone/>
            </a:pPr>
            <a:r>
              <a:rPr lang="en" sz="1000">
                <a:solidFill>
                  <a:schemeClr val="dk1"/>
                </a:solidFill>
              </a:rPr>
              <a:t>	private int dogNumber;</a:t>
            </a:r>
            <a:endParaRPr sz="1000">
              <a:solidFill>
                <a:schemeClr val="dk1"/>
              </a:solidFill>
            </a:endParaRPr>
          </a:p>
          <a:p>
            <a:pPr indent="0" lvl="0" marL="0" rtl="0" algn="l">
              <a:spcBef>
                <a:spcPts val="0"/>
              </a:spcBef>
              <a:spcAft>
                <a:spcPts val="0"/>
              </a:spcAft>
              <a:buNone/>
            </a:pPr>
            <a:r>
              <a:rPr lang="en" sz="1000">
                <a:solidFill>
                  <a:schemeClr val="dk1"/>
                </a:solidFill>
              </a:rPr>
              <a:t>	//member variables are used to represent attributes</a:t>
            </a:r>
            <a:endParaRPr sz="1000">
              <a:solidFill>
                <a:schemeClr val="dk1"/>
              </a:solidFill>
            </a:endParaRPr>
          </a:p>
          <a:p>
            <a:pPr indent="0" lvl="0" marL="0" rtl="0" algn="l">
              <a:spcBef>
                <a:spcPts val="0"/>
              </a:spcBef>
              <a:spcAft>
                <a:spcPts val="0"/>
              </a:spcAft>
              <a:buNone/>
            </a:pPr>
            <a:r>
              <a:rPr lang="en" sz="1000">
                <a:solidFill>
                  <a:schemeClr val="dk1"/>
                </a:solidFill>
              </a:rPr>
              <a:t>	private String name;</a:t>
            </a:r>
            <a:endParaRPr sz="1000">
              <a:solidFill>
                <a:schemeClr val="dk1"/>
              </a:solidFill>
            </a:endParaRPr>
          </a:p>
          <a:p>
            <a:pPr indent="0" lvl="0" marL="0" rtl="0" algn="l">
              <a:spcBef>
                <a:spcPts val="0"/>
              </a:spcBef>
              <a:spcAft>
                <a:spcPts val="0"/>
              </a:spcAft>
              <a:buNone/>
            </a:pPr>
            <a:r>
              <a:rPr lang="en" sz="1000">
                <a:solidFill>
                  <a:schemeClr val="dk1"/>
                </a:solidFill>
              </a:rPr>
              <a:t>	private double weight;</a:t>
            </a:r>
            <a:endParaRPr sz="1000">
              <a:solidFill>
                <a:schemeClr val="dk1"/>
              </a:solidFill>
            </a:endParaRPr>
          </a:p>
          <a:p>
            <a:pPr indent="0" lvl="0" marL="0" rtl="0" algn="l">
              <a:spcBef>
                <a:spcPts val="0"/>
              </a:spcBef>
              <a:spcAft>
                <a:spcPts val="0"/>
              </a:spcAft>
              <a:buNone/>
            </a:pPr>
            <a:r>
              <a:rPr lang="en" sz="1000">
                <a:solidFill>
                  <a:schemeClr val="dk1"/>
                </a:solidFill>
              </a:rPr>
              <a:t>	private double height;</a:t>
            </a:r>
            <a:endParaRPr sz="1000">
              <a:solidFill>
                <a:schemeClr val="dk1"/>
              </a:solidFill>
            </a:endParaRPr>
          </a:p>
          <a:p>
            <a:pPr indent="0" lvl="0" marL="0" rtl="0" algn="l">
              <a:spcBef>
                <a:spcPts val="0"/>
              </a:spcBef>
              <a:spcAft>
                <a:spcPts val="0"/>
              </a:spcAft>
              <a:buNone/>
            </a:pPr>
            <a:r>
              <a:rPr lang="en" sz="1000">
                <a:solidFill>
                  <a:schemeClr val="dk1"/>
                </a:solidFill>
              </a:rPr>
              <a:t>	private boolean isVaccinated;</a:t>
            </a:r>
            <a:endParaRPr sz="1000">
              <a:solidFill>
                <a:schemeClr val="dk1"/>
              </a:solidFill>
            </a:endParaRPr>
          </a:p>
          <a:p>
            <a:pPr indent="0" lvl="0" marL="0" rtl="0" algn="l">
              <a:spcBef>
                <a:spcPts val="0"/>
              </a:spcBef>
              <a:spcAft>
                <a:spcPts val="0"/>
              </a:spcAft>
              <a:buNone/>
            </a:pPr>
            <a:r>
              <a:rPr lang="en" sz="1000">
                <a:solidFill>
                  <a:schemeClr val="dk1"/>
                </a:solidFill>
              </a:rPr>
              <a:t>	private int ageInDogYears;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Dog(){//default constructor is used to initialize variables to default values</a:t>
            </a:r>
            <a:endParaRPr sz="1000">
              <a:solidFill>
                <a:schemeClr val="dk1"/>
              </a:solidFill>
            </a:endParaRPr>
          </a:p>
          <a:p>
            <a:pPr indent="0" lvl="0" marL="0" rtl="0" algn="l">
              <a:spcBef>
                <a:spcPts val="0"/>
              </a:spcBef>
              <a:spcAft>
                <a:spcPts val="0"/>
              </a:spcAft>
              <a:buNone/>
            </a:pPr>
            <a:r>
              <a:rPr lang="en" sz="1000">
                <a:solidFill>
                  <a:schemeClr val="dk1"/>
                </a:solidFill>
              </a:rPr>
              <a:t>		numDogs++;</a:t>
            </a:r>
            <a:endParaRPr sz="1000">
              <a:solidFill>
                <a:schemeClr val="dk1"/>
              </a:solidFill>
            </a:endParaRPr>
          </a:p>
          <a:p>
            <a:pPr indent="0" lvl="0" marL="0" rtl="0" algn="l">
              <a:spcBef>
                <a:spcPts val="0"/>
              </a:spcBef>
              <a:spcAft>
                <a:spcPts val="0"/>
              </a:spcAft>
              <a:buNone/>
            </a:pPr>
            <a:r>
              <a:rPr lang="en" sz="1000">
                <a:solidFill>
                  <a:schemeClr val="dk1"/>
                </a:solidFill>
              </a:rPr>
              <a:t>		dogNumber = numDogs;</a:t>
            </a:r>
            <a:endParaRPr sz="1000">
              <a:solidFill>
                <a:schemeClr val="dk1"/>
              </a:solidFill>
            </a:endParaRPr>
          </a:p>
          <a:p>
            <a:pPr indent="0" lvl="0" marL="0" rtl="0" algn="l">
              <a:spcBef>
                <a:spcPts val="0"/>
              </a:spcBef>
              <a:spcAft>
                <a:spcPts val="0"/>
              </a:spcAft>
              <a:buNone/>
            </a:pPr>
            <a:r>
              <a:rPr lang="en" sz="1000">
                <a:solidFill>
                  <a:schemeClr val="dk1"/>
                </a:solidFill>
              </a:rPr>
              <a:t>		name = "doggy Doe";</a:t>
            </a:r>
            <a:endParaRPr sz="1000">
              <a:solidFill>
                <a:schemeClr val="dk1"/>
              </a:solidFill>
            </a:endParaRPr>
          </a:p>
          <a:p>
            <a:pPr indent="0" lvl="0" marL="0" rtl="0" algn="l">
              <a:spcBef>
                <a:spcPts val="0"/>
              </a:spcBef>
              <a:spcAft>
                <a:spcPts val="0"/>
              </a:spcAft>
              <a:buNone/>
            </a:pPr>
            <a:r>
              <a:rPr lang="en" sz="1000">
                <a:solidFill>
                  <a:schemeClr val="dk1"/>
                </a:solidFill>
              </a:rPr>
              <a:t>		weight = 0.0;</a:t>
            </a:r>
            <a:endParaRPr sz="1000">
              <a:solidFill>
                <a:schemeClr val="dk1"/>
              </a:solidFill>
            </a:endParaRPr>
          </a:p>
          <a:p>
            <a:pPr indent="0" lvl="0" marL="0" rtl="0" algn="l">
              <a:spcBef>
                <a:spcPts val="0"/>
              </a:spcBef>
              <a:spcAft>
                <a:spcPts val="0"/>
              </a:spcAft>
              <a:buNone/>
            </a:pPr>
            <a:r>
              <a:rPr lang="en" sz="1000">
                <a:solidFill>
                  <a:schemeClr val="dk1"/>
                </a:solidFill>
              </a:rPr>
              <a:t>		height = 0.0;</a:t>
            </a:r>
            <a:endParaRPr sz="1000">
              <a:solidFill>
                <a:schemeClr val="dk1"/>
              </a:solidFill>
            </a:endParaRPr>
          </a:p>
          <a:p>
            <a:pPr indent="0" lvl="0" marL="0" rtl="0" algn="l">
              <a:spcBef>
                <a:spcPts val="0"/>
              </a:spcBef>
              <a:spcAft>
                <a:spcPts val="0"/>
              </a:spcAft>
              <a:buNone/>
            </a:pPr>
            <a:r>
              <a:rPr lang="en" sz="1000">
                <a:solidFill>
                  <a:schemeClr val="dk1"/>
                </a:solidFill>
              </a:rPr>
              <a:t>		isVaccinated = false;</a:t>
            </a:r>
            <a:endParaRPr sz="1000">
              <a:solidFill>
                <a:schemeClr val="dk1"/>
              </a:solidFill>
            </a:endParaRPr>
          </a:p>
          <a:p>
            <a:pPr indent="0" lvl="0" marL="0" rtl="0" algn="l">
              <a:spcBef>
                <a:spcPts val="0"/>
              </a:spcBef>
              <a:spcAft>
                <a:spcPts val="0"/>
              </a:spcAft>
              <a:buNone/>
            </a:pPr>
            <a:r>
              <a:rPr lang="en" sz="1000">
                <a:solidFill>
                  <a:schemeClr val="dk1"/>
                </a:solidFill>
              </a:rPr>
              <a:t>		ageInDogYears = 0;</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Dog( String name){</a:t>
            </a:r>
            <a:endParaRPr sz="1000">
              <a:solidFill>
                <a:schemeClr val="dk1"/>
              </a:solidFill>
            </a:endParaRPr>
          </a:p>
          <a:p>
            <a:pPr indent="0" lvl="0" marL="0" rtl="0" algn="l">
              <a:spcBef>
                <a:spcPts val="0"/>
              </a:spcBef>
              <a:spcAft>
                <a:spcPts val="0"/>
              </a:spcAft>
              <a:buNone/>
            </a:pPr>
            <a:r>
              <a:rPr lang="en" sz="1000">
                <a:solidFill>
                  <a:schemeClr val="dk1"/>
                </a:solidFill>
              </a:rPr>
              <a:t>		this();</a:t>
            </a:r>
            <a:endParaRPr sz="1000">
              <a:solidFill>
                <a:schemeClr val="dk1"/>
              </a:solidFill>
            </a:endParaRPr>
          </a:p>
          <a:p>
            <a:pPr indent="0" lvl="0" marL="0" rtl="0" algn="l">
              <a:spcBef>
                <a:spcPts val="0"/>
              </a:spcBef>
              <a:spcAft>
                <a:spcPts val="0"/>
              </a:spcAft>
              <a:buNone/>
            </a:pPr>
            <a:r>
              <a:rPr lang="en" sz="1000">
                <a:solidFill>
                  <a:schemeClr val="dk1"/>
                </a:solidFill>
              </a:rPr>
              <a:t>		this.name = name;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Dog( String name, double weight, double height ) {</a:t>
            </a:r>
            <a:endParaRPr sz="1000">
              <a:solidFill>
                <a:schemeClr val="dk1"/>
              </a:solidFill>
            </a:endParaRPr>
          </a:p>
          <a:p>
            <a:pPr indent="0" lvl="0" marL="0" rtl="0" algn="l">
              <a:spcBef>
                <a:spcPts val="0"/>
              </a:spcBef>
              <a:spcAft>
                <a:spcPts val="0"/>
              </a:spcAft>
              <a:buNone/>
            </a:pPr>
            <a:r>
              <a:rPr lang="en" sz="1000">
                <a:solidFill>
                  <a:schemeClr val="dk1"/>
                </a:solidFill>
              </a:rPr>
              <a:t>		this();</a:t>
            </a:r>
            <a:endParaRPr sz="1000">
              <a:solidFill>
                <a:schemeClr val="dk1"/>
              </a:solidFill>
            </a:endParaRPr>
          </a:p>
          <a:p>
            <a:pPr indent="0" lvl="0" marL="0" rtl="0" algn="l">
              <a:spcBef>
                <a:spcPts val="0"/>
              </a:spcBef>
              <a:spcAft>
                <a:spcPts val="0"/>
              </a:spcAft>
              <a:buNone/>
            </a:pPr>
            <a:r>
              <a:rPr lang="en" sz="1000">
                <a:solidFill>
                  <a:schemeClr val="dk1"/>
                </a:solidFill>
              </a:rPr>
              <a:t>		this.name = name;</a:t>
            </a:r>
            <a:endParaRPr sz="1000">
              <a:solidFill>
                <a:schemeClr val="dk1"/>
              </a:solidFill>
            </a:endParaRPr>
          </a:p>
          <a:p>
            <a:pPr indent="0" lvl="0" marL="0" rtl="0" algn="l">
              <a:spcBef>
                <a:spcPts val="0"/>
              </a:spcBef>
              <a:spcAft>
                <a:spcPts val="0"/>
              </a:spcAft>
              <a:buNone/>
            </a:pPr>
            <a:r>
              <a:rPr lang="en" sz="1000">
                <a:solidFill>
                  <a:schemeClr val="dk1"/>
                </a:solidFill>
              </a:rPr>
              <a:t>		this.weight = weight;</a:t>
            </a:r>
            <a:endParaRPr sz="1000">
              <a:solidFill>
                <a:schemeClr val="dk1"/>
              </a:solidFill>
            </a:endParaRPr>
          </a:p>
          <a:p>
            <a:pPr indent="0" lvl="0" marL="0" rtl="0" algn="l">
              <a:spcBef>
                <a:spcPts val="0"/>
              </a:spcBef>
              <a:spcAft>
                <a:spcPts val="0"/>
              </a:spcAft>
              <a:buNone/>
            </a:pPr>
            <a:r>
              <a:rPr lang="en" sz="1000">
                <a:solidFill>
                  <a:schemeClr val="dk1"/>
                </a:solidFill>
              </a:rPr>
              <a:t>		this.height = height;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Dog( String name, boolean isVaccinated, int age ) {</a:t>
            </a:r>
            <a:endParaRPr sz="1000">
              <a:solidFill>
                <a:schemeClr val="dk1"/>
              </a:solidFill>
            </a:endParaRPr>
          </a:p>
          <a:p>
            <a:pPr indent="0" lvl="0" marL="0" rtl="0" algn="l">
              <a:spcBef>
                <a:spcPts val="0"/>
              </a:spcBef>
              <a:spcAft>
                <a:spcPts val="0"/>
              </a:spcAft>
              <a:buNone/>
            </a:pPr>
            <a:r>
              <a:rPr lang="en" sz="1000">
                <a:solidFill>
                  <a:schemeClr val="dk1"/>
                </a:solidFill>
              </a:rPr>
              <a:t>		this();</a:t>
            </a:r>
            <a:endParaRPr sz="1000">
              <a:solidFill>
                <a:schemeClr val="dk1"/>
              </a:solidFill>
            </a:endParaRPr>
          </a:p>
          <a:p>
            <a:pPr indent="0" lvl="0" marL="0" rtl="0" algn="l">
              <a:spcBef>
                <a:spcPts val="0"/>
              </a:spcBef>
              <a:spcAft>
                <a:spcPts val="0"/>
              </a:spcAft>
              <a:buNone/>
            </a:pPr>
            <a:r>
              <a:rPr lang="en" sz="1000">
                <a:solidFill>
                  <a:schemeClr val="dk1"/>
                </a:solidFill>
              </a:rPr>
              <a:t>		this.name = name;</a:t>
            </a:r>
            <a:endParaRPr sz="1000">
              <a:solidFill>
                <a:schemeClr val="dk1"/>
              </a:solidFill>
            </a:endParaRPr>
          </a:p>
          <a:p>
            <a:pPr indent="0" lvl="0" marL="0" rtl="0" algn="l">
              <a:spcBef>
                <a:spcPts val="0"/>
              </a:spcBef>
              <a:spcAft>
                <a:spcPts val="0"/>
              </a:spcAft>
              <a:buNone/>
            </a:pPr>
            <a:r>
              <a:rPr lang="en" sz="1000">
                <a:solidFill>
                  <a:schemeClr val="dk1"/>
                </a:solidFill>
              </a:rPr>
              <a:t>		this.isVaccinated = isVaccinated;</a:t>
            </a:r>
            <a:endParaRPr sz="1000">
              <a:solidFill>
                <a:schemeClr val="dk1"/>
              </a:solidFill>
            </a:endParaRPr>
          </a:p>
          <a:p>
            <a:pPr indent="0" lvl="0" marL="0" rtl="0" algn="l">
              <a:spcBef>
                <a:spcPts val="0"/>
              </a:spcBef>
              <a:spcAft>
                <a:spcPts val="0"/>
              </a:spcAft>
              <a:buNone/>
            </a:pPr>
            <a:r>
              <a:rPr lang="en" sz="1000">
                <a:solidFill>
                  <a:schemeClr val="dk1"/>
                </a:solidFill>
              </a:rPr>
              <a:t>		ageInDogYears = age;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//fully overloaded constructor</a:t>
            </a:r>
            <a:endParaRPr sz="1000">
              <a:solidFill>
                <a:schemeClr val="dk1"/>
              </a:solidFill>
            </a:endParaRPr>
          </a:p>
          <a:p>
            <a:pPr indent="0" lvl="0" marL="0" rtl="0" algn="l">
              <a:spcBef>
                <a:spcPts val="0"/>
              </a:spcBef>
              <a:spcAft>
                <a:spcPts val="0"/>
              </a:spcAft>
              <a:buNone/>
            </a:pPr>
            <a:r>
              <a:rPr lang="en" sz="1000">
                <a:solidFill>
                  <a:schemeClr val="dk1"/>
                </a:solidFill>
              </a:rPr>
              <a:t>	public Dog( String name, double weight, double height, boolean isVaccinated, int age ){//fully overloaded constructor</a:t>
            </a:r>
            <a:endParaRPr sz="1000">
              <a:solidFill>
                <a:schemeClr val="dk1"/>
              </a:solidFill>
            </a:endParaRPr>
          </a:p>
          <a:p>
            <a:pPr indent="0" lvl="0" marL="0" rtl="0" algn="l">
              <a:spcBef>
                <a:spcPts val="0"/>
              </a:spcBef>
              <a:spcAft>
                <a:spcPts val="0"/>
              </a:spcAft>
              <a:buNone/>
            </a:pPr>
            <a:r>
              <a:rPr lang="en" sz="1000">
                <a:solidFill>
                  <a:schemeClr val="dk1"/>
                </a:solidFill>
              </a:rPr>
              <a:t>		numDogs++;</a:t>
            </a:r>
            <a:endParaRPr sz="1000">
              <a:solidFill>
                <a:schemeClr val="dk1"/>
              </a:solidFill>
            </a:endParaRPr>
          </a:p>
          <a:p>
            <a:pPr indent="0" lvl="0" marL="0" rtl="0" algn="l">
              <a:spcBef>
                <a:spcPts val="0"/>
              </a:spcBef>
              <a:spcAft>
                <a:spcPts val="0"/>
              </a:spcAft>
              <a:buNone/>
            </a:pPr>
            <a:r>
              <a:rPr lang="en" sz="1000">
                <a:solidFill>
                  <a:schemeClr val="dk1"/>
                </a:solidFill>
              </a:rPr>
              <a:t>		dogNumber = numDogs;</a:t>
            </a:r>
            <a:endParaRPr sz="1000">
              <a:solidFill>
                <a:schemeClr val="dk1"/>
              </a:solidFill>
            </a:endParaRPr>
          </a:p>
          <a:p>
            <a:pPr indent="0" lvl="0" marL="0" rtl="0" algn="l">
              <a:spcBef>
                <a:spcPts val="0"/>
              </a:spcBef>
              <a:spcAft>
                <a:spcPts val="0"/>
              </a:spcAft>
              <a:buNone/>
            </a:pPr>
            <a:r>
              <a:rPr lang="en" sz="1000">
                <a:solidFill>
                  <a:schemeClr val="dk1"/>
                </a:solidFill>
              </a:rPr>
              <a:t>		this.name = name;</a:t>
            </a:r>
            <a:endParaRPr sz="1000">
              <a:solidFill>
                <a:schemeClr val="dk1"/>
              </a:solidFill>
            </a:endParaRPr>
          </a:p>
          <a:p>
            <a:pPr indent="0" lvl="0" marL="0" rtl="0" algn="l">
              <a:spcBef>
                <a:spcPts val="0"/>
              </a:spcBef>
              <a:spcAft>
                <a:spcPts val="0"/>
              </a:spcAft>
              <a:buNone/>
            </a:pPr>
            <a:r>
              <a:rPr lang="en" sz="1000">
                <a:solidFill>
                  <a:schemeClr val="dk1"/>
                </a:solidFill>
              </a:rPr>
              <a:t>		this.weight = weight;</a:t>
            </a:r>
            <a:endParaRPr sz="1000">
              <a:solidFill>
                <a:schemeClr val="dk1"/>
              </a:solidFill>
            </a:endParaRPr>
          </a:p>
          <a:p>
            <a:pPr indent="0" lvl="0" marL="0" rtl="0" algn="l">
              <a:spcBef>
                <a:spcPts val="0"/>
              </a:spcBef>
              <a:spcAft>
                <a:spcPts val="0"/>
              </a:spcAft>
              <a:buNone/>
            </a:pPr>
            <a:r>
              <a:rPr lang="en" sz="1000">
                <a:solidFill>
                  <a:schemeClr val="dk1"/>
                </a:solidFill>
              </a:rPr>
              <a:t>		this.height = height;</a:t>
            </a:r>
            <a:endParaRPr sz="1000">
              <a:solidFill>
                <a:schemeClr val="dk1"/>
              </a:solidFill>
            </a:endParaRPr>
          </a:p>
          <a:p>
            <a:pPr indent="0" lvl="0" marL="0" rtl="0" algn="l">
              <a:spcBef>
                <a:spcPts val="0"/>
              </a:spcBef>
              <a:spcAft>
                <a:spcPts val="0"/>
              </a:spcAft>
              <a:buNone/>
            </a:pPr>
            <a:r>
              <a:rPr lang="en" sz="1000">
                <a:solidFill>
                  <a:schemeClr val="dk1"/>
                </a:solidFill>
              </a:rPr>
              <a:t>		this.isVaccinated = isVaccinated;</a:t>
            </a:r>
            <a:endParaRPr sz="1000">
              <a:solidFill>
                <a:schemeClr val="dk1"/>
              </a:solidFill>
            </a:endParaRPr>
          </a:p>
          <a:p>
            <a:pPr indent="0" lvl="0" marL="0" rtl="0" algn="l">
              <a:spcBef>
                <a:spcPts val="0"/>
              </a:spcBef>
              <a:spcAft>
                <a:spcPts val="0"/>
              </a:spcAft>
              <a:buNone/>
            </a:pPr>
            <a:r>
              <a:rPr lang="en" sz="1000">
                <a:solidFill>
                  <a:schemeClr val="dk1"/>
                </a:solidFill>
              </a:rPr>
              <a:t>		ageInDogYears = age; //do not need to specify this.ageInDogYears</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static int getNumDogs(){</a:t>
            </a:r>
            <a:endParaRPr sz="1000">
              <a:solidFill>
                <a:schemeClr val="dk1"/>
              </a:solidFill>
            </a:endParaRPr>
          </a:p>
          <a:p>
            <a:pPr indent="0" lvl="0" marL="0" rtl="0" algn="l">
              <a:spcBef>
                <a:spcPts val="0"/>
              </a:spcBef>
              <a:spcAft>
                <a:spcPts val="0"/>
              </a:spcAft>
              <a:buNone/>
            </a:pPr>
            <a:r>
              <a:rPr lang="en" sz="1000">
                <a:solidFill>
                  <a:schemeClr val="dk1"/>
                </a:solidFill>
              </a:rPr>
              <a:t>		return numDogs;</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int getDogNumber(){</a:t>
            </a:r>
            <a:endParaRPr sz="1000">
              <a:solidFill>
                <a:schemeClr val="dk1"/>
              </a:solidFill>
            </a:endParaRPr>
          </a:p>
          <a:p>
            <a:pPr indent="0" lvl="0" marL="0" rtl="0" algn="l">
              <a:spcBef>
                <a:spcPts val="0"/>
              </a:spcBef>
              <a:spcAft>
                <a:spcPts val="0"/>
              </a:spcAft>
              <a:buNone/>
            </a:pPr>
            <a:r>
              <a:rPr lang="en" sz="1000">
                <a:solidFill>
                  <a:schemeClr val="dk1"/>
                </a:solidFill>
              </a:rPr>
              <a:t>		return dogNumber;</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String getName() {//accessor/getter method</a:t>
            </a:r>
            <a:endParaRPr sz="1000">
              <a:solidFill>
                <a:schemeClr val="dk1"/>
              </a:solidFill>
            </a:endParaRPr>
          </a:p>
          <a:p>
            <a:pPr indent="0" lvl="0" marL="0" rtl="0" algn="l">
              <a:spcBef>
                <a:spcPts val="0"/>
              </a:spcBef>
              <a:spcAft>
                <a:spcPts val="0"/>
              </a:spcAft>
              <a:buNone/>
            </a:pPr>
            <a:r>
              <a:rPr lang="en" sz="1000">
                <a:solidFill>
                  <a:schemeClr val="dk1"/>
                </a:solidFill>
              </a:rPr>
              <a:t>		return name;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double getWeight() {//accessor/getter method</a:t>
            </a:r>
            <a:endParaRPr sz="1000">
              <a:solidFill>
                <a:schemeClr val="dk1"/>
              </a:solidFill>
            </a:endParaRPr>
          </a:p>
          <a:p>
            <a:pPr indent="0" lvl="0" marL="0" rtl="0" algn="l">
              <a:spcBef>
                <a:spcPts val="0"/>
              </a:spcBef>
              <a:spcAft>
                <a:spcPts val="0"/>
              </a:spcAft>
              <a:buNone/>
            </a:pPr>
            <a:r>
              <a:rPr lang="en" sz="1000">
                <a:solidFill>
                  <a:schemeClr val="dk1"/>
                </a:solidFill>
              </a:rPr>
              <a:t>		return weight;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double getHeight() {//accessor/getter method</a:t>
            </a:r>
            <a:endParaRPr sz="1000">
              <a:solidFill>
                <a:schemeClr val="dk1"/>
              </a:solidFill>
            </a:endParaRPr>
          </a:p>
          <a:p>
            <a:pPr indent="0" lvl="0" marL="0" rtl="0" algn="l">
              <a:spcBef>
                <a:spcPts val="0"/>
              </a:spcBef>
              <a:spcAft>
                <a:spcPts val="0"/>
              </a:spcAft>
              <a:buNone/>
            </a:pPr>
            <a:r>
              <a:rPr lang="en" sz="1000">
                <a:solidFill>
                  <a:schemeClr val="dk1"/>
                </a:solidFill>
              </a:rPr>
              <a:t>		return height;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boolean isVaccinated() {//accessor/getter method</a:t>
            </a:r>
            <a:endParaRPr sz="1000">
              <a:solidFill>
                <a:schemeClr val="dk1"/>
              </a:solidFill>
            </a:endParaRPr>
          </a:p>
          <a:p>
            <a:pPr indent="0" lvl="0" marL="0" rtl="0" algn="l">
              <a:spcBef>
                <a:spcPts val="0"/>
              </a:spcBef>
              <a:spcAft>
                <a:spcPts val="0"/>
              </a:spcAft>
              <a:buNone/>
            </a:pPr>
            <a:r>
              <a:rPr lang="en" sz="1000">
                <a:solidFill>
                  <a:schemeClr val="dk1"/>
                </a:solidFill>
              </a:rPr>
              <a:t>		return isVaccinated;</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int getAgeInDogYears() {//accessor/getter method</a:t>
            </a:r>
            <a:endParaRPr sz="1000">
              <a:solidFill>
                <a:schemeClr val="dk1"/>
              </a:solidFill>
            </a:endParaRPr>
          </a:p>
          <a:p>
            <a:pPr indent="0" lvl="0" marL="0" rtl="0" algn="l">
              <a:spcBef>
                <a:spcPts val="0"/>
              </a:spcBef>
              <a:spcAft>
                <a:spcPts val="0"/>
              </a:spcAft>
              <a:buNone/>
            </a:pPr>
            <a:r>
              <a:rPr lang="en" sz="1000">
                <a:solidFill>
                  <a:schemeClr val="dk1"/>
                </a:solidFill>
              </a:rPr>
              <a:t>		return ageInDogYears;</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setName(String name) {//mutator/modifier/setter method</a:t>
            </a:r>
            <a:endParaRPr sz="1000">
              <a:solidFill>
                <a:schemeClr val="dk1"/>
              </a:solidFill>
            </a:endParaRPr>
          </a:p>
          <a:p>
            <a:pPr indent="0" lvl="0" marL="0" rtl="0" algn="l">
              <a:spcBef>
                <a:spcPts val="0"/>
              </a:spcBef>
              <a:spcAft>
                <a:spcPts val="0"/>
              </a:spcAft>
              <a:buNone/>
            </a:pPr>
            <a:r>
              <a:rPr lang="en" sz="1000">
                <a:solidFill>
                  <a:schemeClr val="dk1"/>
                </a:solidFill>
              </a:rPr>
              <a:t>		this.name = name;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setWeight(double weight) {//mutator/modifier/setter method</a:t>
            </a:r>
            <a:endParaRPr sz="1000">
              <a:solidFill>
                <a:schemeClr val="dk1"/>
              </a:solidFill>
            </a:endParaRPr>
          </a:p>
          <a:p>
            <a:pPr indent="0" lvl="0" marL="0" rtl="0" algn="l">
              <a:spcBef>
                <a:spcPts val="0"/>
              </a:spcBef>
              <a:spcAft>
                <a:spcPts val="0"/>
              </a:spcAft>
              <a:buNone/>
            </a:pPr>
            <a:r>
              <a:rPr lang="en" sz="1000">
                <a:solidFill>
                  <a:schemeClr val="dk1"/>
                </a:solidFill>
              </a:rPr>
              <a:t>		this.weight = weight;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setHeight(double height) {//mutator/modifier/setter method</a:t>
            </a:r>
            <a:endParaRPr sz="1000">
              <a:solidFill>
                <a:schemeClr val="dk1"/>
              </a:solidFill>
            </a:endParaRPr>
          </a:p>
          <a:p>
            <a:pPr indent="0" lvl="0" marL="0" rtl="0" algn="l">
              <a:spcBef>
                <a:spcPts val="0"/>
              </a:spcBef>
              <a:spcAft>
                <a:spcPts val="0"/>
              </a:spcAft>
              <a:buNone/>
            </a:pPr>
            <a:r>
              <a:rPr lang="en" sz="1000">
                <a:solidFill>
                  <a:schemeClr val="dk1"/>
                </a:solidFill>
              </a:rPr>
              <a:t>		this.height = height;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setVaccinated(boolean isVaccinated) {//mutator/modifier/setter method</a:t>
            </a:r>
            <a:endParaRPr sz="1000">
              <a:solidFill>
                <a:schemeClr val="dk1"/>
              </a:solidFill>
            </a:endParaRPr>
          </a:p>
          <a:p>
            <a:pPr indent="0" lvl="0" marL="0" rtl="0" algn="l">
              <a:spcBef>
                <a:spcPts val="0"/>
              </a:spcBef>
              <a:spcAft>
                <a:spcPts val="0"/>
              </a:spcAft>
              <a:buNone/>
            </a:pPr>
            <a:r>
              <a:rPr lang="en" sz="1000">
                <a:solidFill>
                  <a:schemeClr val="dk1"/>
                </a:solidFill>
              </a:rPr>
              <a:t>		this.isVaccinated = isVaccinated;</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setAgeInDogYears(int ageInDogYears) {//mutator/modifier/setter method</a:t>
            </a:r>
            <a:endParaRPr sz="1000">
              <a:solidFill>
                <a:schemeClr val="dk1"/>
              </a:solidFill>
            </a:endParaRPr>
          </a:p>
          <a:p>
            <a:pPr indent="0" lvl="0" marL="0" rtl="0" algn="l">
              <a:spcBef>
                <a:spcPts val="0"/>
              </a:spcBef>
              <a:spcAft>
                <a:spcPts val="0"/>
              </a:spcAft>
              <a:buNone/>
            </a:pPr>
            <a:r>
              <a:rPr lang="en" sz="1000">
                <a:solidFill>
                  <a:schemeClr val="dk1"/>
                </a:solidFill>
              </a:rPr>
              <a:t>		this.ageInDogYears = ageInDogYears;</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public void speak(){					// 5 behavioral method</a:t>
            </a:r>
            <a:endParaRPr sz="1000">
              <a:solidFill>
                <a:schemeClr val="dk1"/>
              </a:solidFill>
            </a:endParaRPr>
          </a:p>
          <a:p>
            <a:pPr indent="0" lvl="0" marL="0" rtl="0" algn="l">
              <a:spcBef>
                <a:spcPts val="0"/>
              </a:spcBef>
              <a:spcAft>
                <a:spcPts val="0"/>
              </a:spcAft>
              <a:buNone/>
            </a:pPr>
            <a:r>
              <a:rPr lang="en" sz="1000">
                <a:solidFill>
                  <a:schemeClr val="dk1"/>
                </a:solidFill>
              </a:rPr>
              <a:t>		System.out.println("woof");</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void sit(){					// 5 behavioral method</a:t>
            </a:r>
            <a:endParaRPr sz="1000">
              <a:solidFill>
                <a:schemeClr val="dk1"/>
              </a:solidFill>
            </a:endParaRPr>
          </a:p>
          <a:p>
            <a:pPr indent="0" lvl="0" marL="0" rtl="0" algn="l">
              <a:spcBef>
                <a:spcPts val="0"/>
              </a:spcBef>
              <a:spcAft>
                <a:spcPts val="0"/>
              </a:spcAft>
              <a:buNone/>
            </a:pPr>
            <a:r>
              <a:rPr lang="en" sz="1000">
                <a:solidFill>
                  <a:schemeClr val="dk1"/>
                </a:solidFill>
              </a:rPr>
              <a:t>		System.out.println("I, "+name+", will sit now.");</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void beg(){					// 5 behavioral method</a:t>
            </a:r>
            <a:endParaRPr sz="1000">
              <a:solidFill>
                <a:schemeClr val="dk1"/>
              </a:solidFill>
            </a:endParaRPr>
          </a:p>
          <a:p>
            <a:pPr indent="0" lvl="0" marL="0" rtl="0" algn="l">
              <a:spcBef>
                <a:spcPts val="0"/>
              </a:spcBef>
              <a:spcAft>
                <a:spcPts val="0"/>
              </a:spcAft>
              <a:buNone/>
            </a:pPr>
            <a:r>
              <a:rPr lang="en" sz="1000">
                <a:solidFill>
                  <a:schemeClr val="dk1"/>
                </a:solidFill>
              </a:rPr>
              <a:t>		System.out.println("treat for "+name+" woof please");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int getAgeConvertedIntoHumanYears(){	// 5 behavioral method</a:t>
            </a:r>
            <a:endParaRPr sz="1000">
              <a:solidFill>
                <a:schemeClr val="dk1"/>
              </a:solidFill>
            </a:endParaRPr>
          </a:p>
          <a:p>
            <a:pPr indent="0" lvl="0" marL="0" rtl="0" algn="l">
              <a:spcBef>
                <a:spcPts val="0"/>
              </a:spcBef>
              <a:spcAft>
                <a:spcPts val="0"/>
              </a:spcAft>
              <a:buNone/>
            </a:pPr>
            <a:r>
              <a:rPr lang="en" sz="1000">
                <a:solidFill>
                  <a:schemeClr val="dk1"/>
                </a:solidFill>
              </a:rPr>
              <a:t>		return ageInDogYears * 7;</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void gainWeight(){</a:t>
            </a:r>
            <a:endParaRPr sz="1000">
              <a:solidFill>
                <a:schemeClr val="dk1"/>
              </a:solidFill>
            </a:endParaRPr>
          </a:p>
          <a:p>
            <a:pPr indent="0" lvl="0" marL="0" rtl="0" algn="l">
              <a:spcBef>
                <a:spcPts val="0"/>
              </a:spcBef>
              <a:spcAft>
                <a:spcPts val="0"/>
              </a:spcAft>
              <a:buNone/>
            </a:pPr>
            <a:r>
              <a:rPr lang="en" sz="1000">
                <a:solidFill>
                  <a:schemeClr val="dk1"/>
                </a:solidFill>
              </a:rPr>
              <a:t>		weight++;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public void growTaller(){</a:t>
            </a:r>
            <a:endParaRPr sz="1000">
              <a:solidFill>
                <a:schemeClr val="dk1"/>
              </a:solidFill>
            </a:endParaRPr>
          </a:p>
          <a:p>
            <a:pPr indent="0" lvl="0" marL="0" rtl="0" algn="l">
              <a:spcBef>
                <a:spcPts val="0"/>
              </a:spcBef>
              <a:spcAft>
                <a:spcPts val="0"/>
              </a:spcAft>
              <a:buNone/>
            </a:pPr>
            <a:r>
              <a:rPr lang="en" sz="1000">
                <a:solidFill>
                  <a:schemeClr val="dk1"/>
                </a:solidFill>
              </a:rPr>
              <a:t>		height++;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@Override</a:t>
            </a:r>
            <a:endParaRPr sz="1000">
              <a:solidFill>
                <a:schemeClr val="dk1"/>
              </a:solidFill>
            </a:endParaRPr>
          </a:p>
          <a:p>
            <a:pPr indent="0" lvl="0" marL="0" rtl="0" algn="l">
              <a:spcBef>
                <a:spcPts val="0"/>
              </a:spcBef>
              <a:spcAft>
                <a:spcPts val="0"/>
              </a:spcAft>
              <a:buNone/>
            </a:pPr>
            <a:r>
              <a:rPr lang="en" sz="1000">
                <a:solidFill>
                  <a:schemeClr val="dk1"/>
                </a:solidFill>
              </a:rPr>
              <a:t>	public String toString() {</a:t>
            </a:r>
            <a:endParaRPr sz="1000">
              <a:solidFill>
                <a:schemeClr val="dk1"/>
              </a:solidFill>
            </a:endParaRPr>
          </a:p>
          <a:p>
            <a:pPr indent="0" lvl="0" marL="0" rtl="0" algn="l">
              <a:spcBef>
                <a:spcPts val="0"/>
              </a:spcBef>
              <a:spcAft>
                <a:spcPts val="0"/>
              </a:spcAft>
              <a:buNone/>
            </a:pPr>
            <a:r>
              <a:rPr lang="en" sz="1000">
                <a:solidFill>
                  <a:schemeClr val="dk1"/>
                </a:solidFill>
              </a:rPr>
              <a:t>		String s =  "Dog [name=" + name + ", weight=" + weight + ", height="</a:t>
            </a:r>
            <a:endParaRPr sz="1000">
              <a:solidFill>
                <a:schemeClr val="dk1"/>
              </a:solidFill>
            </a:endParaRPr>
          </a:p>
          <a:p>
            <a:pPr indent="0" lvl="0" marL="0" rtl="0" algn="l">
              <a:spcBef>
                <a:spcPts val="0"/>
              </a:spcBef>
              <a:spcAft>
                <a:spcPts val="0"/>
              </a:spcAft>
              <a:buNone/>
            </a:pPr>
            <a:r>
              <a:rPr lang="en" sz="1000">
                <a:solidFill>
                  <a:schemeClr val="dk1"/>
                </a:solidFill>
              </a:rPr>
              <a:t>				+ height + ", " ;</a:t>
            </a:r>
            <a:endParaRPr sz="1000">
              <a:solidFill>
                <a:schemeClr val="dk1"/>
              </a:solidFill>
            </a:endParaRPr>
          </a:p>
          <a:p>
            <a:pPr indent="0" lvl="0" marL="0" rtl="0" algn="l">
              <a:spcBef>
                <a:spcPts val="0"/>
              </a:spcBef>
              <a:spcAft>
                <a:spcPts val="0"/>
              </a:spcAft>
              <a:buNone/>
            </a:pPr>
            <a:r>
              <a:rPr lang="en" sz="1000">
                <a:solidFill>
                  <a:schemeClr val="dk1"/>
                </a:solidFill>
              </a:rPr>
              <a:t>		s += (isVaccinated) ? "is vaccinated" : "is not vaccinated";</a:t>
            </a:r>
            <a:endParaRPr sz="1000">
              <a:solidFill>
                <a:schemeClr val="dk1"/>
              </a:solidFill>
            </a:endParaRPr>
          </a:p>
          <a:p>
            <a:pPr indent="0" lvl="0" marL="0" rtl="0" algn="l">
              <a:spcBef>
                <a:spcPts val="0"/>
              </a:spcBef>
              <a:spcAft>
                <a:spcPts val="0"/>
              </a:spcAft>
              <a:buNone/>
            </a:pPr>
            <a:r>
              <a:rPr lang="en" sz="1000">
                <a:solidFill>
                  <a:schemeClr val="dk1"/>
                </a:solidFill>
              </a:rPr>
              <a:t>		s += ", dog number= "+dogNumber;</a:t>
            </a:r>
            <a:endParaRPr sz="1000">
              <a:solidFill>
                <a:schemeClr val="dk1"/>
              </a:solidFill>
            </a:endParaRPr>
          </a:p>
          <a:p>
            <a:pPr indent="0" lvl="0" marL="0" rtl="0" algn="l">
              <a:spcBef>
                <a:spcPts val="0"/>
              </a:spcBef>
              <a:spcAft>
                <a:spcPts val="0"/>
              </a:spcAft>
              <a:buNone/>
            </a:pPr>
            <a:r>
              <a:rPr lang="en" sz="1000">
                <a:solidFill>
                  <a:schemeClr val="dk1"/>
                </a:solidFill>
              </a:rPr>
              <a:t>		return s;</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@Override</a:t>
            </a:r>
            <a:endParaRPr sz="1000">
              <a:solidFill>
                <a:schemeClr val="dk1"/>
              </a:solidFill>
            </a:endParaRPr>
          </a:p>
          <a:p>
            <a:pPr indent="0" lvl="0" marL="0" rtl="0" algn="l">
              <a:spcBef>
                <a:spcPts val="0"/>
              </a:spcBef>
              <a:spcAft>
                <a:spcPts val="0"/>
              </a:spcAft>
              <a:buNone/>
            </a:pPr>
            <a:r>
              <a:rPr lang="en" sz="1000">
                <a:solidFill>
                  <a:schemeClr val="dk1"/>
                </a:solidFill>
              </a:rPr>
              <a:t>	public boolean equals(Object obj) {</a:t>
            </a:r>
            <a:endParaRPr sz="1000">
              <a:solidFill>
                <a:schemeClr val="dk1"/>
              </a:solidFill>
            </a:endParaRPr>
          </a:p>
          <a:p>
            <a:pPr indent="0" lvl="0" marL="0" rtl="0" algn="l">
              <a:spcBef>
                <a:spcPts val="0"/>
              </a:spcBef>
              <a:spcAft>
                <a:spcPts val="0"/>
              </a:spcAft>
              <a:buNone/>
            </a:pPr>
            <a:r>
              <a:rPr lang="en" sz="1000">
                <a:solidFill>
                  <a:schemeClr val="dk1"/>
                </a:solidFill>
              </a:rPr>
              <a:t>		if (obj == null){ return false; }</a:t>
            </a:r>
            <a:endParaRPr sz="1000">
              <a:solidFill>
                <a:schemeClr val="dk1"/>
              </a:solidFill>
            </a:endParaRPr>
          </a:p>
          <a:p>
            <a:pPr indent="0" lvl="0" marL="0" rtl="0" algn="l">
              <a:spcBef>
                <a:spcPts val="0"/>
              </a:spcBef>
              <a:spcAft>
                <a:spcPts val="0"/>
              </a:spcAft>
              <a:buNone/>
            </a:pPr>
            <a:r>
              <a:rPr lang="en" sz="1000">
                <a:solidFill>
                  <a:schemeClr val="dk1"/>
                </a:solidFill>
              </a:rPr>
              <a:t>		if (this == obj) { return true; }</a:t>
            </a:r>
            <a:endParaRPr sz="1000">
              <a:solidFill>
                <a:schemeClr val="dk1"/>
              </a:solidFill>
            </a:endParaRPr>
          </a:p>
          <a:p>
            <a:pPr indent="0" lvl="0" marL="0" rtl="0" algn="l">
              <a:spcBef>
                <a:spcPts val="0"/>
              </a:spcBef>
              <a:spcAft>
                <a:spcPts val="0"/>
              </a:spcAft>
              <a:buNone/>
            </a:pPr>
            <a:r>
              <a:rPr lang="en" sz="1000">
                <a:solidFill>
                  <a:schemeClr val="dk1"/>
                </a:solidFill>
              </a:rPr>
              <a:t>		if (obj instanceof Dog){</a:t>
            </a:r>
            <a:endParaRPr sz="1000">
              <a:solidFill>
                <a:schemeClr val="dk1"/>
              </a:solidFill>
            </a:endParaRPr>
          </a:p>
          <a:p>
            <a:pPr indent="0" lvl="0" marL="0" rtl="0" algn="l">
              <a:spcBef>
                <a:spcPts val="0"/>
              </a:spcBef>
              <a:spcAft>
                <a:spcPts val="0"/>
              </a:spcAft>
              <a:buNone/>
            </a:pPr>
            <a:r>
              <a:rPr lang="en" sz="1000">
                <a:solidFill>
                  <a:schemeClr val="dk1"/>
                </a:solidFill>
              </a:rPr>
              <a:t>			Dog other = (Dog) obj;	//cast other to Dog</a:t>
            </a:r>
            <a:endParaRPr sz="1000">
              <a:solidFill>
                <a:schemeClr val="dk1"/>
              </a:solidFill>
            </a:endParaRPr>
          </a:p>
          <a:p>
            <a:pPr indent="0" lvl="0" marL="0" rtl="0" algn="l">
              <a:spcBef>
                <a:spcPts val="0"/>
              </a:spcBef>
              <a:spcAft>
                <a:spcPts val="0"/>
              </a:spcAft>
              <a:buNone/>
            </a:pPr>
            <a:r>
              <a:rPr lang="en" sz="1000">
                <a:solidFill>
                  <a:schemeClr val="dk1"/>
                </a:solidFill>
              </a:rPr>
              <a:t>			if (ageInDogYears == other.ageInDogYears){</a:t>
            </a:r>
            <a:endParaRPr sz="1000">
              <a:solidFill>
                <a:schemeClr val="dk1"/>
              </a:solidFill>
            </a:endParaRPr>
          </a:p>
          <a:p>
            <a:pPr indent="0" lvl="0" marL="0" rtl="0" algn="l">
              <a:spcBef>
                <a:spcPts val="0"/>
              </a:spcBef>
              <a:spcAft>
                <a:spcPts val="0"/>
              </a:spcAft>
              <a:buNone/>
            </a:pPr>
            <a:r>
              <a:rPr lang="en" sz="1000">
                <a:solidFill>
                  <a:schemeClr val="dk1"/>
                </a:solidFill>
              </a:rPr>
              <a:t>			  if (Math.abs (height - other.height) &lt; 0.5){//absolute value use accuracy range</a:t>
            </a:r>
            <a:endParaRPr sz="1000">
              <a:solidFill>
                <a:schemeClr val="dk1"/>
              </a:solidFill>
            </a:endParaRPr>
          </a:p>
          <a:p>
            <a:pPr indent="0" lvl="0" marL="0" rtl="0" algn="l">
              <a:spcBef>
                <a:spcPts val="0"/>
              </a:spcBef>
              <a:spcAft>
                <a:spcPts val="0"/>
              </a:spcAft>
              <a:buNone/>
            </a:pPr>
            <a:r>
              <a:rPr lang="en" sz="1000">
                <a:solidFill>
                  <a:schemeClr val="dk1"/>
                </a:solidFill>
              </a:rPr>
              <a:t>				if (Math.abs (weight - other.weight) &lt; 0.5){//absolute value use accuracy range</a:t>
            </a:r>
            <a:endParaRPr sz="1000">
              <a:solidFill>
                <a:schemeClr val="dk1"/>
              </a:solidFill>
            </a:endParaRPr>
          </a:p>
          <a:p>
            <a:pPr indent="0" lvl="0" marL="0" rtl="0" algn="l">
              <a:spcBef>
                <a:spcPts val="0"/>
              </a:spcBef>
              <a:spcAft>
                <a:spcPts val="0"/>
              </a:spcAft>
              <a:buNone/>
            </a:pPr>
            <a:r>
              <a:rPr lang="en" sz="1000">
                <a:solidFill>
                  <a:schemeClr val="dk1"/>
                </a:solidFill>
              </a:rPr>
              <a:t>				  if (isVaccinated == other.isVaccinated){</a:t>
            </a:r>
            <a:endParaRPr sz="1000">
              <a:solidFill>
                <a:schemeClr val="dk1"/>
              </a:solidFill>
            </a:endParaRPr>
          </a:p>
          <a:p>
            <a:pPr indent="0" lvl="0" marL="0" rtl="0" algn="l">
              <a:spcBef>
                <a:spcPts val="0"/>
              </a:spcBef>
              <a:spcAft>
                <a:spcPts val="0"/>
              </a:spcAft>
              <a:buNone/>
            </a:pPr>
            <a:r>
              <a:rPr lang="en" sz="1000">
                <a:solidFill>
                  <a:schemeClr val="dk1"/>
                </a:solidFill>
              </a:rPr>
              <a:t>				    if ((name != null) &amp;&amp; (other.name != null)){//check name not null String</a:t>
            </a:r>
            <a:endParaRPr sz="1000">
              <a:solidFill>
                <a:schemeClr val="dk1"/>
              </a:solidFill>
            </a:endParaRPr>
          </a:p>
          <a:p>
            <a:pPr indent="0" lvl="0" marL="0" rtl="0" algn="l">
              <a:spcBef>
                <a:spcPts val="0"/>
              </a:spcBef>
              <a:spcAft>
                <a:spcPts val="0"/>
              </a:spcAft>
              <a:buNone/>
            </a:pPr>
            <a:r>
              <a:rPr lang="en" sz="1000">
                <a:solidFill>
                  <a:schemeClr val="dk1"/>
                </a:solidFill>
              </a:rPr>
              <a:t>				      if(name.equals(other.name)){ //safe to call equals method on name</a:t>
            </a:r>
            <a:endParaRPr sz="1000">
              <a:solidFill>
                <a:schemeClr val="dk1"/>
              </a:solidFill>
            </a:endParaRPr>
          </a:p>
          <a:p>
            <a:pPr indent="0" lvl="0" marL="0" rtl="0" algn="l">
              <a:spcBef>
                <a:spcPts val="0"/>
              </a:spcBef>
              <a:spcAft>
                <a:spcPts val="0"/>
              </a:spcAft>
              <a:buNone/>
            </a:pPr>
            <a:r>
              <a:rPr lang="en" sz="1000">
                <a:solidFill>
                  <a:schemeClr val="dk1"/>
                </a:solidFill>
              </a:rPr>
              <a:t>						return true;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return false;</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
            </a:r>
            <a:r>
              <a:rPr lang="en" sz="1000">
                <a:solidFill>
                  <a:schemeClr val="dk1"/>
                </a:solidFill>
              </a:rPr>
              <a:t>* ** ** ** ** ** ** ** ** ** ** ** ** ** ** ** ** ** ** ** ** ** ** ** ** ** ** ** ** ** ** ** ** ** ** ** ** ** ** ** ** ** ** ** *</a:t>
            </a:r>
            <a:r>
              <a:rPr lang="en" sz="1000">
                <a:solidFill>
                  <a:schemeClr val="dk1"/>
                </a:solidFill>
              </a:rPr>
              <a:t>/</a:t>
            </a:r>
            <a:br>
              <a:rPr lang="en" sz="1000">
                <a:solidFill>
                  <a:schemeClr val="dk1"/>
                </a:solidFill>
              </a:rPr>
            </a:br>
            <a:br>
              <a:rPr lang="en" sz="1000">
                <a:solidFill>
                  <a:schemeClr val="dk1"/>
                </a:solidFill>
              </a:rPr>
            </a:br>
            <a:r>
              <a:rPr lang="en" sz="1000">
                <a:solidFill>
                  <a:schemeClr val="dk1"/>
                </a:solidFill>
              </a:rPr>
              <a:t>package ch9_inheritance1;</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import ch8_objects.Dog;</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public class ShowDog extends Dog{</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int numTrophies;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String bestFeature;</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ShowDog(){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super.setName("Show Dog Doe"); //super("Show Dog Doe"); //equivalent statements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numTrophies = 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bestFeature = "unknown";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ShowDog(String 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super(name); //super(); setName(name); //equivalent statements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numTrophies = 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bestFeature = "unknown";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ShowDog(int numTrophies, String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super("Show Dog Doe"); //super(); setName("Show Dog Doe");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this.numTrophies = isValid(numTrophies) ? numTrophies : 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this.bestFeature =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ShowDog(String name, double wt,double ht, boolean isVac, int age,int numTrophies, String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super(name, wt,ht,isVac,age);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this.numTrophies = isValid(numTrophies) ? numTrophies : 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this.bestFeature =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protected boolean isValid(int val){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val &gt;=0;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int getNumTrophies()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numTrophies;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String getBestFeature()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void setNumTrophies(int numTrophies)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this.numTrophies = isValid(numTrophies) ? numTrophies : 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void addTrophy()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numTrophies++;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void setBestFeature(String bestFeature)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this.bestFeature =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@Override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String toString()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super.toString()+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"\nShowDog [numTrophies=" + numTrophies + ",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bestFeature +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@Override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boolean equals(Object obj)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 (obj == null){ return false;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 (this == obj) { return true;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if(obj instanceof ShowDog){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ShowDog otherSD = (ShowDog)obj;</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if(super.equals(obj)){</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if(bestFeature.equalsIgnoreCase(otherSD.bestFeature)){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if(numTrophies == otherSD.numTrophies){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true;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false;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afdaeb35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afdaeb35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eab0f24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eab0f24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eab0f24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eab0f24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c5b838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c5b838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eab0f24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eab0f24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package ch9_inheritance1;</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public class BetterShowDog extends ShowDog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Trick [] 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int numTricks;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static final int MAX_TRICKS = 5;</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BetterShowDog(){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super("Better Show Dog Doe");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tricks = new Trick[MAX_TRICKS];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numTricks=0;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BetterShowDog(String 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setName(name); //super.setName(name); //equivalent statement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BetterShowDog(int numTrophies, String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super.setNumTrophies(numTrophies);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super.setBestFeature(bestFeature);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BetterShowDog(String name, double wt,double ht, boolean isVac, int age,int numTrophies, String 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super(name,wt,ht,isVac,age,numTrophies,bestFeature);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tricks = new Trick[MAX_TRICKS];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numTricks=0;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boolean addTrick(String trickName, int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if(numTricks&lt;MAX_TRICKS){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if(trickName !=null &amp;&amp; isValid(skillLevel)){//prevent null name, invalid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for(int i=0; i&lt;numTricks; 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if(tricks[numTricks]!=null &amp;&amp; trickName.equalsIgnoreCase(tricks[numTricks].name)){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false; //prevent duplicate 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tricks[numTricks++] = new Trick(trickName,skillLevel);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true;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false;//no more tricks can be added or skillLevel was invalid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boolean removeTrickByName(String trickName){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for(int i=0; i&lt;numTricks; 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if(tricks[i].name.equalsIgnoreCase(trickName)){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for(int j=i; j&lt;numTricks-1;j++){//start at value of item to remove repeat up to numTricks-2 to compensate for +1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tricks[j]=tricks[j+1];//shift from right to left to remove gaps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tricks[numTricks--]=null;//nullify then decrement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true;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false;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int getNumTricks(){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numTricks;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int getSkillLevelForTrickByName(String trickName){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for(int i=0; i&lt;numTricks; 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if(tricks[i].name.equalsIgnoreCase(trickName)){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tricks[i].skillLevel;//no modification of the array, just return the int value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-1;//-1 is a non-existent skill 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String getTricksAsString(){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String 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for(int i=0; i&lt;numTricks; 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 tricks[i].toString();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s+"\n";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@Override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String toString()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TODO Auto-generated method stub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super.toString()+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"\nBetterShowDog [ number of Tricks="+numTricks+":\n"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+getTricksAsString()+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static class Trick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We could mark the Trick class as static</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since we do not need to directly access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any of the Outer class's member variables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It is private so it is not accessible outside the Outer class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If it were protected it would be accessible outside the Outer class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We will NOT make it protected static</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because we DO NOT want to allow the creation of Trick objects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via the BetterShowDog.Trick syntax</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BetterShowDog.Trick t = new BetterShowDog.Trick(name,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String 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private int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Trick(String name, int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this.name = 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this.skillLevel = 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@Override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boolean equals(Object o){</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if(o==null){return false;}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if(this==o){return true;}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if(o instanceof Trick){</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Trick otherT = (Trick)o;</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if(this.name.equalsIgnoreCase( otherT.name)){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if(this.skillLevel== otherT.skillLevel){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true;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false;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String toString(){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String s = "Trick[ name=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this.name+", skill level=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this.skillLevel+" ]\n";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}//end of nested inner class Trick</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00a2021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00a2021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eab0f24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eab0f24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31A68"/>
                </a:solidFill>
              </a:rPr>
              <a:t>package ch9_inheritance1;</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import ch8_objects.Dog;</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public class ShowDog extends Dog{</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private int numTrophies;</a:t>
            </a:r>
            <a:endParaRPr sz="1000">
              <a:solidFill>
                <a:srgbClr val="931A68"/>
              </a:solidFill>
            </a:endParaRPr>
          </a:p>
          <a:p>
            <a:pPr indent="0" lvl="0" marL="0" rtl="0" algn="l">
              <a:spcBef>
                <a:spcPts val="0"/>
              </a:spcBef>
              <a:spcAft>
                <a:spcPts val="0"/>
              </a:spcAft>
              <a:buNone/>
            </a:pPr>
            <a:r>
              <a:rPr lang="en" sz="1000">
                <a:solidFill>
                  <a:srgbClr val="931A68"/>
                </a:solidFill>
              </a:rPr>
              <a:t>	private String bestFeature;</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ShowDog(){</a:t>
            </a:r>
            <a:endParaRPr sz="1000">
              <a:solidFill>
                <a:srgbClr val="931A68"/>
              </a:solidFill>
            </a:endParaRPr>
          </a:p>
          <a:p>
            <a:pPr indent="0" lvl="0" marL="0" rtl="0" algn="l">
              <a:spcBef>
                <a:spcPts val="0"/>
              </a:spcBef>
              <a:spcAft>
                <a:spcPts val="0"/>
              </a:spcAft>
              <a:buNone/>
            </a:pPr>
            <a:r>
              <a:rPr lang="en" sz="1000">
                <a:solidFill>
                  <a:srgbClr val="931A68"/>
                </a:solidFill>
              </a:rPr>
              <a:t>		super(); </a:t>
            </a:r>
            <a:endParaRPr sz="1000">
              <a:solidFill>
                <a:srgbClr val="931A68"/>
              </a:solidFill>
            </a:endParaRPr>
          </a:p>
          <a:p>
            <a:pPr indent="0" lvl="0" marL="0" rtl="0" algn="l">
              <a:spcBef>
                <a:spcPts val="0"/>
              </a:spcBef>
              <a:spcAft>
                <a:spcPts val="0"/>
              </a:spcAft>
              <a:buNone/>
            </a:pPr>
            <a:r>
              <a:rPr lang="en" sz="1000">
                <a:solidFill>
                  <a:srgbClr val="931A68"/>
                </a:solidFill>
              </a:rPr>
              <a:t>		super.setName("Show Dog Doe"); //super("Show Dog Doe"); //equivalent statements</a:t>
            </a:r>
            <a:endParaRPr sz="1000">
              <a:solidFill>
                <a:srgbClr val="931A68"/>
              </a:solidFill>
            </a:endParaRPr>
          </a:p>
          <a:p>
            <a:pPr indent="0" lvl="0" marL="0" rtl="0" algn="l">
              <a:spcBef>
                <a:spcPts val="0"/>
              </a:spcBef>
              <a:spcAft>
                <a:spcPts val="0"/>
              </a:spcAft>
              <a:buNone/>
            </a:pPr>
            <a:r>
              <a:rPr lang="en" sz="1000">
                <a:solidFill>
                  <a:srgbClr val="931A68"/>
                </a:solidFill>
              </a:rPr>
              <a:t>		numTrophies = 0;</a:t>
            </a:r>
            <a:endParaRPr sz="1000">
              <a:solidFill>
                <a:srgbClr val="931A68"/>
              </a:solidFill>
            </a:endParaRPr>
          </a:p>
          <a:p>
            <a:pPr indent="0" lvl="0" marL="0" rtl="0" algn="l">
              <a:spcBef>
                <a:spcPts val="0"/>
              </a:spcBef>
              <a:spcAft>
                <a:spcPts val="0"/>
              </a:spcAft>
              <a:buNone/>
            </a:pPr>
            <a:r>
              <a:rPr lang="en" sz="1000">
                <a:solidFill>
                  <a:srgbClr val="931A68"/>
                </a:solidFill>
              </a:rPr>
              <a:t>		bestFeature = "unknown";</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ShowDog(String name){</a:t>
            </a:r>
            <a:endParaRPr sz="1000">
              <a:solidFill>
                <a:srgbClr val="931A68"/>
              </a:solidFill>
            </a:endParaRPr>
          </a:p>
          <a:p>
            <a:pPr indent="0" lvl="0" marL="0" rtl="0" algn="l">
              <a:spcBef>
                <a:spcPts val="0"/>
              </a:spcBef>
              <a:spcAft>
                <a:spcPts val="0"/>
              </a:spcAft>
              <a:buNone/>
            </a:pPr>
            <a:r>
              <a:rPr lang="en" sz="1000">
                <a:solidFill>
                  <a:srgbClr val="931A68"/>
                </a:solidFill>
              </a:rPr>
              <a:t>		super(name); //super(); setName(name); //equivalent statements</a:t>
            </a:r>
            <a:endParaRPr sz="1000">
              <a:solidFill>
                <a:srgbClr val="931A68"/>
              </a:solidFill>
            </a:endParaRPr>
          </a:p>
          <a:p>
            <a:pPr indent="0" lvl="0" marL="0" rtl="0" algn="l">
              <a:spcBef>
                <a:spcPts val="0"/>
              </a:spcBef>
              <a:spcAft>
                <a:spcPts val="0"/>
              </a:spcAft>
              <a:buNone/>
            </a:pPr>
            <a:r>
              <a:rPr lang="en" sz="1000">
                <a:solidFill>
                  <a:srgbClr val="931A68"/>
                </a:solidFill>
              </a:rPr>
              <a:t>		numTrophies = 0;</a:t>
            </a:r>
            <a:endParaRPr sz="1000">
              <a:solidFill>
                <a:srgbClr val="931A68"/>
              </a:solidFill>
            </a:endParaRPr>
          </a:p>
          <a:p>
            <a:pPr indent="0" lvl="0" marL="0" rtl="0" algn="l">
              <a:spcBef>
                <a:spcPts val="0"/>
              </a:spcBef>
              <a:spcAft>
                <a:spcPts val="0"/>
              </a:spcAft>
              <a:buNone/>
            </a:pPr>
            <a:r>
              <a:rPr lang="en" sz="1000">
                <a:solidFill>
                  <a:srgbClr val="931A68"/>
                </a:solidFill>
              </a:rPr>
              <a:t>		bestFeature = "unknown";</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public ShowDog(int numTrophies, String bestFeature){</a:t>
            </a:r>
            <a:endParaRPr sz="1000">
              <a:solidFill>
                <a:srgbClr val="931A68"/>
              </a:solidFill>
            </a:endParaRPr>
          </a:p>
          <a:p>
            <a:pPr indent="0" lvl="0" marL="0" rtl="0" algn="l">
              <a:spcBef>
                <a:spcPts val="0"/>
              </a:spcBef>
              <a:spcAft>
                <a:spcPts val="0"/>
              </a:spcAft>
              <a:buNone/>
            </a:pPr>
            <a:r>
              <a:rPr lang="en" sz="1000">
                <a:solidFill>
                  <a:srgbClr val="931A68"/>
                </a:solidFill>
              </a:rPr>
              <a:t>		super("Show Dog Doe"); //super(); setName("Show Dog Doe");</a:t>
            </a:r>
            <a:endParaRPr sz="1000">
              <a:solidFill>
                <a:srgbClr val="931A68"/>
              </a:solidFill>
            </a:endParaRPr>
          </a:p>
          <a:p>
            <a:pPr indent="0" lvl="0" marL="0" rtl="0" algn="l">
              <a:spcBef>
                <a:spcPts val="0"/>
              </a:spcBef>
              <a:spcAft>
                <a:spcPts val="0"/>
              </a:spcAft>
              <a:buNone/>
            </a:pPr>
            <a:r>
              <a:rPr lang="en" sz="1000">
                <a:solidFill>
                  <a:srgbClr val="931A68"/>
                </a:solidFill>
              </a:rPr>
              <a:t>		this.numTrophies = isValid(numTrophies) ? numTrophies : 0;</a:t>
            </a:r>
            <a:endParaRPr sz="1000">
              <a:solidFill>
                <a:srgbClr val="931A68"/>
              </a:solidFill>
            </a:endParaRPr>
          </a:p>
          <a:p>
            <a:pPr indent="0" lvl="0" marL="0" rtl="0" algn="l">
              <a:spcBef>
                <a:spcPts val="0"/>
              </a:spcBef>
              <a:spcAft>
                <a:spcPts val="0"/>
              </a:spcAft>
              <a:buNone/>
            </a:pPr>
            <a:r>
              <a:rPr lang="en" sz="1000">
                <a:solidFill>
                  <a:srgbClr val="931A68"/>
                </a:solidFill>
              </a:rPr>
              <a:t>		this.bestFeature = bestFeature;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public ShowDog(String name, double wt,double ht, boolean isVac, int age,int numTrophies, String bestFeature){</a:t>
            </a:r>
            <a:endParaRPr sz="1000">
              <a:solidFill>
                <a:srgbClr val="931A68"/>
              </a:solidFill>
            </a:endParaRPr>
          </a:p>
          <a:p>
            <a:pPr indent="0" lvl="0" marL="0" rtl="0" algn="l">
              <a:spcBef>
                <a:spcPts val="0"/>
              </a:spcBef>
              <a:spcAft>
                <a:spcPts val="0"/>
              </a:spcAft>
              <a:buNone/>
            </a:pPr>
            <a:r>
              <a:rPr lang="en" sz="1000">
                <a:solidFill>
                  <a:srgbClr val="931A68"/>
                </a:solidFill>
              </a:rPr>
              <a:t>		super(name, wt,ht,isVac,age);</a:t>
            </a:r>
            <a:endParaRPr sz="1000">
              <a:solidFill>
                <a:srgbClr val="931A68"/>
              </a:solidFill>
            </a:endParaRPr>
          </a:p>
          <a:p>
            <a:pPr indent="0" lvl="0" marL="0" rtl="0" algn="l">
              <a:spcBef>
                <a:spcPts val="0"/>
              </a:spcBef>
              <a:spcAft>
                <a:spcPts val="0"/>
              </a:spcAft>
              <a:buNone/>
            </a:pPr>
            <a:r>
              <a:rPr lang="en" sz="1000">
                <a:solidFill>
                  <a:srgbClr val="931A68"/>
                </a:solidFill>
              </a:rPr>
              <a:t>		this.numTrophies = isValid(numTrophies) ? numTrophies : 0;</a:t>
            </a:r>
            <a:endParaRPr sz="1000">
              <a:solidFill>
                <a:srgbClr val="931A68"/>
              </a:solidFill>
            </a:endParaRPr>
          </a:p>
          <a:p>
            <a:pPr indent="0" lvl="0" marL="0" rtl="0" algn="l">
              <a:spcBef>
                <a:spcPts val="0"/>
              </a:spcBef>
              <a:spcAft>
                <a:spcPts val="0"/>
              </a:spcAft>
              <a:buNone/>
            </a:pPr>
            <a:r>
              <a:rPr lang="en" sz="1000">
                <a:solidFill>
                  <a:srgbClr val="931A68"/>
                </a:solidFill>
              </a:rPr>
              <a:t>		this.bestFeature = bestFeature;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protected boolean isValid(int val){</a:t>
            </a:r>
            <a:endParaRPr sz="1000">
              <a:solidFill>
                <a:srgbClr val="931A68"/>
              </a:solidFill>
            </a:endParaRPr>
          </a:p>
          <a:p>
            <a:pPr indent="0" lvl="0" marL="0" rtl="0" algn="l">
              <a:spcBef>
                <a:spcPts val="0"/>
              </a:spcBef>
              <a:spcAft>
                <a:spcPts val="0"/>
              </a:spcAft>
              <a:buNone/>
            </a:pPr>
            <a:r>
              <a:rPr lang="en" sz="1000">
                <a:solidFill>
                  <a:srgbClr val="931A68"/>
                </a:solidFill>
              </a:rPr>
              <a:t>		return val &gt;=0;</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int getNumTrophies() {</a:t>
            </a:r>
            <a:endParaRPr sz="1000">
              <a:solidFill>
                <a:srgbClr val="931A68"/>
              </a:solidFill>
            </a:endParaRPr>
          </a:p>
          <a:p>
            <a:pPr indent="0" lvl="0" marL="0" rtl="0" algn="l">
              <a:spcBef>
                <a:spcPts val="0"/>
              </a:spcBef>
              <a:spcAft>
                <a:spcPts val="0"/>
              </a:spcAft>
              <a:buNone/>
            </a:pPr>
            <a:r>
              <a:rPr lang="en" sz="1000">
                <a:solidFill>
                  <a:srgbClr val="931A68"/>
                </a:solidFill>
              </a:rPr>
              <a:t>		return numTrophies;</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String getBestFeature() {</a:t>
            </a:r>
            <a:endParaRPr sz="1000">
              <a:solidFill>
                <a:srgbClr val="931A68"/>
              </a:solidFill>
            </a:endParaRPr>
          </a:p>
          <a:p>
            <a:pPr indent="0" lvl="0" marL="0" rtl="0" algn="l">
              <a:spcBef>
                <a:spcPts val="0"/>
              </a:spcBef>
              <a:spcAft>
                <a:spcPts val="0"/>
              </a:spcAft>
              <a:buNone/>
            </a:pPr>
            <a:r>
              <a:rPr lang="en" sz="1000">
                <a:solidFill>
                  <a:srgbClr val="931A68"/>
                </a:solidFill>
              </a:rPr>
              <a:t>		return bestFeature;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void setNumTrophies(int numTrophies) {</a:t>
            </a:r>
            <a:endParaRPr sz="1000">
              <a:solidFill>
                <a:srgbClr val="931A68"/>
              </a:solidFill>
            </a:endParaRPr>
          </a:p>
          <a:p>
            <a:pPr indent="0" lvl="0" marL="0" rtl="0" algn="l">
              <a:spcBef>
                <a:spcPts val="0"/>
              </a:spcBef>
              <a:spcAft>
                <a:spcPts val="0"/>
              </a:spcAft>
              <a:buNone/>
            </a:pPr>
            <a:r>
              <a:rPr lang="en" sz="1000">
                <a:solidFill>
                  <a:srgbClr val="931A68"/>
                </a:solidFill>
              </a:rPr>
              <a:t>		this.numTrophies = isValid(numTrophies) ? numTrophies : 0;</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public void addTrophy() {</a:t>
            </a:r>
            <a:endParaRPr sz="1000">
              <a:solidFill>
                <a:srgbClr val="931A68"/>
              </a:solidFill>
            </a:endParaRPr>
          </a:p>
          <a:p>
            <a:pPr indent="0" lvl="0" marL="0" rtl="0" algn="l">
              <a:spcBef>
                <a:spcPts val="0"/>
              </a:spcBef>
              <a:spcAft>
                <a:spcPts val="0"/>
              </a:spcAft>
              <a:buNone/>
            </a:pPr>
            <a:r>
              <a:rPr lang="en" sz="1000">
                <a:solidFill>
                  <a:srgbClr val="931A68"/>
                </a:solidFill>
              </a:rPr>
              <a:t>		numTrophies++;</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public void setBestFeature(String bestFeature) {</a:t>
            </a:r>
            <a:endParaRPr sz="1000">
              <a:solidFill>
                <a:srgbClr val="931A68"/>
              </a:solidFill>
            </a:endParaRPr>
          </a:p>
          <a:p>
            <a:pPr indent="0" lvl="0" marL="0" rtl="0" algn="l">
              <a:spcBef>
                <a:spcPts val="0"/>
              </a:spcBef>
              <a:spcAft>
                <a:spcPts val="0"/>
              </a:spcAft>
              <a:buNone/>
            </a:pPr>
            <a:r>
              <a:rPr lang="en" sz="1000">
                <a:solidFill>
                  <a:srgbClr val="931A68"/>
                </a:solidFill>
              </a:rPr>
              <a:t>		this.bestFeature = bestFeature;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@Override</a:t>
            </a:r>
            <a:endParaRPr sz="1000">
              <a:solidFill>
                <a:srgbClr val="931A68"/>
              </a:solidFill>
            </a:endParaRPr>
          </a:p>
          <a:p>
            <a:pPr indent="0" lvl="0" marL="0" rtl="0" algn="l">
              <a:spcBef>
                <a:spcPts val="0"/>
              </a:spcBef>
              <a:spcAft>
                <a:spcPts val="0"/>
              </a:spcAft>
              <a:buNone/>
            </a:pPr>
            <a:r>
              <a:rPr lang="en" sz="1000">
                <a:solidFill>
                  <a:srgbClr val="931A68"/>
                </a:solidFill>
              </a:rPr>
              <a:t>	public String toString() {</a:t>
            </a:r>
            <a:endParaRPr sz="1000">
              <a:solidFill>
                <a:srgbClr val="931A68"/>
              </a:solidFill>
            </a:endParaRPr>
          </a:p>
          <a:p>
            <a:pPr indent="0" lvl="0" marL="0" rtl="0" algn="l">
              <a:spcBef>
                <a:spcPts val="0"/>
              </a:spcBef>
              <a:spcAft>
                <a:spcPts val="0"/>
              </a:spcAft>
              <a:buNone/>
            </a:pPr>
            <a:r>
              <a:rPr lang="en" sz="1000">
                <a:solidFill>
                  <a:srgbClr val="931A68"/>
                </a:solidFill>
              </a:rPr>
              <a:t>		return super.toString()+</a:t>
            </a:r>
            <a:endParaRPr sz="1000">
              <a:solidFill>
                <a:srgbClr val="931A68"/>
              </a:solidFill>
            </a:endParaRPr>
          </a:p>
          <a:p>
            <a:pPr indent="0" lvl="0" marL="0" rtl="0" algn="l">
              <a:spcBef>
                <a:spcPts val="0"/>
              </a:spcBef>
              <a:spcAft>
                <a:spcPts val="0"/>
              </a:spcAft>
              <a:buNone/>
            </a:pPr>
            <a:r>
              <a:rPr lang="en" sz="1000">
                <a:solidFill>
                  <a:srgbClr val="931A68"/>
                </a:solidFill>
              </a:rPr>
              <a:t>				"\nShowDog [numTrophies=" + numTrophies + ", bestFeature="</a:t>
            </a:r>
            <a:endParaRPr sz="1000">
              <a:solidFill>
                <a:srgbClr val="931A68"/>
              </a:solidFill>
            </a:endParaRPr>
          </a:p>
          <a:p>
            <a:pPr indent="0" lvl="0" marL="0" rtl="0" algn="l">
              <a:spcBef>
                <a:spcPts val="0"/>
              </a:spcBef>
              <a:spcAft>
                <a:spcPts val="0"/>
              </a:spcAft>
              <a:buNone/>
            </a:pPr>
            <a:r>
              <a:rPr lang="en" sz="1000">
                <a:solidFill>
                  <a:srgbClr val="931A68"/>
                </a:solidFill>
              </a:rPr>
              <a:t>				+ bestFeature +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	@Override</a:t>
            </a:r>
            <a:endParaRPr sz="1000">
              <a:solidFill>
                <a:srgbClr val="931A68"/>
              </a:solidFill>
            </a:endParaRPr>
          </a:p>
          <a:p>
            <a:pPr indent="0" lvl="0" marL="0" rtl="0" algn="l">
              <a:spcBef>
                <a:spcPts val="0"/>
              </a:spcBef>
              <a:spcAft>
                <a:spcPts val="0"/>
              </a:spcAft>
              <a:buNone/>
            </a:pPr>
            <a:r>
              <a:rPr lang="en" sz="1000">
                <a:solidFill>
                  <a:srgbClr val="931A68"/>
                </a:solidFill>
              </a:rPr>
              <a:t>	public boolean equals(Object obj) {</a:t>
            </a:r>
            <a:endParaRPr sz="1000">
              <a:solidFill>
                <a:srgbClr val="931A68"/>
              </a:solidFill>
            </a:endParaRPr>
          </a:p>
          <a:p>
            <a:pPr indent="0" lvl="0" marL="0" rtl="0" algn="l">
              <a:spcBef>
                <a:spcPts val="0"/>
              </a:spcBef>
              <a:spcAft>
                <a:spcPts val="0"/>
              </a:spcAft>
              <a:buNone/>
            </a:pPr>
            <a:r>
              <a:rPr lang="en" sz="1000">
                <a:solidFill>
                  <a:srgbClr val="931A68"/>
                </a:solidFill>
              </a:rPr>
              <a:t>		if (obj == null){ return false; }</a:t>
            </a:r>
            <a:endParaRPr sz="1000">
              <a:solidFill>
                <a:srgbClr val="931A68"/>
              </a:solidFill>
            </a:endParaRPr>
          </a:p>
          <a:p>
            <a:pPr indent="0" lvl="0" marL="0" rtl="0" algn="l">
              <a:spcBef>
                <a:spcPts val="0"/>
              </a:spcBef>
              <a:spcAft>
                <a:spcPts val="0"/>
              </a:spcAft>
              <a:buNone/>
            </a:pPr>
            <a:r>
              <a:rPr lang="en" sz="1000">
                <a:solidFill>
                  <a:srgbClr val="931A68"/>
                </a:solidFill>
              </a:rPr>
              <a:t>		if (this == obj) { return true; }</a:t>
            </a:r>
            <a:endParaRPr sz="1000">
              <a:solidFill>
                <a:srgbClr val="931A68"/>
              </a:solidFill>
            </a:endParaRPr>
          </a:p>
          <a:p>
            <a:pPr indent="0" lvl="0" marL="0" rtl="0" algn="l">
              <a:spcBef>
                <a:spcPts val="0"/>
              </a:spcBef>
              <a:spcAft>
                <a:spcPts val="0"/>
              </a:spcAft>
              <a:buNone/>
            </a:pPr>
            <a:r>
              <a:rPr lang="en" sz="1000">
                <a:solidFill>
                  <a:srgbClr val="931A68"/>
                </a:solidFill>
              </a:rPr>
              <a:t>		if(obj instanceof ShowDog){</a:t>
            </a:r>
            <a:endParaRPr sz="1000">
              <a:solidFill>
                <a:srgbClr val="931A68"/>
              </a:solidFill>
            </a:endParaRPr>
          </a:p>
          <a:p>
            <a:pPr indent="0" lvl="0" marL="0" rtl="0" algn="l">
              <a:spcBef>
                <a:spcPts val="0"/>
              </a:spcBef>
              <a:spcAft>
                <a:spcPts val="0"/>
              </a:spcAft>
              <a:buNone/>
            </a:pPr>
            <a:r>
              <a:rPr lang="en" sz="1000">
                <a:solidFill>
                  <a:srgbClr val="931A68"/>
                </a:solidFill>
              </a:rPr>
              <a:t>			ShowDog otherSD = (ShowDog)obj;</a:t>
            </a:r>
            <a:endParaRPr sz="1000">
              <a:solidFill>
                <a:srgbClr val="931A68"/>
              </a:solidFill>
            </a:endParaRPr>
          </a:p>
          <a:p>
            <a:pPr indent="0" lvl="0" marL="0" rtl="0" algn="l">
              <a:spcBef>
                <a:spcPts val="0"/>
              </a:spcBef>
              <a:spcAft>
                <a:spcPts val="0"/>
              </a:spcAft>
              <a:buNone/>
            </a:pPr>
            <a:r>
              <a:rPr lang="en" sz="1000">
                <a:solidFill>
                  <a:srgbClr val="931A68"/>
                </a:solidFill>
              </a:rPr>
              <a:t>			if(super.equals(obj)){</a:t>
            </a:r>
            <a:endParaRPr sz="1000">
              <a:solidFill>
                <a:srgbClr val="931A68"/>
              </a:solidFill>
            </a:endParaRPr>
          </a:p>
          <a:p>
            <a:pPr indent="0" lvl="0" marL="0" rtl="0" algn="l">
              <a:spcBef>
                <a:spcPts val="0"/>
              </a:spcBef>
              <a:spcAft>
                <a:spcPts val="0"/>
              </a:spcAft>
              <a:buNone/>
            </a:pPr>
            <a:r>
              <a:rPr lang="en" sz="1000">
                <a:solidFill>
                  <a:srgbClr val="931A68"/>
                </a:solidFill>
              </a:rPr>
              <a:t>				if(bestFeature.equalsIgnoreCase(otherSD.bestFeature)){</a:t>
            </a:r>
            <a:endParaRPr sz="1000">
              <a:solidFill>
                <a:srgbClr val="931A68"/>
              </a:solidFill>
            </a:endParaRPr>
          </a:p>
          <a:p>
            <a:pPr indent="0" lvl="0" marL="0" rtl="0" algn="l">
              <a:spcBef>
                <a:spcPts val="0"/>
              </a:spcBef>
              <a:spcAft>
                <a:spcPts val="0"/>
              </a:spcAft>
              <a:buNone/>
            </a:pPr>
            <a:r>
              <a:rPr lang="en" sz="1000">
                <a:solidFill>
                  <a:srgbClr val="931A68"/>
                </a:solidFill>
              </a:rPr>
              <a:t>					if(numTrophies == otherSD.numTrophies){</a:t>
            </a:r>
            <a:endParaRPr sz="1000">
              <a:solidFill>
                <a:srgbClr val="931A68"/>
              </a:solidFill>
            </a:endParaRPr>
          </a:p>
          <a:p>
            <a:pPr indent="0" lvl="0" marL="0" rtl="0" algn="l">
              <a:spcBef>
                <a:spcPts val="0"/>
              </a:spcBef>
              <a:spcAft>
                <a:spcPts val="0"/>
              </a:spcAft>
              <a:buNone/>
            </a:pPr>
            <a:r>
              <a:rPr lang="en" sz="1000">
                <a:solidFill>
                  <a:srgbClr val="931A68"/>
                </a:solidFill>
              </a:rPr>
              <a:t>						return true;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rPr lang="en" sz="1000">
                <a:solidFill>
                  <a:srgbClr val="931A68"/>
                </a:solidFill>
              </a:rPr>
              <a:t>		return false;</a:t>
            </a:r>
            <a:endParaRPr sz="1000">
              <a:solidFill>
                <a:srgbClr val="931A68"/>
              </a:solidFill>
            </a:endParaRPr>
          </a:p>
          <a:p>
            <a:pPr indent="0" lvl="0" marL="0" rtl="0" algn="l">
              <a:spcBef>
                <a:spcPts val="0"/>
              </a:spcBef>
              <a:spcAft>
                <a:spcPts val="0"/>
              </a:spcAft>
              <a:buNone/>
            </a:pPr>
            <a:r>
              <a:rPr lang="en" sz="1000">
                <a:solidFill>
                  <a:srgbClr val="931A68"/>
                </a:solidFill>
              </a:rPr>
              <a:t>	}</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rPr lang="en" sz="1000">
                <a:solidFill>
                  <a:srgbClr val="931A68"/>
                </a:solidFill>
              </a:rPr>
              <a:t>}</a:t>
            </a:r>
            <a:endParaRPr sz="1000">
              <a:solidFill>
                <a:srgbClr val="931A68"/>
              </a:solidFill>
            </a:endParaRPr>
          </a:p>
          <a:p>
            <a:pPr indent="0" lvl="0" marL="0" rtl="0" algn="l">
              <a:spcBef>
                <a:spcPts val="0"/>
              </a:spcBef>
              <a:spcAft>
                <a:spcPts val="0"/>
              </a:spcAft>
              <a:buNone/>
            </a:pPr>
            <a:r>
              <a:t/>
            </a:r>
            <a:endParaRPr sz="1000">
              <a:solidFill>
                <a:srgbClr val="931A68"/>
              </a:solidFill>
            </a:endParaRPr>
          </a:p>
          <a:p>
            <a:pPr indent="0" lvl="0" marL="0" rtl="0" algn="l">
              <a:spcBef>
                <a:spcPts val="0"/>
              </a:spcBef>
              <a:spcAft>
                <a:spcPts val="0"/>
              </a:spcAft>
              <a:buNone/>
            </a:pPr>
            <a:r>
              <a:t/>
            </a:r>
            <a:endParaRPr sz="1000">
              <a:solidFill>
                <a:srgbClr val="931A68"/>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eab0f249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eab0f249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00a202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00a202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0a20213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00a20213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00a2021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00a20213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00a2021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00a2021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00a20213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00a20213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00a20213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00a20213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00a20213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00a20213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Inheritance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 2 Chapter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chemeClr val="accent5"/>
                </a:solidFill>
              </a:rPr>
              <a:t>Object</a:t>
            </a:r>
            <a:r>
              <a:rPr lang="en"/>
              <a:t> class</a:t>
            </a:r>
            <a:endParaRPr/>
          </a:p>
        </p:txBody>
      </p:sp>
      <p:sp>
        <p:nvSpPr>
          <p:cNvPr id="184" name="Google Shape;184;p22"/>
          <p:cNvSpPr txBox="1"/>
          <p:nvPr>
            <p:ph idx="1" type="body"/>
          </p:nvPr>
        </p:nvSpPr>
        <p:spPr>
          <a:xfrm>
            <a:off x="311700" y="695275"/>
            <a:ext cx="8520600" cy="4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 class is the base class for all other classes.</a:t>
            </a:r>
            <a:endParaRPr/>
          </a:p>
          <a:p>
            <a:pPr indent="0" lvl="0" marL="0" rtl="0" algn="l">
              <a:spcBef>
                <a:spcPts val="0"/>
              </a:spcBef>
              <a:spcAft>
                <a:spcPts val="0"/>
              </a:spcAft>
              <a:buNone/>
            </a:pPr>
            <a:r>
              <a:rPr lang="en"/>
              <a:t>Two important methods from the Object class are</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accent5"/>
                </a:solidFill>
              </a:rPr>
              <a:t>toString() : String </a:t>
            </a:r>
            <a:endParaRPr sz="1600"/>
          </a:p>
          <a:p>
            <a:pPr indent="0" lvl="0" marL="0" rtl="0" algn="l">
              <a:spcBef>
                <a:spcPts val="0"/>
              </a:spcBef>
              <a:spcAft>
                <a:spcPts val="0"/>
              </a:spcAft>
              <a:buNone/>
            </a:pPr>
            <a:r>
              <a:rPr lang="en" sz="1600"/>
              <a:t>by default, it returns the calling object’s hexadecimal address in memory</a:t>
            </a:r>
            <a:endParaRPr sz="1600">
              <a:solidFill>
                <a:schemeClr val="accent5"/>
              </a:solidFill>
            </a:endParaRPr>
          </a:p>
          <a:p>
            <a:pPr indent="0" lvl="0" marL="0" rtl="0" algn="l">
              <a:spcBef>
                <a:spcPts val="0"/>
              </a:spcBef>
              <a:spcAft>
                <a:spcPts val="0"/>
              </a:spcAft>
              <a:buNone/>
            </a:pPr>
            <a:r>
              <a:t/>
            </a:r>
            <a:endParaRPr sz="1600">
              <a:solidFill>
                <a:schemeClr val="accent5"/>
              </a:solidFill>
            </a:endParaRPr>
          </a:p>
          <a:p>
            <a:pPr indent="0" lvl="0" marL="0" rtl="0" algn="l">
              <a:spcBef>
                <a:spcPts val="0"/>
              </a:spcBef>
              <a:spcAft>
                <a:spcPts val="0"/>
              </a:spcAft>
              <a:buNone/>
            </a:pPr>
            <a:r>
              <a:rPr lang="en" sz="1600">
                <a:solidFill>
                  <a:schemeClr val="accent5"/>
                </a:solidFill>
              </a:rPr>
              <a:t>equals(Object o)</a:t>
            </a:r>
            <a:r>
              <a:rPr lang="en" sz="1600"/>
              <a:t> </a:t>
            </a:r>
            <a:r>
              <a:rPr lang="en" sz="1600">
                <a:solidFill>
                  <a:schemeClr val="accent5"/>
                </a:solidFill>
              </a:rPr>
              <a:t> : boolean</a:t>
            </a:r>
            <a:endParaRPr sz="1600">
              <a:solidFill>
                <a:schemeClr val="accent5"/>
              </a:solidFill>
            </a:endParaRPr>
          </a:p>
          <a:p>
            <a:pPr indent="0" lvl="0" marL="0" rtl="0" algn="l">
              <a:spcBef>
                <a:spcPts val="0"/>
              </a:spcBef>
              <a:spcAft>
                <a:spcPts val="0"/>
              </a:spcAft>
              <a:buClr>
                <a:schemeClr val="dk1"/>
              </a:buClr>
              <a:buSzPts val="1100"/>
              <a:buFont typeface="Arial"/>
              <a:buNone/>
            </a:pPr>
            <a:r>
              <a:rPr lang="en" sz="1600"/>
              <a:t>by default, returns true if the calling and passed in object refer to the same object</a:t>
            </a:r>
            <a:endParaRPr sz="1600">
              <a:solidFill>
                <a:schemeClr val="accent5"/>
              </a:solidFill>
            </a:endParaRPr>
          </a:p>
          <a:p>
            <a:pPr indent="0" lvl="0" marL="0" rtl="0" algn="l">
              <a:spcBef>
                <a:spcPts val="0"/>
              </a:spcBef>
              <a:spcAft>
                <a:spcPts val="0"/>
              </a:spcAft>
              <a:buNone/>
            </a:pPr>
            <a:r>
              <a:t/>
            </a:r>
            <a:endParaRPr sz="1600">
              <a:solidFill>
                <a:schemeClr val="accent5"/>
              </a:solidFill>
            </a:endParaRPr>
          </a:p>
          <a:p>
            <a:pPr indent="0" lvl="0" marL="0" rtl="0" algn="l">
              <a:spcBef>
                <a:spcPts val="0"/>
              </a:spcBef>
              <a:spcAft>
                <a:spcPts val="0"/>
              </a:spcAft>
              <a:buNone/>
            </a:pPr>
            <a:r>
              <a:rPr lang="en" sz="1600"/>
              <a:t>We will override the default behavior of these methods in our classes to provide more meaningful and appropriate behaviors for each of them.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accent5"/>
                </a:solidFill>
              </a:rPr>
              <a:t>toString() </a:t>
            </a:r>
            <a:r>
              <a:rPr lang="en" sz="1600"/>
              <a:t>will return a well formatted String representing the object’s content</a:t>
            </a:r>
            <a:endParaRPr sz="1600"/>
          </a:p>
          <a:p>
            <a:pPr indent="0" lvl="0" marL="0" rtl="0" algn="l">
              <a:spcBef>
                <a:spcPts val="0"/>
              </a:spcBef>
              <a:spcAft>
                <a:spcPts val="0"/>
              </a:spcAft>
              <a:buClr>
                <a:schemeClr val="dk1"/>
              </a:buClr>
              <a:buSzPts val="1100"/>
              <a:buFont typeface="Arial"/>
              <a:buNone/>
            </a:pPr>
            <a:r>
              <a:rPr lang="en" sz="1600">
                <a:solidFill>
                  <a:schemeClr val="accent5"/>
                </a:solidFill>
              </a:rPr>
              <a:t>equals(Object o) </a:t>
            </a:r>
            <a:r>
              <a:rPr lang="en" sz="1600"/>
              <a:t>will return true/false representing the equality of two objects’ attributes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1000"/>
                                        <p:tgtEl>
                                          <p:spTgt spid="184">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1000"/>
                                        <p:tgtEl>
                                          <p:spTgt spid="184">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animEffect filter="fade" transition="in">
                                      <p:cBhvr>
                                        <p:cTn dur="1000"/>
                                        <p:tgtEl>
                                          <p:spTgt spid="184">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animEffect filter="fade" transition="in">
                                      <p:cBhvr>
                                        <p:cTn dur="1000"/>
                                        <p:tgtEl>
                                          <p:spTgt spid="184">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84">
                                            <p:txEl>
                                              <p:pRg end="9" st="9"/>
                                            </p:txEl>
                                          </p:spTgt>
                                        </p:tgtEl>
                                        <p:attrNameLst>
                                          <p:attrName>style.visibility</p:attrName>
                                        </p:attrNameLst>
                                      </p:cBhvr>
                                      <p:to>
                                        <p:strVal val="visible"/>
                                      </p:to>
                                    </p:set>
                                    <p:animEffect filter="fade" transition="in">
                                      <p:cBhvr>
                                        <p:cTn dur="1000"/>
                                        <p:tgtEl>
                                          <p:spTgt spid="184">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84">
                                            <p:txEl>
                                              <p:pRg end="10" st="10"/>
                                            </p:txEl>
                                          </p:spTgt>
                                        </p:tgtEl>
                                        <p:attrNameLst>
                                          <p:attrName>style.visibility</p:attrName>
                                        </p:attrNameLst>
                                      </p:cBhvr>
                                      <p:to>
                                        <p:strVal val="visible"/>
                                      </p:to>
                                    </p:set>
                                    <p:animEffect filter="fade" transition="in">
                                      <p:cBhvr>
                                        <p:cTn dur="1000"/>
                                        <p:tgtEl>
                                          <p:spTgt spid="184">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84">
                                            <p:txEl>
                                              <p:pRg end="11" st="11"/>
                                            </p:txEl>
                                          </p:spTgt>
                                        </p:tgtEl>
                                        <p:attrNameLst>
                                          <p:attrName>style.visibility</p:attrName>
                                        </p:attrNameLst>
                                      </p:cBhvr>
                                      <p:to>
                                        <p:strVal val="visible"/>
                                      </p:to>
                                    </p:set>
                                    <p:animEffect filter="fade" transition="in">
                                      <p:cBhvr>
                                        <p:cTn dur="1000"/>
                                        <p:tgtEl>
                                          <p:spTgt spid="184">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84">
                                            <p:txEl>
                                              <p:pRg end="12" st="12"/>
                                            </p:txEl>
                                          </p:spTgt>
                                        </p:tgtEl>
                                        <p:attrNameLst>
                                          <p:attrName>style.visibility</p:attrName>
                                        </p:attrNameLst>
                                      </p:cBhvr>
                                      <p:to>
                                        <p:strVal val="visible"/>
                                      </p:to>
                                    </p:set>
                                    <p:animEffect filter="fade" transition="in">
                                      <p:cBhvr>
                                        <p:cTn dur="1000"/>
                                        <p:tgtEl>
                                          <p:spTgt spid="18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Polymorphism </a:t>
            </a:r>
            <a:r>
              <a:rPr lang="en" sz="1800">
                <a:solidFill>
                  <a:schemeClr val="dk2"/>
                </a:solidFill>
              </a:rPr>
              <a:t>( meaning many forms )</a:t>
            </a:r>
            <a:endParaRPr/>
          </a:p>
        </p:txBody>
      </p:sp>
      <p:sp>
        <p:nvSpPr>
          <p:cNvPr id="190" name="Google Shape;190;p23"/>
          <p:cNvSpPr txBox="1"/>
          <p:nvPr>
            <p:ph type="title"/>
          </p:nvPr>
        </p:nvSpPr>
        <p:spPr>
          <a:xfrm>
            <a:off x="240400" y="15118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rPr>
              <a:t>Compile-Time </a:t>
            </a:r>
            <a:r>
              <a:rPr lang="en" sz="1800">
                <a:solidFill>
                  <a:schemeClr val="dk2"/>
                </a:solidFill>
              </a:rPr>
              <a:t>Polymorphism</a:t>
            </a:r>
            <a:endParaRPr sz="1800">
              <a:solidFill>
                <a:schemeClr val="dk2"/>
              </a:solidFill>
            </a:endParaRPr>
          </a:p>
        </p:txBody>
      </p:sp>
      <p:sp>
        <p:nvSpPr>
          <p:cNvPr id="191" name="Google Shape;191;p23"/>
          <p:cNvSpPr txBox="1"/>
          <p:nvPr>
            <p:ph idx="1" type="body"/>
          </p:nvPr>
        </p:nvSpPr>
        <p:spPr>
          <a:xfrm>
            <a:off x="240400" y="1946175"/>
            <a:ext cx="8592000" cy="9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a:t>
            </a:r>
            <a:r>
              <a:rPr lang="en" sz="1500"/>
              <a:t>he </a:t>
            </a:r>
            <a:r>
              <a:rPr lang="en" sz="1500">
                <a:solidFill>
                  <a:schemeClr val="accent5"/>
                </a:solidFill>
              </a:rPr>
              <a:t>compiler determines</a:t>
            </a:r>
            <a:r>
              <a:rPr lang="en" sz="1500"/>
              <a:t> which method to use based on the method’s arguments.</a:t>
            </a:r>
            <a:br>
              <a:rPr lang="en" sz="1500"/>
            </a:br>
            <a:br>
              <a:rPr lang="en" sz="1500"/>
            </a:br>
            <a:r>
              <a:rPr lang="en" sz="1500"/>
              <a:t>Examples of compile-time polymorphism are </a:t>
            </a:r>
            <a:r>
              <a:rPr lang="en" sz="1500">
                <a:solidFill>
                  <a:schemeClr val="accent5"/>
                </a:solidFill>
              </a:rPr>
              <a:t>o</a:t>
            </a:r>
            <a:r>
              <a:rPr lang="en" sz="1500">
                <a:solidFill>
                  <a:schemeClr val="accent5"/>
                </a:solidFill>
              </a:rPr>
              <a:t>verloaded methods</a:t>
            </a:r>
            <a:r>
              <a:rPr lang="en" sz="1500"/>
              <a:t> and </a:t>
            </a:r>
            <a:r>
              <a:rPr lang="en" sz="1500">
                <a:solidFill>
                  <a:schemeClr val="accent5"/>
                </a:solidFill>
              </a:rPr>
              <a:t>overloaded constructors</a:t>
            </a:r>
            <a:r>
              <a:rPr lang="en" sz="1500"/>
              <a:t>. </a:t>
            </a:r>
            <a:endParaRPr b="1" sz="1500">
              <a:solidFill>
                <a:schemeClr val="dk1"/>
              </a:solidFill>
            </a:endParaRPr>
          </a:p>
        </p:txBody>
      </p:sp>
      <p:sp>
        <p:nvSpPr>
          <p:cNvPr id="192" name="Google Shape;192;p23"/>
          <p:cNvSpPr txBox="1"/>
          <p:nvPr>
            <p:ph type="title"/>
          </p:nvPr>
        </p:nvSpPr>
        <p:spPr>
          <a:xfrm>
            <a:off x="240400" y="31882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rPr>
              <a:t>Run-Time</a:t>
            </a:r>
            <a:r>
              <a:rPr lang="en" sz="1800">
                <a:solidFill>
                  <a:schemeClr val="accent5"/>
                </a:solidFill>
              </a:rPr>
              <a:t> </a:t>
            </a:r>
            <a:r>
              <a:rPr lang="en" sz="1800">
                <a:solidFill>
                  <a:schemeClr val="dk2"/>
                </a:solidFill>
              </a:rPr>
              <a:t>Polymorphism (also known as dynamic binding or late binding)</a:t>
            </a:r>
            <a:endParaRPr/>
          </a:p>
        </p:txBody>
      </p:sp>
      <p:sp>
        <p:nvSpPr>
          <p:cNvPr id="193" name="Google Shape;193;p23"/>
          <p:cNvSpPr txBox="1"/>
          <p:nvPr>
            <p:ph idx="1" type="body"/>
          </p:nvPr>
        </p:nvSpPr>
        <p:spPr>
          <a:xfrm>
            <a:off x="240400" y="3627543"/>
            <a:ext cx="8592000" cy="9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While the program is running, the</a:t>
            </a:r>
            <a:r>
              <a:rPr lang="en" sz="1500"/>
              <a:t> </a:t>
            </a:r>
            <a:r>
              <a:rPr lang="en" sz="1500">
                <a:solidFill>
                  <a:schemeClr val="accent5"/>
                </a:solidFill>
              </a:rPr>
              <a:t>JVM determines</a:t>
            </a:r>
            <a:r>
              <a:rPr lang="en" sz="1500"/>
              <a:t> which method to use based on the object’s type.</a:t>
            </a:r>
            <a:br>
              <a:rPr lang="en" sz="1500"/>
            </a:br>
            <a:br>
              <a:rPr lang="en" sz="1500"/>
            </a:br>
            <a:r>
              <a:rPr lang="en" sz="1500"/>
              <a:t>Examples of run-time polymorphism are </a:t>
            </a:r>
            <a:r>
              <a:rPr lang="en" sz="1500">
                <a:solidFill>
                  <a:schemeClr val="accent5"/>
                </a:solidFill>
              </a:rPr>
              <a:t>overridden methods</a:t>
            </a:r>
            <a:r>
              <a:rPr lang="en" sz="1500"/>
              <a:t>.</a:t>
            </a:r>
            <a:endParaRPr>
              <a:solidFill>
                <a:schemeClr val="accent5"/>
              </a:solidFill>
            </a:endParaRPr>
          </a:p>
        </p:txBody>
      </p:sp>
      <p:sp>
        <p:nvSpPr>
          <p:cNvPr id="194" name="Google Shape;194;p23"/>
          <p:cNvSpPr txBox="1"/>
          <p:nvPr>
            <p:ph type="title"/>
          </p:nvPr>
        </p:nvSpPr>
        <p:spPr>
          <a:xfrm>
            <a:off x="267111" y="7262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2 types of p</a:t>
            </a:r>
            <a:r>
              <a:rPr lang="en" sz="1800">
                <a:solidFill>
                  <a:schemeClr val="dk2"/>
                </a:solidFill>
              </a:rPr>
              <a:t>olymorphism in Java</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nvSpPr>
        <p:spPr>
          <a:xfrm>
            <a:off x="159300" y="1402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5"/>
                </a:solidFill>
              </a:rPr>
              <a:t>Encapsulation </a:t>
            </a:r>
            <a:r>
              <a:rPr lang="en" sz="1800">
                <a:solidFill>
                  <a:schemeClr val="dk2"/>
                </a:solidFill>
              </a:rPr>
              <a:t>(containing/enclosing data within)</a:t>
            </a:r>
            <a:endParaRPr sz="1800">
              <a:solidFill>
                <a:schemeClr val="dk2"/>
              </a:solidFill>
            </a:endParaRPr>
          </a:p>
        </p:txBody>
      </p:sp>
      <p:sp>
        <p:nvSpPr>
          <p:cNvPr id="200" name="Google Shape;200;p24"/>
          <p:cNvSpPr txBox="1"/>
          <p:nvPr/>
        </p:nvSpPr>
        <p:spPr>
          <a:xfrm>
            <a:off x="124636" y="4021275"/>
            <a:ext cx="8421900" cy="4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rPr>
              <a:t>private </a:t>
            </a:r>
            <a:r>
              <a:rPr b="1" lang="en">
                <a:solidFill>
                  <a:srgbClr val="595959"/>
                </a:solidFill>
              </a:rPr>
              <a:t>: </a:t>
            </a:r>
            <a:r>
              <a:rPr lang="en">
                <a:solidFill>
                  <a:srgbClr val="0097A7"/>
                </a:solidFill>
              </a:rPr>
              <a:t>Restricts access to only within the encapsulating class</a:t>
            </a:r>
            <a:endParaRPr>
              <a:solidFill>
                <a:srgbClr val="595959"/>
              </a:solidFill>
            </a:endParaRPr>
          </a:p>
        </p:txBody>
      </p:sp>
      <p:sp>
        <p:nvSpPr>
          <p:cNvPr id="201" name="Google Shape;201;p24"/>
          <p:cNvSpPr txBox="1"/>
          <p:nvPr/>
        </p:nvSpPr>
        <p:spPr>
          <a:xfrm>
            <a:off x="155375" y="795175"/>
            <a:ext cx="8877600" cy="7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595959"/>
                </a:solidFill>
              </a:rPr>
              <a:t>Keywords </a:t>
            </a:r>
            <a:r>
              <a:rPr lang="en" sz="1800">
                <a:solidFill>
                  <a:schemeClr val="accent5"/>
                </a:solidFill>
              </a:rPr>
              <a:t>public</a:t>
            </a:r>
            <a:r>
              <a:rPr lang="en" sz="1800">
                <a:solidFill>
                  <a:schemeClr val="dk2"/>
                </a:solidFill>
              </a:rPr>
              <a:t>,</a:t>
            </a:r>
            <a:r>
              <a:rPr lang="en" sz="1800">
                <a:solidFill>
                  <a:schemeClr val="accent5"/>
                </a:solidFill>
              </a:rPr>
              <a:t> protected</a:t>
            </a:r>
            <a:r>
              <a:rPr lang="en" sz="1800">
                <a:solidFill>
                  <a:schemeClr val="dk2"/>
                </a:solidFill>
              </a:rPr>
              <a:t>, and</a:t>
            </a:r>
            <a:r>
              <a:rPr lang="en" sz="1800">
                <a:solidFill>
                  <a:schemeClr val="accent5"/>
                </a:solidFill>
              </a:rPr>
              <a:t> private</a:t>
            </a:r>
            <a:r>
              <a:rPr lang="en" sz="1800">
                <a:solidFill>
                  <a:schemeClr val="dk2"/>
                </a:solidFill>
              </a:rPr>
              <a:t>,</a:t>
            </a:r>
            <a:r>
              <a:rPr lang="en" sz="1800">
                <a:solidFill>
                  <a:srgbClr val="595959"/>
                </a:solidFill>
              </a:rPr>
              <a:t> are used to specify access privileges that encapsulation and prevent unwanted</a:t>
            </a:r>
            <a:r>
              <a:rPr lang="en" sz="1800">
                <a:solidFill>
                  <a:srgbClr val="595959"/>
                </a:solidFill>
              </a:rPr>
              <a:t> access to classes, fields, and methods. </a:t>
            </a:r>
            <a:endParaRPr sz="1800">
              <a:solidFill>
                <a:srgbClr val="595959"/>
              </a:solidFill>
            </a:endParaRPr>
          </a:p>
        </p:txBody>
      </p:sp>
      <p:sp>
        <p:nvSpPr>
          <p:cNvPr id="202" name="Google Shape;202;p24"/>
          <p:cNvSpPr txBox="1"/>
          <p:nvPr/>
        </p:nvSpPr>
        <p:spPr>
          <a:xfrm>
            <a:off x="124636" y="1707525"/>
            <a:ext cx="8502000" cy="4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rPr>
              <a:t>public </a:t>
            </a:r>
            <a:r>
              <a:rPr b="1" lang="en">
                <a:solidFill>
                  <a:srgbClr val="595959"/>
                </a:solidFill>
              </a:rPr>
              <a:t>: </a:t>
            </a:r>
            <a:r>
              <a:rPr lang="en">
                <a:solidFill>
                  <a:srgbClr val="0097A7"/>
                </a:solidFill>
              </a:rPr>
              <a:t>Allows access</a:t>
            </a:r>
            <a:r>
              <a:rPr lang="en">
                <a:solidFill>
                  <a:srgbClr val="0097A7"/>
                </a:solidFill>
              </a:rPr>
              <a:t> from anywhere, any package, any class</a:t>
            </a:r>
            <a:endParaRPr>
              <a:solidFill>
                <a:srgbClr val="595959"/>
              </a:solidFill>
            </a:endParaRPr>
          </a:p>
        </p:txBody>
      </p:sp>
      <p:sp>
        <p:nvSpPr>
          <p:cNvPr id="203" name="Google Shape;203;p24"/>
          <p:cNvSpPr txBox="1"/>
          <p:nvPr/>
        </p:nvSpPr>
        <p:spPr>
          <a:xfrm>
            <a:off x="124636" y="2465675"/>
            <a:ext cx="8939100" cy="4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rPr>
              <a:t>protected </a:t>
            </a:r>
            <a:r>
              <a:rPr b="1" lang="en">
                <a:solidFill>
                  <a:srgbClr val="595959"/>
                </a:solidFill>
              </a:rPr>
              <a:t>: </a:t>
            </a:r>
            <a:r>
              <a:rPr lang="en">
                <a:solidFill>
                  <a:srgbClr val="0097A7"/>
                </a:solidFill>
              </a:rPr>
              <a:t>Restricts access to derived classes, classes within the same package, and the encapsulating class</a:t>
            </a:r>
            <a:endParaRPr b="1">
              <a:solidFill>
                <a:srgbClr val="595959"/>
              </a:solidFill>
            </a:endParaRPr>
          </a:p>
          <a:p>
            <a:pPr indent="0" lvl="0" marL="0" rtl="0" algn="ctr">
              <a:lnSpc>
                <a:spcPct val="150000"/>
              </a:lnSpc>
              <a:spcBef>
                <a:spcPts val="0"/>
              </a:spcBef>
              <a:spcAft>
                <a:spcPts val="0"/>
              </a:spcAft>
              <a:buNone/>
            </a:pPr>
            <a:r>
              <a:t/>
            </a:r>
            <a:endParaRPr>
              <a:solidFill>
                <a:srgbClr val="595959"/>
              </a:solidFill>
            </a:endParaRPr>
          </a:p>
        </p:txBody>
      </p:sp>
      <p:sp>
        <p:nvSpPr>
          <p:cNvPr id="204" name="Google Shape;204;p24"/>
          <p:cNvSpPr txBox="1"/>
          <p:nvPr/>
        </p:nvSpPr>
        <p:spPr>
          <a:xfrm>
            <a:off x="124636" y="3263125"/>
            <a:ext cx="8734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rPr>
              <a:t>           </a:t>
            </a:r>
            <a:r>
              <a:rPr b="1" lang="en">
                <a:solidFill>
                  <a:srgbClr val="595959"/>
                </a:solidFill>
              </a:rPr>
              <a:t>      : </a:t>
            </a:r>
            <a:r>
              <a:rPr lang="en">
                <a:solidFill>
                  <a:srgbClr val="0097A7"/>
                </a:solidFill>
              </a:rPr>
              <a:t>No access specifier restricts access to only within the same package or the encapsulating class</a:t>
            </a:r>
            <a:endParaRPr>
              <a:solidFill>
                <a:srgbClr val="0097A7"/>
              </a:solidFill>
            </a:endParaRPr>
          </a:p>
          <a:p>
            <a:pPr indent="0" lvl="0" marL="0" rtl="0" algn="r">
              <a:lnSpc>
                <a:spcPct val="115000"/>
              </a:lnSpc>
              <a:spcBef>
                <a:spcPts val="0"/>
              </a:spcBef>
              <a:spcAft>
                <a:spcPts val="0"/>
              </a:spcAft>
              <a:buClr>
                <a:schemeClr val="dk1"/>
              </a:buClr>
              <a:buSzPts val="1100"/>
              <a:buFont typeface="Arial"/>
              <a:buNone/>
            </a:pPr>
            <a:r>
              <a:rPr lang="en">
                <a:solidFill>
                  <a:schemeClr val="dk2"/>
                </a:solidFill>
              </a:rPr>
              <a:t>(known as package-private)</a:t>
            </a:r>
            <a:r>
              <a:rPr b="1" lang="en">
                <a:solidFill>
                  <a:schemeClr val="accent5"/>
                </a:solidFill>
              </a:rPr>
              <a:t> </a:t>
            </a:r>
            <a:endParaRPr>
              <a:solidFill>
                <a:srgbClr val="0097A7"/>
              </a:solidFill>
            </a:endParaRPr>
          </a:p>
          <a:p>
            <a:pPr indent="0" lvl="0" marL="0" rtl="0" algn="l">
              <a:lnSpc>
                <a:spcPct val="115000"/>
              </a:lnSpc>
              <a:spcBef>
                <a:spcPts val="0"/>
              </a:spcBef>
              <a:spcAft>
                <a:spcPts val="0"/>
              </a:spcAft>
              <a:buNone/>
            </a:pPr>
            <a:r>
              <a:t/>
            </a:r>
            <a:endParaRPr>
              <a:solidFill>
                <a:srgbClr val="0097A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59300" y="46800"/>
            <a:ext cx="887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Nested / Inner Classes </a:t>
            </a:r>
            <a:r>
              <a:rPr lang="en" sz="1800">
                <a:solidFill>
                  <a:schemeClr val="dk2"/>
                </a:solidFill>
              </a:rPr>
              <a:t>(a class within a class for further encapsulation)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a:solidFill>
                <a:schemeClr val="accent5"/>
              </a:solidFill>
            </a:endParaRPr>
          </a:p>
        </p:txBody>
      </p:sp>
      <p:sp>
        <p:nvSpPr>
          <p:cNvPr id="210" name="Google Shape;210;p25"/>
          <p:cNvSpPr txBox="1"/>
          <p:nvPr>
            <p:ph type="title"/>
          </p:nvPr>
        </p:nvSpPr>
        <p:spPr>
          <a:xfrm>
            <a:off x="240386" y="7498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rPr>
              <a:t>static</a:t>
            </a:r>
            <a:r>
              <a:rPr lang="en" sz="1800">
                <a:solidFill>
                  <a:schemeClr val="accent5"/>
                </a:solidFill>
              </a:rPr>
              <a:t> </a:t>
            </a:r>
            <a:r>
              <a:rPr lang="en" sz="1800">
                <a:solidFill>
                  <a:schemeClr val="dk2"/>
                </a:solidFill>
              </a:rPr>
              <a:t>Nested Classes</a:t>
            </a:r>
            <a:endParaRPr sz="1800">
              <a:solidFill>
                <a:schemeClr val="dk2"/>
              </a:solidFill>
            </a:endParaRPr>
          </a:p>
        </p:txBody>
      </p:sp>
      <p:sp>
        <p:nvSpPr>
          <p:cNvPr id="211" name="Google Shape;211;p25"/>
          <p:cNvSpPr txBox="1"/>
          <p:nvPr>
            <p:ph idx="1" type="body"/>
          </p:nvPr>
        </p:nvSpPr>
        <p:spPr>
          <a:xfrm>
            <a:off x="240375" y="1184175"/>
            <a:ext cx="8592000" cy="15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Cannot</a:t>
            </a:r>
            <a:r>
              <a:rPr lang="en" sz="1500"/>
              <a:t> directly access other members of the enclosing class</a:t>
            </a:r>
            <a:endParaRPr sz="1500"/>
          </a:p>
          <a:p>
            <a:pPr indent="0" lvl="0" marL="0" rtl="0" algn="l">
              <a:lnSpc>
                <a:spcPct val="100000"/>
              </a:lnSpc>
              <a:spcBef>
                <a:spcPts val="1600"/>
              </a:spcBef>
              <a:spcAft>
                <a:spcPts val="0"/>
              </a:spcAft>
              <a:buNone/>
            </a:pPr>
            <a:r>
              <a:rPr lang="en" sz="1500">
                <a:solidFill>
                  <a:schemeClr val="dk1"/>
                </a:solidFill>
              </a:rPr>
              <a:t>Can</a:t>
            </a:r>
            <a:r>
              <a:rPr lang="en" sz="1500"/>
              <a:t> be instantiated using new OuterClassName.NestedClassNameConstructor() </a:t>
            </a:r>
            <a:endParaRPr sz="1500"/>
          </a:p>
          <a:p>
            <a:pPr indent="0" lvl="0" marL="0" rtl="0" algn="l">
              <a:spcBef>
                <a:spcPts val="0"/>
              </a:spcBef>
              <a:spcAft>
                <a:spcPts val="0"/>
              </a:spcAft>
              <a:buNone/>
            </a:pPr>
            <a:r>
              <a:rPr lang="en" sz="1500"/>
              <a:t>if</a:t>
            </a:r>
            <a:r>
              <a:rPr lang="en" sz="1500"/>
              <a:t> the nested class is not private.</a:t>
            </a:r>
            <a:endParaRPr sz="1500"/>
          </a:p>
          <a:p>
            <a:pPr indent="0" lvl="0" marL="0" rtl="0" algn="l">
              <a:spcBef>
                <a:spcPts val="1600"/>
              </a:spcBef>
              <a:spcAft>
                <a:spcPts val="1600"/>
              </a:spcAft>
              <a:buNone/>
            </a:pPr>
            <a:r>
              <a:rPr lang="en" sz="1500"/>
              <a:t>An instance of</a:t>
            </a:r>
            <a:r>
              <a:rPr lang="en" sz="1500"/>
              <a:t> the NestedClass </a:t>
            </a:r>
            <a:r>
              <a:rPr lang="en" sz="1500">
                <a:solidFill>
                  <a:schemeClr val="dk1"/>
                </a:solidFill>
              </a:rPr>
              <a:t>can</a:t>
            </a:r>
            <a:r>
              <a:rPr lang="en" sz="1500"/>
              <a:t> exist </a:t>
            </a:r>
            <a:r>
              <a:rPr lang="en" sz="1500"/>
              <a:t>without </a:t>
            </a:r>
            <a:r>
              <a:rPr lang="en" sz="1500"/>
              <a:t>a</a:t>
            </a:r>
            <a:r>
              <a:rPr lang="en" sz="1500"/>
              <a:t>n instance of the OuterClass.</a:t>
            </a:r>
            <a:endParaRPr sz="1500"/>
          </a:p>
        </p:txBody>
      </p:sp>
      <p:sp>
        <p:nvSpPr>
          <p:cNvPr id="212" name="Google Shape;212;p25"/>
          <p:cNvSpPr txBox="1"/>
          <p:nvPr>
            <p:ph type="title"/>
          </p:nvPr>
        </p:nvSpPr>
        <p:spPr>
          <a:xfrm>
            <a:off x="240386" y="2807225"/>
            <a:ext cx="8520600" cy="7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rPr>
              <a:t>non-static</a:t>
            </a:r>
            <a:r>
              <a:rPr lang="en" sz="1800">
                <a:solidFill>
                  <a:schemeClr val="accent5"/>
                </a:solidFill>
              </a:rPr>
              <a:t> </a:t>
            </a:r>
            <a:r>
              <a:rPr lang="en" sz="1800">
                <a:solidFill>
                  <a:schemeClr val="dk2"/>
                </a:solidFill>
              </a:rPr>
              <a:t>Inner Classes</a:t>
            </a:r>
            <a:endParaRPr/>
          </a:p>
        </p:txBody>
      </p:sp>
      <p:sp>
        <p:nvSpPr>
          <p:cNvPr id="213" name="Google Shape;213;p25"/>
          <p:cNvSpPr txBox="1"/>
          <p:nvPr>
            <p:ph idx="1" type="body"/>
          </p:nvPr>
        </p:nvSpPr>
        <p:spPr>
          <a:xfrm>
            <a:off x="240375" y="3407054"/>
            <a:ext cx="8681100" cy="15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Can</a:t>
            </a:r>
            <a:r>
              <a:rPr lang="en" sz="1400"/>
              <a:t> directly access other members of the enclosing class, even if they are private.</a:t>
            </a:r>
            <a:endParaRPr sz="1400"/>
          </a:p>
          <a:p>
            <a:pPr indent="0" lvl="0" marL="0" rtl="0" algn="l">
              <a:lnSpc>
                <a:spcPct val="100000"/>
              </a:lnSpc>
              <a:spcBef>
                <a:spcPts val="1600"/>
              </a:spcBef>
              <a:spcAft>
                <a:spcPts val="0"/>
              </a:spcAft>
              <a:buNone/>
            </a:pPr>
            <a:r>
              <a:rPr lang="en" sz="1400">
                <a:solidFill>
                  <a:schemeClr val="dk1"/>
                </a:solidFill>
              </a:rPr>
              <a:t>Cannot</a:t>
            </a:r>
            <a:r>
              <a:rPr lang="en" sz="1400"/>
              <a:t> be instantiated using new OuterClassName.NestedClassNameConstructor()</a:t>
            </a:r>
            <a:r>
              <a:rPr lang="en" sz="1500"/>
              <a:t> </a:t>
            </a:r>
            <a:endParaRPr sz="1500"/>
          </a:p>
          <a:p>
            <a:pPr indent="0" lvl="0" marL="0" rtl="0" algn="l">
              <a:spcBef>
                <a:spcPts val="0"/>
              </a:spcBef>
              <a:spcAft>
                <a:spcPts val="0"/>
              </a:spcAft>
              <a:buNone/>
            </a:pPr>
            <a:r>
              <a:rPr lang="en" sz="1500"/>
              <a:t>even if the nested class is not private.</a:t>
            </a:r>
            <a:endParaRPr sz="1500"/>
          </a:p>
          <a:p>
            <a:pPr indent="0" lvl="0" marL="0" rtl="0" algn="l">
              <a:spcBef>
                <a:spcPts val="1600"/>
              </a:spcBef>
              <a:spcAft>
                <a:spcPts val="1600"/>
              </a:spcAft>
              <a:buClr>
                <a:schemeClr val="dk1"/>
              </a:buClr>
              <a:buSzPts val="1100"/>
              <a:buFont typeface="Arial"/>
              <a:buNone/>
            </a:pPr>
            <a:r>
              <a:rPr lang="en" sz="1500">
                <a:solidFill>
                  <a:schemeClr val="dk1"/>
                </a:solidFill>
              </a:rPr>
              <a:t>Can</a:t>
            </a:r>
            <a:r>
              <a:rPr lang="en" sz="1500"/>
              <a:t> only exist as part of an instance of the OuterClass.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#1</a:t>
            </a:r>
            <a:endParaRPr/>
          </a:p>
        </p:txBody>
      </p:sp>
      <p:sp>
        <p:nvSpPr>
          <p:cNvPr id="219" name="Google Shape;219;p26"/>
          <p:cNvSpPr txBox="1"/>
          <p:nvPr>
            <p:ph idx="1" type="body"/>
          </p:nvPr>
        </p:nvSpPr>
        <p:spPr>
          <a:xfrm>
            <a:off x="311700" y="473450"/>
            <a:ext cx="86406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 the class from chapter 8 that represents a Dog by importing it into the chapter 9 package.</a:t>
            </a:r>
            <a:endParaRPr/>
          </a:p>
          <a:p>
            <a:pPr indent="0" lvl="0" marL="0" rtl="0" algn="l">
              <a:spcBef>
                <a:spcPts val="0"/>
              </a:spcBef>
              <a:spcAft>
                <a:spcPts val="0"/>
              </a:spcAft>
              <a:buNone/>
            </a:pPr>
            <a:r>
              <a:rPr lang="en"/>
              <a:t>Create a class ShowDog that extends Dog</a:t>
            </a:r>
            <a:endParaRPr sz="1200"/>
          </a:p>
          <a:p>
            <a:pPr indent="-304800" lvl="0" marL="457200" rtl="0" algn="l">
              <a:spcBef>
                <a:spcPts val="0"/>
              </a:spcBef>
              <a:spcAft>
                <a:spcPts val="0"/>
              </a:spcAft>
              <a:buSzPts val="1200"/>
              <a:buChar char="-"/>
            </a:pPr>
            <a:r>
              <a:rPr lang="en" sz="1200"/>
              <a:t>numTrophies : int		//default value is 0</a:t>
            </a:r>
            <a:endParaRPr sz="1200"/>
          </a:p>
          <a:p>
            <a:pPr indent="-304800" lvl="0" marL="457200" rtl="0" algn="l">
              <a:spcBef>
                <a:spcPts val="0"/>
              </a:spcBef>
              <a:spcAft>
                <a:spcPts val="0"/>
              </a:spcAft>
              <a:buSzPts val="1200"/>
              <a:buChar char="-"/>
            </a:pPr>
            <a:r>
              <a:rPr lang="en" sz="1200"/>
              <a:t>bestFeature : String		//default value is “unknown”</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ShowDog() 		//default ShowDog name is “Show Dog Doe” //remember to always call the parent constructor </a:t>
            </a:r>
            <a:endParaRPr sz="1200"/>
          </a:p>
          <a:p>
            <a:pPr indent="-304800" lvl="0" marL="457200" rtl="0" algn="l">
              <a:spcBef>
                <a:spcPts val="0"/>
              </a:spcBef>
              <a:spcAft>
                <a:spcPts val="0"/>
              </a:spcAft>
              <a:buSzPts val="1200"/>
              <a:buChar char="+"/>
            </a:pPr>
            <a:r>
              <a:rPr lang="en" sz="1200"/>
              <a:t>ShowDog(String name) 	</a:t>
            </a:r>
            <a:endParaRPr sz="1200"/>
          </a:p>
          <a:p>
            <a:pPr indent="-304800" lvl="0" marL="457200" rtl="0" algn="l">
              <a:spcBef>
                <a:spcPts val="0"/>
              </a:spcBef>
              <a:spcAft>
                <a:spcPts val="0"/>
              </a:spcAft>
              <a:buSzPts val="1200"/>
              <a:buChar char="+"/>
            </a:pPr>
            <a:r>
              <a:rPr lang="en" sz="1200"/>
              <a:t>ShowDog(int numTrophies, String bestFeature) 	//</a:t>
            </a:r>
            <a:endParaRPr sz="1200"/>
          </a:p>
          <a:p>
            <a:pPr indent="-304800" lvl="0" marL="457200" rtl="0" algn="l">
              <a:spcBef>
                <a:spcPts val="0"/>
              </a:spcBef>
              <a:spcAft>
                <a:spcPts val="0"/>
              </a:spcAft>
              <a:buSzPts val="1200"/>
              <a:buChar char="+"/>
            </a:pPr>
            <a:r>
              <a:rPr lang="en" sz="1200"/>
              <a:t>ShowDog(String name, double wt,double ht, boolean isVac, int age, int numTrophies, String bestFeature)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getNumTrophies() : int</a:t>
            </a:r>
            <a:endParaRPr sz="1200"/>
          </a:p>
          <a:p>
            <a:pPr indent="-304800" lvl="0" marL="457200" rtl="0" algn="l">
              <a:spcBef>
                <a:spcPts val="0"/>
              </a:spcBef>
              <a:spcAft>
                <a:spcPts val="0"/>
              </a:spcAft>
              <a:buSzPts val="1200"/>
              <a:buChar char="+"/>
            </a:pPr>
            <a:r>
              <a:rPr lang="en" sz="1200"/>
              <a:t>getBestFeature() : String</a:t>
            </a:r>
            <a:endParaRPr sz="1200"/>
          </a:p>
          <a:p>
            <a:pPr indent="-304800" lvl="0" marL="457200" rtl="0" algn="l">
              <a:spcBef>
                <a:spcPts val="0"/>
              </a:spcBef>
              <a:spcAft>
                <a:spcPts val="0"/>
              </a:spcAft>
              <a:buSzPts val="1200"/>
              <a:buChar char="+"/>
            </a:pPr>
            <a:r>
              <a:rPr lang="en" sz="1200"/>
              <a:t>setNumTrophies(int numTrophies) : void</a:t>
            </a:r>
            <a:endParaRPr sz="1200"/>
          </a:p>
          <a:p>
            <a:pPr indent="-304800" lvl="0" marL="457200" rtl="0" algn="l">
              <a:spcBef>
                <a:spcPts val="0"/>
              </a:spcBef>
              <a:spcAft>
                <a:spcPts val="0"/>
              </a:spcAft>
              <a:buSzPts val="1200"/>
              <a:buChar char="+"/>
            </a:pPr>
            <a:r>
              <a:rPr lang="en" sz="1200"/>
              <a:t>setBestFeature(String bestFeature) : void</a:t>
            </a:r>
            <a:endParaRPr sz="1200"/>
          </a:p>
          <a:p>
            <a:pPr indent="-304800" lvl="0" marL="457200" rtl="0" algn="l">
              <a:spcBef>
                <a:spcPts val="0"/>
              </a:spcBef>
              <a:spcAft>
                <a:spcPts val="0"/>
              </a:spcAft>
              <a:buSzPts val="1200"/>
              <a:buChar char="+"/>
            </a:pPr>
            <a:r>
              <a:rPr lang="en" sz="1200"/>
              <a:t>addTrophy() : void		//increment numTrophies by 1</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isValid(int val) : boolean	//values &gt;=0 are valid</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		// </a:t>
            </a:r>
            <a:r>
              <a:rPr lang="en" sz="1000"/>
              <a:t>super.toString() + "\nShowDog [numTrophies=" + numTrophies + ", bestFeature=" + bestFeature + "]"</a:t>
            </a:r>
            <a:endParaRPr sz="1200"/>
          </a:p>
          <a:p>
            <a:pPr indent="-304800" lvl="0" marL="457200" rtl="0" algn="l">
              <a:spcBef>
                <a:spcPts val="0"/>
              </a:spcBef>
              <a:spcAft>
                <a:spcPts val="0"/>
              </a:spcAft>
              <a:buSzPts val="1200"/>
              <a:buChar char="+"/>
            </a:pPr>
            <a:r>
              <a:rPr lang="en" sz="1200"/>
              <a:t>equals(Object o) : boolean</a:t>
            </a:r>
            <a:endParaRPr sz="1200"/>
          </a:p>
          <a:p>
            <a:pPr indent="0" lvl="0" marL="0" rtl="0" algn="l">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225" name="Google Shape;225;p27"/>
          <p:cNvSpPr txBox="1"/>
          <p:nvPr>
            <p:ph idx="1" type="body"/>
          </p:nvPr>
        </p:nvSpPr>
        <p:spPr>
          <a:xfrm>
            <a:off x="311700" y="473450"/>
            <a:ext cx="87078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test the ShowDog class</a:t>
            </a:r>
            <a:endParaRPr sz="1200"/>
          </a:p>
          <a:p>
            <a:pPr indent="0" lvl="0" marL="0" rtl="0" algn="l">
              <a:spcBef>
                <a:spcPts val="0"/>
              </a:spcBef>
              <a:spcAft>
                <a:spcPts val="0"/>
              </a:spcAft>
              <a:buNone/>
            </a:pPr>
            <a:r>
              <a:rPr lang="en" sz="1200"/>
              <a:t>Create a Tester class with a main method so that it can be run.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Tester_ShowDog do the following:</a:t>
            </a:r>
            <a:endParaRPr sz="1200"/>
          </a:p>
          <a:p>
            <a:pPr indent="0" lvl="0" marL="0" rtl="0" algn="l">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Create 5 separate instances of the ShowDog using the default constructor.</a:t>
            </a:r>
            <a:endParaRPr sz="1200"/>
          </a:p>
          <a:p>
            <a:pPr indent="-304800" lvl="0" marL="457200" rtl="0" algn="l">
              <a:lnSpc>
                <a:spcPct val="200000"/>
              </a:lnSpc>
              <a:spcBef>
                <a:spcPts val="0"/>
              </a:spcBef>
              <a:spcAft>
                <a:spcPts val="0"/>
              </a:spcAft>
              <a:buSzPts val="1200"/>
              <a:buAutoNum type="arabicPeriod"/>
            </a:pPr>
            <a:r>
              <a:rPr lang="en" sz="1200"/>
              <a:t>Set the name of each individual ShowDog object by using the mutator methods from the parent class.</a:t>
            </a:r>
            <a:endParaRPr sz="1200"/>
          </a:p>
          <a:p>
            <a:pPr indent="-304800" lvl="0" marL="457200" rtl="0" algn="l">
              <a:lnSpc>
                <a:spcPct val="200000"/>
              </a:lnSpc>
              <a:spcBef>
                <a:spcPts val="0"/>
              </a:spcBef>
              <a:spcAft>
                <a:spcPts val="0"/>
              </a:spcAft>
              <a:buSzPts val="1200"/>
              <a:buAutoNum type="arabicPeriod"/>
            </a:pPr>
            <a:r>
              <a:rPr lang="en" sz="1200"/>
              <a:t>Set the weight and height on 2 of the ShowDog instances to values you deem appropriate.</a:t>
            </a:r>
            <a:endParaRPr sz="1200"/>
          </a:p>
          <a:p>
            <a:pPr indent="-304800" lvl="0" marL="457200" rtl="0" algn="l">
              <a:lnSpc>
                <a:spcPct val="200000"/>
              </a:lnSpc>
              <a:spcBef>
                <a:spcPts val="0"/>
              </a:spcBef>
              <a:spcAft>
                <a:spcPts val="0"/>
              </a:spcAft>
              <a:buSzPts val="1200"/>
              <a:buAutoNum type="arabicPeriod"/>
            </a:pPr>
            <a:r>
              <a:rPr lang="en" sz="1200"/>
              <a:t>Set the numTrophies and bestFeature on 2 of the ShowDog instances to values you deem appropriate.</a:t>
            </a:r>
            <a:endParaRPr sz="1200"/>
          </a:p>
          <a:p>
            <a:pPr indent="-304800" lvl="0" marL="457200" rtl="0" algn="l">
              <a:lnSpc>
                <a:spcPct val="200000"/>
              </a:lnSpc>
              <a:spcBef>
                <a:spcPts val="0"/>
              </a:spcBef>
              <a:spcAft>
                <a:spcPts val="0"/>
              </a:spcAft>
              <a:buSzPts val="1200"/>
              <a:buAutoNum type="arabicPeriod"/>
            </a:pPr>
            <a:r>
              <a:rPr lang="en" sz="1200"/>
              <a:t>Create 6 separate instances of the ShowDog using each of the 3 overloaded constructors twice with different values.</a:t>
            </a:r>
            <a:endParaRPr sz="1200"/>
          </a:p>
          <a:p>
            <a:pPr indent="-304800" lvl="0" marL="457200" rtl="0" algn="l">
              <a:lnSpc>
                <a:spcPct val="200000"/>
              </a:lnSpc>
              <a:spcBef>
                <a:spcPts val="0"/>
              </a:spcBef>
              <a:spcAft>
                <a:spcPts val="0"/>
              </a:spcAft>
              <a:buSzPts val="1200"/>
              <a:buAutoNum type="arabicPeriod"/>
            </a:pPr>
            <a:r>
              <a:rPr lang="en" sz="1200"/>
              <a:t>Create an array of ShowDog objects and initialize it to contain all the ShowDogs</a:t>
            </a:r>
            <a:endParaRPr sz="1200"/>
          </a:p>
          <a:p>
            <a:pPr indent="-304800" lvl="0" marL="457200" rtl="0" algn="l">
              <a:lnSpc>
                <a:spcPct val="200000"/>
              </a:lnSpc>
              <a:spcBef>
                <a:spcPts val="0"/>
              </a:spcBef>
              <a:spcAft>
                <a:spcPts val="0"/>
              </a:spcAft>
              <a:buSzPts val="1200"/>
              <a:buAutoNum type="arabicPeriod"/>
            </a:pPr>
            <a:r>
              <a:rPr lang="en" sz="1200"/>
              <a:t>Set values on the attributes for the ShowDog to valid and invalid values to test the mutator methods.</a:t>
            </a:r>
            <a:endParaRPr sz="1200"/>
          </a:p>
          <a:p>
            <a:pPr indent="-304800" lvl="0" marL="457200" rtl="0" algn="l">
              <a:lnSpc>
                <a:spcPct val="200000"/>
              </a:lnSpc>
              <a:spcBef>
                <a:spcPts val="0"/>
              </a:spcBef>
              <a:spcAft>
                <a:spcPts val="0"/>
              </a:spcAft>
              <a:buSzPts val="1200"/>
              <a:buAutoNum type="arabicPeriod"/>
            </a:pPr>
            <a:r>
              <a:rPr lang="en" sz="1200"/>
              <a:t>Iterate through the array and use the toString methods to print the details from each of the ShowDog instances.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#3</a:t>
            </a:r>
            <a:endParaRPr/>
          </a:p>
        </p:txBody>
      </p:sp>
      <p:sp>
        <p:nvSpPr>
          <p:cNvPr id="231" name="Google Shape;231;p28"/>
          <p:cNvSpPr txBox="1"/>
          <p:nvPr>
            <p:ph idx="1" type="body"/>
          </p:nvPr>
        </p:nvSpPr>
        <p:spPr>
          <a:xfrm>
            <a:off x="311700" y="473450"/>
            <a:ext cx="86406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 the class from chapter 8 that represents a Dog by importing it into the chapter 9 package.</a:t>
            </a:r>
            <a:endParaRPr/>
          </a:p>
          <a:p>
            <a:pPr indent="0" lvl="0" marL="0" rtl="0" algn="l">
              <a:spcBef>
                <a:spcPts val="0"/>
              </a:spcBef>
              <a:spcAft>
                <a:spcPts val="0"/>
              </a:spcAft>
              <a:buNone/>
            </a:pPr>
            <a:r>
              <a:rPr lang="en"/>
              <a:t>Create a class GuardDog that extends Dog</a:t>
            </a:r>
            <a:endParaRPr sz="1200"/>
          </a:p>
          <a:p>
            <a:pPr indent="-304800" lvl="0" marL="457200" rtl="0" algn="l">
              <a:spcBef>
                <a:spcPts val="0"/>
              </a:spcBef>
              <a:spcAft>
                <a:spcPts val="0"/>
              </a:spcAft>
              <a:buSzPts val="1200"/>
              <a:buChar char="-"/>
            </a:pPr>
            <a:r>
              <a:rPr lang="en" sz="1200"/>
              <a:t>protectionMechanism</a:t>
            </a:r>
            <a:r>
              <a:rPr lang="en" sz="1200"/>
              <a:t> : String		//default value is “bark”</a:t>
            </a:r>
            <a:endParaRPr sz="1200"/>
          </a:p>
          <a:p>
            <a:pPr indent="-304800" lvl="0" marL="457200" rtl="0" algn="l">
              <a:spcBef>
                <a:spcPts val="0"/>
              </a:spcBef>
              <a:spcAft>
                <a:spcPts val="0"/>
              </a:spcAft>
              <a:buSzPts val="1200"/>
              <a:buChar char="-"/>
            </a:pPr>
            <a:r>
              <a:rPr lang="en" sz="1200"/>
              <a:t>securityRating : int				//default value is 1 , valid range is 1 to 10 inclusive</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GuardDog() 		//default </a:t>
            </a:r>
            <a:r>
              <a:rPr lang="en" sz="1200"/>
              <a:t>GuardDog</a:t>
            </a:r>
            <a:r>
              <a:rPr lang="en" sz="1200"/>
              <a:t> name is “</a:t>
            </a:r>
            <a:r>
              <a:rPr lang="en" sz="1200"/>
              <a:t>Guard Dog</a:t>
            </a:r>
            <a:r>
              <a:rPr lang="en" sz="1200"/>
              <a:t> Doe” //remember to always call the parent constructor </a:t>
            </a:r>
            <a:endParaRPr sz="1200"/>
          </a:p>
          <a:p>
            <a:pPr indent="-304800" lvl="0" marL="457200" rtl="0" algn="l">
              <a:spcBef>
                <a:spcPts val="0"/>
              </a:spcBef>
              <a:spcAft>
                <a:spcPts val="0"/>
              </a:spcAft>
              <a:buSzPts val="1200"/>
              <a:buChar char="+"/>
            </a:pPr>
            <a:r>
              <a:rPr lang="en" sz="1200"/>
              <a:t>GuardDog</a:t>
            </a:r>
            <a:r>
              <a:rPr lang="en" sz="1200"/>
              <a:t>(String name) 	</a:t>
            </a:r>
            <a:endParaRPr sz="1200"/>
          </a:p>
          <a:p>
            <a:pPr indent="-304800" lvl="0" marL="457200" rtl="0" algn="l">
              <a:spcBef>
                <a:spcPts val="0"/>
              </a:spcBef>
              <a:spcAft>
                <a:spcPts val="0"/>
              </a:spcAft>
              <a:buSzPts val="1200"/>
              <a:buChar char="+"/>
            </a:pPr>
            <a:r>
              <a:rPr lang="en" sz="1200"/>
              <a:t>GuardDog(String name, String protectionMechanism, int securityRating) 	</a:t>
            </a:r>
            <a:endParaRPr sz="1200"/>
          </a:p>
          <a:p>
            <a:pPr indent="-304800" lvl="0" marL="457200" rtl="0" algn="l">
              <a:spcBef>
                <a:spcPts val="0"/>
              </a:spcBef>
              <a:spcAft>
                <a:spcPts val="0"/>
              </a:spcAft>
              <a:buSzPts val="1200"/>
              <a:buChar char="+"/>
            </a:pPr>
            <a:r>
              <a:rPr lang="en" sz="1200"/>
              <a:t>GuardDog</a:t>
            </a:r>
            <a:r>
              <a:rPr lang="en" sz="1200"/>
              <a:t>(String name, double wt,double ht, boolean isVac, int age,</a:t>
            </a:r>
            <a:r>
              <a:rPr lang="en" sz="1200"/>
              <a:t> String protectionMechanism, </a:t>
            </a:r>
            <a:r>
              <a:rPr lang="en" sz="1200"/>
              <a:t>int </a:t>
            </a:r>
            <a:r>
              <a:rPr lang="en" sz="1200"/>
              <a:t>securityRating</a:t>
            </a:r>
            <a:r>
              <a:rPr lang="en" sz="1200"/>
              <a:t>) 	</a:t>
            </a:r>
            <a:endParaRPr sz="1200"/>
          </a:p>
          <a:p>
            <a:pPr indent="-304800" lvl="0" marL="457200" rtl="0" algn="l">
              <a:spcBef>
                <a:spcPts val="0"/>
              </a:spcBef>
              <a:spcAft>
                <a:spcPts val="0"/>
              </a:spcAft>
              <a:buSzPts val="1200"/>
              <a:buChar char="+"/>
            </a:pPr>
            <a:r>
              <a:rPr lang="en" sz="1200"/>
              <a:t>getS</a:t>
            </a:r>
            <a:r>
              <a:rPr lang="en" sz="1200"/>
              <a:t>ecurityRating</a:t>
            </a:r>
            <a:r>
              <a:rPr lang="en" sz="1200"/>
              <a:t>() : int</a:t>
            </a:r>
            <a:endParaRPr sz="1200"/>
          </a:p>
          <a:p>
            <a:pPr indent="-304800" lvl="0" marL="457200" rtl="0" algn="l">
              <a:spcBef>
                <a:spcPts val="0"/>
              </a:spcBef>
              <a:spcAft>
                <a:spcPts val="0"/>
              </a:spcAft>
              <a:buSzPts val="1200"/>
              <a:buChar char="+"/>
            </a:pPr>
            <a:r>
              <a:rPr lang="en" sz="1200"/>
              <a:t>getP</a:t>
            </a:r>
            <a:r>
              <a:rPr lang="en" sz="1200"/>
              <a:t>rotectionMechanism</a:t>
            </a:r>
            <a:r>
              <a:rPr lang="en" sz="1200"/>
              <a:t>() : String</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isValid(int val) : boolean	//valid values are &gt;=1 and &lt;=10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		// </a:t>
            </a:r>
            <a:r>
              <a:rPr lang="en" sz="1000"/>
              <a:t>super.toString() + "\nShowDog [numTrophies=" + numTrophies + ", bestFeature=" + bestFeature + "]"</a:t>
            </a:r>
            <a:endParaRPr sz="1200"/>
          </a:p>
          <a:p>
            <a:pPr indent="-304800" lvl="0" marL="457200" rtl="0" algn="l">
              <a:spcBef>
                <a:spcPts val="0"/>
              </a:spcBef>
              <a:spcAft>
                <a:spcPts val="0"/>
              </a:spcAft>
              <a:buSzPts val="1200"/>
              <a:buChar char="+"/>
            </a:pPr>
            <a:r>
              <a:rPr lang="en" sz="1200"/>
              <a:t>equals(Object o) : boolean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No mutator methods enforces encapsulation and prevents the values from being modified after the object’s instantiation.</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730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a:t>
            </a:r>
            <a:endParaRPr/>
          </a:p>
        </p:txBody>
      </p:sp>
      <p:sp>
        <p:nvSpPr>
          <p:cNvPr id="237" name="Google Shape;237;p29"/>
          <p:cNvSpPr txBox="1"/>
          <p:nvPr>
            <p:ph idx="1" type="body"/>
          </p:nvPr>
        </p:nvSpPr>
        <p:spPr>
          <a:xfrm>
            <a:off x="186900" y="358425"/>
            <a:ext cx="8770200" cy="46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test both the GuardDog class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do the following: </a:t>
            </a:r>
            <a:endParaRPr sz="1200"/>
          </a:p>
          <a:p>
            <a:pPr indent="0" lvl="0" marL="0" rtl="0" algn="l">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Create a new tester class Tester_GuardDog</a:t>
            </a:r>
            <a:endParaRPr sz="1200"/>
          </a:p>
          <a:p>
            <a:pPr indent="-304800" lvl="0" marL="457200" rtl="0" algn="l">
              <a:lnSpc>
                <a:spcPct val="200000"/>
              </a:lnSpc>
              <a:spcBef>
                <a:spcPts val="0"/>
              </a:spcBef>
              <a:spcAft>
                <a:spcPts val="0"/>
              </a:spcAft>
              <a:buSzPts val="1200"/>
              <a:buAutoNum type="arabicPeriod"/>
            </a:pPr>
            <a:r>
              <a:rPr lang="en" sz="1200"/>
              <a:t>Create 5 separate instances of the GuardDog using the default constructor.</a:t>
            </a:r>
            <a:endParaRPr sz="1200"/>
          </a:p>
          <a:p>
            <a:pPr indent="-304800" lvl="0" marL="457200" rtl="0" algn="l">
              <a:lnSpc>
                <a:spcPct val="200000"/>
              </a:lnSpc>
              <a:spcBef>
                <a:spcPts val="0"/>
              </a:spcBef>
              <a:spcAft>
                <a:spcPts val="0"/>
              </a:spcAft>
              <a:buSzPts val="1200"/>
              <a:buAutoNum type="arabicPeriod"/>
            </a:pPr>
            <a:r>
              <a:rPr lang="en" sz="1200"/>
              <a:t>Set the name of each individual </a:t>
            </a:r>
            <a:r>
              <a:rPr lang="en" sz="1200"/>
              <a:t>GuardDog</a:t>
            </a:r>
            <a:r>
              <a:rPr lang="en" sz="1200"/>
              <a:t> object by using the mutator methods from the parent class.</a:t>
            </a:r>
            <a:endParaRPr sz="1200"/>
          </a:p>
          <a:p>
            <a:pPr indent="-304800" lvl="0" marL="457200" rtl="0" algn="l">
              <a:lnSpc>
                <a:spcPct val="200000"/>
              </a:lnSpc>
              <a:spcBef>
                <a:spcPts val="0"/>
              </a:spcBef>
              <a:spcAft>
                <a:spcPts val="0"/>
              </a:spcAft>
              <a:buSzPts val="1200"/>
              <a:buAutoNum type="arabicPeriod"/>
            </a:pPr>
            <a:r>
              <a:rPr lang="en" sz="1200"/>
              <a:t>Set the weight and height on 2 of the </a:t>
            </a:r>
            <a:r>
              <a:rPr lang="en" sz="1200"/>
              <a:t>GuardDog</a:t>
            </a:r>
            <a:r>
              <a:rPr lang="en" sz="1200"/>
              <a:t> instances to values you deem appropriate.</a:t>
            </a:r>
            <a:endParaRPr sz="1200"/>
          </a:p>
          <a:p>
            <a:pPr indent="-304800" lvl="0" marL="457200" rtl="0" algn="l">
              <a:lnSpc>
                <a:spcPct val="200000"/>
              </a:lnSpc>
              <a:spcBef>
                <a:spcPts val="0"/>
              </a:spcBef>
              <a:spcAft>
                <a:spcPts val="0"/>
              </a:spcAft>
              <a:buSzPts val="1200"/>
              <a:buAutoNum type="arabicPeriod"/>
            </a:pPr>
            <a:r>
              <a:rPr lang="en" sz="1200"/>
              <a:t>Create 6 separate instances of the </a:t>
            </a:r>
            <a:r>
              <a:rPr lang="en" sz="1200"/>
              <a:t>GuardDog</a:t>
            </a:r>
            <a:r>
              <a:rPr lang="en" sz="1200"/>
              <a:t> using each of the 3 overloaded constructors twice with different values.</a:t>
            </a:r>
            <a:endParaRPr sz="1200"/>
          </a:p>
          <a:p>
            <a:pPr indent="-304800" lvl="0" marL="457200" rtl="0" algn="l">
              <a:lnSpc>
                <a:spcPct val="200000"/>
              </a:lnSpc>
              <a:spcBef>
                <a:spcPts val="0"/>
              </a:spcBef>
              <a:spcAft>
                <a:spcPts val="0"/>
              </a:spcAft>
              <a:buSzPts val="1200"/>
              <a:buAutoNum type="arabicPeriod"/>
            </a:pPr>
            <a:r>
              <a:rPr lang="en" sz="1200"/>
              <a:t>Set values on the attributes for the GuardDog to valid and invalid values to test the mutator methods.</a:t>
            </a:r>
            <a:endParaRPr sz="1200"/>
          </a:p>
          <a:p>
            <a:pPr indent="-304800" lvl="0" marL="457200" rtl="0" algn="l">
              <a:lnSpc>
                <a:spcPct val="100000"/>
              </a:lnSpc>
              <a:spcBef>
                <a:spcPts val="0"/>
              </a:spcBef>
              <a:spcAft>
                <a:spcPts val="0"/>
              </a:spcAft>
              <a:buSzPts val="1200"/>
              <a:buAutoNum type="arabicPeriod"/>
            </a:pPr>
            <a:r>
              <a:rPr lang="en" sz="1200"/>
              <a:t>Create an array of </a:t>
            </a:r>
            <a:r>
              <a:rPr b="1" lang="en" sz="1200">
                <a:solidFill>
                  <a:schemeClr val="dk1"/>
                </a:solidFill>
              </a:rPr>
              <a:t>GuardDog</a:t>
            </a:r>
            <a:r>
              <a:rPr lang="en" sz="1200"/>
              <a:t> objects to contain references to all the </a:t>
            </a:r>
            <a:r>
              <a:rPr b="1" lang="en" sz="1200">
                <a:solidFill>
                  <a:schemeClr val="dk1"/>
                </a:solidFill>
              </a:rPr>
              <a:t>GuardDog</a:t>
            </a:r>
            <a:r>
              <a:rPr lang="en" sz="1200">
                <a:solidFill>
                  <a:schemeClr val="dk1"/>
                </a:solidFill>
              </a:rPr>
              <a:t> </a:t>
            </a:r>
            <a:r>
              <a:rPr lang="en" sz="1200"/>
              <a:t>instances.</a:t>
            </a:r>
            <a:endParaRPr sz="1000"/>
          </a:p>
          <a:p>
            <a:pPr indent="0" lvl="0" marL="457200" rtl="0" algn="l">
              <a:lnSpc>
                <a:spcPct val="100000"/>
              </a:lnSpc>
              <a:spcBef>
                <a:spcPts val="0"/>
              </a:spcBef>
              <a:spcAft>
                <a:spcPts val="0"/>
              </a:spcAft>
              <a:buNone/>
            </a:pPr>
            <a:r>
              <a:t/>
            </a:r>
            <a:endParaRPr baseline="-25000" sz="1200">
              <a:solidFill>
                <a:schemeClr val="dk1"/>
              </a:solidFill>
            </a:endParaRPr>
          </a:p>
          <a:p>
            <a:pPr indent="-304800" lvl="0" marL="457200" rtl="0" algn="l">
              <a:lnSpc>
                <a:spcPct val="200000"/>
              </a:lnSpc>
              <a:spcBef>
                <a:spcPts val="0"/>
              </a:spcBef>
              <a:spcAft>
                <a:spcPts val="0"/>
              </a:spcAft>
              <a:buSzPts val="1200"/>
              <a:buAutoNum type="arabicPeriod"/>
            </a:pPr>
            <a:r>
              <a:rPr lang="en" sz="1200"/>
              <a:t>Iterate through the array and use the toString methods to print the details from each of the GuardDog instances.</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730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a:t>
            </a:r>
            <a:endParaRPr/>
          </a:p>
        </p:txBody>
      </p:sp>
      <p:sp>
        <p:nvSpPr>
          <p:cNvPr id="243" name="Google Shape;243;p30"/>
          <p:cNvSpPr txBox="1"/>
          <p:nvPr>
            <p:ph idx="1" type="body"/>
          </p:nvPr>
        </p:nvSpPr>
        <p:spPr>
          <a:xfrm>
            <a:off x="186900" y="358425"/>
            <a:ext cx="8770200" cy="46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test both the ShowDog and the GuardDog class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Create a new tester class Tester_AllDogs</a:t>
            </a:r>
            <a:endParaRPr sz="1200"/>
          </a:p>
          <a:p>
            <a:pPr indent="-304800" lvl="0" marL="457200" rtl="0" algn="l">
              <a:lnSpc>
                <a:spcPct val="200000"/>
              </a:lnSpc>
              <a:spcBef>
                <a:spcPts val="0"/>
              </a:spcBef>
              <a:spcAft>
                <a:spcPts val="0"/>
              </a:spcAft>
              <a:buSzPts val="1200"/>
              <a:buAutoNum type="arabicPeriod"/>
            </a:pPr>
            <a:r>
              <a:rPr lang="en" sz="1200"/>
              <a:t>Copy the tester code from Exercise #2 Tester_ShowDog and Exercise #4 Tester_GuardDog</a:t>
            </a:r>
            <a:endParaRPr sz="1200"/>
          </a:p>
          <a:p>
            <a:pPr indent="-304800" lvl="0" marL="457200" rtl="0" algn="l">
              <a:lnSpc>
                <a:spcPct val="100000"/>
              </a:lnSpc>
              <a:spcBef>
                <a:spcPts val="0"/>
              </a:spcBef>
              <a:spcAft>
                <a:spcPts val="0"/>
              </a:spcAft>
              <a:buSzPts val="1200"/>
              <a:buAutoNum type="arabicPeriod"/>
            </a:pPr>
            <a:r>
              <a:rPr lang="en" sz="1200"/>
              <a:t>Create an array of </a:t>
            </a:r>
            <a:r>
              <a:rPr b="1" lang="en" sz="1200">
                <a:solidFill>
                  <a:schemeClr val="dk1"/>
                </a:solidFill>
              </a:rPr>
              <a:t>Dog</a:t>
            </a:r>
            <a:r>
              <a:rPr lang="en" sz="1200"/>
              <a:t> objects to contain references to all the </a:t>
            </a:r>
            <a:r>
              <a:rPr b="1" lang="en" sz="1200">
                <a:solidFill>
                  <a:schemeClr val="dk1"/>
                </a:solidFill>
              </a:rPr>
              <a:t>ShowDog</a:t>
            </a:r>
            <a:r>
              <a:rPr lang="en" sz="1200"/>
              <a:t> and </a:t>
            </a:r>
            <a:r>
              <a:rPr b="1" lang="en" sz="1200">
                <a:solidFill>
                  <a:schemeClr val="dk1"/>
                </a:solidFill>
              </a:rPr>
              <a:t>GuardDog</a:t>
            </a:r>
            <a:r>
              <a:rPr lang="en" sz="1200">
                <a:solidFill>
                  <a:schemeClr val="dk1"/>
                </a:solidFill>
              </a:rPr>
              <a:t> </a:t>
            </a:r>
            <a:r>
              <a:rPr lang="en" sz="1200"/>
              <a:t>instances.</a:t>
            </a:r>
            <a:endParaRPr sz="1000"/>
          </a:p>
          <a:p>
            <a:pPr indent="0" lvl="0" marL="457200" rtl="0" algn="l">
              <a:lnSpc>
                <a:spcPct val="100000"/>
              </a:lnSpc>
              <a:spcBef>
                <a:spcPts val="0"/>
              </a:spcBef>
              <a:spcAft>
                <a:spcPts val="0"/>
              </a:spcAft>
              <a:buNone/>
            </a:pPr>
            <a:r>
              <a:t/>
            </a:r>
            <a:endParaRPr baseline="-25000" sz="1200">
              <a:solidFill>
                <a:schemeClr val="dk1"/>
              </a:solidFill>
            </a:endParaRPr>
          </a:p>
          <a:p>
            <a:pPr indent="-304800" lvl="0" marL="457200" rtl="0" algn="l">
              <a:lnSpc>
                <a:spcPct val="200000"/>
              </a:lnSpc>
              <a:spcBef>
                <a:spcPts val="0"/>
              </a:spcBef>
              <a:spcAft>
                <a:spcPts val="0"/>
              </a:spcAft>
              <a:buSzPts val="1200"/>
              <a:buAutoNum type="arabicPeriod"/>
            </a:pPr>
            <a:r>
              <a:rPr lang="en" sz="1200"/>
              <a:t>Iterate through the array and use the toString methods to print the details from each of the Dog instances.</a:t>
            </a:r>
            <a:endParaRPr sz="1200"/>
          </a:p>
          <a:p>
            <a:pPr indent="-304800" lvl="0" marL="457200" rtl="0" algn="l">
              <a:lnSpc>
                <a:spcPct val="200000"/>
              </a:lnSpc>
              <a:spcBef>
                <a:spcPts val="0"/>
              </a:spcBef>
              <a:spcAft>
                <a:spcPts val="0"/>
              </a:spcAft>
              <a:buSzPts val="1200"/>
              <a:buAutoNum type="arabicPeriod"/>
            </a:pPr>
            <a:r>
              <a:rPr lang="en" sz="1200"/>
              <a:t>Create 3 basic </a:t>
            </a:r>
            <a:r>
              <a:rPr b="1" lang="en" sz="1200">
                <a:solidFill>
                  <a:schemeClr val="dk1"/>
                </a:solidFill>
              </a:rPr>
              <a:t>Dog</a:t>
            </a:r>
            <a:r>
              <a:rPr lang="en" sz="1200"/>
              <a:t> objects with different attributes and add them to the existing array.</a:t>
            </a:r>
            <a:endParaRPr sz="1200"/>
          </a:p>
          <a:p>
            <a:pPr indent="-304800" lvl="0" marL="457200" rtl="0" algn="l">
              <a:lnSpc>
                <a:spcPct val="200000"/>
              </a:lnSpc>
              <a:spcBef>
                <a:spcPts val="0"/>
              </a:spcBef>
              <a:spcAft>
                <a:spcPts val="0"/>
              </a:spcAft>
              <a:buSzPts val="1200"/>
              <a:buAutoNum type="arabicPeriod"/>
            </a:pPr>
            <a:r>
              <a:rPr lang="en" sz="1200"/>
              <a:t>Re-run the tester and inspect the output. Notice how the toString output is different depending on the object type.</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#6</a:t>
            </a:r>
            <a:endParaRPr/>
          </a:p>
        </p:txBody>
      </p:sp>
      <p:sp>
        <p:nvSpPr>
          <p:cNvPr id="249" name="Google Shape;249;p31"/>
          <p:cNvSpPr txBox="1"/>
          <p:nvPr>
            <p:ph idx="1" type="body"/>
          </p:nvPr>
        </p:nvSpPr>
        <p:spPr>
          <a:xfrm>
            <a:off x="311700" y="680525"/>
            <a:ext cx="8640600" cy="4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BetterShowDog that extends ShowDog</a:t>
            </a:r>
            <a:endParaRPr/>
          </a:p>
          <a:p>
            <a:pPr indent="0" lvl="0" marL="0" rtl="0" algn="l">
              <a:spcBef>
                <a:spcPts val="0"/>
              </a:spcBef>
              <a:spcAft>
                <a:spcPts val="0"/>
              </a:spcAft>
              <a:buNone/>
            </a:pPr>
            <a:r>
              <a:rPr lang="en"/>
              <a:t>and contains an inner class </a:t>
            </a:r>
            <a:r>
              <a:rPr lang="en">
                <a:solidFill>
                  <a:schemeClr val="dk1"/>
                </a:solidFill>
              </a:rPr>
              <a:t>Trick</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Trick : class 		//private non-static class</a:t>
            </a:r>
            <a:endParaRPr sz="1200"/>
          </a:p>
          <a:p>
            <a:pPr indent="-304800" lvl="0" marL="457200" rtl="0" algn="l">
              <a:spcBef>
                <a:spcPts val="0"/>
              </a:spcBef>
              <a:spcAft>
                <a:spcPts val="0"/>
              </a:spcAft>
              <a:buSzPts val="1200"/>
              <a:buChar char="-"/>
            </a:pPr>
            <a:r>
              <a:rPr lang="en" sz="1200"/>
              <a:t>name : String</a:t>
            </a:r>
            <a:endParaRPr sz="1200"/>
          </a:p>
          <a:p>
            <a:pPr indent="-304800" lvl="0" marL="457200" rtl="0" algn="l">
              <a:spcBef>
                <a:spcPts val="0"/>
              </a:spcBef>
              <a:spcAft>
                <a:spcPts val="0"/>
              </a:spcAft>
              <a:buSzPts val="1200"/>
              <a:buChar char="-"/>
            </a:pPr>
            <a:r>
              <a:rPr lang="en" sz="1200"/>
              <a:t>skillLevel : int		//default value is 0</a:t>
            </a:r>
            <a:endParaRPr sz="1200"/>
          </a:p>
          <a:p>
            <a:pPr indent="0" lvl="0" marL="457200" rtl="0" algn="l">
              <a:spcBef>
                <a:spcPts val="0"/>
              </a:spcBef>
              <a:spcAft>
                <a:spcPts val="0"/>
              </a:spcAft>
              <a:buNone/>
            </a:pPr>
            <a:r>
              <a:t/>
            </a:r>
            <a:endParaRPr sz="1200"/>
          </a:p>
          <a:p>
            <a:pPr indent="457200" lvl="0" marL="2743200" rtl="0" algn="l">
              <a:spcBef>
                <a:spcPts val="0"/>
              </a:spcBef>
              <a:spcAft>
                <a:spcPts val="0"/>
              </a:spcAft>
              <a:buNone/>
            </a:pPr>
            <a:r>
              <a:rPr lang="en" sz="1200"/>
              <a:t>//NO default constructor, NO mutator methods Immutable Object</a:t>
            </a:r>
            <a:endParaRPr sz="1200"/>
          </a:p>
          <a:p>
            <a:pPr indent="-304800" lvl="0" marL="457200" rtl="0" algn="l">
              <a:spcBef>
                <a:spcPts val="0"/>
              </a:spcBef>
              <a:spcAft>
                <a:spcPts val="0"/>
              </a:spcAft>
              <a:buSzPts val="1200"/>
              <a:buChar char="+"/>
            </a:pPr>
            <a:r>
              <a:rPr lang="en" sz="1200"/>
              <a:t>Trick</a:t>
            </a:r>
            <a:r>
              <a:rPr lang="en" sz="1200"/>
              <a:t>(</a:t>
            </a:r>
            <a:r>
              <a:rPr lang="en" sz="1200"/>
              <a:t>String name, int skillLevel</a:t>
            </a:r>
            <a:r>
              <a:rPr lang="en" sz="1200"/>
              <a:t>)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		// </a:t>
            </a:r>
            <a:r>
              <a:rPr lang="en" sz="1000"/>
              <a:t>"Trick[ name= "+ this.name + ", skill level= " + this.skillLevel+" ]\n"</a:t>
            </a:r>
            <a:endParaRPr sz="1000"/>
          </a:p>
          <a:p>
            <a:pPr indent="-304800" lvl="0" marL="457200" rtl="0" algn="l">
              <a:spcBef>
                <a:spcPts val="0"/>
              </a:spcBef>
              <a:spcAft>
                <a:spcPts val="0"/>
              </a:spcAft>
              <a:buSzPts val="1200"/>
              <a:buChar char="+"/>
            </a:pPr>
            <a:r>
              <a:rPr lang="en" sz="1200"/>
              <a:t>equals(Object o) : boolean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600"/>
              <a:t>The rest of the UML for the class BetterShowDog is in Exercise #6</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inheritance in java?</a:t>
            </a:r>
            <a:endParaRPr/>
          </a:p>
        </p:txBody>
      </p:sp>
      <p:sp>
        <p:nvSpPr>
          <p:cNvPr id="61" name="Google Shape;61;p14"/>
          <p:cNvSpPr txBox="1"/>
          <p:nvPr>
            <p:ph idx="1" type="body"/>
          </p:nvPr>
        </p:nvSpPr>
        <p:spPr>
          <a:xfrm>
            <a:off x="175050" y="1182900"/>
            <a:ext cx="8835300" cy="2482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accent5"/>
                </a:solidFill>
              </a:rPr>
              <a:t>When one java class</a:t>
            </a:r>
            <a:r>
              <a:rPr lang="en" sz="1600"/>
              <a:t>(child / derived / subclass)</a:t>
            </a:r>
            <a:r>
              <a:rPr b="1" lang="en" sz="2400">
                <a:solidFill>
                  <a:schemeClr val="accent5"/>
                </a:solidFill>
              </a:rPr>
              <a:t> </a:t>
            </a:r>
            <a:endParaRPr b="1" sz="2400">
              <a:solidFill>
                <a:schemeClr val="accent5"/>
              </a:solidFill>
            </a:endParaRPr>
          </a:p>
          <a:p>
            <a:pPr indent="0" lvl="0" marL="0" rtl="0" algn="l">
              <a:lnSpc>
                <a:spcPct val="150000"/>
              </a:lnSpc>
              <a:spcBef>
                <a:spcPts val="1600"/>
              </a:spcBef>
              <a:spcAft>
                <a:spcPts val="0"/>
              </a:spcAft>
              <a:buNone/>
            </a:pPr>
            <a:r>
              <a:rPr b="1" lang="en" sz="2400">
                <a:solidFill>
                  <a:schemeClr val="accent5"/>
                </a:solidFill>
              </a:rPr>
              <a:t>can acquire the attributes</a:t>
            </a:r>
            <a:r>
              <a:rPr lang="en" sz="1600"/>
              <a:t>(member variables)</a:t>
            </a:r>
            <a:r>
              <a:rPr b="1" lang="en" sz="2400">
                <a:solidFill>
                  <a:schemeClr val="accent5"/>
                </a:solidFill>
              </a:rPr>
              <a:t> and behaviors</a:t>
            </a:r>
            <a:r>
              <a:rPr lang="en" sz="1600"/>
              <a:t>(methods)</a:t>
            </a:r>
            <a:r>
              <a:rPr b="1" lang="en" sz="2400">
                <a:solidFill>
                  <a:schemeClr val="accent5"/>
                </a:solidFill>
              </a:rPr>
              <a:t> </a:t>
            </a:r>
            <a:endParaRPr b="1" sz="2400">
              <a:solidFill>
                <a:schemeClr val="accent5"/>
              </a:solidFill>
            </a:endParaRPr>
          </a:p>
          <a:p>
            <a:pPr indent="0" lvl="0" marL="0" rtl="0" algn="l">
              <a:lnSpc>
                <a:spcPct val="150000"/>
              </a:lnSpc>
              <a:spcBef>
                <a:spcPts val="1600"/>
              </a:spcBef>
              <a:spcAft>
                <a:spcPts val="0"/>
              </a:spcAft>
              <a:buNone/>
            </a:pPr>
            <a:r>
              <a:rPr b="1" lang="en" sz="2400">
                <a:solidFill>
                  <a:schemeClr val="accent5"/>
                </a:solidFill>
              </a:rPr>
              <a:t>from another java class</a:t>
            </a:r>
            <a:r>
              <a:rPr lang="en" sz="1600"/>
              <a:t>(parent / base / superclass)</a:t>
            </a:r>
            <a:r>
              <a:rPr b="1" lang="en" sz="2400">
                <a:solidFill>
                  <a:schemeClr val="accent5"/>
                </a:solidFill>
              </a:rPr>
              <a:t>.</a:t>
            </a:r>
            <a:r>
              <a:rPr b="1" lang="en" sz="1600">
                <a:solidFill>
                  <a:schemeClr val="accent5"/>
                </a:solidFill>
              </a:rPr>
              <a:t> </a:t>
            </a:r>
            <a:endParaRPr sz="1600"/>
          </a:p>
          <a:p>
            <a:pPr indent="0" lvl="0" marL="0" rtl="0" algn="l">
              <a:spcBef>
                <a:spcPts val="1600"/>
              </a:spcBef>
              <a:spcAft>
                <a:spcPts val="1600"/>
              </a:spcAft>
              <a:buNone/>
            </a:pPr>
            <a:r>
              <a:t/>
            </a:r>
            <a:endParaRPr sz="2400"/>
          </a:p>
        </p:txBody>
      </p:sp>
      <p:sp>
        <p:nvSpPr>
          <p:cNvPr id="62" name="Google Shape;62;p14"/>
          <p:cNvSpPr txBox="1"/>
          <p:nvPr/>
        </p:nvSpPr>
        <p:spPr>
          <a:xfrm>
            <a:off x="175050" y="4083775"/>
            <a:ext cx="883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a:t>
            </a:r>
            <a:r>
              <a:rPr lang="en" sz="1600"/>
              <a:t>he keyword </a:t>
            </a:r>
            <a:r>
              <a:rPr b="1" lang="en" sz="1600">
                <a:solidFill>
                  <a:srgbClr val="0097A7"/>
                </a:solidFill>
              </a:rPr>
              <a:t>extends</a:t>
            </a:r>
            <a:r>
              <a:rPr lang="en" sz="1600"/>
              <a:t> is used to establish inheritance through the parent-child relationship.</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 #7</a:t>
            </a:r>
            <a:endParaRPr/>
          </a:p>
        </p:txBody>
      </p:sp>
      <p:sp>
        <p:nvSpPr>
          <p:cNvPr id="255" name="Google Shape;255;p32"/>
          <p:cNvSpPr txBox="1"/>
          <p:nvPr>
            <p:ph idx="1" type="body"/>
          </p:nvPr>
        </p:nvSpPr>
        <p:spPr>
          <a:xfrm>
            <a:off x="311700" y="425525"/>
            <a:ext cx="8640600" cy="4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working on the</a:t>
            </a:r>
            <a:r>
              <a:rPr lang="en"/>
              <a:t> class BetterShowDog that extends ShowDog</a:t>
            </a:r>
            <a:endParaRPr sz="1200"/>
          </a:p>
          <a:p>
            <a:pPr indent="-304800" lvl="0" marL="457200" rtl="0" algn="l">
              <a:spcBef>
                <a:spcPts val="0"/>
              </a:spcBef>
              <a:spcAft>
                <a:spcPts val="0"/>
              </a:spcAft>
              <a:buSzPts val="1200"/>
              <a:buChar char="-"/>
            </a:pPr>
            <a:r>
              <a:rPr lang="en" sz="1200"/>
              <a:t>numTricks : int	//default value is 0</a:t>
            </a:r>
            <a:endParaRPr sz="1200"/>
          </a:p>
          <a:p>
            <a:pPr indent="-304800" lvl="0" marL="457200" rtl="0" algn="l">
              <a:spcBef>
                <a:spcPts val="0"/>
              </a:spcBef>
              <a:spcAft>
                <a:spcPts val="0"/>
              </a:spcAft>
              <a:buSzPts val="1200"/>
              <a:buChar char="-"/>
            </a:pPr>
            <a:r>
              <a:rPr lang="en" sz="1200"/>
              <a:t>tricks : Trick[]		//array of Trick objects</a:t>
            </a:r>
            <a:endParaRPr sz="1200"/>
          </a:p>
          <a:p>
            <a:pPr indent="0" lvl="0" marL="45720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u="sng"/>
              <a:t>MAX_TRICKS</a:t>
            </a:r>
            <a:r>
              <a:rPr lang="en" sz="1200"/>
              <a:t> : int	//value is 5</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BetterShowDog() 		//default BetterShowDog name is “Better Show Dog Doe” // array length is MAX_TRICKS</a:t>
            </a:r>
            <a:endParaRPr sz="1200"/>
          </a:p>
          <a:p>
            <a:pPr indent="-304800" lvl="0" marL="457200" rtl="0" algn="l">
              <a:spcBef>
                <a:spcPts val="0"/>
              </a:spcBef>
              <a:spcAft>
                <a:spcPts val="0"/>
              </a:spcAft>
              <a:buSzPts val="1200"/>
              <a:buChar char="+"/>
            </a:pPr>
            <a:r>
              <a:rPr lang="en" sz="1200"/>
              <a:t>BetterShowDog(String name) 	</a:t>
            </a:r>
            <a:endParaRPr sz="1200"/>
          </a:p>
          <a:p>
            <a:pPr indent="-304800" lvl="0" marL="457200" rtl="0" algn="l">
              <a:spcBef>
                <a:spcPts val="0"/>
              </a:spcBef>
              <a:spcAft>
                <a:spcPts val="0"/>
              </a:spcAft>
              <a:buSzPts val="1200"/>
              <a:buChar char="+"/>
            </a:pPr>
            <a:r>
              <a:rPr lang="en" sz="1200"/>
              <a:t>BetterShowDog(int numTrophies, String bestFeature) </a:t>
            </a:r>
            <a:endParaRPr sz="1200"/>
          </a:p>
          <a:p>
            <a:pPr indent="-304800" lvl="0" marL="457200" rtl="0" algn="l">
              <a:spcBef>
                <a:spcPts val="0"/>
              </a:spcBef>
              <a:spcAft>
                <a:spcPts val="0"/>
              </a:spcAft>
              <a:buSzPts val="1200"/>
              <a:buChar char="+"/>
            </a:pPr>
            <a:r>
              <a:rPr lang="en" sz="1200"/>
              <a:t>BetterShowDog(String name, double wt, double ht, boolean isVac, int age, int numTrophies, String bestFeature)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addTrick(String trickName, int skillLevel) : boolean	//NO duplicate trickNames, return success status as boolean</a:t>
            </a:r>
            <a:endParaRPr sz="1200"/>
          </a:p>
          <a:p>
            <a:pPr indent="-304800" lvl="0" marL="457200" rtl="0" algn="l">
              <a:spcBef>
                <a:spcPts val="0"/>
              </a:spcBef>
              <a:spcAft>
                <a:spcPts val="0"/>
              </a:spcAft>
              <a:buSzPts val="1200"/>
              <a:buChar char="+"/>
            </a:pPr>
            <a:r>
              <a:rPr lang="en" sz="1200"/>
              <a:t>getNumTricks() : int</a:t>
            </a:r>
            <a:endParaRPr sz="1200"/>
          </a:p>
          <a:p>
            <a:pPr indent="-304800" lvl="0" marL="457200" rtl="0" algn="l">
              <a:spcBef>
                <a:spcPts val="0"/>
              </a:spcBef>
              <a:spcAft>
                <a:spcPts val="0"/>
              </a:spcAft>
              <a:buSzPts val="1200"/>
              <a:buChar char="+"/>
            </a:pPr>
            <a:r>
              <a:rPr lang="en" sz="1200"/>
              <a:t>getSkillLevelForTrickByName(String trickName) : int</a:t>
            </a:r>
            <a:endParaRPr sz="1200"/>
          </a:p>
          <a:p>
            <a:pPr indent="-304800" lvl="0" marL="457200" rtl="0" algn="l">
              <a:spcBef>
                <a:spcPts val="0"/>
              </a:spcBef>
              <a:spcAft>
                <a:spcPts val="0"/>
              </a:spcAft>
              <a:buSzPts val="1200"/>
              <a:buChar char="+"/>
            </a:pPr>
            <a:r>
              <a:rPr lang="en" sz="1200"/>
              <a:t>getTricksAsString() : String		//comma separated array content using Trick’s toString for each Trick</a:t>
            </a:r>
            <a:endParaRPr sz="1200"/>
          </a:p>
          <a:p>
            <a:pPr indent="-304800" lvl="0" marL="457200" rtl="0" algn="l">
              <a:spcBef>
                <a:spcPts val="0"/>
              </a:spcBef>
              <a:spcAft>
                <a:spcPts val="0"/>
              </a:spcAft>
              <a:buSzPts val="1200"/>
              <a:buChar char="+"/>
            </a:pPr>
            <a:r>
              <a:rPr lang="en" sz="1200"/>
              <a:t>removeTrickByName(String trickName) : boolean	//return success status as boolean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toString() : String		// </a:t>
            </a:r>
            <a:r>
              <a:rPr lang="en" sz="1000"/>
              <a:t>super.toString() + "\nShowDog [numTrophies=" + numTrophies + ", bestFeature=" + bestFeature + "]"</a:t>
            </a:r>
            <a:endParaRPr sz="1200"/>
          </a:p>
          <a:p>
            <a:pPr indent="-304800" lvl="0" marL="457200" rtl="0" algn="l">
              <a:spcBef>
                <a:spcPts val="0"/>
              </a:spcBef>
              <a:spcAft>
                <a:spcPts val="0"/>
              </a:spcAft>
              <a:buSzPts val="1200"/>
              <a:buChar char="+"/>
            </a:pPr>
            <a:r>
              <a:rPr lang="en" sz="1200"/>
              <a:t>equals(Object o) : boolean</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//Trick class is within the BetterShowDog class as per Exercise #5</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73000" y="1"/>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#8</a:t>
            </a:r>
            <a:endParaRPr/>
          </a:p>
        </p:txBody>
      </p:sp>
      <p:sp>
        <p:nvSpPr>
          <p:cNvPr id="261" name="Google Shape;261;p33"/>
          <p:cNvSpPr txBox="1"/>
          <p:nvPr>
            <p:ph idx="1" type="body"/>
          </p:nvPr>
        </p:nvSpPr>
        <p:spPr>
          <a:xfrm>
            <a:off x="186900" y="358425"/>
            <a:ext cx="8770200" cy="46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class to test the BetterShowDog in addition to the other Dog types.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main method of the Tester class, do the following:  (You can go back to the slides for examples)</a:t>
            </a:r>
            <a:endParaRPr sz="1200"/>
          </a:p>
          <a:p>
            <a:pPr indent="0" lvl="0" marL="0" rtl="0" algn="l">
              <a:spcBef>
                <a:spcPts val="0"/>
              </a:spcBef>
              <a:spcAft>
                <a:spcPts val="0"/>
              </a:spcAft>
              <a:buNone/>
            </a:pPr>
            <a:r>
              <a:t/>
            </a:r>
            <a:endParaRPr sz="1200"/>
          </a:p>
          <a:p>
            <a:pPr indent="-304800" lvl="0" marL="457200" rtl="0" algn="l">
              <a:lnSpc>
                <a:spcPct val="200000"/>
              </a:lnSpc>
              <a:spcBef>
                <a:spcPts val="0"/>
              </a:spcBef>
              <a:spcAft>
                <a:spcPts val="0"/>
              </a:spcAft>
              <a:buSzPts val="1200"/>
              <a:buAutoNum type="arabicPeriod"/>
            </a:pPr>
            <a:r>
              <a:rPr lang="en" sz="1200"/>
              <a:t>Copy the tester code from Exercise #4</a:t>
            </a:r>
            <a:endParaRPr sz="1200"/>
          </a:p>
          <a:p>
            <a:pPr indent="-304800" lvl="0" marL="457200" rtl="0" algn="l">
              <a:lnSpc>
                <a:spcPct val="200000"/>
              </a:lnSpc>
              <a:spcBef>
                <a:spcPts val="0"/>
              </a:spcBef>
              <a:spcAft>
                <a:spcPts val="0"/>
              </a:spcAft>
              <a:buSzPts val="1200"/>
              <a:buAutoNum type="arabicPeriod"/>
            </a:pPr>
            <a:r>
              <a:rPr lang="en" sz="1200"/>
              <a:t>Create 5 separate instances of the </a:t>
            </a:r>
            <a:r>
              <a:rPr lang="en" sz="1200"/>
              <a:t>BetterShowDog</a:t>
            </a:r>
            <a:r>
              <a:rPr lang="en" sz="1200"/>
              <a:t> using the default constructor.</a:t>
            </a:r>
            <a:endParaRPr sz="1200"/>
          </a:p>
          <a:p>
            <a:pPr indent="-304800" lvl="0" marL="457200" rtl="0" algn="l">
              <a:lnSpc>
                <a:spcPct val="200000"/>
              </a:lnSpc>
              <a:spcBef>
                <a:spcPts val="0"/>
              </a:spcBef>
              <a:spcAft>
                <a:spcPts val="0"/>
              </a:spcAft>
              <a:buSzPts val="1200"/>
              <a:buAutoNum type="arabicPeriod"/>
            </a:pPr>
            <a:r>
              <a:rPr lang="en" sz="1200"/>
              <a:t>Set the name of each individual </a:t>
            </a:r>
            <a:r>
              <a:rPr lang="en" sz="1200"/>
              <a:t>BetterShowDog</a:t>
            </a:r>
            <a:r>
              <a:rPr lang="en" sz="1200"/>
              <a:t> object by using the mutator methods from the parent class.</a:t>
            </a:r>
            <a:endParaRPr sz="1200"/>
          </a:p>
          <a:p>
            <a:pPr indent="-304800" lvl="0" marL="457200" rtl="0" algn="l">
              <a:lnSpc>
                <a:spcPct val="200000"/>
              </a:lnSpc>
              <a:spcBef>
                <a:spcPts val="0"/>
              </a:spcBef>
              <a:spcAft>
                <a:spcPts val="0"/>
              </a:spcAft>
              <a:buSzPts val="1200"/>
              <a:buAutoNum type="arabicPeriod"/>
            </a:pPr>
            <a:r>
              <a:rPr lang="en" sz="1200"/>
              <a:t>Set the weight and height on 2 of the </a:t>
            </a:r>
            <a:r>
              <a:rPr lang="en" sz="1200"/>
              <a:t>BetterShowDog</a:t>
            </a:r>
            <a:r>
              <a:rPr lang="en" sz="1200"/>
              <a:t> instances to values you deem appropriate.</a:t>
            </a:r>
            <a:endParaRPr sz="1200"/>
          </a:p>
          <a:p>
            <a:pPr indent="-304800" lvl="0" marL="457200" rtl="0" algn="l">
              <a:lnSpc>
                <a:spcPct val="200000"/>
              </a:lnSpc>
              <a:spcBef>
                <a:spcPts val="0"/>
              </a:spcBef>
              <a:spcAft>
                <a:spcPts val="0"/>
              </a:spcAft>
              <a:buSzPts val="1200"/>
              <a:buAutoNum type="arabicPeriod"/>
            </a:pPr>
            <a:r>
              <a:rPr lang="en" sz="1200"/>
              <a:t>Create 6 separate instances of the </a:t>
            </a:r>
            <a:r>
              <a:rPr lang="en" sz="1200"/>
              <a:t>BetterShowDog</a:t>
            </a:r>
            <a:r>
              <a:rPr lang="en" sz="1200"/>
              <a:t> using each of the 3 overloaded constructors twice.</a:t>
            </a:r>
            <a:endParaRPr sz="1200"/>
          </a:p>
          <a:p>
            <a:pPr indent="-304800" lvl="0" marL="457200" rtl="0" algn="l">
              <a:lnSpc>
                <a:spcPct val="200000"/>
              </a:lnSpc>
              <a:spcBef>
                <a:spcPts val="0"/>
              </a:spcBef>
              <a:spcAft>
                <a:spcPts val="0"/>
              </a:spcAft>
              <a:buSzPts val="1200"/>
              <a:buAutoNum type="arabicPeriod"/>
            </a:pPr>
            <a:r>
              <a:rPr lang="en" sz="1200"/>
              <a:t>Set values on the attributes for the </a:t>
            </a:r>
            <a:r>
              <a:rPr lang="en" sz="1200"/>
              <a:t>BetterShowDog</a:t>
            </a:r>
            <a:r>
              <a:rPr lang="en" sz="1200"/>
              <a:t> to valid and invalid values to test the inherited mutator methods.</a:t>
            </a:r>
            <a:endParaRPr sz="1200"/>
          </a:p>
          <a:p>
            <a:pPr indent="-304800" lvl="0" marL="457200" rtl="0" algn="l">
              <a:lnSpc>
                <a:spcPct val="100000"/>
              </a:lnSpc>
              <a:spcBef>
                <a:spcPts val="0"/>
              </a:spcBef>
              <a:spcAft>
                <a:spcPts val="0"/>
              </a:spcAft>
              <a:buSzPts val="1200"/>
              <a:buAutoNum type="arabicPeriod"/>
            </a:pPr>
            <a:r>
              <a:rPr lang="en" sz="1200"/>
              <a:t>Create an array of </a:t>
            </a:r>
            <a:r>
              <a:rPr b="1" lang="en" sz="1200">
                <a:solidFill>
                  <a:schemeClr val="dk1"/>
                </a:solidFill>
              </a:rPr>
              <a:t>Dog</a:t>
            </a:r>
            <a:r>
              <a:rPr lang="en" sz="1200"/>
              <a:t> objects to contain references to all the </a:t>
            </a:r>
            <a:r>
              <a:rPr b="1" lang="en" sz="1200">
                <a:solidFill>
                  <a:schemeClr val="dk1"/>
                </a:solidFill>
              </a:rPr>
              <a:t>BetterShowDog, </a:t>
            </a:r>
            <a:r>
              <a:rPr b="1" lang="en" sz="1200">
                <a:solidFill>
                  <a:schemeClr val="dk1"/>
                </a:solidFill>
              </a:rPr>
              <a:t>ShowDog</a:t>
            </a:r>
            <a:r>
              <a:rPr lang="en" sz="1200"/>
              <a:t> and </a:t>
            </a:r>
            <a:r>
              <a:rPr b="1" lang="en" sz="1200">
                <a:solidFill>
                  <a:schemeClr val="dk1"/>
                </a:solidFill>
              </a:rPr>
              <a:t>GuardDog</a:t>
            </a:r>
            <a:r>
              <a:rPr lang="en" sz="1200">
                <a:solidFill>
                  <a:schemeClr val="dk1"/>
                </a:solidFill>
              </a:rPr>
              <a:t> </a:t>
            </a:r>
            <a:r>
              <a:rPr lang="en" sz="1200"/>
              <a:t>instances.</a:t>
            </a:r>
            <a:endParaRPr sz="1000"/>
          </a:p>
          <a:p>
            <a:pPr indent="0" lvl="0" marL="457200" rtl="0" algn="l">
              <a:lnSpc>
                <a:spcPct val="100000"/>
              </a:lnSpc>
              <a:spcBef>
                <a:spcPts val="0"/>
              </a:spcBef>
              <a:spcAft>
                <a:spcPts val="0"/>
              </a:spcAft>
              <a:buNone/>
            </a:pPr>
            <a:r>
              <a:t/>
            </a:r>
            <a:endParaRPr baseline="-25000" sz="1200">
              <a:solidFill>
                <a:schemeClr val="dk1"/>
              </a:solidFill>
            </a:endParaRPr>
          </a:p>
          <a:p>
            <a:pPr indent="-304800" lvl="0" marL="457200" rtl="0" algn="l">
              <a:lnSpc>
                <a:spcPct val="200000"/>
              </a:lnSpc>
              <a:spcBef>
                <a:spcPts val="0"/>
              </a:spcBef>
              <a:spcAft>
                <a:spcPts val="0"/>
              </a:spcAft>
              <a:buSzPts val="1200"/>
              <a:buAutoNum type="arabicPeriod"/>
            </a:pPr>
            <a:r>
              <a:rPr lang="en" sz="1200"/>
              <a:t>Iterate through the array and use the toString methods to print the details from each of the Dog instances.</a:t>
            </a:r>
            <a:endParaRPr sz="1200"/>
          </a:p>
          <a:p>
            <a:pPr indent="-304800" lvl="0" marL="457200" rtl="0" algn="l">
              <a:lnSpc>
                <a:spcPct val="200000"/>
              </a:lnSpc>
              <a:spcBef>
                <a:spcPts val="0"/>
              </a:spcBef>
              <a:spcAft>
                <a:spcPts val="0"/>
              </a:spcAft>
              <a:buSzPts val="1200"/>
              <a:buAutoNum type="arabicPeriod"/>
            </a:pPr>
            <a:r>
              <a:rPr lang="en" sz="1200"/>
              <a:t>Run the tester and inspect the output. Notice how the toString output is different depending on the object type.</a:t>
            </a:r>
            <a:endParaRPr sz="1200"/>
          </a:p>
          <a:p>
            <a:pPr indent="-304800" lvl="0" marL="457200" rtl="0" algn="l">
              <a:lnSpc>
                <a:spcPct val="200000"/>
              </a:lnSpc>
              <a:spcBef>
                <a:spcPts val="0"/>
              </a:spcBef>
              <a:spcAft>
                <a:spcPts val="0"/>
              </a:spcAft>
              <a:buSzPts val="1200"/>
              <a:buAutoNum type="arabicPeriod"/>
            </a:pPr>
            <a:r>
              <a:rPr lang="en" sz="1200"/>
              <a:t>How many Dog instances were created in total? Print the value.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3869225" y="341775"/>
            <a:ext cx="1500600" cy="1217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Parent Class</a:t>
            </a:r>
            <a:endParaRPr/>
          </a:p>
        </p:txBody>
      </p:sp>
      <p:grpSp>
        <p:nvGrpSpPr>
          <p:cNvPr id="68" name="Google Shape;68;p15"/>
          <p:cNvGrpSpPr/>
          <p:nvPr/>
        </p:nvGrpSpPr>
        <p:grpSpPr>
          <a:xfrm>
            <a:off x="4469825" y="2870426"/>
            <a:ext cx="1500600" cy="1892199"/>
            <a:chOff x="4469825" y="2870426"/>
            <a:chExt cx="1500600" cy="1892199"/>
          </a:xfrm>
        </p:grpSpPr>
        <p:sp>
          <p:nvSpPr>
            <p:cNvPr id="69" name="Google Shape;69;p15"/>
            <p:cNvSpPr/>
            <p:nvPr/>
          </p:nvSpPr>
          <p:spPr>
            <a:xfrm>
              <a:off x="4469825"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Child 3 A</a:t>
              </a:r>
              <a:endParaRPr/>
            </a:p>
          </p:txBody>
        </p:sp>
        <p:cxnSp>
          <p:nvCxnSpPr>
            <p:cNvPr id="70" name="Google Shape;70;p15"/>
            <p:cNvCxnSpPr/>
            <p:nvPr/>
          </p:nvCxnSpPr>
          <p:spPr>
            <a:xfrm flipH="1" rot="10800000">
              <a:off x="5118501"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5"/>
            <p:cNvSpPr txBox="1"/>
            <p:nvPr/>
          </p:nvSpPr>
          <p:spPr>
            <a:xfrm rot="-1801974">
              <a:off x="4704886" y="315307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72" name="Google Shape;72;p15"/>
          <p:cNvGrpSpPr/>
          <p:nvPr/>
        </p:nvGrpSpPr>
        <p:grpSpPr>
          <a:xfrm>
            <a:off x="693225" y="1052783"/>
            <a:ext cx="2832900" cy="2101580"/>
            <a:chOff x="693225" y="1052783"/>
            <a:chExt cx="2832900" cy="2101580"/>
          </a:xfrm>
        </p:grpSpPr>
        <p:sp>
          <p:nvSpPr>
            <p:cNvPr id="73" name="Google Shape;73;p15"/>
            <p:cNvSpPr/>
            <p:nvPr/>
          </p:nvSpPr>
          <p:spPr>
            <a:xfrm>
              <a:off x="693225"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Child 1</a:t>
              </a:r>
              <a:r>
                <a:rPr lang="en"/>
                <a:t> Class</a:t>
              </a:r>
              <a:endParaRPr/>
            </a:p>
          </p:txBody>
        </p:sp>
        <p:cxnSp>
          <p:nvCxnSpPr>
            <p:cNvPr id="74" name="Google Shape;74;p15"/>
            <p:cNvCxnSpPr/>
            <p:nvPr/>
          </p:nvCxnSpPr>
          <p:spPr>
            <a:xfrm flipH="1" rot="10800000">
              <a:off x="1443525" y="1052783"/>
              <a:ext cx="2082600" cy="8535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5"/>
            <p:cNvSpPr txBox="1"/>
            <p:nvPr/>
          </p:nvSpPr>
          <p:spPr>
            <a:xfrm rot="-1273640">
              <a:off x="1629398" y="1312040"/>
              <a:ext cx="1228771" cy="36947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76" name="Google Shape;76;p15"/>
          <p:cNvGrpSpPr/>
          <p:nvPr/>
        </p:nvGrpSpPr>
        <p:grpSpPr>
          <a:xfrm>
            <a:off x="2818108" y="1270676"/>
            <a:ext cx="1517402" cy="1883686"/>
            <a:chOff x="2818108" y="1270676"/>
            <a:chExt cx="1517402" cy="1883686"/>
          </a:xfrm>
        </p:grpSpPr>
        <p:sp>
          <p:nvSpPr>
            <p:cNvPr id="77" name="Google Shape;77;p15"/>
            <p:cNvSpPr/>
            <p:nvPr/>
          </p:nvSpPr>
          <p:spPr>
            <a:xfrm>
              <a:off x="2818108"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Child 2 Class</a:t>
              </a:r>
              <a:endParaRPr/>
            </a:p>
          </p:txBody>
        </p:sp>
        <p:cxnSp>
          <p:nvCxnSpPr>
            <p:cNvPr id="78" name="Google Shape;78;p15"/>
            <p:cNvCxnSpPr/>
            <p:nvPr/>
          </p:nvCxnSpPr>
          <p:spPr>
            <a:xfrm flipH="1" rot="10800000">
              <a:off x="3510626" y="16174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5"/>
            <p:cNvSpPr txBox="1"/>
            <p:nvPr/>
          </p:nvSpPr>
          <p:spPr>
            <a:xfrm rot="-1801974">
              <a:off x="3096671" y="155332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80" name="Google Shape;80;p15"/>
          <p:cNvGrpSpPr/>
          <p:nvPr/>
        </p:nvGrpSpPr>
        <p:grpSpPr>
          <a:xfrm>
            <a:off x="4872390" y="1282216"/>
            <a:ext cx="1571202" cy="1872147"/>
            <a:chOff x="4872390" y="1282216"/>
            <a:chExt cx="1571202" cy="1872147"/>
          </a:xfrm>
        </p:grpSpPr>
        <p:sp>
          <p:nvSpPr>
            <p:cNvPr id="81" name="Google Shape;81;p15"/>
            <p:cNvSpPr/>
            <p:nvPr/>
          </p:nvSpPr>
          <p:spPr>
            <a:xfrm>
              <a:off x="4942992"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Child 3 Class</a:t>
              </a:r>
              <a:endParaRPr/>
            </a:p>
          </p:txBody>
        </p:sp>
        <p:cxnSp>
          <p:nvCxnSpPr>
            <p:cNvPr id="82" name="Google Shape;82;p15"/>
            <p:cNvCxnSpPr>
              <a:stCxn id="81" idx="0"/>
            </p:cNvCxnSpPr>
            <p:nvPr/>
          </p:nvCxnSpPr>
          <p:spPr>
            <a:xfrm rot="10800000">
              <a:off x="5118492" y="16174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5"/>
            <p:cNvSpPr txBox="1"/>
            <p:nvPr/>
          </p:nvSpPr>
          <p:spPr>
            <a:xfrm rot="1712140">
              <a:off x="4885940" y="1553348"/>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84" name="Google Shape;84;p15"/>
          <p:cNvGrpSpPr/>
          <p:nvPr/>
        </p:nvGrpSpPr>
        <p:grpSpPr>
          <a:xfrm>
            <a:off x="5682375" y="1039696"/>
            <a:ext cx="2886100" cy="2114667"/>
            <a:chOff x="5682375" y="1039696"/>
            <a:chExt cx="2886100" cy="2114667"/>
          </a:xfrm>
        </p:grpSpPr>
        <p:sp>
          <p:nvSpPr>
            <p:cNvPr id="85" name="Google Shape;85;p15"/>
            <p:cNvSpPr/>
            <p:nvPr/>
          </p:nvSpPr>
          <p:spPr>
            <a:xfrm>
              <a:off x="7067875"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Child 4 Class</a:t>
              </a:r>
              <a:endParaRPr/>
            </a:p>
          </p:txBody>
        </p:sp>
        <p:cxnSp>
          <p:nvCxnSpPr>
            <p:cNvPr id="86" name="Google Shape;86;p15"/>
            <p:cNvCxnSpPr/>
            <p:nvPr/>
          </p:nvCxnSpPr>
          <p:spPr>
            <a:xfrm rot="10800000">
              <a:off x="5682375" y="1052783"/>
              <a:ext cx="2082600" cy="85350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5"/>
            <p:cNvSpPr txBox="1"/>
            <p:nvPr/>
          </p:nvSpPr>
          <p:spPr>
            <a:xfrm rot="1281592">
              <a:off x="6240285" y="1250838"/>
              <a:ext cx="1228913" cy="36941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88" name="Google Shape;88;p15"/>
          <p:cNvGrpSpPr/>
          <p:nvPr/>
        </p:nvGrpSpPr>
        <p:grpSpPr>
          <a:xfrm>
            <a:off x="7482808" y="2890869"/>
            <a:ext cx="1500600" cy="1871756"/>
            <a:chOff x="7482808" y="2890869"/>
            <a:chExt cx="1500600" cy="1871756"/>
          </a:xfrm>
        </p:grpSpPr>
        <p:sp>
          <p:nvSpPr>
            <p:cNvPr id="89" name="Google Shape;89;p15"/>
            <p:cNvSpPr/>
            <p:nvPr/>
          </p:nvSpPr>
          <p:spPr>
            <a:xfrm>
              <a:off x="7482808"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Child 4 A</a:t>
              </a:r>
              <a:endParaRPr/>
            </a:p>
          </p:txBody>
        </p:sp>
        <p:cxnSp>
          <p:nvCxnSpPr>
            <p:cNvPr id="90" name="Google Shape;90;p15"/>
            <p:cNvCxnSpPr/>
            <p:nvPr/>
          </p:nvCxnSpPr>
          <p:spPr>
            <a:xfrm rot="10800000">
              <a:off x="7828517"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5"/>
            <p:cNvSpPr txBox="1"/>
            <p:nvPr/>
          </p:nvSpPr>
          <p:spPr>
            <a:xfrm rot="1712140">
              <a:off x="7594722" y="3162002"/>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92" name="Google Shape;92;p15"/>
          <p:cNvGrpSpPr/>
          <p:nvPr/>
        </p:nvGrpSpPr>
        <p:grpSpPr>
          <a:xfrm>
            <a:off x="87025" y="2870426"/>
            <a:ext cx="3141983" cy="1892199"/>
            <a:chOff x="87025" y="2870426"/>
            <a:chExt cx="3141983" cy="1892199"/>
          </a:xfrm>
        </p:grpSpPr>
        <p:sp>
          <p:nvSpPr>
            <p:cNvPr id="93" name="Google Shape;93;p15"/>
            <p:cNvSpPr/>
            <p:nvPr/>
          </p:nvSpPr>
          <p:spPr>
            <a:xfrm>
              <a:off x="87025"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Child 1 A</a:t>
              </a:r>
              <a:endParaRPr/>
            </a:p>
          </p:txBody>
        </p:sp>
        <p:sp>
          <p:nvSpPr>
            <p:cNvPr id="94" name="Google Shape;94;p15"/>
            <p:cNvSpPr/>
            <p:nvPr/>
          </p:nvSpPr>
          <p:spPr>
            <a:xfrm>
              <a:off x="1728408"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Child 1 B</a:t>
              </a:r>
              <a:endParaRPr/>
            </a:p>
          </p:txBody>
        </p:sp>
        <p:cxnSp>
          <p:nvCxnSpPr>
            <p:cNvPr id="95" name="Google Shape;95;p15"/>
            <p:cNvCxnSpPr/>
            <p:nvPr/>
          </p:nvCxnSpPr>
          <p:spPr>
            <a:xfrm rot="10800000">
              <a:off x="1765692" y="3217663"/>
              <a:ext cx="574800" cy="3198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5"/>
            <p:cNvCxnSpPr/>
            <p:nvPr/>
          </p:nvCxnSpPr>
          <p:spPr>
            <a:xfrm flipH="1" rot="10800000">
              <a:off x="691226"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5"/>
            <p:cNvSpPr txBox="1"/>
            <p:nvPr/>
          </p:nvSpPr>
          <p:spPr>
            <a:xfrm rot="-1801974">
              <a:off x="285221" y="315307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sp>
          <p:nvSpPr>
            <p:cNvPr id="98" name="Google Shape;98;p15"/>
            <p:cNvSpPr txBox="1"/>
            <p:nvPr/>
          </p:nvSpPr>
          <p:spPr>
            <a:xfrm rot="1712140">
              <a:off x="1547662" y="3157234"/>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3869225" y="341775"/>
            <a:ext cx="1500600" cy="1217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Dog</a:t>
            </a:r>
            <a:endParaRPr/>
          </a:p>
        </p:txBody>
      </p:sp>
      <p:grpSp>
        <p:nvGrpSpPr>
          <p:cNvPr id="104" name="Google Shape;104;p16"/>
          <p:cNvGrpSpPr/>
          <p:nvPr/>
        </p:nvGrpSpPr>
        <p:grpSpPr>
          <a:xfrm>
            <a:off x="4469825" y="2870426"/>
            <a:ext cx="1571100" cy="1892199"/>
            <a:chOff x="4469825" y="2870426"/>
            <a:chExt cx="1571100" cy="1892199"/>
          </a:xfrm>
        </p:grpSpPr>
        <p:sp>
          <p:nvSpPr>
            <p:cNvPr id="105" name="Google Shape;105;p16"/>
            <p:cNvSpPr/>
            <p:nvPr/>
          </p:nvSpPr>
          <p:spPr>
            <a:xfrm>
              <a:off x="4469825" y="3545525"/>
              <a:ext cx="15711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BetterShowDog</a:t>
              </a:r>
              <a:endParaRPr/>
            </a:p>
          </p:txBody>
        </p:sp>
        <p:cxnSp>
          <p:nvCxnSpPr>
            <p:cNvPr id="106" name="Google Shape;106;p16"/>
            <p:cNvCxnSpPr/>
            <p:nvPr/>
          </p:nvCxnSpPr>
          <p:spPr>
            <a:xfrm flipH="1" rot="10800000">
              <a:off x="5118501"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6"/>
            <p:cNvSpPr txBox="1"/>
            <p:nvPr/>
          </p:nvSpPr>
          <p:spPr>
            <a:xfrm rot="-1801974">
              <a:off x="4704886" y="315307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08" name="Google Shape;108;p16"/>
          <p:cNvGrpSpPr/>
          <p:nvPr/>
        </p:nvGrpSpPr>
        <p:grpSpPr>
          <a:xfrm>
            <a:off x="693225" y="1052783"/>
            <a:ext cx="2832900" cy="2101580"/>
            <a:chOff x="693225" y="1052783"/>
            <a:chExt cx="2832900" cy="2101580"/>
          </a:xfrm>
        </p:grpSpPr>
        <p:sp>
          <p:nvSpPr>
            <p:cNvPr id="109" name="Google Shape;109;p16"/>
            <p:cNvSpPr/>
            <p:nvPr/>
          </p:nvSpPr>
          <p:spPr>
            <a:xfrm>
              <a:off x="693225"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LapDog</a:t>
              </a:r>
              <a:endParaRPr/>
            </a:p>
          </p:txBody>
        </p:sp>
        <p:cxnSp>
          <p:nvCxnSpPr>
            <p:cNvPr id="110" name="Google Shape;110;p16"/>
            <p:cNvCxnSpPr/>
            <p:nvPr/>
          </p:nvCxnSpPr>
          <p:spPr>
            <a:xfrm flipH="1" rot="10800000">
              <a:off x="1443525" y="1052783"/>
              <a:ext cx="2082600" cy="8535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6"/>
            <p:cNvSpPr txBox="1"/>
            <p:nvPr/>
          </p:nvSpPr>
          <p:spPr>
            <a:xfrm rot="-1273640">
              <a:off x="1629398" y="1312040"/>
              <a:ext cx="1228771" cy="36947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12" name="Google Shape;112;p16"/>
          <p:cNvGrpSpPr/>
          <p:nvPr/>
        </p:nvGrpSpPr>
        <p:grpSpPr>
          <a:xfrm>
            <a:off x="2818108" y="1270676"/>
            <a:ext cx="1517402" cy="1883686"/>
            <a:chOff x="2818108" y="1270676"/>
            <a:chExt cx="1517402" cy="1883686"/>
          </a:xfrm>
        </p:grpSpPr>
        <p:sp>
          <p:nvSpPr>
            <p:cNvPr id="113" name="Google Shape;113;p16"/>
            <p:cNvSpPr/>
            <p:nvPr/>
          </p:nvSpPr>
          <p:spPr>
            <a:xfrm>
              <a:off x="2818108"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GuardDog</a:t>
              </a:r>
              <a:endParaRPr/>
            </a:p>
          </p:txBody>
        </p:sp>
        <p:cxnSp>
          <p:nvCxnSpPr>
            <p:cNvPr id="114" name="Google Shape;114;p16"/>
            <p:cNvCxnSpPr/>
            <p:nvPr/>
          </p:nvCxnSpPr>
          <p:spPr>
            <a:xfrm flipH="1" rot="10800000">
              <a:off x="3510626" y="16174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6"/>
            <p:cNvSpPr txBox="1"/>
            <p:nvPr/>
          </p:nvSpPr>
          <p:spPr>
            <a:xfrm rot="-1801974">
              <a:off x="3096671" y="155332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16" name="Google Shape;116;p16"/>
          <p:cNvGrpSpPr/>
          <p:nvPr/>
        </p:nvGrpSpPr>
        <p:grpSpPr>
          <a:xfrm>
            <a:off x="4872390" y="1282216"/>
            <a:ext cx="1571202" cy="1872147"/>
            <a:chOff x="4872390" y="1282216"/>
            <a:chExt cx="1571202" cy="1872147"/>
          </a:xfrm>
        </p:grpSpPr>
        <p:sp>
          <p:nvSpPr>
            <p:cNvPr id="117" name="Google Shape;117;p16"/>
            <p:cNvSpPr/>
            <p:nvPr/>
          </p:nvSpPr>
          <p:spPr>
            <a:xfrm>
              <a:off x="4942992"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ShowDog</a:t>
              </a:r>
              <a:endParaRPr/>
            </a:p>
          </p:txBody>
        </p:sp>
        <p:cxnSp>
          <p:nvCxnSpPr>
            <p:cNvPr id="118" name="Google Shape;118;p16"/>
            <p:cNvCxnSpPr>
              <a:stCxn id="117" idx="0"/>
            </p:cNvCxnSpPr>
            <p:nvPr/>
          </p:nvCxnSpPr>
          <p:spPr>
            <a:xfrm rot="10800000">
              <a:off x="5118492" y="16174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6"/>
            <p:cNvSpPr txBox="1"/>
            <p:nvPr/>
          </p:nvSpPr>
          <p:spPr>
            <a:xfrm rot="1712140">
              <a:off x="4885940" y="1553348"/>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20" name="Google Shape;120;p16"/>
          <p:cNvGrpSpPr/>
          <p:nvPr/>
        </p:nvGrpSpPr>
        <p:grpSpPr>
          <a:xfrm>
            <a:off x="5682375" y="1039696"/>
            <a:ext cx="2886100" cy="2114667"/>
            <a:chOff x="5682375" y="1039696"/>
            <a:chExt cx="2886100" cy="2114667"/>
          </a:xfrm>
        </p:grpSpPr>
        <p:sp>
          <p:nvSpPr>
            <p:cNvPr id="121" name="Google Shape;121;p16"/>
            <p:cNvSpPr/>
            <p:nvPr/>
          </p:nvSpPr>
          <p:spPr>
            <a:xfrm>
              <a:off x="7067875" y="1937263"/>
              <a:ext cx="1500600" cy="121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ServiceDog</a:t>
              </a:r>
              <a:endParaRPr/>
            </a:p>
          </p:txBody>
        </p:sp>
        <p:cxnSp>
          <p:nvCxnSpPr>
            <p:cNvPr id="122" name="Google Shape;122;p16"/>
            <p:cNvCxnSpPr/>
            <p:nvPr/>
          </p:nvCxnSpPr>
          <p:spPr>
            <a:xfrm rot="10800000">
              <a:off x="5682375" y="1052783"/>
              <a:ext cx="2082600" cy="8535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6"/>
            <p:cNvSpPr txBox="1"/>
            <p:nvPr/>
          </p:nvSpPr>
          <p:spPr>
            <a:xfrm rot="1281592">
              <a:off x="6240285" y="1250838"/>
              <a:ext cx="1228913" cy="36941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24" name="Google Shape;124;p16"/>
          <p:cNvGrpSpPr/>
          <p:nvPr/>
        </p:nvGrpSpPr>
        <p:grpSpPr>
          <a:xfrm>
            <a:off x="7229725" y="2890869"/>
            <a:ext cx="1753800" cy="1871756"/>
            <a:chOff x="7229725" y="2890869"/>
            <a:chExt cx="1753800" cy="1871756"/>
          </a:xfrm>
        </p:grpSpPr>
        <p:sp>
          <p:nvSpPr>
            <p:cNvPr id="125" name="Google Shape;125;p16"/>
            <p:cNvSpPr/>
            <p:nvPr/>
          </p:nvSpPr>
          <p:spPr>
            <a:xfrm>
              <a:off x="7229725" y="3545525"/>
              <a:ext cx="17538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BetterServiceDog</a:t>
              </a:r>
              <a:endParaRPr/>
            </a:p>
          </p:txBody>
        </p:sp>
        <p:cxnSp>
          <p:nvCxnSpPr>
            <p:cNvPr id="126" name="Google Shape;126;p16"/>
            <p:cNvCxnSpPr/>
            <p:nvPr/>
          </p:nvCxnSpPr>
          <p:spPr>
            <a:xfrm rot="10800000">
              <a:off x="7828517"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6"/>
            <p:cNvSpPr txBox="1"/>
            <p:nvPr/>
          </p:nvSpPr>
          <p:spPr>
            <a:xfrm rot="1712140">
              <a:off x="7594722" y="3162002"/>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grpSp>
        <p:nvGrpSpPr>
          <p:cNvPr id="128" name="Google Shape;128;p16"/>
          <p:cNvGrpSpPr/>
          <p:nvPr/>
        </p:nvGrpSpPr>
        <p:grpSpPr>
          <a:xfrm>
            <a:off x="87025" y="2870426"/>
            <a:ext cx="3141983" cy="1892199"/>
            <a:chOff x="87025" y="2870426"/>
            <a:chExt cx="3141983" cy="1892199"/>
          </a:xfrm>
        </p:grpSpPr>
        <p:sp>
          <p:nvSpPr>
            <p:cNvPr id="129" name="Google Shape;129;p16"/>
            <p:cNvSpPr/>
            <p:nvPr/>
          </p:nvSpPr>
          <p:spPr>
            <a:xfrm>
              <a:off x="87025"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FunLapDog</a:t>
              </a:r>
              <a:endParaRPr/>
            </a:p>
          </p:txBody>
        </p:sp>
        <p:sp>
          <p:nvSpPr>
            <p:cNvPr id="130" name="Google Shape;130;p16"/>
            <p:cNvSpPr/>
            <p:nvPr/>
          </p:nvSpPr>
          <p:spPr>
            <a:xfrm>
              <a:off x="1728408" y="3545525"/>
              <a:ext cx="1500600" cy="121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BoringLapDog</a:t>
              </a:r>
              <a:endParaRPr/>
            </a:p>
          </p:txBody>
        </p:sp>
        <p:cxnSp>
          <p:nvCxnSpPr>
            <p:cNvPr id="131" name="Google Shape;131;p16"/>
            <p:cNvCxnSpPr/>
            <p:nvPr/>
          </p:nvCxnSpPr>
          <p:spPr>
            <a:xfrm rot="10800000">
              <a:off x="1765692" y="3217663"/>
              <a:ext cx="574800" cy="3198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6"/>
            <p:cNvCxnSpPr/>
            <p:nvPr/>
          </p:nvCxnSpPr>
          <p:spPr>
            <a:xfrm flipH="1" rot="10800000">
              <a:off x="691226" y="3217663"/>
              <a:ext cx="574800" cy="3198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6"/>
            <p:cNvSpPr txBox="1"/>
            <p:nvPr/>
          </p:nvSpPr>
          <p:spPr>
            <a:xfrm rot="-1801974">
              <a:off x="285221" y="3153074"/>
              <a:ext cx="1228778" cy="3695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sp>
          <p:nvSpPr>
            <p:cNvPr id="134" name="Google Shape;134;p16"/>
            <p:cNvSpPr txBox="1"/>
            <p:nvPr/>
          </p:nvSpPr>
          <p:spPr>
            <a:xfrm rot="1712140">
              <a:off x="1547662" y="3157234"/>
              <a:ext cx="1228999" cy="36943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extends</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311700" y="18683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t>
            </a:r>
            <a:r>
              <a:rPr b="1" lang="en">
                <a:solidFill>
                  <a:schemeClr val="accent5"/>
                </a:solidFill>
              </a:rPr>
              <a:t>extends</a:t>
            </a:r>
            <a:endParaRPr b="1">
              <a:solidFill>
                <a:schemeClr val="accent5"/>
              </a:solidFill>
            </a:endParaRPr>
          </a:p>
        </p:txBody>
      </p:sp>
      <p:sp>
        <p:nvSpPr>
          <p:cNvPr id="140" name="Google Shape;140;p17"/>
          <p:cNvSpPr txBox="1"/>
          <p:nvPr>
            <p:ph idx="1" type="body"/>
          </p:nvPr>
        </p:nvSpPr>
        <p:spPr>
          <a:xfrm>
            <a:off x="311700" y="847675"/>
            <a:ext cx="8520600" cy="18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public class ShowDog </a:t>
            </a:r>
            <a:r>
              <a:rPr lang="en">
                <a:solidFill>
                  <a:schemeClr val="accent5"/>
                </a:solidFill>
              </a:rPr>
              <a:t>extends</a:t>
            </a:r>
            <a:r>
              <a:rPr lang="en"/>
              <a:t> Dog{ </a:t>
            </a:r>
            <a:endParaRPr/>
          </a:p>
          <a:p>
            <a:pPr indent="457200" lvl="0" marL="0" rtl="0" algn="l">
              <a:spcBef>
                <a:spcPts val="0"/>
              </a:spcBef>
              <a:spcAft>
                <a:spcPts val="0"/>
              </a:spcAft>
              <a:buClr>
                <a:schemeClr val="dk1"/>
              </a:buClr>
              <a:buSzPts val="1100"/>
              <a:buFont typeface="Arial"/>
              <a:buNone/>
            </a:pPr>
            <a:r>
              <a:rPr lang="en" sz="1400"/>
              <a:t>private int numTrophies;</a:t>
            </a:r>
            <a:endParaRPr sz="1400"/>
          </a:p>
          <a:p>
            <a:pPr indent="457200" lvl="0" marL="0" rtl="0" algn="l">
              <a:spcBef>
                <a:spcPts val="0"/>
              </a:spcBef>
              <a:spcAft>
                <a:spcPts val="0"/>
              </a:spcAft>
              <a:buClr>
                <a:schemeClr val="dk1"/>
              </a:buClr>
              <a:buSzPts val="1100"/>
              <a:buFont typeface="Arial"/>
              <a:buNone/>
            </a:pPr>
            <a:r>
              <a:rPr lang="en" sz="1400"/>
              <a:t>private String bestFeature;</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rPr lang="en" sz="1400"/>
              <a:t>/*more code here*/ </a:t>
            </a:r>
            <a:endParaRPr sz="1400"/>
          </a:p>
          <a:p>
            <a:pPr indent="0" lvl="0" marL="0" rtl="0" algn="l">
              <a:spcBef>
                <a:spcPts val="0"/>
              </a:spcBef>
              <a:spcAft>
                <a:spcPts val="0"/>
              </a:spcAft>
              <a:buNone/>
            </a:pPr>
            <a:r>
              <a:rPr lang="en"/>
              <a:t>}</a:t>
            </a:r>
            <a:endParaRPr b="1">
              <a:solidFill>
                <a:schemeClr val="dk1"/>
              </a:solidFill>
            </a:endParaRPr>
          </a:p>
        </p:txBody>
      </p:sp>
      <p:sp>
        <p:nvSpPr>
          <p:cNvPr id="141" name="Google Shape;141;p17"/>
          <p:cNvSpPr txBox="1"/>
          <p:nvPr>
            <p:ph idx="1" type="body"/>
          </p:nvPr>
        </p:nvSpPr>
        <p:spPr>
          <a:xfrm>
            <a:off x="311700" y="2817700"/>
            <a:ext cx="8520600" cy="21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ShowDog </a:t>
            </a:r>
            <a:r>
              <a:rPr lang="en">
                <a:solidFill>
                  <a:schemeClr val="accent5"/>
                </a:solidFill>
              </a:rPr>
              <a:t>is a </a:t>
            </a:r>
            <a:r>
              <a:rPr lang="en"/>
              <a:t>Dog.</a:t>
            </a:r>
            <a:endParaRPr/>
          </a:p>
          <a:p>
            <a:pPr indent="0" lvl="0" marL="0" rtl="0" algn="l">
              <a:spcBef>
                <a:spcPts val="1600"/>
              </a:spcBef>
              <a:spcAft>
                <a:spcPts val="0"/>
              </a:spcAft>
              <a:buClr>
                <a:schemeClr val="dk1"/>
              </a:buClr>
              <a:buSzPts val="1100"/>
              <a:buFont typeface="Arial"/>
              <a:buNone/>
            </a:pPr>
            <a:r>
              <a:rPr lang="en"/>
              <a:t>Not every Dog </a:t>
            </a:r>
            <a:r>
              <a:rPr lang="en">
                <a:solidFill>
                  <a:schemeClr val="accent5"/>
                </a:solidFill>
              </a:rPr>
              <a:t>is a</a:t>
            </a:r>
            <a:r>
              <a:rPr lang="en"/>
              <a:t> ShowDog.</a:t>
            </a:r>
            <a:endParaRPr/>
          </a:p>
          <a:p>
            <a:pPr indent="0" lvl="0" marL="0" rtl="0" algn="l">
              <a:spcBef>
                <a:spcPts val="1600"/>
              </a:spcBef>
              <a:spcAft>
                <a:spcPts val="0"/>
              </a:spcAft>
              <a:buClr>
                <a:schemeClr val="dk1"/>
              </a:buClr>
              <a:buSzPts val="1100"/>
              <a:buFont typeface="Arial"/>
              <a:buNone/>
            </a:pPr>
            <a:r>
              <a:rPr lang="en"/>
              <a:t>ShowDog </a:t>
            </a:r>
            <a:r>
              <a:rPr lang="en">
                <a:solidFill>
                  <a:schemeClr val="accent5"/>
                </a:solidFill>
              </a:rPr>
              <a:t>has </a:t>
            </a:r>
            <a:r>
              <a:rPr lang="en"/>
              <a:t>everything a Dog</a:t>
            </a:r>
            <a:r>
              <a:rPr lang="en">
                <a:solidFill>
                  <a:schemeClr val="accent5"/>
                </a:solidFill>
              </a:rPr>
              <a:t> has </a:t>
            </a:r>
            <a:r>
              <a:rPr lang="en"/>
              <a:t>plus more.</a:t>
            </a:r>
            <a:endParaRPr/>
          </a:p>
          <a:p>
            <a:pPr indent="0" lvl="0" marL="0" rtl="0" algn="l">
              <a:spcBef>
                <a:spcPts val="1600"/>
              </a:spcBef>
              <a:spcAft>
                <a:spcPts val="1600"/>
              </a:spcAft>
              <a:buClr>
                <a:schemeClr val="dk1"/>
              </a:buClr>
              <a:buSzPts val="1100"/>
              <a:buFont typeface="Arial"/>
              <a:buNone/>
            </a:pPr>
            <a:r>
              <a:rPr lang="en"/>
              <a:t>ShowDog </a:t>
            </a:r>
            <a:r>
              <a:rPr lang="en">
                <a:solidFill>
                  <a:schemeClr val="accent5"/>
                </a:solidFill>
              </a:rPr>
              <a:t>does </a:t>
            </a:r>
            <a:r>
              <a:rPr lang="en"/>
              <a:t>everything a Dog</a:t>
            </a:r>
            <a:r>
              <a:rPr lang="en">
                <a:solidFill>
                  <a:schemeClr val="accent5"/>
                </a:solidFill>
              </a:rPr>
              <a:t> does </a:t>
            </a:r>
            <a:r>
              <a:rPr lang="en"/>
              <a:t>plus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11700" y="-2603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t>
            </a:r>
            <a:r>
              <a:rPr b="1" lang="en">
                <a:solidFill>
                  <a:schemeClr val="accent5"/>
                </a:solidFill>
              </a:rPr>
              <a:t>extends</a:t>
            </a:r>
            <a:endParaRPr b="1">
              <a:solidFill>
                <a:schemeClr val="accent5"/>
              </a:solidFill>
            </a:endParaRPr>
          </a:p>
        </p:txBody>
      </p:sp>
      <p:sp>
        <p:nvSpPr>
          <p:cNvPr id="147" name="Google Shape;147;p18"/>
          <p:cNvSpPr txBox="1"/>
          <p:nvPr>
            <p:ph idx="1" type="body"/>
          </p:nvPr>
        </p:nvSpPr>
        <p:spPr>
          <a:xfrm>
            <a:off x="311700" y="546663"/>
            <a:ext cx="8520600" cy="198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public class BetterShowDog </a:t>
            </a:r>
            <a:r>
              <a:rPr lang="en">
                <a:solidFill>
                  <a:schemeClr val="accent5"/>
                </a:solidFill>
              </a:rPr>
              <a:t>extends</a:t>
            </a:r>
            <a:r>
              <a:rPr lang="en"/>
              <a:t> ShowDog{ </a:t>
            </a:r>
            <a:endParaRPr/>
          </a:p>
          <a:p>
            <a:pPr indent="457200" lvl="0" marL="0" rtl="0" algn="l">
              <a:spcBef>
                <a:spcPts val="0"/>
              </a:spcBef>
              <a:spcAft>
                <a:spcPts val="0"/>
              </a:spcAft>
              <a:buNone/>
            </a:pPr>
            <a:r>
              <a:rPr lang="en" sz="1400"/>
              <a:t>private Trick [] tricks;</a:t>
            </a:r>
            <a:endParaRPr sz="1400"/>
          </a:p>
          <a:p>
            <a:pPr indent="457200" lvl="0" marL="0" rtl="0" algn="l">
              <a:spcBef>
                <a:spcPts val="0"/>
              </a:spcBef>
              <a:spcAft>
                <a:spcPts val="0"/>
              </a:spcAft>
              <a:buNone/>
            </a:pPr>
            <a:r>
              <a:rPr lang="en" sz="1400"/>
              <a:t>private int numTricks;</a:t>
            </a:r>
            <a:endParaRPr sz="1400"/>
          </a:p>
          <a:p>
            <a:pPr indent="457200" lvl="0" marL="0" rtl="0" algn="l">
              <a:spcBef>
                <a:spcPts val="0"/>
              </a:spcBef>
              <a:spcAft>
                <a:spcPts val="0"/>
              </a:spcAft>
              <a:buNone/>
            </a:pPr>
            <a:r>
              <a:rPr lang="en" sz="1400"/>
              <a:t>public static final int MAX_TRICKS = 5;</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rPr lang="en" sz="1400"/>
              <a:t>/*more code here*/ </a:t>
            </a:r>
            <a:endParaRPr sz="1400"/>
          </a:p>
          <a:p>
            <a:pPr indent="0" lvl="0" marL="0" rtl="0" algn="l">
              <a:spcBef>
                <a:spcPts val="0"/>
              </a:spcBef>
              <a:spcAft>
                <a:spcPts val="0"/>
              </a:spcAft>
              <a:buNone/>
            </a:pPr>
            <a:r>
              <a:rPr lang="en"/>
              <a:t>}</a:t>
            </a:r>
            <a:endParaRPr b="1">
              <a:solidFill>
                <a:schemeClr val="dk1"/>
              </a:solidFill>
            </a:endParaRPr>
          </a:p>
        </p:txBody>
      </p:sp>
      <p:sp>
        <p:nvSpPr>
          <p:cNvPr id="148" name="Google Shape;148;p18"/>
          <p:cNvSpPr txBox="1"/>
          <p:nvPr>
            <p:ph idx="1" type="body"/>
          </p:nvPr>
        </p:nvSpPr>
        <p:spPr>
          <a:xfrm>
            <a:off x="311700" y="2757976"/>
            <a:ext cx="8520600" cy="2301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Better</a:t>
            </a:r>
            <a:r>
              <a:rPr lang="en"/>
              <a:t>ShowDog </a:t>
            </a:r>
            <a:r>
              <a:rPr lang="en">
                <a:solidFill>
                  <a:schemeClr val="accent5"/>
                </a:solidFill>
              </a:rPr>
              <a:t>is a </a:t>
            </a:r>
            <a:r>
              <a:rPr lang="en"/>
              <a:t>ShowDog and therefore, </a:t>
            </a:r>
            <a:r>
              <a:rPr lang="en">
                <a:solidFill>
                  <a:schemeClr val="accent5"/>
                </a:solidFill>
              </a:rPr>
              <a:t>is a </a:t>
            </a:r>
            <a:r>
              <a:rPr lang="en"/>
              <a:t>Dog.</a:t>
            </a:r>
            <a:endParaRPr/>
          </a:p>
          <a:p>
            <a:pPr indent="0" lvl="0" marL="0" rtl="0" algn="l">
              <a:spcBef>
                <a:spcPts val="1600"/>
              </a:spcBef>
              <a:spcAft>
                <a:spcPts val="0"/>
              </a:spcAft>
              <a:buNone/>
            </a:pPr>
            <a:r>
              <a:rPr lang="en"/>
              <a:t>Not every Dog </a:t>
            </a:r>
            <a:r>
              <a:rPr lang="en">
                <a:solidFill>
                  <a:schemeClr val="accent5"/>
                </a:solidFill>
              </a:rPr>
              <a:t>is a</a:t>
            </a:r>
            <a:r>
              <a:rPr lang="en"/>
              <a:t> ShowDog or a BetterShowDog.</a:t>
            </a:r>
            <a:endParaRPr/>
          </a:p>
          <a:p>
            <a:pPr indent="0" lvl="0" marL="0" rtl="0" algn="l">
              <a:spcBef>
                <a:spcPts val="1600"/>
              </a:spcBef>
              <a:spcAft>
                <a:spcPts val="0"/>
              </a:spcAft>
              <a:buNone/>
            </a:pPr>
            <a:r>
              <a:rPr lang="en"/>
              <a:t>BetterShowDog </a:t>
            </a:r>
            <a:r>
              <a:rPr lang="en">
                <a:solidFill>
                  <a:schemeClr val="accent5"/>
                </a:solidFill>
              </a:rPr>
              <a:t>has </a:t>
            </a:r>
            <a:r>
              <a:rPr lang="en"/>
              <a:t>everything a </a:t>
            </a:r>
            <a:r>
              <a:rPr lang="en"/>
              <a:t>ShowDog</a:t>
            </a:r>
            <a:r>
              <a:rPr lang="en">
                <a:solidFill>
                  <a:schemeClr val="accent5"/>
                </a:solidFill>
              </a:rPr>
              <a:t> has</a:t>
            </a:r>
            <a:r>
              <a:rPr lang="en"/>
              <a:t> and </a:t>
            </a:r>
            <a:r>
              <a:rPr lang="en"/>
              <a:t>Dog</a:t>
            </a:r>
            <a:r>
              <a:rPr lang="en">
                <a:solidFill>
                  <a:schemeClr val="accent5"/>
                </a:solidFill>
              </a:rPr>
              <a:t> has </a:t>
            </a:r>
            <a:r>
              <a:rPr lang="en"/>
              <a:t>plus more.</a:t>
            </a:r>
            <a:endParaRPr/>
          </a:p>
          <a:p>
            <a:pPr indent="0" lvl="0" marL="0" rtl="0" algn="l">
              <a:spcBef>
                <a:spcPts val="1600"/>
              </a:spcBef>
              <a:spcAft>
                <a:spcPts val="1600"/>
              </a:spcAft>
              <a:buClr>
                <a:schemeClr val="dk1"/>
              </a:buClr>
              <a:buSzPts val="1100"/>
              <a:buFont typeface="Arial"/>
              <a:buNone/>
            </a:pPr>
            <a:r>
              <a:rPr lang="en"/>
              <a:t>BetterShowDog </a:t>
            </a:r>
            <a:r>
              <a:rPr lang="en">
                <a:solidFill>
                  <a:schemeClr val="accent5"/>
                </a:solidFill>
              </a:rPr>
              <a:t>does </a:t>
            </a:r>
            <a:r>
              <a:rPr lang="en"/>
              <a:t>everything a ShowDog and a Dog</a:t>
            </a:r>
            <a:r>
              <a:rPr lang="en">
                <a:solidFill>
                  <a:schemeClr val="accent5"/>
                </a:solidFill>
              </a:rPr>
              <a:t> does </a:t>
            </a:r>
            <a:r>
              <a:rPr lang="en"/>
              <a:t>plus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a:t>
            </a:r>
            <a:r>
              <a:rPr lang="en"/>
              <a:t> </a:t>
            </a:r>
            <a:r>
              <a:rPr b="1" lang="en">
                <a:solidFill>
                  <a:schemeClr val="accent5"/>
                </a:solidFill>
              </a:rPr>
              <a:t>super</a:t>
            </a:r>
            <a:endParaRPr b="1">
              <a:solidFill>
                <a:schemeClr val="accent5"/>
              </a:solidFill>
            </a:endParaRPr>
          </a:p>
        </p:txBody>
      </p:sp>
      <p:sp>
        <p:nvSpPr>
          <p:cNvPr id="154" name="Google Shape;154;p19"/>
          <p:cNvSpPr txBox="1"/>
          <p:nvPr>
            <p:ph idx="1" type="body"/>
          </p:nvPr>
        </p:nvSpPr>
        <p:spPr>
          <a:xfrm>
            <a:off x="311700" y="1152475"/>
            <a:ext cx="8520600" cy="13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super</a:t>
            </a:r>
            <a:endParaRPr>
              <a:solidFill>
                <a:schemeClr val="accent5"/>
              </a:solidFill>
            </a:endParaRPr>
          </a:p>
          <a:p>
            <a:pPr indent="0" lvl="0" marL="0" rtl="0" algn="l">
              <a:spcBef>
                <a:spcPts val="1600"/>
              </a:spcBef>
              <a:spcAft>
                <a:spcPts val="1600"/>
              </a:spcAft>
              <a:buNone/>
            </a:pPr>
            <a:r>
              <a:rPr lang="en"/>
              <a:t>Used to refer to an accessible variable, method, or constructor of a </a:t>
            </a:r>
            <a:r>
              <a:rPr b="1" lang="en">
                <a:solidFill>
                  <a:schemeClr val="dk1"/>
                </a:solidFill>
              </a:rPr>
              <a:t>parent</a:t>
            </a:r>
            <a:r>
              <a:rPr lang="en">
                <a:solidFill>
                  <a:schemeClr val="dk1"/>
                </a:solidFill>
              </a:rPr>
              <a:t> </a:t>
            </a:r>
            <a:r>
              <a:rPr b="1" lang="en">
                <a:solidFill>
                  <a:schemeClr val="dk1"/>
                </a:solidFill>
              </a:rPr>
              <a:t>class</a:t>
            </a:r>
            <a:endParaRPr b="1">
              <a:solidFill>
                <a:schemeClr val="dk1"/>
              </a:solidFill>
            </a:endParaRPr>
          </a:p>
        </p:txBody>
      </p:sp>
      <p:sp>
        <p:nvSpPr>
          <p:cNvPr id="155" name="Google Shape;155;p19"/>
          <p:cNvSpPr txBox="1"/>
          <p:nvPr>
            <p:ph type="title"/>
          </p:nvPr>
        </p:nvSpPr>
        <p:spPr>
          <a:xfrm>
            <a:off x="311700" y="265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t>
            </a:r>
            <a:r>
              <a:rPr b="1" lang="en">
                <a:solidFill>
                  <a:schemeClr val="accent5"/>
                </a:solidFill>
              </a:rPr>
              <a:t>this</a:t>
            </a:r>
            <a:endParaRPr b="1">
              <a:solidFill>
                <a:schemeClr val="accent5"/>
              </a:solidFill>
            </a:endParaRPr>
          </a:p>
        </p:txBody>
      </p:sp>
      <p:sp>
        <p:nvSpPr>
          <p:cNvPr id="156" name="Google Shape;156;p19"/>
          <p:cNvSpPr txBox="1"/>
          <p:nvPr>
            <p:ph idx="1" type="body"/>
          </p:nvPr>
        </p:nvSpPr>
        <p:spPr>
          <a:xfrm>
            <a:off x="311700" y="3209875"/>
            <a:ext cx="8520600" cy="13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this</a:t>
            </a:r>
            <a:endParaRPr>
              <a:solidFill>
                <a:schemeClr val="accent5"/>
              </a:solidFill>
            </a:endParaRPr>
          </a:p>
          <a:p>
            <a:pPr indent="0" lvl="0" marL="0" rtl="0" algn="l">
              <a:spcBef>
                <a:spcPts val="1600"/>
              </a:spcBef>
              <a:spcAft>
                <a:spcPts val="1600"/>
              </a:spcAft>
              <a:buNone/>
            </a:pPr>
            <a:r>
              <a:rPr lang="en"/>
              <a:t>Used to refer to a variable, method, or constructor of the </a:t>
            </a:r>
            <a:r>
              <a:rPr b="1" lang="en">
                <a:solidFill>
                  <a:schemeClr val="dk1"/>
                </a:solidFill>
              </a:rPr>
              <a:t>current class</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807500" y="3340625"/>
            <a:ext cx="231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super</a:t>
            </a:r>
            <a:r>
              <a:rPr b="1" lang="en"/>
              <a:t>.</a:t>
            </a:r>
            <a:r>
              <a:rPr b="1" lang="en">
                <a:solidFill>
                  <a:schemeClr val="accent5"/>
                </a:solidFill>
              </a:rPr>
              <a:t>super</a:t>
            </a:r>
            <a:endParaRPr b="1">
              <a:solidFill>
                <a:schemeClr val="accent5"/>
              </a:solidFill>
            </a:endParaRPr>
          </a:p>
        </p:txBody>
      </p:sp>
      <p:sp>
        <p:nvSpPr>
          <p:cNvPr id="162" name="Google Shape;162;p20"/>
          <p:cNvSpPr txBox="1"/>
          <p:nvPr>
            <p:ph idx="1" type="body"/>
          </p:nvPr>
        </p:nvSpPr>
        <p:spPr>
          <a:xfrm>
            <a:off x="235500" y="1378925"/>
            <a:ext cx="8872800" cy="179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800">
                <a:solidFill>
                  <a:schemeClr val="accent5"/>
                </a:solidFill>
              </a:rPr>
              <a:t>super</a:t>
            </a:r>
            <a:endParaRPr>
              <a:solidFill>
                <a:schemeClr val="accent5"/>
              </a:solidFill>
            </a:endParaRPr>
          </a:p>
          <a:p>
            <a:pPr indent="0" lvl="0" marL="0" rtl="0" algn="l">
              <a:spcBef>
                <a:spcPts val="0"/>
              </a:spcBef>
              <a:spcAft>
                <a:spcPts val="0"/>
              </a:spcAft>
              <a:buNone/>
            </a:pPr>
            <a:r>
              <a:rPr lang="en"/>
              <a:t>Used to refer to an accessible variable, method, or constructor of a </a:t>
            </a:r>
            <a:r>
              <a:rPr lang="en">
                <a:solidFill>
                  <a:schemeClr val="dk1"/>
                </a:solidFill>
              </a:rPr>
              <a:t>parent</a:t>
            </a:r>
            <a:r>
              <a:rPr lang="en"/>
              <a:t>/</a:t>
            </a:r>
            <a:r>
              <a:rPr lang="en">
                <a:solidFill>
                  <a:schemeClr val="dk1"/>
                </a:solidFill>
              </a:rPr>
              <a:t>superclass </a:t>
            </a:r>
            <a:endParaRPr>
              <a:solidFill>
                <a:schemeClr val="dk1"/>
              </a:solidFill>
            </a:endParaRPr>
          </a:p>
          <a:p>
            <a:pPr indent="0" lvl="0" marL="0" rtl="0" algn="l">
              <a:spcBef>
                <a:spcPts val="1600"/>
              </a:spcBef>
              <a:spcAft>
                <a:spcPts val="1600"/>
              </a:spcAft>
              <a:buNone/>
            </a:pPr>
            <a:r>
              <a:rPr lang="en"/>
              <a:t>Until a match is encountered in a </a:t>
            </a:r>
            <a:r>
              <a:rPr lang="en">
                <a:solidFill>
                  <a:srgbClr val="000000"/>
                </a:solidFill>
              </a:rPr>
              <a:t>superclass</a:t>
            </a:r>
            <a:r>
              <a:rPr lang="en"/>
              <a:t>, each ancestor will be visited in order up to and including the Object class. When a match is found, the search ends.</a:t>
            </a:r>
            <a:endParaRPr b="1">
              <a:solidFill>
                <a:schemeClr val="dk1"/>
              </a:solidFill>
            </a:endParaRPr>
          </a:p>
        </p:txBody>
      </p:sp>
      <p:sp>
        <p:nvSpPr>
          <p:cNvPr id="163" name="Google Shape;163;p20"/>
          <p:cNvSpPr txBox="1"/>
          <p:nvPr>
            <p:ph type="title"/>
          </p:nvPr>
        </p:nvSpPr>
        <p:spPr>
          <a:xfrm>
            <a:off x="235500" y="274825"/>
            <a:ext cx="7884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extends </a:t>
            </a:r>
            <a:r>
              <a:rPr b="1" lang="en"/>
              <a:t>ParentClass</a:t>
            </a:r>
            <a:endParaRPr/>
          </a:p>
        </p:txBody>
      </p:sp>
      <p:sp>
        <p:nvSpPr>
          <p:cNvPr id="164" name="Google Shape;164;p20"/>
          <p:cNvSpPr/>
          <p:nvPr/>
        </p:nvSpPr>
        <p:spPr>
          <a:xfrm>
            <a:off x="5460525" y="2755025"/>
            <a:ext cx="1958700" cy="1896300"/>
          </a:xfrm>
          <a:prstGeom prst="mathMultiply">
            <a:avLst>
              <a:gd fmla="val 327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3766250" y="-371682"/>
            <a:ext cx="1958700" cy="1896300"/>
          </a:xfrm>
          <a:prstGeom prst="mathMultiply">
            <a:avLst>
              <a:gd fmla="val 327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366450" y="-371682"/>
            <a:ext cx="1958700" cy="1896300"/>
          </a:xfrm>
          <a:prstGeom prst="mathMultiply">
            <a:avLst>
              <a:gd fmla="val 327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flipH="1" rot="8520783">
            <a:off x="1437516" y="613185"/>
            <a:ext cx="1077205" cy="471928"/>
          </a:xfrm>
          <a:prstGeom prst="halfFrame">
            <a:avLst>
              <a:gd fmla="val 27466" name="adj1"/>
              <a:gd fmla="val 23727"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ph type="title"/>
          </p:nvPr>
        </p:nvSpPr>
        <p:spPr>
          <a:xfrm>
            <a:off x="3885900" y="274818"/>
            <a:ext cx="392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extends</a:t>
            </a:r>
            <a:r>
              <a:rPr b="1" lang="en"/>
              <a:t> GrandParent</a:t>
            </a:r>
            <a:endParaRPr/>
          </a:p>
        </p:txBody>
      </p:sp>
      <p:sp>
        <p:nvSpPr>
          <p:cNvPr id="169" name="Google Shape;169;p20"/>
          <p:cNvSpPr/>
          <p:nvPr/>
        </p:nvSpPr>
        <p:spPr>
          <a:xfrm>
            <a:off x="3966025" y="587564"/>
            <a:ext cx="3686100" cy="53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ph type="title"/>
          </p:nvPr>
        </p:nvSpPr>
        <p:spPr>
          <a:xfrm>
            <a:off x="262200" y="3797825"/>
            <a:ext cx="37800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super</a:t>
            </a:r>
            <a:r>
              <a:rPr b="1" lang="en"/>
              <a:t>.</a:t>
            </a:r>
            <a:r>
              <a:rPr b="1" lang="en">
                <a:solidFill>
                  <a:schemeClr val="accent5"/>
                </a:solidFill>
              </a:rPr>
              <a:t>methodName()</a:t>
            </a:r>
            <a:endParaRPr/>
          </a:p>
        </p:txBody>
      </p:sp>
      <p:sp>
        <p:nvSpPr>
          <p:cNvPr id="171" name="Google Shape;171;p20"/>
          <p:cNvSpPr txBox="1"/>
          <p:nvPr>
            <p:ph type="title"/>
          </p:nvPr>
        </p:nvSpPr>
        <p:spPr>
          <a:xfrm>
            <a:off x="262200" y="3188225"/>
            <a:ext cx="37800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super</a:t>
            </a:r>
            <a:r>
              <a:rPr b="1" lang="en"/>
              <a:t>.</a:t>
            </a:r>
            <a:r>
              <a:rPr b="1" lang="en">
                <a:solidFill>
                  <a:schemeClr val="accent5"/>
                </a:solidFill>
              </a:rPr>
              <a:t>var</a:t>
            </a:r>
            <a:r>
              <a:rPr b="1" lang="en">
                <a:solidFill>
                  <a:schemeClr val="accent5"/>
                </a:solidFill>
              </a:rPr>
              <a:t>Name</a:t>
            </a:r>
            <a:endParaRPr/>
          </a:p>
        </p:txBody>
      </p:sp>
      <p:sp>
        <p:nvSpPr>
          <p:cNvPr id="172" name="Google Shape;172;p20"/>
          <p:cNvSpPr txBox="1"/>
          <p:nvPr>
            <p:ph type="title"/>
          </p:nvPr>
        </p:nvSpPr>
        <p:spPr>
          <a:xfrm>
            <a:off x="262200" y="4407425"/>
            <a:ext cx="18735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super()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800"/>
                                        <p:tgtEl>
                                          <p:spTgt spid="165"/>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800"/>
                                        <p:tgtEl>
                                          <p:spTgt spid="166"/>
                                        </p:tgtEl>
                                      </p:cBhvr>
                                    </p:animEffec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 </a:t>
            </a:r>
            <a:r>
              <a:rPr b="1" lang="en">
                <a:solidFill>
                  <a:schemeClr val="accent5"/>
                </a:solidFill>
              </a:rPr>
              <a:t>@Override</a:t>
            </a:r>
            <a:endParaRPr b="1">
              <a:solidFill>
                <a:schemeClr val="accent5"/>
              </a:solidFill>
            </a:endParaRPr>
          </a:p>
        </p:txBody>
      </p:sp>
      <p:sp>
        <p:nvSpPr>
          <p:cNvPr id="178" name="Google Shape;178;p21"/>
          <p:cNvSpPr txBox="1"/>
          <p:nvPr>
            <p:ph idx="1" type="body"/>
          </p:nvPr>
        </p:nvSpPr>
        <p:spPr>
          <a:xfrm>
            <a:off x="311700" y="771475"/>
            <a:ext cx="8520600" cy="4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@Override</a:t>
            </a:r>
            <a:endParaRPr>
              <a:solidFill>
                <a:schemeClr val="accent5"/>
              </a:solidFill>
            </a:endParaRPr>
          </a:p>
          <a:p>
            <a:pPr indent="0" lvl="0" marL="0" rtl="0" algn="l">
              <a:spcBef>
                <a:spcPts val="1600"/>
              </a:spcBef>
              <a:spcAft>
                <a:spcPts val="0"/>
              </a:spcAft>
              <a:buNone/>
            </a:pPr>
            <a:r>
              <a:rPr lang="en"/>
              <a:t>An </a:t>
            </a:r>
            <a:r>
              <a:rPr lang="en" u="sng"/>
              <a:t>optional annotation</a:t>
            </a:r>
            <a:r>
              <a:rPr lang="en"/>
              <a:t> used to indicate to the compiler that a method declaration is intended to override a method declaration in a supertype. </a:t>
            </a:r>
            <a:endParaRPr/>
          </a:p>
          <a:p>
            <a:pPr indent="0" lvl="0" marL="0" rtl="0" algn="l">
              <a:spcBef>
                <a:spcPts val="1600"/>
              </a:spcBef>
              <a:spcAft>
                <a:spcPts val="0"/>
              </a:spcAft>
              <a:buNone/>
            </a:pPr>
            <a:r>
              <a:rPr lang="en"/>
              <a:t>If a method is annotated with this annotation the compiler will generate an error message unless at least one of the following conditions are true:</a:t>
            </a:r>
            <a:endParaRPr/>
          </a:p>
          <a:p>
            <a:pPr indent="-330200" lvl="0" marL="457200" rtl="0" algn="l">
              <a:spcBef>
                <a:spcPts val="1600"/>
              </a:spcBef>
              <a:spcAft>
                <a:spcPts val="0"/>
              </a:spcAft>
              <a:buSzPts val="1600"/>
              <a:buChar char="●"/>
            </a:pPr>
            <a:r>
              <a:rPr lang="en" sz="1600"/>
              <a:t>The method does override or implement a method declared in a supertype.</a:t>
            </a:r>
            <a:endParaRPr sz="1600"/>
          </a:p>
          <a:p>
            <a:pPr indent="-330200" lvl="0" marL="457200" rtl="0" algn="l">
              <a:spcBef>
                <a:spcPts val="0"/>
              </a:spcBef>
              <a:spcAft>
                <a:spcPts val="0"/>
              </a:spcAft>
              <a:buSzPts val="1600"/>
              <a:buChar char="●"/>
            </a:pPr>
            <a:r>
              <a:rPr lang="en" sz="1600"/>
              <a:t>The method has a signature that is override-equivalent to that of any public method declared in Object.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