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79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145038-DD3C-4CE0-8395-8D84EC2B0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5BDEBBA-5356-4381-BDE6-FAD3DF3FE5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627A74-15B8-42C8-B534-5E69B4D11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5DAED-3AE0-47BF-8FEE-0436019C56BA}" type="datetimeFigureOut">
              <a:rPr lang="fr-FR" smtClean="0"/>
              <a:t>07/05/2018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1682D2-362F-46B3-A7A7-4E14BF765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6309C2-1D3A-4653-80A0-91AB11E7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9CA-A636-40C5-AFBE-D25865D721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5472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36CAC1-9F2B-4726-9A3F-2C703C197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C556806-A250-4675-9729-D08F3D71F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2DD5B4-00DF-4263-A2E3-E1095E966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5DAED-3AE0-47BF-8FEE-0436019C56BA}" type="datetimeFigureOut">
              <a:rPr lang="fr-FR" smtClean="0"/>
              <a:t>07/05/2018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50B3C5-C278-4D3C-B9F7-4F3965F19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6F8AC5-8BC9-4A3B-867F-4CAC2051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9CA-A636-40C5-AFBE-D25865D721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108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5611B26-A6CD-4585-97CD-DBDDB74447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84C1836-BDCB-44D1-A168-554CE4D16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4C7C7F-3B83-4CA5-BFAE-509F1A170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5DAED-3AE0-47BF-8FEE-0436019C56BA}" type="datetimeFigureOut">
              <a:rPr lang="fr-FR" smtClean="0"/>
              <a:t>07/05/2018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E9DA70-B42A-4F5B-8E36-D6838AC9A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D87746-C203-4170-A8D3-500753F2C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9CA-A636-40C5-AFBE-D25865D721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3249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18D6BF-98D3-406C-B1C6-236F7F271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A40660-50A1-4DB0-9097-385A7FFA7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F4F07B-44F6-4F1B-9982-639B49F35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5DAED-3AE0-47BF-8FEE-0436019C56BA}" type="datetimeFigureOut">
              <a:rPr lang="fr-FR" smtClean="0"/>
              <a:t>07/05/2018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EF0D7B-DBC6-432F-B7E5-E62AD1DEE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AD2381-079D-4700-8E53-C48DA0154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9CA-A636-40C5-AFBE-D25865D721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373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4C3555-2E8D-477F-BE62-172CCD62D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215EF8-5DCB-4805-84F4-D1FD1817E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4A450A-68FA-497F-A07C-234C0A026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5DAED-3AE0-47BF-8FEE-0436019C56BA}" type="datetimeFigureOut">
              <a:rPr lang="fr-FR" smtClean="0"/>
              <a:t>07/05/2018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360390-1CDA-49AC-BCD9-54EAB7A85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C80DE1-20CF-455C-8CEC-E4929F99A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9CA-A636-40C5-AFBE-D25865D721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915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F00608-FA49-455B-80A3-17B2D1F32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5A3E26-818C-4969-B037-AA5C5EDE41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9246FE-8D8D-430A-8651-A56AEDCA9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E206CF-CAFA-4CB0-989D-8FC589C74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5DAED-3AE0-47BF-8FEE-0436019C56BA}" type="datetimeFigureOut">
              <a:rPr lang="fr-FR" smtClean="0"/>
              <a:t>07/05/2018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3A4D5DD-9790-4745-86BB-2459745E7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6C68374-51A5-4A24-A0C0-1553F4CA1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9CA-A636-40C5-AFBE-D25865D721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6929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AD0FF9-3212-4B95-AA74-D088CDF78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FAF07D-52ED-468B-B910-A7BD8C4FB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F574254-5968-4843-A345-F0E4A2BDD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8240FD6-1F40-4751-B7C7-0A0A277F12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0B4C3BA-7185-4422-8AEC-1B9897A02D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41F69E4-42CC-4391-A4FB-5ADC03E59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5DAED-3AE0-47BF-8FEE-0436019C56BA}" type="datetimeFigureOut">
              <a:rPr lang="fr-FR" smtClean="0"/>
              <a:t>07/05/2018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E851682-DA07-459C-9E13-343476F67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2066674-D9E7-42AE-9908-8486C538D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9CA-A636-40C5-AFBE-D25865D721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6823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A21E6B-8146-4039-A225-5F6D5A899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249D6A-5BBC-4E28-B939-4220B2621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5DAED-3AE0-47BF-8FEE-0436019C56BA}" type="datetimeFigureOut">
              <a:rPr lang="fr-FR" smtClean="0"/>
              <a:t>07/05/2018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4B82349-458C-4AAC-AF1D-D2D17B77E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2C7AAAC-6129-4A3A-93CD-5DE7A93C2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9CA-A636-40C5-AFBE-D25865D721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128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6CA5759-AE86-43E1-84F2-B7AFEDB9D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5DAED-3AE0-47BF-8FEE-0436019C56BA}" type="datetimeFigureOut">
              <a:rPr lang="fr-FR" smtClean="0"/>
              <a:t>07/05/2018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8DE36B8-92FF-4F70-85AF-BD42DF11B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B348D6F-DC1F-4A3A-988E-BB8DE532E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9CA-A636-40C5-AFBE-D25865D721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824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426DE8-A4FC-4462-96D4-974F2A69F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E12E16-DAF3-42F1-B216-F2037867F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5871012-F55D-45BE-9BBB-58D62C35D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9EDB11-DCA3-469A-8BA7-A0A42E0F7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5DAED-3AE0-47BF-8FEE-0436019C56BA}" type="datetimeFigureOut">
              <a:rPr lang="fr-FR" smtClean="0"/>
              <a:t>07/05/2018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52AB32E-36F7-417B-B3A3-0AF770100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C0D125-7C50-4183-9BB9-217972385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9CA-A636-40C5-AFBE-D25865D721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2209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73A35B-89A3-4F94-A500-DBF3B84AC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3CE0C58-E039-4B85-B955-1E72171413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12364E9-B76D-4B74-BFD4-C0AD5F8C4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88DB0D-50E2-4657-96B2-FBC22343D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5DAED-3AE0-47BF-8FEE-0436019C56BA}" type="datetimeFigureOut">
              <a:rPr lang="fr-FR" smtClean="0"/>
              <a:t>07/05/2018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4B0587F-FFD7-4C4E-8B6D-7A2B80C34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A9FCB21-E122-4111-BD6D-6C2949266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9CA-A636-40C5-AFBE-D25865D721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505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3D62BB2-07D5-49E3-B83B-008637F2B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04272F-2F22-48CE-ACF4-5C06E1E8E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5E57D5-EC5A-43D7-AD01-AB2B7ADB6A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5DAED-3AE0-47BF-8FEE-0436019C56BA}" type="datetimeFigureOut">
              <a:rPr lang="fr-FR" smtClean="0"/>
              <a:t>07/05/2018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26DE85-9E66-4CB6-97B8-DA44F04FBF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62C55C-F7E7-4083-ABE0-412F7B7093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D79CA-A636-40C5-AFBE-D25865D721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7729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8AA7A8-801F-4063-8978-BC513BE158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12C1499-8213-406E-B70C-684956793C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RÃ©sultat de recherche d'images pour &quot;curiosity&quot;">
            <a:extLst>
              <a:ext uri="{FF2B5EF4-FFF2-40B4-BE49-F238E27FC236}">
                <a16:creationId xmlns:a16="http://schemas.microsoft.com/office/drawing/2014/main" id="{30DE8BBF-1B51-4693-B2DF-2A6D576B4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2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C4B741F-3D51-4319-BE5D-91D969186CA0}"/>
              </a:ext>
            </a:extLst>
          </p:cNvPr>
          <p:cNvSpPr/>
          <p:nvPr/>
        </p:nvSpPr>
        <p:spPr>
          <a:xfrm>
            <a:off x="2098186" y="1278563"/>
            <a:ext cx="8022132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8800" b="1" cap="none" spc="0" dirty="0">
                <a:ln w="0"/>
                <a:effectLst>
                  <a:reflection blurRad="6350" stA="53000" endA="300" endPos="35500" dir="5400000" sy="-90000" algn="bl" rotWithShape="0"/>
                </a:effectLst>
              </a:rPr>
              <a:t>PROJET GOPIGO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CFEECCD-A364-48C3-B118-1DB0E1EDCC34}"/>
              </a:ext>
            </a:extLst>
          </p:cNvPr>
          <p:cNvSpPr txBox="1"/>
          <p:nvPr/>
        </p:nvSpPr>
        <p:spPr>
          <a:xfrm>
            <a:off x="9515061" y="5735637"/>
            <a:ext cx="3644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Raphaël Diaz</a:t>
            </a:r>
          </a:p>
          <a:p>
            <a:r>
              <a:rPr lang="fr-FR" dirty="0"/>
              <a:t>Grégoire Court</a:t>
            </a:r>
          </a:p>
          <a:p>
            <a:r>
              <a:rPr lang="fr-FR" dirty="0"/>
              <a:t>Bachelor 1 – semestre 2</a:t>
            </a:r>
          </a:p>
        </p:txBody>
      </p:sp>
    </p:spTree>
    <p:extLst>
      <p:ext uri="{BB962C8B-B14F-4D97-AF65-F5344CB8AC3E}">
        <p14:creationId xmlns:p14="http://schemas.microsoft.com/office/powerpoint/2010/main" val="179225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Ã©sultat de recherche d'images pour &quot;curiosity&quot;">
            <a:extLst>
              <a:ext uri="{FF2B5EF4-FFF2-40B4-BE49-F238E27FC236}">
                <a16:creationId xmlns:a16="http://schemas.microsoft.com/office/drawing/2014/main" id="{55893A06-3A76-4EB7-95FF-D196C274F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2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C548F66-D7DB-41AE-9D43-B4627A50A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b="1" dirty="0">
                <a:solidFill>
                  <a:srgbClr val="00B0F0"/>
                </a:solidFill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30B5B9-00DD-4067-88DE-A672ECCFA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852" y="1862964"/>
            <a:ext cx="10515600" cy="3064427"/>
          </a:xfrm>
        </p:spPr>
        <p:txBody>
          <a:bodyPr/>
          <a:lstStyle/>
          <a:p>
            <a:r>
              <a:rPr lang="fr-FR" dirty="0">
                <a:solidFill>
                  <a:srgbClr val="FFFF00"/>
                </a:solidFill>
              </a:rPr>
              <a:t>Présentation du projet</a:t>
            </a:r>
          </a:p>
          <a:p>
            <a:r>
              <a:rPr lang="fr-FR" dirty="0">
                <a:solidFill>
                  <a:srgbClr val="FFFF00"/>
                </a:solidFill>
              </a:rPr>
              <a:t>Description de la console</a:t>
            </a:r>
          </a:p>
          <a:p>
            <a:r>
              <a:rPr lang="fr-FR" dirty="0">
                <a:solidFill>
                  <a:srgbClr val="FFFF00"/>
                </a:solidFill>
              </a:rPr>
              <a:t>Présentation des fonctionnalités</a:t>
            </a:r>
          </a:p>
          <a:p>
            <a:r>
              <a:rPr lang="fr-FR" dirty="0">
                <a:solidFill>
                  <a:srgbClr val="FFFF00"/>
                </a:solidFill>
              </a:rPr>
              <a:t>Démonstration  </a:t>
            </a:r>
          </a:p>
        </p:txBody>
      </p:sp>
    </p:spTree>
    <p:extLst>
      <p:ext uri="{BB962C8B-B14F-4D97-AF65-F5344CB8AC3E}">
        <p14:creationId xmlns:p14="http://schemas.microsoft.com/office/powerpoint/2010/main" val="2891879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Ã©sultat de recherche d'images pour &quot;curiosity&quot;">
            <a:extLst>
              <a:ext uri="{FF2B5EF4-FFF2-40B4-BE49-F238E27FC236}">
                <a16:creationId xmlns:a16="http://schemas.microsoft.com/office/drawing/2014/main" id="{099CE2BB-F6BF-493F-9B1A-0B4F9C190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2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ACE2970-05C3-4425-B3F6-582B3B4A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b="1" dirty="0">
                <a:solidFill>
                  <a:srgbClr val="00B0F0"/>
                </a:solidFill>
              </a:rPr>
              <a:t>Présentation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6C1243-FC89-444A-9748-4FFE9CCD9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FFFF00"/>
                </a:solidFill>
              </a:rPr>
              <a:t>Le but de ce projet était de créer une console avec des boutons permettant de contrôler le robot. </a:t>
            </a:r>
          </a:p>
          <a:p>
            <a:r>
              <a:rPr lang="fr-FR" dirty="0">
                <a:solidFill>
                  <a:srgbClr val="FFFF00"/>
                </a:solidFill>
              </a:rPr>
              <a:t>Certaines fonctionnalités étaient imposées telles que « avancer », « reculer »…</a:t>
            </a:r>
          </a:p>
          <a:p>
            <a:r>
              <a:rPr lang="fr-FR" dirty="0">
                <a:solidFill>
                  <a:srgbClr val="FFFF00"/>
                </a:solidFill>
              </a:rPr>
              <a:t>D’autres étaient libres de choix et nous les avons imaginé et rajouté nous même.</a:t>
            </a:r>
          </a:p>
        </p:txBody>
      </p:sp>
    </p:spTree>
    <p:extLst>
      <p:ext uri="{BB962C8B-B14F-4D97-AF65-F5344CB8AC3E}">
        <p14:creationId xmlns:p14="http://schemas.microsoft.com/office/powerpoint/2010/main" val="155908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Ã©sultat de recherche d'images pour &quot;curiosity&quot;">
            <a:extLst>
              <a:ext uri="{FF2B5EF4-FFF2-40B4-BE49-F238E27FC236}">
                <a16:creationId xmlns:a16="http://schemas.microsoft.com/office/drawing/2014/main" id="{6FA4A878-5F9B-486A-A72D-828F3D639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2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AF00D1B-234A-4034-8550-661298BD1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b="1" dirty="0">
                <a:solidFill>
                  <a:srgbClr val="00B0F0"/>
                </a:solidFill>
              </a:rPr>
              <a:t>Description de la console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DD608D-14D0-4B35-8458-16B526190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6" name="Picture 2" descr="https://scontent-cdg2-1.xx.fbcdn.net/v/t1.15752-9/31958379_1753732221336402_5903664124398665728_n.png?_nc_cat=0&amp;oh=5337edb9a2e199ac7f0fa8494d5cd2ed&amp;oe=5B57EBE6">
            <a:extLst>
              <a:ext uri="{FF2B5EF4-FFF2-40B4-BE49-F238E27FC236}">
                <a16:creationId xmlns:a16="http://schemas.microsoft.com/office/drawing/2014/main" id="{F5E00BAA-77F7-46C8-A27C-CA1905BADF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923"/>
          <a:stretch/>
        </p:blipFill>
        <p:spPr bwMode="auto">
          <a:xfrm>
            <a:off x="3105978" y="1580531"/>
            <a:ext cx="5282648" cy="4537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e 18">
            <a:extLst>
              <a:ext uri="{FF2B5EF4-FFF2-40B4-BE49-F238E27FC236}">
                <a16:creationId xmlns:a16="http://schemas.microsoft.com/office/drawing/2014/main" id="{01720AF4-490F-445E-811D-CC1ED5690963}"/>
              </a:ext>
            </a:extLst>
          </p:cNvPr>
          <p:cNvGrpSpPr/>
          <p:nvPr/>
        </p:nvGrpSpPr>
        <p:grpSpPr>
          <a:xfrm>
            <a:off x="-50436" y="2828105"/>
            <a:ext cx="4590045" cy="2866112"/>
            <a:chOff x="66260" y="897008"/>
            <a:chExt cx="4356652" cy="2720378"/>
          </a:xfrm>
        </p:grpSpPr>
        <p:cxnSp>
          <p:nvCxnSpPr>
            <p:cNvPr id="7" name="Connecteur droit avec flèche 6">
              <a:extLst>
                <a:ext uri="{FF2B5EF4-FFF2-40B4-BE49-F238E27FC236}">
                  <a16:creationId xmlns:a16="http://schemas.microsoft.com/office/drawing/2014/main" id="{0692BA1D-B18E-4006-A19C-1D39B9D44414}"/>
                </a:ext>
              </a:extLst>
            </p:cNvPr>
            <p:cNvCxnSpPr>
              <a:cxnSpLocks/>
            </p:cNvCxnSpPr>
            <p:nvPr/>
          </p:nvCxnSpPr>
          <p:spPr>
            <a:xfrm>
              <a:off x="2425148" y="2031206"/>
              <a:ext cx="1527313" cy="83640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84A1E982-6033-4B73-8870-F4289572C662}"/>
                </a:ext>
              </a:extLst>
            </p:cNvPr>
            <p:cNvGrpSpPr/>
            <p:nvPr/>
          </p:nvGrpSpPr>
          <p:grpSpPr>
            <a:xfrm>
              <a:off x="66260" y="897008"/>
              <a:ext cx="4356652" cy="2720378"/>
              <a:chOff x="0" y="878166"/>
              <a:chExt cx="4356652" cy="2720378"/>
            </a:xfrm>
          </p:grpSpPr>
          <p:cxnSp>
            <p:nvCxnSpPr>
              <p:cNvPr id="9" name="Connecteur droit avec flèche 8">
                <a:extLst>
                  <a:ext uri="{FF2B5EF4-FFF2-40B4-BE49-F238E27FC236}">
                    <a16:creationId xmlns:a16="http://schemas.microsoft.com/office/drawing/2014/main" id="{5194ECA6-84EC-402C-AD4A-62EBBBDB5C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4198" y="2031206"/>
                <a:ext cx="1066386" cy="13812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avec flèche 11">
                <a:extLst>
                  <a:ext uri="{FF2B5EF4-FFF2-40B4-BE49-F238E27FC236}">
                    <a16:creationId xmlns:a16="http://schemas.microsoft.com/office/drawing/2014/main" id="{5BAC502A-A31B-48D5-B0E8-23AB2F957F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5148" y="2055813"/>
                <a:ext cx="1931504" cy="12380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7" name="Groupe 16">
                <a:extLst>
                  <a:ext uri="{FF2B5EF4-FFF2-40B4-BE49-F238E27FC236}">
                    <a16:creationId xmlns:a16="http://schemas.microsoft.com/office/drawing/2014/main" id="{9575FE2D-FBF6-4400-B6DA-0A55E608EBB3}"/>
                  </a:ext>
                </a:extLst>
              </p:cNvPr>
              <p:cNvGrpSpPr/>
              <p:nvPr/>
            </p:nvGrpSpPr>
            <p:grpSpPr>
              <a:xfrm>
                <a:off x="0" y="878166"/>
                <a:ext cx="3905252" cy="2720378"/>
                <a:chOff x="-13252" y="830877"/>
                <a:chExt cx="3905252" cy="2720378"/>
              </a:xfrm>
            </p:grpSpPr>
            <p:sp>
              <p:nvSpPr>
                <p:cNvPr id="4" name="ZoneTexte 3">
                  <a:extLst>
                    <a:ext uri="{FF2B5EF4-FFF2-40B4-BE49-F238E27FC236}">
                      <a16:creationId xmlns:a16="http://schemas.microsoft.com/office/drawing/2014/main" id="{185D6F91-3975-4A6D-9793-119CFD3A8182}"/>
                    </a:ext>
                  </a:extLst>
                </p:cNvPr>
                <p:cNvSpPr txBox="1"/>
                <p:nvPr/>
              </p:nvSpPr>
              <p:spPr>
                <a:xfrm>
                  <a:off x="-13252" y="830877"/>
                  <a:ext cx="3114261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3600" dirty="0">
                      <a:solidFill>
                        <a:srgbClr val="FFFF00"/>
                      </a:solidFill>
                    </a:rPr>
                    <a:t>Touches directionnelles</a:t>
                  </a:r>
                </a:p>
              </p:txBody>
            </p:sp>
            <p:cxnSp>
              <p:nvCxnSpPr>
                <p:cNvPr id="15" name="Connecteur droit avec flèche 14">
                  <a:extLst>
                    <a:ext uri="{FF2B5EF4-FFF2-40B4-BE49-F238E27FC236}">
                      <a16:creationId xmlns:a16="http://schemas.microsoft.com/office/drawing/2014/main" id="{48CDDBE3-BE1C-4C00-84CA-A6286CD737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53610" y="2000659"/>
                  <a:ext cx="1438390" cy="155059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988B25A8-931A-4932-88C3-FCE4C6FD6C8A}"/>
              </a:ext>
            </a:extLst>
          </p:cNvPr>
          <p:cNvGrpSpPr/>
          <p:nvPr/>
        </p:nvGrpSpPr>
        <p:grpSpPr>
          <a:xfrm>
            <a:off x="-101855" y="4358301"/>
            <a:ext cx="4165882" cy="977222"/>
            <a:chOff x="-101855" y="4358301"/>
            <a:chExt cx="4165882" cy="977222"/>
          </a:xfrm>
        </p:grpSpPr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AC8B00DE-CBF7-4C91-820B-27BF2C9216A1}"/>
                </a:ext>
              </a:extLst>
            </p:cNvPr>
            <p:cNvSpPr txBox="1"/>
            <p:nvPr/>
          </p:nvSpPr>
          <p:spPr>
            <a:xfrm>
              <a:off x="-101855" y="4358301"/>
              <a:ext cx="26504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600" dirty="0">
                  <a:solidFill>
                    <a:srgbClr val="FFFF00"/>
                  </a:solidFill>
                </a:rPr>
                <a:t>Bouton stop</a:t>
              </a:r>
            </a:p>
          </p:txBody>
        </p:sp>
        <p:cxnSp>
          <p:nvCxnSpPr>
            <p:cNvPr id="27" name="Connecteur droit avec flèche 26">
              <a:extLst>
                <a:ext uri="{FF2B5EF4-FFF2-40B4-BE49-F238E27FC236}">
                  <a16:creationId xmlns:a16="http://schemas.microsoft.com/office/drawing/2014/main" id="{B3D89AFC-1575-49C8-9F2B-E41934660A48}"/>
                </a:ext>
              </a:extLst>
            </p:cNvPr>
            <p:cNvCxnSpPr/>
            <p:nvPr/>
          </p:nvCxnSpPr>
          <p:spPr>
            <a:xfrm>
              <a:off x="2333034" y="4793183"/>
              <a:ext cx="1730993" cy="54234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21A0963F-FC5D-4BAD-9188-9BE9331DB0ED}"/>
              </a:ext>
            </a:extLst>
          </p:cNvPr>
          <p:cNvGrpSpPr/>
          <p:nvPr/>
        </p:nvGrpSpPr>
        <p:grpSpPr>
          <a:xfrm>
            <a:off x="63797" y="840582"/>
            <a:ext cx="4969565" cy="2231483"/>
            <a:chOff x="63797" y="840582"/>
            <a:chExt cx="4969565" cy="2231483"/>
          </a:xfrm>
        </p:grpSpPr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E8A74878-6BD8-4F7F-8437-480F20474860}"/>
                </a:ext>
              </a:extLst>
            </p:cNvPr>
            <p:cNvSpPr txBox="1"/>
            <p:nvPr/>
          </p:nvSpPr>
          <p:spPr>
            <a:xfrm>
              <a:off x="63797" y="840582"/>
              <a:ext cx="496956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600" dirty="0">
                  <a:solidFill>
                    <a:srgbClr val="FFFF00"/>
                  </a:solidFill>
                </a:rPr>
                <a:t>Accélérer</a:t>
              </a:r>
            </a:p>
            <a:p>
              <a:r>
                <a:rPr lang="fr-FR" sz="3600" dirty="0">
                  <a:solidFill>
                    <a:srgbClr val="FFFF00"/>
                  </a:solidFill>
                </a:rPr>
                <a:t>Décélérer </a:t>
              </a:r>
            </a:p>
          </p:txBody>
        </p:sp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7E0BDDF1-E7A9-4FFE-BB2B-C67CDFDD1B4F}"/>
                </a:ext>
              </a:extLst>
            </p:cNvPr>
            <p:cNvCxnSpPr/>
            <p:nvPr/>
          </p:nvCxnSpPr>
          <p:spPr>
            <a:xfrm>
              <a:off x="1908313" y="1179443"/>
              <a:ext cx="2135643" cy="145774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71263CEA-C047-4254-93CF-84298579EBF8}"/>
                </a:ext>
              </a:extLst>
            </p:cNvPr>
            <p:cNvCxnSpPr>
              <a:cxnSpLocks/>
            </p:cNvCxnSpPr>
            <p:nvPr/>
          </p:nvCxnSpPr>
          <p:spPr>
            <a:xfrm>
              <a:off x="2006313" y="1755838"/>
              <a:ext cx="1998751" cy="131622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0AB29651-4811-40DC-9AE8-29F526BC3938}"/>
              </a:ext>
            </a:extLst>
          </p:cNvPr>
          <p:cNvGrpSpPr/>
          <p:nvPr/>
        </p:nvGrpSpPr>
        <p:grpSpPr>
          <a:xfrm>
            <a:off x="7460974" y="5105080"/>
            <a:ext cx="4834158" cy="646331"/>
            <a:chOff x="7460974" y="5105080"/>
            <a:chExt cx="4834158" cy="646331"/>
          </a:xfrm>
        </p:grpSpPr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1D79FEEB-3BA7-4EE2-845E-9CB94F96C259}"/>
                </a:ext>
              </a:extLst>
            </p:cNvPr>
            <p:cNvSpPr txBox="1"/>
            <p:nvPr/>
          </p:nvSpPr>
          <p:spPr>
            <a:xfrm>
              <a:off x="8395945" y="5105080"/>
              <a:ext cx="38991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600" dirty="0">
                  <a:solidFill>
                    <a:srgbClr val="FFFF00"/>
                  </a:solidFill>
                </a:rPr>
                <a:t>Pilote automatique</a:t>
              </a:r>
            </a:p>
          </p:txBody>
        </p:sp>
        <p:cxnSp>
          <p:nvCxnSpPr>
            <p:cNvPr id="37" name="Connecteur droit avec flèche 36">
              <a:extLst>
                <a:ext uri="{FF2B5EF4-FFF2-40B4-BE49-F238E27FC236}">
                  <a16:creationId xmlns:a16="http://schemas.microsoft.com/office/drawing/2014/main" id="{BFA68067-B729-47CA-9474-B44DB940BA81}"/>
                </a:ext>
              </a:extLst>
            </p:cNvPr>
            <p:cNvCxnSpPr>
              <a:stCxn id="35" idx="1"/>
            </p:cNvCxnSpPr>
            <p:nvPr/>
          </p:nvCxnSpPr>
          <p:spPr>
            <a:xfrm flipH="1" flipV="1">
              <a:off x="7460974" y="5373254"/>
              <a:ext cx="934971" cy="549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38BF4C1F-7D71-423D-B7DD-AF123ED5F58F}"/>
              </a:ext>
            </a:extLst>
          </p:cNvPr>
          <p:cNvGrpSpPr/>
          <p:nvPr/>
        </p:nvGrpSpPr>
        <p:grpSpPr>
          <a:xfrm>
            <a:off x="7460974" y="1958862"/>
            <a:ext cx="4758963" cy="1815882"/>
            <a:chOff x="7460974" y="1958862"/>
            <a:chExt cx="4758963" cy="1815882"/>
          </a:xfrm>
        </p:grpSpPr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EA119501-0318-4C1F-B199-FA71934191D6}"/>
                </a:ext>
              </a:extLst>
            </p:cNvPr>
            <p:cNvSpPr txBox="1"/>
            <p:nvPr/>
          </p:nvSpPr>
          <p:spPr>
            <a:xfrm>
              <a:off x="8373941" y="1958862"/>
              <a:ext cx="384599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dirty="0">
                  <a:solidFill>
                    <a:srgbClr val="FFFF00"/>
                  </a:solidFill>
                </a:rPr>
                <a:t>Augmenter le régulateur de vitesse</a:t>
              </a:r>
            </a:p>
            <a:p>
              <a:r>
                <a:rPr lang="fr-FR" sz="2800" dirty="0">
                  <a:solidFill>
                    <a:srgbClr val="FFFF00"/>
                  </a:solidFill>
                </a:rPr>
                <a:t>Réduire le régulateur de vitesse</a:t>
              </a:r>
            </a:p>
          </p:txBody>
        </p:sp>
        <p:cxnSp>
          <p:nvCxnSpPr>
            <p:cNvPr id="41" name="Connecteur droit avec flèche 40">
              <a:extLst>
                <a:ext uri="{FF2B5EF4-FFF2-40B4-BE49-F238E27FC236}">
                  <a16:creationId xmlns:a16="http://schemas.microsoft.com/office/drawing/2014/main" id="{B4074BAE-013B-4752-9E33-275460F3636D}"/>
                </a:ext>
              </a:extLst>
            </p:cNvPr>
            <p:cNvCxnSpPr/>
            <p:nvPr/>
          </p:nvCxnSpPr>
          <p:spPr>
            <a:xfrm flipH="1">
              <a:off x="7460974" y="2413951"/>
              <a:ext cx="934971" cy="22323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>
              <a:extLst>
                <a:ext uri="{FF2B5EF4-FFF2-40B4-BE49-F238E27FC236}">
                  <a16:creationId xmlns:a16="http://schemas.microsoft.com/office/drawing/2014/main" id="{B31AA03E-D61E-4A2B-A76B-4A4691FD1B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93496" y="3092272"/>
              <a:ext cx="780445" cy="9846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13625BCD-0391-49EC-8648-3A4624EDC003}"/>
              </a:ext>
            </a:extLst>
          </p:cNvPr>
          <p:cNvGrpSpPr/>
          <p:nvPr/>
        </p:nvGrpSpPr>
        <p:grpSpPr>
          <a:xfrm>
            <a:off x="5915994" y="2797113"/>
            <a:ext cx="6932640" cy="1694330"/>
            <a:chOff x="5915994" y="2797113"/>
            <a:chExt cx="6932640" cy="1694330"/>
          </a:xfrm>
        </p:grpSpPr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3E66948E-ADAB-431B-A636-EE47EF8ED1B8}"/>
                </a:ext>
              </a:extLst>
            </p:cNvPr>
            <p:cNvSpPr txBox="1"/>
            <p:nvPr/>
          </p:nvSpPr>
          <p:spPr>
            <a:xfrm>
              <a:off x="8395945" y="3968223"/>
              <a:ext cx="44526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dirty="0">
                  <a:solidFill>
                    <a:srgbClr val="FFFF00"/>
                  </a:solidFill>
                </a:rPr>
                <a:t>Force l’arrêt du thread</a:t>
              </a:r>
            </a:p>
          </p:txBody>
        </p:sp>
        <p:cxnSp>
          <p:nvCxnSpPr>
            <p:cNvPr id="48" name="Connecteur droit avec flèche 47">
              <a:extLst>
                <a:ext uri="{FF2B5EF4-FFF2-40B4-BE49-F238E27FC236}">
                  <a16:creationId xmlns:a16="http://schemas.microsoft.com/office/drawing/2014/main" id="{323429D6-A142-4D8B-9DC1-677C9FA4407D}"/>
                </a:ext>
              </a:extLst>
            </p:cNvPr>
            <p:cNvCxnSpPr>
              <a:stCxn id="46" idx="1"/>
            </p:cNvCxnSpPr>
            <p:nvPr/>
          </p:nvCxnSpPr>
          <p:spPr>
            <a:xfrm flipH="1" flipV="1">
              <a:off x="5915994" y="2797113"/>
              <a:ext cx="2479951" cy="14327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318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Ã©sultat de recherche d'images pour &quot;curiosity&quot;">
            <a:extLst>
              <a:ext uri="{FF2B5EF4-FFF2-40B4-BE49-F238E27FC236}">
                <a16:creationId xmlns:a16="http://schemas.microsoft.com/office/drawing/2014/main" id="{D6D3C899-782F-43D9-99E8-51BFAA7DF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2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D290593-1DDF-4BB3-9AD7-61FD05393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b="1" dirty="0">
                <a:solidFill>
                  <a:srgbClr val="00B0F0"/>
                </a:solidFill>
              </a:rPr>
              <a:t>DESCRIPTION DES FONCTIONNALITES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17793C-6FF0-4CF0-90BE-13323FBCE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>
                <a:solidFill>
                  <a:srgbClr val="FFFF00"/>
                </a:solidFill>
              </a:rPr>
              <a:t>Touches directionnelles: permettent de diriger le robots</a:t>
            </a:r>
          </a:p>
          <a:p>
            <a:r>
              <a:rPr lang="fr-FR" dirty="0">
                <a:solidFill>
                  <a:srgbClr val="FFFF00"/>
                </a:solidFill>
              </a:rPr>
              <a:t>Bouton stop: permet d’arrêter l’action en cours du robot</a:t>
            </a:r>
          </a:p>
          <a:p>
            <a:r>
              <a:rPr lang="fr-FR" dirty="0">
                <a:solidFill>
                  <a:srgbClr val="FFFF00"/>
                </a:solidFill>
              </a:rPr>
              <a:t>Accélérer/décélérer: permet d’accélérer ou de ralentir</a:t>
            </a:r>
          </a:p>
          <a:p>
            <a:r>
              <a:rPr lang="fr-FR" dirty="0">
                <a:solidFill>
                  <a:srgbClr val="FFFF00"/>
                </a:solidFill>
              </a:rPr>
              <a:t>Augmenter/réduire le limiteur de vitesse: permet de monter ou descendre la limite maximale de la vitesse, ralentit le robot si sa vitesse dépasse  la nouvelle valeur du limiteur</a:t>
            </a:r>
          </a:p>
          <a:p>
            <a:r>
              <a:rPr lang="fr-FR" dirty="0">
                <a:solidFill>
                  <a:srgbClr val="FFFF00"/>
                </a:solidFill>
              </a:rPr>
              <a:t>Pilote automatique: lance le pilote automatique du robot, il va évoluer et éviter les obstacles de manière autonome</a:t>
            </a:r>
          </a:p>
          <a:p>
            <a:r>
              <a:rPr lang="fr-FR" dirty="0">
                <a:solidFill>
                  <a:srgbClr val="FFFF00"/>
                </a:solidFill>
              </a:rPr>
              <a:t>Stop thread: provoque l’arrêt du programme de fond afin de ne pas surcharger la console</a:t>
            </a:r>
          </a:p>
          <a:p>
            <a:endParaRPr lang="fr-F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047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Ã©sultat de recherche d'images pour &quot;curiosity&quot;">
            <a:extLst>
              <a:ext uri="{FF2B5EF4-FFF2-40B4-BE49-F238E27FC236}">
                <a16:creationId xmlns:a16="http://schemas.microsoft.com/office/drawing/2014/main" id="{41E6CA23-F9CD-4BA6-B791-D56DF3308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2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0A0BCD6-4EE5-48CA-81F5-276D0424A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dirty="0" err="1">
                <a:solidFill>
                  <a:srgbClr val="00B0F0"/>
                </a:solidFill>
              </a:rPr>
              <a:t>Demonstration</a:t>
            </a:r>
            <a:endParaRPr lang="fr-FR" sz="5400" dirty="0">
              <a:solidFill>
                <a:srgbClr val="00B0F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A645C6-5ED5-448A-8533-245FF83B0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877CD6-A3BA-4BE7-998D-3B23798F1977}"/>
              </a:ext>
            </a:extLst>
          </p:cNvPr>
          <p:cNvSpPr/>
          <p:nvPr/>
        </p:nvSpPr>
        <p:spPr>
          <a:xfrm>
            <a:off x="897977" y="1804298"/>
            <a:ext cx="10515600" cy="435133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96A595-ACB7-4EB4-8048-795021DB7552}"/>
              </a:ext>
            </a:extLst>
          </p:cNvPr>
          <p:cNvSpPr/>
          <p:nvPr/>
        </p:nvSpPr>
        <p:spPr>
          <a:xfrm>
            <a:off x="950844" y="1919434"/>
            <a:ext cx="1417983" cy="18815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EE53C80-4FD9-4C27-A0BB-6AD13609D14A}"/>
              </a:ext>
            </a:extLst>
          </p:cNvPr>
          <p:cNvSpPr txBox="1"/>
          <p:nvPr/>
        </p:nvSpPr>
        <p:spPr>
          <a:xfrm>
            <a:off x="2050775" y="2242525"/>
            <a:ext cx="2491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Détection de l’obstacle, le robot s’arrête (thread)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797CB6B4-2C00-42E4-9F2E-1FFD9688154B}"/>
              </a:ext>
            </a:extLst>
          </p:cNvPr>
          <p:cNvGrpSpPr/>
          <p:nvPr/>
        </p:nvGrpSpPr>
        <p:grpSpPr>
          <a:xfrm>
            <a:off x="1069509" y="4413871"/>
            <a:ext cx="1207157" cy="1537149"/>
            <a:chOff x="1069509" y="4413871"/>
            <a:chExt cx="1207157" cy="1537149"/>
          </a:xfrm>
        </p:grpSpPr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0C9F2CD6-4C0E-4C39-808B-7A8879E8090B}"/>
                </a:ext>
              </a:extLst>
            </p:cNvPr>
            <p:cNvGrpSpPr/>
            <p:nvPr/>
          </p:nvGrpSpPr>
          <p:grpSpPr>
            <a:xfrm>
              <a:off x="1315277" y="4924874"/>
              <a:ext cx="735498" cy="1026146"/>
              <a:chOff x="4962937" y="3294063"/>
              <a:chExt cx="735498" cy="1026146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3FF5847-8B8F-48CF-AE61-5E7696E92E10}"/>
                  </a:ext>
                </a:extLst>
              </p:cNvPr>
              <p:cNvSpPr/>
              <p:nvPr/>
            </p:nvSpPr>
            <p:spPr>
              <a:xfrm>
                <a:off x="4996070" y="3429000"/>
                <a:ext cx="636104" cy="89120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C5CC73D4-8372-4E21-BC25-71E5F8500DBC}"/>
                  </a:ext>
                </a:extLst>
              </p:cNvPr>
              <p:cNvSpPr/>
              <p:nvPr/>
            </p:nvSpPr>
            <p:spPr>
              <a:xfrm>
                <a:off x="5141844" y="3294063"/>
                <a:ext cx="331304" cy="245924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242C468E-1C50-4B6D-99E5-5753E7EB093D}"/>
                  </a:ext>
                </a:extLst>
              </p:cNvPr>
              <p:cNvSpPr/>
              <p:nvPr/>
            </p:nvSpPr>
            <p:spPr>
              <a:xfrm>
                <a:off x="5592418" y="3578088"/>
                <a:ext cx="106017" cy="238539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1C1F72B0-7A29-43C6-A109-51ED8D20017F}"/>
                  </a:ext>
                </a:extLst>
              </p:cNvPr>
              <p:cNvSpPr/>
              <p:nvPr/>
            </p:nvSpPr>
            <p:spPr>
              <a:xfrm>
                <a:off x="5585793" y="3982279"/>
                <a:ext cx="106017" cy="238539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36BD2DBD-BCDE-4D6D-8DD0-DA56BF4E7641}"/>
                  </a:ext>
                </a:extLst>
              </p:cNvPr>
              <p:cNvSpPr/>
              <p:nvPr/>
            </p:nvSpPr>
            <p:spPr>
              <a:xfrm>
                <a:off x="4962937" y="3577706"/>
                <a:ext cx="106017" cy="238539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002F17A1-C1DD-41AD-A068-CC44C0CCBF8E}"/>
                  </a:ext>
                </a:extLst>
              </p:cNvPr>
              <p:cNvSpPr/>
              <p:nvPr/>
            </p:nvSpPr>
            <p:spPr>
              <a:xfrm>
                <a:off x="4962937" y="3982278"/>
                <a:ext cx="106017" cy="238539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6" name="Arc partiel 15">
              <a:extLst>
                <a:ext uri="{FF2B5EF4-FFF2-40B4-BE49-F238E27FC236}">
                  <a16:creationId xmlns:a16="http://schemas.microsoft.com/office/drawing/2014/main" id="{391DDF14-95B1-4F34-9A6C-2A1934A37255}"/>
                </a:ext>
              </a:extLst>
            </p:cNvPr>
            <p:cNvSpPr/>
            <p:nvPr/>
          </p:nvSpPr>
          <p:spPr>
            <a:xfrm rot="2233053">
              <a:off x="1069509" y="4413871"/>
              <a:ext cx="1207157" cy="1251960"/>
            </a:xfrm>
            <a:prstGeom prst="pie">
              <a:avLst>
                <a:gd name="adj1" fmla="val 11213294"/>
                <a:gd name="adj2" fmla="val 16481213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D1CB4944-F253-4869-A15C-6DCC1EB25EA3}"/>
              </a:ext>
            </a:extLst>
          </p:cNvPr>
          <p:cNvGrpSpPr/>
          <p:nvPr/>
        </p:nvGrpSpPr>
        <p:grpSpPr>
          <a:xfrm>
            <a:off x="3938604" y="4394786"/>
            <a:ext cx="1207157" cy="1537149"/>
            <a:chOff x="3938604" y="4439942"/>
            <a:chExt cx="1207157" cy="1537149"/>
          </a:xfrm>
        </p:grpSpPr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9388A48B-E84D-404E-A791-D01041C31EFF}"/>
                </a:ext>
              </a:extLst>
            </p:cNvPr>
            <p:cNvGrpSpPr/>
            <p:nvPr/>
          </p:nvGrpSpPr>
          <p:grpSpPr>
            <a:xfrm>
              <a:off x="3938604" y="4439942"/>
              <a:ext cx="1207157" cy="1537149"/>
              <a:chOff x="1069509" y="4413871"/>
              <a:chExt cx="1207157" cy="1537149"/>
            </a:xfrm>
          </p:grpSpPr>
          <p:grpSp>
            <p:nvGrpSpPr>
              <p:cNvPr id="19" name="Groupe 18">
                <a:extLst>
                  <a:ext uri="{FF2B5EF4-FFF2-40B4-BE49-F238E27FC236}">
                    <a16:creationId xmlns:a16="http://schemas.microsoft.com/office/drawing/2014/main" id="{203F282F-8A34-4C33-ADB3-A48DF4027BDC}"/>
                  </a:ext>
                </a:extLst>
              </p:cNvPr>
              <p:cNvGrpSpPr/>
              <p:nvPr/>
            </p:nvGrpSpPr>
            <p:grpSpPr>
              <a:xfrm>
                <a:off x="1315277" y="4924874"/>
                <a:ext cx="735498" cy="1026146"/>
                <a:chOff x="4962937" y="3294063"/>
                <a:chExt cx="735498" cy="1026146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72A38A18-8AFC-4D99-A5C5-2D3C099C53C7}"/>
                    </a:ext>
                  </a:extLst>
                </p:cNvPr>
                <p:cNvSpPr/>
                <p:nvPr/>
              </p:nvSpPr>
              <p:spPr>
                <a:xfrm>
                  <a:off x="4996070" y="3429000"/>
                  <a:ext cx="636104" cy="891209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B75E25E6-3514-40D0-ABF7-31802521C953}"/>
                    </a:ext>
                  </a:extLst>
                </p:cNvPr>
                <p:cNvSpPr/>
                <p:nvPr/>
              </p:nvSpPr>
              <p:spPr>
                <a:xfrm>
                  <a:off x="5141844" y="3294063"/>
                  <a:ext cx="331304" cy="245924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BD046EE2-373F-4BEA-BC4E-AD4A37B8ECD7}"/>
                    </a:ext>
                  </a:extLst>
                </p:cNvPr>
                <p:cNvSpPr/>
                <p:nvPr/>
              </p:nvSpPr>
              <p:spPr>
                <a:xfrm>
                  <a:off x="5592418" y="3578088"/>
                  <a:ext cx="106017" cy="238539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" name="Ellipse 23">
                  <a:extLst>
                    <a:ext uri="{FF2B5EF4-FFF2-40B4-BE49-F238E27FC236}">
                      <a16:creationId xmlns:a16="http://schemas.microsoft.com/office/drawing/2014/main" id="{027F888A-D616-4607-BDE0-04593673464A}"/>
                    </a:ext>
                  </a:extLst>
                </p:cNvPr>
                <p:cNvSpPr/>
                <p:nvPr/>
              </p:nvSpPr>
              <p:spPr>
                <a:xfrm>
                  <a:off x="5585793" y="3982279"/>
                  <a:ext cx="106017" cy="238539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5" name="Ellipse 24">
                  <a:extLst>
                    <a:ext uri="{FF2B5EF4-FFF2-40B4-BE49-F238E27FC236}">
                      <a16:creationId xmlns:a16="http://schemas.microsoft.com/office/drawing/2014/main" id="{6ED54F75-6D37-4551-90F3-84580FB626B1}"/>
                    </a:ext>
                  </a:extLst>
                </p:cNvPr>
                <p:cNvSpPr/>
                <p:nvPr/>
              </p:nvSpPr>
              <p:spPr>
                <a:xfrm>
                  <a:off x="4962937" y="3577706"/>
                  <a:ext cx="106017" cy="238539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" name="Ellipse 25">
                  <a:extLst>
                    <a:ext uri="{FF2B5EF4-FFF2-40B4-BE49-F238E27FC236}">
                      <a16:creationId xmlns:a16="http://schemas.microsoft.com/office/drawing/2014/main" id="{FB85D7EF-1B21-4191-9D54-CABF6FFD47FB}"/>
                    </a:ext>
                  </a:extLst>
                </p:cNvPr>
                <p:cNvSpPr/>
                <p:nvPr/>
              </p:nvSpPr>
              <p:spPr>
                <a:xfrm>
                  <a:off x="4962937" y="3982278"/>
                  <a:ext cx="106017" cy="238539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20" name="Arc partiel 19">
                <a:extLst>
                  <a:ext uri="{FF2B5EF4-FFF2-40B4-BE49-F238E27FC236}">
                    <a16:creationId xmlns:a16="http://schemas.microsoft.com/office/drawing/2014/main" id="{4FF569A7-C3E5-4FA5-B37E-70810AE9D9D0}"/>
                  </a:ext>
                </a:extLst>
              </p:cNvPr>
              <p:cNvSpPr/>
              <p:nvPr/>
            </p:nvSpPr>
            <p:spPr>
              <a:xfrm rot="2233053">
                <a:off x="1069509" y="4413871"/>
                <a:ext cx="1207157" cy="1251960"/>
              </a:xfrm>
              <a:prstGeom prst="pie">
                <a:avLst>
                  <a:gd name="adj1" fmla="val 11213294"/>
                  <a:gd name="adj2" fmla="val 16481213"/>
                </a:avLst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2033E8BD-ED1B-494D-9606-79CF75373CC2}"/>
                </a:ext>
              </a:extLst>
            </p:cNvPr>
            <p:cNvSpPr/>
            <p:nvPr/>
          </p:nvSpPr>
          <p:spPr>
            <a:xfrm>
              <a:off x="4717774" y="5008823"/>
              <a:ext cx="89454" cy="132900"/>
            </a:xfrm>
            <a:prstGeom prst="ellipse">
              <a:avLst/>
            </a:prstGeom>
            <a:solidFill>
              <a:srgbClr val="F3791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00B0F0"/>
                </a:solidFill>
              </a:endParaRPr>
            </a:p>
          </p:txBody>
        </p:sp>
      </p:grpSp>
      <p:sp>
        <p:nvSpPr>
          <p:cNvPr id="30" name="ZoneTexte 29">
            <a:extLst>
              <a:ext uri="{FF2B5EF4-FFF2-40B4-BE49-F238E27FC236}">
                <a16:creationId xmlns:a16="http://schemas.microsoft.com/office/drawing/2014/main" id="{AA8207F3-686F-433D-B20F-CC0C54AFBFDC}"/>
              </a:ext>
            </a:extLst>
          </p:cNvPr>
          <p:cNvSpPr txBox="1"/>
          <p:nvPr/>
        </p:nvSpPr>
        <p:spPr>
          <a:xfrm>
            <a:off x="5317293" y="3979967"/>
            <a:ext cx="3273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robot actionne le clignotant puis tourne au bout de quelques secondes</a:t>
            </a:r>
          </a:p>
        </p:txBody>
      </p:sp>
    </p:spTree>
    <p:extLst>
      <p:ext uri="{BB962C8B-B14F-4D97-AF65-F5344CB8AC3E}">
        <p14:creationId xmlns:p14="http://schemas.microsoft.com/office/powerpoint/2010/main" val="147932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44444E-6 L -0.00143 -0.3340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-16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3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4" grpId="1"/>
      <p:bldP spid="30" grpId="0"/>
      <p:bldP spid="30" grpId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199</Words>
  <Application>Microsoft Office PowerPoint</Application>
  <PresentationFormat>Grand écran</PresentationFormat>
  <Paragraphs>32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SOMMAIRE</vt:lpstr>
      <vt:lpstr>Présentation du projet</vt:lpstr>
      <vt:lpstr>Description de la console</vt:lpstr>
      <vt:lpstr>DESCRIPTION DES FONCTIONNALITES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Gregoire Court</dc:creator>
  <cp:lastModifiedBy>Gregoire Court</cp:lastModifiedBy>
  <cp:revision>8</cp:revision>
  <dcterms:created xsi:type="dcterms:W3CDTF">2018-05-07T07:19:25Z</dcterms:created>
  <dcterms:modified xsi:type="dcterms:W3CDTF">2018-05-07T08:42:31Z</dcterms:modified>
</cp:coreProperties>
</file>