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3B8F-00C9-B34B-A12F-503DE8DD9F65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CCA8-882F-E848-84C2-F1134E5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9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3B8F-00C9-B34B-A12F-503DE8DD9F65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CCA8-882F-E848-84C2-F1134E5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2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3B8F-00C9-B34B-A12F-503DE8DD9F65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CCA8-882F-E848-84C2-F1134E5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8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3B8F-00C9-B34B-A12F-503DE8DD9F65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CCA8-882F-E848-84C2-F1134E5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4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3B8F-00C9-B34B-A12F-503DE8DD9F65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CCA8-882F-E848-84C2-F1134E5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4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3B8F-00C9-B34B-A12F-503DE8DD9F65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CCA8-882F-E848-84C2-F1134E5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6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3B8F-00C9-B34B-A12F-503DE8DD9F65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CCA8-882F-E848-84C2-F1134E5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3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3B8F-00C9-B34B-A12F-503DE8DD9F65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CCA8-882F-E848-84C2-F1134E5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8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3B8F-00C9-B34B-A12F-503DE8DD9F65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CCA8-882F-E848-84C2-F1134E5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8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3B8F-00C9-B34B-A12F-503DE8DD9F65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CCA8-882F-E848-84C2-F1134E5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3B8F-00C9-B34B-A12F-503DE8DD9F65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CCA8-882F-E848-84C2-F1134E5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7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3B8F-00C9-B34B-A12F-503DE8DD9F65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ACCA8-882F-E848-84C2-F1134E52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xoriant.com/blog/product-engineering/decision-trees-machine-learning-algorithm.html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 and Random Forests in Machine Learning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Jason Luce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2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training set D of size </a:t>
            </a:r>
            <a:r>
              <a:rPr lang="en-US" i="1" dirty="0" smtClean="0"/>
              <a:t>n</a:t>
            </a:r>
            <a:r>
              <a:rPr lang="en-US" dirty="0" smtClean="0"/>
              <a:t>, bagging creates </a:t>
            </a:r>
            <a:r>
              <a:rPr lang="en-US" i="1" dirty="0" smtClean="0"/>
              <a:t>m </a:t>
            </a:r>
            <a:r>
              <a:rPr lang="en-US" dirty="0" smtClean="0"/>
              <a:t>new training sets, D</a:t>
            </a:r>
            <a:r>
              <a:rPr lang="en-US" i="1" baseline="-25000" dirty="0" smtClean="0"/>
              <a:t>i,</a:t>
            </a:r>
            <a:r>
              <a:rPr lang="en-US" dirty="0" smtClean="0"/>
              <a:t> each of size </a:t>
            </a:r>
            <a:r>
              <a:rPr lang="en-US" i="1" dirty="0" smtClean="0"/>
              <a:t>n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Samples uniformly from D with replacement (i.e. possible to sample the same data twice)</a:t>
            </a:r>
          </a:p>
          <a:p>
            <a:pPr lvl="1"/>
            <a:r>
              <a:rPr lang="en-US" dirty="0" smtClean="0"/>
              <a:t>For large n, if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’</a:t>
            </a:r>
            <a:r>
              <a:rPr lang="en-US" i="1" dirty="0" smtClean="0"/>
              <a:t> </a:t>
            </a:r>
            <a:r>
              <a:rPr lang="en-US" dirty="0" smtClean="0"/>
              <a:t>then each D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is expected to have ~ 63% unique samples from D.</a:t>
            </a:r>
          </a:p>
          <a:p>
            <a:r>
              <a:rPr lang="en-US" i="1" dirty="0" smtClean="0"/>
              <a:t>m </a:t>
            </a:r>
            <a:r>
              <a:rPr lang="en-US" dirty="0" smtClean="0"/>
              <a:t>decision trees are trained using the </a:t>
            </a:r>
            <a:r>
              <a:rPr lang="en-US" i="1" dirty="0" smtClean="0"/>
              <a:t>m </a:t>
            </a:r>
            <a:r>
              <a:rPr lang="en-US" dirty="0" smtClean="0"/>
              <a:t>training sets and combined by averaging the results (regression) or voting (classification)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69205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ozone (ppm?) and temperature</a:t>
            </a:r>
          </a:p>
          <a:p>
            <a:r>
              <a:rPr lang="en-US" dirty="0" smtClean="0"/>
              <a:t>LOESS smoother (a type of polynomial </a:t>
            </a:r>
            <a:r>
              <a:rPr lang="en-US" smtClean="0"/>
              <a:t>regression algorithm</a:t>
            </a:r>
            <a:r>
              <a:rPr lang="en-US" dirty="0" smtClean="0"/>
              <a:t>) is used to model the relationship</a:t>
            </a:r>
          </a:p>
        </p:txBody>
      </p:sp>
      <p:pic>
        <p:nvPicPr>
          <p:cNvPr id="4" name="Picture 3" descr="Screen Shot 2017-11-03 at 4.55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86" y="3694660"/>
            <a:ext cx="4071239" cy="28918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410" y="3902816"/>
            <a:ext cx="343040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Blue dots are data points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Grey lines are first 10 (out of 100) of the LOESS smoother fits on bagged data sets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Red line is the average of the 100 LOESS smoother 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8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49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a decision tree?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Decision support tool that uses a tree-like graph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Shows a map of possible outcome from a series of related choices or data points</a:t>
            </a:r>
          </a:p>
          <a:p>
            <a:pPr lvl="1"/>
            <a:endParaRPr lang="en-US" dirty="0"/>
          </a:p>
          <a:p>
            <a:r>
              <a:rPr lang="en-US" dirty="0" smtClean="0"/>
              <a:t>More modern name is CART</a:t>
            </a:r>
          </a:p>
          <a:p>
            <a:pPr lvl="1"/>
            <a:r>
              <a:rPr lang="en-US" dirty="0" smtClean="0"/>
              <a:t>Classification and Regression Trees</a:t>
            </a:r>
          </a:p>
          <a:p>
            <a:pPr lvl="2"/>
            <a:r>
              <a:rPr lang="en-US" dirty="0" smtClean="0"/>
              <a:t>Classification is when the final value is a category (i.e. yes/maybe/no, pass/fail, </a:t>
            </a:r>
            <a:r>
              <a:rPr lang="en-US" dirty="0" err="1" smtClean="0"/>
              <a:t>etc</a:t>
            </a:r>
            <a:r>
              <a:rPr lang="is-IS" dirty="0" smtClean="0"/>
              <a:t>…)</a:t>
            </a:r>
          </a:p>
          <a:p>
            <a:pPr lvl="2"/>
            <a:r>
              <a:rPr lang="is-IS" dirty="0" smtClean="0"/>
              <a:t>Regression is when the final value is a number (or range of numbers)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or go fishing</a:t>
            </a:r>
            <a:endParaRPr lang="en-US" dirty="0"/>
          </a:p>
        </p:txBody>
      </p:sp>
      <p:pic>
        <p:nvPicPr>
          <p:cNvPr id="5" name="Picture 4" descr="Screen Shot 2017-11-03 at 3.10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4908"/>
            <a:ext cx="5630055" cy="3545154"/>
          </a:xfrm>
          <a:prstGeom prst="rect">
            <a:avLst/>
          </a:prstGeom>
        </p:spPr>
      </p:pic>
      <p:pic>
        <p:nvPicPr>
          <p:cNvPr id="6" name="Picture 5" descr="Screen Shot 2017-11-03 at 3.18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28" y="2330848"/>
            <a:ext cx="3920654" cy="41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1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M/F based on Height or Mass</a:t>
            </a:r>
            <a:endParaRPr lang="en-US" dirty="0"/>
          </a:p>
        </p:txBody>
      </p:sp>
      <p:pic>
        <p:nvPicPr>
          <p:cNvPr id="4" name="Picture 3" descr="Screen Shot 2017-11-03 at 3.22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41" y="2437569"/>
            <a:ext cx="4362960" cy="347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3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M/F based on Height or Mass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65402" y="2298183"/>
            <a:ext cx="344618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Splitting points are chosen by minimizing a cost function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</a:t>
            </a:r>
            <a:r>
              <a:rPr lang="en-US" dirty="0" smtClean="0"/>
              <a:t>ifferent cost function for regression trees and classification trees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For categories, an example can be seen </a:t>
            </a:r>
            <a:r>
              <a:rPr lang="en-US" dirty="0" err="1" smtClean="0"/>
              <a:t>here:</a:t>
            </a:r>
            <a:r>
              <a:rPr lang="en-US" dirty="0" err="1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://www.xoriant.com/blog/product-engineering/decision-trees-machine-learning-algorithm.html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dirty="0" smtClean="0"/>
              <a:t>Regression function is similar, except the metric is the sum of the error squared</a:t>
            </a:r>
          </a:p>
        </p:txBody>
      </p:sp>
      <p:pic>
        <p:nvPicPr>
          <p:cNvPr id="6" name="Picture 5" descr="Screen Shot 2017-11-03 at 4.29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2" y="2414338"/>
            <a:ext cx="5130464" cy="401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3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Simple to understand</a:t>
            </a:r>
          </a:p>
          <a:p>
            <a:pPr lvl="1"/>
            <a:r>
              <a:rPr lang="en-US" dirty="0" smtClean="0"/>
              <a:t>Numerical and categorical data</a:t>
            </a:r>
          </a:p>
          <a:p>
            <a:pPr lvl="1"/>
            <a:r>
              <a:rPr lang="en-US" dirty="0" smtClean="0"/>
              <a:t>Minimal data preparation</a:t>
            </a:r>
          </a:p>
          <a:p>
            <a:pPr lvl="1"/>
            <a:r>
              <a:rPr lang="en-US" dirty="0" smtClean="0"/>
              <a:t>Performs well computationally with large data sets</a:t>
            </a:r>
          </a:p>
          <a:p>
            <a:pPr lvl="1"/>
            <a:r>
              <a:rPr lang="en-US" dirty="0" smtClean="0"/>
              <a:t>Mirrors human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1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Less accurate than other training methods</a:t>
            </a:r>
          </a:p>
          <a:p>
            <a:pPr lvl="1"/>
            <a:r>
              <a:rPr lang="en-US" dirty="0" smtClean="0"/>
              <a:t>Not very robust, i.e. </a:t>
            </a:r>
            <a:r>
              <a:rPr lang="en-US" dirty="0"/>
              <a:t>s</a:t>
            </a:r>
            <a:r>
              <a:rPr lang="en-US" dirty="0" smtClean="0"/>
              <a:t>mall changes in training data can result in large changes in final prediction</a:t>
            </a:r>
          </a:p>
          <a:p>
            <a:pPr lvl="1"/>
            <a:r>
              <a:rPr lang="en-US" dirty="0" smtClean="0"/>
              <a:t>Tendency towards overly-complex trees that do not generalize well (</a:t>
            </a:r>
            <a:r>
              <a:rPr lang="en-US" dirty="0" err="1" smtClean="0"/>
              <a:t>overfitting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855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methods offer a way to overcome many of the disadvantages of decision tree learning </a:t>
            </a:r>
          </a:p>
        </p:txBody>
      </p:sp>
    </p:spTree>
    <p:extLst>
      <p:ext uri="{BB962C8B-B14F-4D97-AF65-F5344CB8AC3E}">
        <p14:creationId xmlns:p14="http://schemas.microsoft.com/office/powerpoint/2010/main" val="236634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methods offer a way to overcome many of the disadvantages of decision tree learning </a:t>
            </a:r>
          </a:p>
          <a:p>
            <a:pPr lvl="1"/>
            <a:r>
              <a:rPr lang="en-US" dirty="0" smtClean="0"/>
              <a:t>Average multiple decision trees trained on different parts of the same training set</a:t>
            </a:r>
            <a:endParaRPr lang="en-US" dirty="0"/>
          </a:p>
          <a:p>
            <a:pPr lvl="1"/>
            <a:r>
              <a:rPr lang="en-US" dirty="0" smtClean="0"/>
              <a:t>Uses </a:t>
            </a:r>
            <a:r>
              <a:rPr lang="en-US" b="1" dirty="0" smtClean="0"/>
              <a:t>b</a:t>
            </a:r>
            <a:r>
              <a:rPr lang="en-US" dirty="0" smtClean="0"/>
              <a:t>ootstrap </a:t>
            </a:r>
            <a:r>
              <a:rPr lang="en-US" b="1" dirty="0" smtClean="0"/>
              <a:t>agg</a:t>
            </a:r>
            <a:r>
              <a:rPr lang="en-US" dirty="0" smtClean="0"/>
              <a:t>regat</a:t>
            </a:r>
            <a:r>
              <a:rPr lang="en-US" b="1" dirty="0" smtClean="0"/>
              <a:t>ing</a:t>
            </a:r>
            <a:r>
              <a:rPr lang="en-US" dirty="0" smtClean="0"/>
              <a:t>, i.e. ‘bagging’ to generate data sets. </a:t>
            </a:r>
          </a:p>
        </p:txBody>
      </p:sp>
    </p:spTree>
    <p:extLst>
      <p:ext uri="{BB962C8B-B14F-4D97-AF65-F5344CB8AC3E}">
        <p14:creationId xmlns:p14="http://schemas.microsoft.com/office/powerpoint/2010/main" val="345653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468</Words>
  <Application>Microsoft Macintosh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Decision Trees and Random Forests in Machine Learning </vt:lpstr>
      <vt:lpstr>Decision Trees</vt:lpstr>
      <vt:lpstr>Decision Tree Example</vt:lpstr>
      <vt:lpstr>Decision Tree Learning</vt:lpstr>
      <vt:lpstr>Decision Tree Learning</vt:lpstr>
      <vt:lpstr>Decision Tree Learning</vt:lpstr>
      <vt:lpstr>Decision Tree Learning</vt:lpstr>
      <vt:lpstr>Random Forests</vt:lpstr>
      <vt:lpstr>Random Forests</vt:lpstr>
      <vt:lpstr>Bagging</vt:lpstr>
      <vt:lpstr>Example of Bagging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and Random Forests in Machine Learning </dc:title>
  <dc:creator>Jason Luce</dc:creator>
  <cp:lastModifiedBy>Jason Luce</cp:lastModifiedBy>
  <cp:revision>11</cp:revision>
  <dcterms:created xsi:type="dcterms:W3CDTF">2017-11-03T14:19:01Z</dcterms:created>
  <dcterms:modified xsi:type="dcterms:W3CDTF">2017-11-03T21:02:20Z</dcterms:modified>
</cp:coreProperties>
</file>