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850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27E7-0D6C-4577-B43A-84B8EA1A66A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5352-D4E7-4830-BE37-3E9F4B1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5352-D4E7-4830-BE37-3E9F4B1CB2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5968-5CEE-4849-ACF8-C0031B7C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DE2E-EA1D-4B17-9D3C-1FADDC5D0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C4B4-82A7-4B5E-B37F-D351EED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0340-399C-40B4-A6DB-32A862E7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097C-CB1F-4877-B7EF-3F31DB89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A45-EF51-447E-9677-2A71BB39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FD4BA-A49D-42D5-8FB7-BB9574F5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EF62-6EE3-45CB-A8C1-78DD663C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47-44CC-4F09-9DAB-29BF7413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D7A9-A6B6-4783-A3C0-5BA8A922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EBCE6-A673-4603-96C5-815B12BA0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279F-7F4A-419B-A65D-263B5224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E234-9D1C-4A50-90D8-12466B22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4DD9-D9D9-407A-AB91-BDC0B276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E792-7452-4073-B900-DE34EB5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187-A74D-4912-90B8-0378D088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8FFE-E60B-4D20-A303-124DAE34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82CA-E39E-41AC-ADE8-0958D755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75B6-9B39-46AF-A869-29B4AB4A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9319-7CCB-4B92-A4B4-EC70C390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AA6-5F94-4FA7-A37F-D095C167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29A16-CDB3-4641-8450-4B41E5A1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A0C8-2865-4DC6-9DBE-919FB0D4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FA77-9F2B-423F-905D-E66D8C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4D5A-6F26-45C6-BFBD-1C2F423E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3454-000A-471C-9C3B-C31FD3F2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AE12-E3AC-49A3-B554-B2043CFB8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3583-576C-4A6D-B0A7-31B282F3F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C139-110F-469E-A026-D1886A9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F4370-C549-4C01-B533-3265FEE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833DE-48DA-4B15-ACEF-FB99E173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A388-290B-4ACC-9894-C72243D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83BC-A76A-48B2-A3D9-A271CA2A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C9AE-90E4-4D3C-ADC1-0CB72D9F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1AFBA-81C3-44AC-9F65-5C88B7DD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98454-ADBA-46FC-84D3-CFF3F26EE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078E8-466F-4027-90E0-23C1371B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9C7C0-1BF5-4054-8ACA-818B094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00E0B-851D-4264-9BCC-0CF3BA21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8054-E811-40F7-B7A4-3575B3AC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01018-A63B-49C6-8972-59263856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A4B56-ECF2-40C6-9BF0-61E98BA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25925-A24D-436A-80C0-3EFA89C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FEF36-F014-4BD9-B813-F4E6DD27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47184-1839-492B-AA1F-70272ED7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9D35-366B-4577-8D23-BDA6A00C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093-367D-4C2E-831F-4DE342F9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C7E1-E4D6-45F2-980C-5786C003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74F3-8801-4935-987F-33449CFD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C610-3528-4A65-9C93-904B070C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7F5F-3DF0-4256-A0E1-B540FD94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D488-6694-419D-85D1-0BFCAF14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51B-6C87-472E-BE0D-BC4BEB0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10EAF-A895-40D3-93BA-5CDD78E56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A4A1-28F0-427B-80D6-B7CCCEFF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3E35-AB2A-4CBC-9B19-F46D9220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89DB-5344-4480-A02F-74CDE8D0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842-27B6-4EFE-936B-B2E3F34D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5E3D7-E0C3-4D6E-B70F-35439ED4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E1E2-A779-4C4C-9107-0F0CFD45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55F2-7F65-41C1-9540-969BDC522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3DB0-822D-4E9A-A0B2-195ED9D2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94DD-220E-4648-AC8D-933938269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sp.com/products/documentation/crsp-us-stock-and-index-databases-data-descriptions-gu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sp.com/products/documentation/annual-data-industri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6D8-EE37-457D-99A5-49B12A23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868"/>
            <a:ext cx="9144000" cy="1909763"/>
          </a:xfrm>
        </p:spPr>
        <p:txBody>
          <a:bodyPr/>
          <a:lstStyle/>
          <a:p>
            <a:r>
              <a:rPr lang="pt-BR" dirty="0" err="1"/>
              <a:t>Asset</a:t>
            </a:r>
            <a:r>
              <a:rPr lang="pt-BR" dirty="0"/>
              <a:t> </a:t>
            </a:r>
            <a:r>
              <a:rPr lang="pt-BR" dirty="0" err="1"/>
              <a:t>pricing</a:t>
            </a:r>
            <a:r>
              <a:rPr lang="pt-BR" dirty="0"/>
              <a:t> </a:t>
            </a:r>
            <a:r>
              <a:rPr lang="pt-BR" dirty="0" err="1"/>
              <a:t>factors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C26C-6E52-45F5-81A3-2DE97836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5778"/>
            <a:ext cx="9144000" cy="983213"/>
          </a:xfrm>
        </p:spPr>
        <p:txBody>
          <a:bodyPr>
            <a:normAutofit/>
          </a:bodyPr>
          <a:lstStyle/>
          <a:p>
            <a:r>
              <a:rPr lang="pt-BR" sz="2000" dirty="0" err="1"/>
              <a:t>Share</a:t>
            </a:r>
            <a:r>
              <a:rPr lang="pt-BR" sz="2000" dirty="0"/>
              <a:t> </a:t>
            </a:r>
            <a:r>
              <a:rPr lang="pt-BR" sz="2000" dirty="0" err="1"/>
              <a:t>issuance</a:t>
            </a:r>
            <a:r>
              <a:rPr lang="pt-BR" sz="2000" dirty="0"/>
              <a:t> fator – </a:t>
            </a:r>
            <a:r>
              <a:rPr lang="pt-BR" sz="2000" dirty="0" err="1"/>
              <a:t>Pontiff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Woodgate</a:t>
            </a:r>
            <a:r>
              <a:rPr lang="pt-BR" sz="2000" dirty="0"/>
              <a:t> (JF, 2008)</a:t>
            </a:r>
            <a:endParaRPr lang="en-US" sz="2000" dirty="0"/>
          </a:p>
          <a:p>
            <a:r>
              <a:rPr lang="pt-BR" sz="2000" dirty="0" err="1"/>
              <a:t>Volatility</a:t>
            </a:r>
            <a:r>
              <a:rPr lang="pt-BR" sz="2000" dirty="0"/>
              <a:t> spread fator – Bali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Hovakimian</a:t>
            </a:r>
            <a:r>
              <a:rPr lang="pt-BR" sz="2000" dirty="0"/>
              <a:t> (MS, 2009)</a:t>
            </a:r>
          </a:p>
        </p:txBody>
      </p:sp>
    </p:spTree>
    <p:extLst>
      <p:ext uri="{BB962C8B-B14F-4D97-AF65-F5344CB8AC3E}">
        <p14:creationId xmlns:p14="http://schemas.microsoft.com/office/powerpoint/2010/main" val="4378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79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sz="2200" dirty="0"/>
              <a:t>- </a:t>
            </a:r>
            <a:r>
              <a:rPr lang="pt-BR" sz="2200" dirty="0" err="1"/>
              <a:t>Pontiff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Woodgate</a:t>
            </a:r>
            <a:r>
              <a:rPr lang="pt-BR" sz="2200" dirty="0"/>
              <a:t> (JF, 2008)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Pontiff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Woodgate</a:t>
            </a:r>
            <a:r>
              <a:rPr lang="pt-BR" dirty="0"/>
              <a:t> (2008) use net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stocks in Fama-MacBeth (1973)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explain</a:t>
            </a:r>
            <a:r>
              <a:rPr lang="pt-BR" dirty="0"/>
              <a:t> stocks </a:t>
            </a:r>
            <a:r>
              <a:rPr lang="pt-BR" dirty="0" err="1"/>
              <a:t>cross-sectional</a:t>
            </a:r>
            <a:r>
              <a:rPr lang="pt-BR" dirty="0"/>
              <a:t> </a:t>
            </a:r>
            <a:r>
              <a:rPr lang="pt-BR" dirty="0" err="1"/>
              <a:t>returns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measure</a:t>
            </a:r>
            <a:r>
              <a:rPr lang="pt-BR" dirty="0"/>
              <a:t> net </a:t>
            </a:r>
            <a:r>
              <a:rPr lang="pt-BR" dirty="0" err="1"/>
              <a:t>issuance</a:t>
            </a:r>
            <a:r>
              <a:rPr lang="pt-BR" dirty="0"/>
              <a:t> in </a:t>
            </a:r>
            <a:r>
              <a:rPr lang="pt-BR" dirty="0" err="1"/>
              <a:t>past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literature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ease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past</a:t>
            </a:r>
            <a:r>
              <a:rPr lang="pt-BR" dirty="0"/>
              <a:t> </a:t>
            </a:r>
            <a:r>
              <a:rPr lang="pt-BR" dirty="0" err="1"/>
              <a:t>five</a:t>
            </a:r>
            <a:r>
              <a:rPr lang="pt-BR" dirty="0"/>
              <a:t> </a:t>
            </a:r>
            <a:r>
              <a:rPr lang="pt-BR" dirty="0" err="1"/>
              <a:t>years</a:t>
            </a:r>
            <a:r>
              <a:rPr lang="pt-BR" dirty="0"/>
              <a:t>,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Daniel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Titman</a:t>
            </a:r>
            <a:r>
              <a:rPr lang="pt-BR" dirty="0"/>
              <a:t> (2006) </a:t>
            </a:r>
            <a:r>
              <a:rPr lang="pt-BR" dirty="0" err="1"/>
              <a:t>tangible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intangible</a:t>
            </a:r>
            <a:r>
              <a:rPr lang="pt-BR" dirty="0"/>
              <a:t> </a:t>
            </a:r>
            <a:r>
              <a:rPr lang="pt-BR" dirty="0" err="1"/>
              <a:t>story</a:t>
            </a:r>
            <a:r>
              <a:rPr lang="pt-BR" dirty="0"/>
              <a:t>. </a:t>
            </a:r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are </a:t>
            </a:r>
            <a:r>
              <a:rPr lang="pt-BR" dirty="0" err="1"/>
              <a:t>significant</a:t>
            </a:r>
            <a:r>
              <a:rPr lang="pt-BR" dirty="0"/>
              <a:t> for </a:t>
            </a:r>
            <a:r>
              <a:rPr lang="pt-BR" dirty="0" err="1"/>
              <a:t>cross-section</a:t>
            </a:r>
            <a:r>
              <a:rPr lang="pt-BR" dirty="0"/>
              <a:t>. </a:t>
            </a:r>
            <a:r>
              <a:rPr lang="pt-BR" dirty="0" err="1"/>
              <a:t>They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theoretically</a:t>
            </a:r>
            <a:r>
              <a:rPr lang="pt-BR" dirty="0"/>
              <a:t> position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findings</a:t>
            </a:r>
            <a:r>
              <a:rPr lang="pt-BR" dirty="0"/>
              <a:t>, </a:t>
            </a:r>
            <a:r>
              <a:rPr lang="pt-BR" dirty="0" err="1"/>
              <a:t>though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idea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insiders</a:t>
            </a:r>
            <a:r>
              <a:rPr lang="pt-BR" dirty="0"/>
              <a:t>/managers </a:t>
            </a:r>
            <a:r>
              <a:rPr lang="pt-BR" dirty="0" err="1"/>
              <a:t>seeing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firm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overvalued</a:t>
            </a:r>
            <a:r>
              <a:rPr lang="pt-BR" dirty="0"/>
              <a:t>,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intangible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(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, non-</a:t>
            </a:r>
            <a:r>
              <a:rPr lang="pt-BR" dirty="0" err="1"/>
              <a:t>financials</a:t>
            </a:r>
            <a:r>
              <a:rPr lang="pt-BR" dirty="0"/>
              <a:t>), 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shares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slowly</a:t>
            </a:r>
            <a:r>
              <a:rPr lang="pt-BR" dirty="0"/>
              <a:t> </a:t>
            </a:r>
            <a:r>
              <a:rPr lang="pt-BR" dirty="0" err="1"/>
              <a:t>assessed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investors</a:t>
            </a:r>
            <a:r>
              <a:rPr lang="pt-BR" dirty="0"/>
              <a:t>. </a:t>
            </a:r>
            <a:r>
              <a:rPr lang="pt-BR" dirty="0" err="1"/>
              <a:t>Hence</a:t>
            </a:r>
            <a:r>
              <a:rPr lang="pt-BR" dirty="0"/>
              <a:t>,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negatively</a:t>
            </a:r>
            <a:r>
              <a:rPr lang="pt-BR" dirty="0"/>
              <a:t>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future </a:t>
            </a:r>
            <a:r>
              <a:rPr lang="pt-BR" dirty="0" err="1"/>
              <a:t>returns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dirty="0" err="1"/>
              <a:t>characteristic</a:t>
            </a:r>
            <a:r>
              <a:rPr lang="pt-BR" dirty="0"/>
              <a:t> </a:t>
            </a:r>
            <a:r>
              <a:rPr lang="pt-BR" dirty="0" err="1"/>
              <a:t>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Data: </a:t>
                </a:r>
                <a:r>
                  <a:rPr lang="pt-BR" dirty="0" err="1"/>
                  <a:t>they</a:t>
                </a:r>
                <a:r>
                  <a:rPr lang="pt-BR" dirty="0"/>
                  <a:t> use </a:t>
                </a:r>
                <a:r>
                  <a:rPr lang="pt-BR" dirty="0" err="1"/>
                  <a:t>monthly</a:t>
                </a:r>
                <a:r>
                  <a:rPr lang="pt-BR" dirty="0"/>
                  <a:t> data </a:t>
                </a:r>
                <a:r>
                  <a:rPr lang="pt-BR" dirty="0" err="1"/>
                  <a:t>of</a:t>
                </a:r>
                <a:r>
                  <a:rPr lang="pt-BR" dirty="0"/>
                  <a:t> net </a:t>
                </a:r>
                <a:r>
                  <a:rPr lang="pt-BR" dirty="0" err="1"/>
                  <a:t>issuance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CRSP </a:t>
                </a:r>
                <a:r>
                  <a:rPr lang="pt-BR" dirty="0" err="1"/>
                  <a:t>divided</a:t>
                </a:r>
                <a:r>
                  <a:rPr lang="pt-BR" dirty="0"/>
                  <a:t> in </a:t>
                </a:r>
                <a:r>
                  <a:rPr lang="pt-BR" dirty="0" err="1"/>
                  <a:t>two</a:t>
                </a:r>
                <a:r>
                  <a:rPr lang="pt-BR" dirty="0"/>
                  <a:t> </a:t>
                </a:r>
                <a:r>
                  <a:rPr lang="pt-BR" dirty="0" err="1"/>
                  <a:t>periods</a:t>
                </a:r>
                <a:r>
                  <a:rPr lang="pt-BR" dirty="0"/>
                  <a:t> 1932 </a:t>
                </a:r>
                <a:r>
                  <a:rPr lang="pt-BR" dirty="0" err="1"/>
                  <a:t>to</a:t>
                </a:r>
                <a:r>
                  <a:rPr lang="pt-BR" dirty="0"/>
                  <a:t> 1970, </a:t>
                </a:r>
                <a:r>
                  <a:rPr lang="pt-BR" dirty="0" err="1"/>
                  <a:t>and</a:t>
                </a:r>
                <a:r>
                  <a:rPr lang="pt-BR" dirty="0"/>
                  <a:t> 1970 </a:t>
                </a:r>
                <a:r>
                  <a:rPr lang="pt-BR" dirty="0" err="1"/>
                  <a:t>to</a:t>
                </a:r>
                <a:r>
                  <a:rPr lang="pt-BR" dirty="0"/>
                  <a:t> 2007.</a:t>
                </a:r>
              </a:p>
              <a:p>
                <a:endParaRPr lang="pt-BR" dirty="0"/>
              </a:p>
              <a:p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adjust</a:t>
                </a:r>
                <a:r>
                  <a:rPr lang="pt-BR" dirty="0"/>
                  <a:t> </a:t>
                </a:r>
                <a:r>
                  <a:rPr lang="pt-BR" i="1" dirty="0" err="1"/>
                  <a:t>Outstanding</a:t>
                </a:r>
                <a:r>
                  <a:rPr lang="pt-BR" i="1" dirty="0"/>
                  <a:t> </a:t>
                </a:r>
                <a:r>
                  <a:rPr lang="pt-BR" i="1" dirty="0" err="1"/>
                  <a:t>Shares</a:t>
                </a:r>
                <a:r>
                  <a:rPr lang="pt-BR" dirty="0"/>
                  <a:t> </a:t>
                </a:r>
                <a:r>
                  <a:rPr lang="pt-BR" dirty="0" err="1"/>
                  <a:t>by</a:t>
                </a:r>
                <a:r>
                  <a:rPr lang="pt-BR" dirty="0"/>
                  <a:t> </a:t>
                </a:r>
                <a:r>
                  <a:rPr lang="pt-BR" i="1" dirty="0"/>
                  <a:t>Factor </a:t>
                </a:r>
                <a:r>
                  <a:rPr lang="pt-BR" i="1" dirty="0" err="1"/>
                  <a:t>to</a:t>
                </a:r>
                <a:r>
                  <a:rPr lang="pt-BR" i="1" dirty="0"/>
                  <a:t> </a:t>
                </a:r>
                <a:r>
                  <a:rPr lang="pt-BR" i="1" dirty="0" err="1"/>
                  <a:t>Adjust</a:t>
                </a:r>
                <a:r>
                  <a:rPr lang="pt-BR" i="1" dirty="0"/>
                  <a:t> </a:t>
                </a:r>
                <a:r>
                  <a:rPr lang="pt-BR" i="1" dirty="0" err="1"/>
                  <a:t>Shares</a:t>
                </a:r>
                <a:r>
                  <a:rPr lang="pt-BR" i="1" dirty="0"/>
                  <a:t> </a:t>
                </a:r>
                <a:r>
                  <a:rPr lang="pt-BR" i="1" dirty="0" err="1"/>
                  <a:t>Outstanding</a:t>
                </a:r>
                <a:r>
                  <a:rPr lang="pt-BR" dirty="0"/>
                  <a:t> </a:t>
                </a:r>
                <a:r>
                  <a:rPr lang="pt-BR" dirty="0" err="1"/>
                  <a:t>accumulated</a:t>
                </a:r>
                <a:r>
                  <a:rPr lang="pt-BR" dirty="0"/>
                  <a:t>; </a:t>
                </a:r>
                <a:r>
                  <a:rPr lang="pt-BR" dirty="0" err="1"/>
                  <a:t>take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log </a:t>
                </a:r>
                <a:r>
                  <a:rPr lang="pt-BR" dirty="0" err="1"/>
                  <a:t>difference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this</a:t>
                </a:r>
                <a:r>
                  <a:rPr lang="pt-BR" dirty="0"/>
                  <a:t> </a:t>
                </a:r>
                <a:r>
                  <a:rPr lang="pt-BR" dirty="0" err="1"/>
                  <a:t>quantities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lagged</a:t>
                </a:r>
                <a:r>
                  <a:rPr lang="pt-BR" dirty="0"/>
                  <a:t> 6 </a:t>
                </a:r>
                <a:r>
                  <a:rPr lang="pt-BR" dirty="0" err="1"/>
                  <a:t>months</a:t>
                </a:r>
                <a:r>
                  <a:rPr lang="pt-BR" dirty="0"/>
                  <a:t> 12 </a:t>
                </a:r>
                <a:r>
                  <a:rPr lang="pt-BR" dirty="0" err="1"/>
                  <a:t>months</a:t>
                </a:r>
                <a:r>
                  <a:rPr lang="pt-BR" dirty="0"/>
                  <a:t> </a:t>
                </a:r>
                <a:r>
                  <a:rPr lang="pt-BR" dirty="0" err="1"/>
                  <a:t>period</a:t>
                </a:r>
                <a:r>
                  <a:rPr lang="pt-BR" dirty="0"/>
                  <a:t>,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lagged</a:t>
                </a:r>
                <a:r>
                  <a:rPr lang="pt-BR" dirty="0"/>
                  <a:t> 6 </a:t>
                </a:r>
                <a:r>
                  <a:rPr lang="pt-BR" dirty="0" err="1"/>
                  <a:t>months</a:t>
                </a:r>
                <a:r>
                  <a:rPr lang="pt-BR" dirty="0"/>
                  <a:t> 60 </a:t>
                </a:r>
                <a:r>
                  <a:rPr lang="pt-BR" dirty="0" err="1"/>
                  <a:t>months</a:t>
                </a:r>
                <a:r>
                  <a:rPr lang="pt-BR" dirty="0"/>
                  <a:t> </a:t>
                </a:r>
                <a:r>
                  <a:rPr lang="pt-BR" dirty="0" err="1"/>
                  <a:t>period</a:t>
                </a:r>
                <a:r>
                  <a:rPr lang="pt-BR" dirty="0"/>
                  <a:t>, for </a:t>
                </a:r>
                <a:r>
                  <a:rPr lang="pt-BR" dirty="0" err="1"/>
                  <a:t>example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time 0: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𝐼𝑆𝑆𝑈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−17,−6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𝐴𝑑𝑗𝑢𝑠𝑡𝑒𝑑𝑆h𝑎𝑟𝑒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𝐴𝑑𝑗𝑢𝑠𝑡𝑒𝑑𝑆h𝑎𝑟𝑒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𝐼𝑆𝑆𝑈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−65,−6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winsorize</a:t>
                </a:r>
                <a:r>
                  <a:rPr lang="pt-BR" dirty="0"/>
                  <a:t> </a:t>
                </a:r>
                <a:r>
                  <a:rPr lang="pt-BR" dirty="0" err="1"/>
                  <a:t>all</a:t>
                </a:r>
                <a:r>
                  <a:rPr lang="pt-BR" dirty="0"/>
                  <a:t> </a:t>
                </a:r>
                <a:r>
                  <a:rPr lang="pt-BR" dirty="0" err="1"/>
                  <a:t>right-hand-side</a:t>
                </a:r>
                <a:r>
                  <a:rPr lang="pt-BR" dirty="0"/>
                  <a:t> </a:t>
                </a:r>
                <a:r>
                  <a:rPr lang="pt-BR" dirty="0" err="1"/>
                  <a:t>variables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1% in </a:t>
                </a:r>
                <a:r>
                  <a:rPr lang="pt-BR" dirty="0" err="1"/>
                  <a:t>both</a:t>
                </a:r>
                <a:r>
                  <a:rPr lang="pt-BR" dirty="0"/>
                  <a:t> </a:t>
                </a:r>
                <a:r>
                  <a:rPr lang="pt-BR" dirty="0" err="1"/>
                  <a:t>sides</a:t>
                </a:r>
                <a:r>
                  <a:rPr lang="pt-B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16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Volatility</a:t>
            </a:r>
            <a:r>
              <a:rPr lang="pt-BR" dirty="0"/>
              <a:t> spreads </a:t>
            </a:r>
            <a:r>
              <a:rPr lang="pt-BR" sz="2400" dirty="0"/>
              <a:t>- Bali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Hovakimian</a:t>
            </a:r>
            <a:r>
              <a:rPr lang="pt-BR" sz="2400" dirty="0"/>
              <a:t> (MS, 2009)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widely</a:t>
            </a:r>
            <a:r>
              <a:rPr lang="pt-BR" dirty="0"/>
              <a:t> </a:t>
            </a:r>
            <a:r>
              <a:rPr lang="pt-BR" dirty="0" err="1"/>
              <a:t>documentend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stock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exhibit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</a:t>
            </a:r>
            <a:r>
              <a:rPr lang="pt-BR" dirty="0" err="1"/>
              <a:t>stochastic</a:t>
            </a:r>
            <a:r>
              <a:rPr lang="pt-BR" dirty="0"/>
              <a:t> </a:t>
            </a:r>
            <a:r>
              <a:rPr lang="pt-BR" dirty="0" err="1"/>
              <a:t>volatility</a:t>
            </a:r>
            <a:r>
              <a:rPr lang="pt-BR" dirty="0"/>
              <a:t> (</a:t>
            </a:r>
            <a:r>
              <a:rPr lang="pt-BR" dirty="0" err="1"/>
              <a:t>decomposed</a:t>
            </a:r>
            <a:r>
              <a:rPr lang="pt-BR" dirty="0"/>
              <a:t> as a </a:t>
            </a:r>
            <a:r>
              <a:rPr lang="pt-BR" dirty="0" err="1"/>
              <a:t>continuous</a:t>
            </a:r>
            <a:r>
              <a:rPr lang="pt-BR" dirty="0"/>
              <a:t> </a:t>
            </a:r>
            <a:r>
              <a:rPr lang="pt-BR" dirty="0" err="1"/>
              <a:t>Brownian</a:t>
            </a:r>
            <a:r>
              <a:rPr lang="pt-BR" dirty="0"/>
              <a:t> </a:t>
            </a:r>
            <a:r>
              <a:rPr lang="pt-BR" dirty="0" err="1"/>
              <a:t>motion</a:t>
            </a:r>
            <a:r>
              <a:rPr lang="pt-BR" dirty="0"/>
              <a:t>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jumps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Pan (2002) </a:t>
            </a:r>
            <a:r>
              <a:rPr lang="pt-BR" dirty="0" err="1"/>
              <a:t>presents</a:t>
            </a:r>
            <a:r>
              <a:rPr lang="pt-BR" dirty="0"/>
              <a:t> </a:t>
            </a:r>
            <a:r>
              <a:rPr lang="pt-BR" dirty="0" err="1"/>
              <a:t>evidence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jump-risk</a:t>
            </a:r>
            <a:r>
              <a:rPr lang="pt-BR" dirty="0"/>
              <a:t> premium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, Bali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Hovakimian</a:t>
            </a:r>
            <a:r>
              <a:rPr lang="pt-BR" dirty="0"/>
              <a:t> (2009)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jump</a:t>
            </a:r>
            <a:r>
              <a:rPr lang="pt-BR" dirty="0"/>
              <a:t> </a:t>
            </a:r>
            <a:r>
              <a:rPr lang="pt-BR" dirty="0" err="1"/>
              <a:t>risk</a:t>
            </a:r>
            <a:r>
              <a:rPr lang="pt-BR" dirty="0"/>
              <a:t> for individual stocks, </a:t>
            </a:r>
            <a:r>
              <a:rPr lang="pt-BR" dirty="0" err="1"/>
              <a:t>proxying</a:t>
            </a:r>
            <a:r>
              <a:rPr lang="pt-BR" dirty="0"/>
              <a:t> it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call-put</a:t>
            </a:r>
            <a:r>
              <a:rPr lang="pt-BR" dirty="0"/>
              <a:t> </a:t>
            </a:r>
            <a:r>
              <a:rPr lang="pt-BR" dirty="0" err="1"/>
              <a:t>implied</a:t>
            </a:r>
            <a:r>
              <a:rPr lang="pt-BR" dirty="0"/>
              <a:t> </a:t>
            </a:r>
            <a:r>
              <a:rPr lang="pt-BR" dirty="0" err="1"/>
              <a:t>volatility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Volatility</a:t>
            </a:r>
            <a:r>
              <a:rPr lang="pt-BR" dirty="0"/>
              <a:t> spread </a:t>
            </a:r>
            <a:r>
              <a:rPr lang="pt-BR" dirty="0" err="1"/>
              <a:t>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Data: </a:t>
                </a:r>
                <a:r>
                  <a:rPr lang="pt-BR" dirty="0" err="1"/>
                  <a:t>they</a:t>
                </a:r>
                <a:r>
                  <a:rPr lang="pt-BR" dirty="0"/>
                  <a:t> use </a:t>
                </a:r>
                <a:r>
                  <a:rPr lang="pt-BR" dirty="0" err="1"/>
                  <a:t>Ivy</a:t>
                </a:r>
                <a:r>
                  <a:rPr lang="pt-BR" dirty="0"/>
                  <a:t> DB </a:t>
                </a:r>
                <a:r>
                  <a:rPr lang="pt-BR" dirty="0" err="1"/>
                  <a:t>database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OptionMetrics</a:t>
                </a:r>
                <a:r>
                  <a:rPr lang="pt-BR" dirty="0"/>
                  <a:t> </a:t>
                </a:r>
                <a:r>
                  <a:rPr lang="pt-BR" dirty="0" err="1"/>
                  <a:t>with</a:t>
                </a:r>
                <a:r>
                  <a:rPr lang="pt-BR" dirty="0"/>
                  <a:t> </a:t>
                </a:r>
                <a:r>
                  <a:rPr lang="pt-BR" dirty="0" err="1"/>
                  <a:t>closing</a:t>
                </a:r>
                <a:r>
                  <a:rPr lang="pt-BR" dirty="0"/>
                  <a:t> </a:t>
                </a:r>
                <a:r>
                  <a:rPr lang="pt-BR" dirty="0" err="1"/>
                  <a:t>bid</a:t>
                </a:r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ask</a:t>
                </a:r>
                <a:r>
                  <a:rPr lang="pt-BR" dirty="0"/>
                  <a:t> </a:t>
                </a:r>
                <a:r>
                  <a:rPr lang="pt-BR" dirty="0" err="1"/>
                  <a:t>prices</a:t>
                </a:r>
                <a:r>
                  <a:rPr lang="pt-BR" dirty="0"/>
                  <a:t>,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implied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 for </a:t>
                </a:r>
                <a:r>
                  <a:rPr lang="pt-BR" dirty="0" err="1"/>
                  <a:t>options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individual stocks </a:t>
                </a:r>
                <a:r>
                  <a:rPr lang="pt-BR" dirty="0" err="1"/>
                  <a:t>traded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NYSE, AMEX </a:t>
                </a:r>
                <a:r>
                  <a:rPr lang="pt-BR" dirty="0" err="1"/>
                  <a:t>and</a:t>
                </a:r>
                <a:r>
                  <a:rPr lang="pt-BR" dirty="0"/>
                  <a:t> Nasdaq,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January</a:t>
                </a:r>
                <a:r>
                  <a:rPr lang="pt-BR" dirty="0"/>
                  <a:t> 1996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December</a:t>
                </a:r>
                <a:r>
                  <a:rPr lang="pt-BR" dirty="0"/>
                  <a:t> 2004.</a:t>
                </a:r>
              </a:p>
              <a:p>
                <a:endParaRPr lang="pt-BR" dirty="0"/>
              </a:p>
              <a:p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form</a:t>
                </a:r>
                <a:r>
                  <a:rPr lang="pt-BR" dirty="0"/>
                  <a:t> portfolio </a:t>
                </a:r>
                <a:r>
                  <a:rPr lang="pt-BR" dirty="0" err="1"/>
                  <a:t>monthly</a:t>
                </a:r>
                <a:r>
                  <a:rPr lang="pt-BR" dirty="0"/>
                  <a:t> </a:t>
                </a:r>
                <a:r>
                  <a:rPr lang="pt-BR" dirty="0" err="1"/>
                  <a:t>with</a:t>
                </a:r>
                <a:r>
                  <a:rPr lang="pt-BR" dirty="0"/>
                  <a:t> </a:t>
                </a:r>
                <a:r>
                  <a:rPr lang="pt-BR" dirty="0" err="1"/>
                  <a:t>past</a:t>
                </a:r>
                <a:r>
                  <a:rPr lang="pt-BR" dirty="0"/>
                  <a:t> </a:t>
                </a:r>
                <a:r>
                  <a:rPr lang="pt-BR" dirty="0" err="1"/>
                  <a:t>month</a:t>
                </a:r>
                <a:r>
                  <a:rPr lang="pt-BR" dirty="0"/>
                  <a:t> </a:t>
                </a:r>
                <a:r>
                  <a:rPr lang="pt-BR" dirty="0" err="1"/>
                  <a:t>quintile</a:t>
                </a:r>
                <a:r>
                  <a:rPr lang="pt-BR" dirty="0"/>
                  <a:t> portfolios </a:t>
                </a:r>
                <a:r>
                  <a:rPr lang="pt-BR" dirty="0" err="1"/>
                  <a:t>based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realized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 </a:t>
                </a:r>
                <a:r>
                  <a:rPr lang="pt-BR" dirty="0" err="1"/>
                  <a:t>calculated</a:t>
                </a:r>
                <a:r>
                  <a:rPr lang="pt-BR" dirty="0"/>
                  <a:t> </a:t>
                </a:r>
                <a:r>
                  <a:rPr lang="pt-BR" dirty="0" err="1"/>
                  <a:t>using</a:t>
                </a:r>
                <a:r>
                  <a:rPr lang="pt-BR" dirty="0"/>
                  <a:t> </a:t>
                </a:r>
                <a:r>
                  <a:rPr lang="pt-BR" dirty="0" err="1"/>
                  <a:t>daily</a:t>
                </a:r>
                <a:r>
                  <a:rPr lang="pt-BR" dirty="0"/>
                  <a:t> </a:t>
                </a:r>
                <a:r>
                  <a:rPr lang="pt-BR" dirty="0" err="1"/>
                  <a:t>returns</a:t>
                </a:r>
                <a:r>
                  <a:rPr lang="pt-BR" dirty="0"/>
                  <a:t> (</a:t>
                </a:r>
                <a:r>
                  <a:rPr lang="pt-BR" dirty="0" err="1"/>
                  <a:t>Rvol</a:t>
                </a:r>
                <a:r>
                  <a:rPr lang="pt-BR" dirty="0"/>
                  <a:t>), </a:t>
                </a:r>
                <a:r>
                  <a:rPr lang="pt-BR" dirty="0" err="1"/>
                  <a:t>provided</a:t>
                </a:r>
                <a:r>
                  <a:rPr lang="pt-BR" dirty="0"/>
                  <a:t> </a:t>
                </a:r>
                <a:r>
                  <a:rPr lang="pt-BR" dirty="0" err="1"/>
                  <a:t>by</a:t>
                </a:r>
                <a:r>
                  <a:rPr lang="pt-BR" dirty="0"/>
                  <a:t> </a:t>
                </a:r>
                <a:r>
                  <a:rPr lang="pt-BR" dirty="0" err="1"/>
                  <a:t>OptionMetrics</a:t>
                </a:r>
                <a:r>
                  <a:rPr lang="pt-BR" dirty="0"/>
                  <a:t>,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based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implied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  <a:p>
                <a:r>
                  <a:rPr lang="pt-BR" dirty="0" err="1"/>
                  <a:t>Since</a:t>
                </a:r>
                <a:r>
                  <a:rPr lang="pt-BR" dirty="0"/>
                  <a:t> </a:t>
                </a:r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don’t</a:t>
                </a:r>
                <a:r>
                  <a:rPr lang="pt-BR" dirty="0"/>
                  <a:t> </a:t>
                </a:r>
                <a:r>
                  <a:rPr lang="pt-BR" dirty="0" err="1"/>
                  <a:t>explicitly</a:t>
                </a:r>
                <a:r>
                  <a:rPr lang="pt-BR" dirty="0"/>
                  <a:t> </a:t>
                </a:r>
                <a:r>
                  <a:rPr lang="pt-BR" dirty="0" err="1"/>
                  <a:t>provide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calculation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implied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 (</a:t>
                </a:r>
                <a:r>
                  <a:rPr lang="pt-BR" dirty="0" err="1"/>
                  <a:t>Cvol</a:t>
                </a:r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Pvol</a:t>
                </a:r>
                <a:r>
                  <a:rPr lang="pt-BR" dirty="0"/>
                  <a:t>), I </a:t>
                </a:r>
                <a:r>
                  <a:rPr lang="pt-BR" dirty="0" err="1"/>
                  <a:t>will</a:t>
                </a:r>
                <a:r>
                  <a:rPr lang="pt-BR" dirty="0"/>
                  <a:t> use Brenner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Subrahmanyan</a:t>
                </a:r>
                <a:r>
                  <a:rPr lang="pt-BR" dirty="0"/>
                  <a:t> (1988) </a:t>
                </a:r>
                <a:r>
                  <a:rPr lang="pt-BR" dirty="0" err="1"/>
                  <a:t>approximations</a:t>
                </a:r>
                <a:r>
                  <a:rPr lang="pt-BR" dirty="0"/>
                  <a:t>, </a:t>
                </a:r>
                <a:r>
                  <a:rPr lang="pt-BR" dirty="0" err="1"/>
                  <a:t>where</a:t>
                </a:r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63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Volatility</a:t>
            </a:r>
            <a:r>
              <a:rPr lang="pt-BR" dirty="0"/>
              <a:t> spread </a:t>
            </a:r>
            <a:r>
              <a:rPr lang="pt-BR" dirty="0" err="1"/>
              <a:t>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value-weighted</a:t>
            </a:r>
            <a:r>
              <a:rPr lang="pt-BR" dirty="0"/>
              <a:t> (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equal-weighted</a:t>
            </a:r>
            <a:r>
              <a:rPr lang="pt-BR" dirty="0"/>
              <a:t>) portfolios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quintiles</a:t>
            </a:r>
            <a:r>
              <a:rPr lang="pt-BR" dirty="0"/>
              <a:t> </a:t>
            </a:r>
            <a:r>
              <a:rPr lang="pt-BR" dirty="0" err="1"/>
              <a:t>buying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volatile</a:t>
            </a:r>
            <a:r>
              <a:rPr lang="pt-BR" dirty="0"/>
              <a:t> </a:t>
            </a:r>
            <a:r>
              <a:rPr lang="pt-BR" dirty="0" err="1"/>
              <a:t>underlying</a:t>
            </a:r>
            <a:r>
              <a:rPr lang="pt-BR" dirty="0"/>
              <a:t> stocks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selling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less</a:t>
            </a:r>
            <a:r>
              <a:rPr lang="pt-BR" dirty="0"/>
              <a:t> </a:t>
            </a:r>
            <a:r>
              <a:rPr lang="pt-BR" dirty="0" err="1"/>
              <a:t>volatile</a:t>
            </a:r>
            <a:r>
              <a:rPr lang="pt-BR" dirty="0"/>
              <a:t> </a:t>
            </a:r>
            <a:r>
              <a:rPr lang="pt-BR" dirty="0" err="1"/>
              <a:t>ones</a:t>
            </a:r>
            <a:r>
              <a:rPr lang="pt-BR" dirty="0"/>
              <a:t>, </a:t>
            </a:r>
            <a:r>
              <a:rPr lang="pt-BR" dirty="0" err="1"/>
              <a:t>measured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Rvol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(</a:t>
            </a:r>
            <a:r>
              <a:rPr lang="pt-BR" dirty="0" err="1"/>
              <a:t>Cvol</a:t>
            </a:r>
            <a:r>
              <a:rPr lang="pt-BR" dirty="0"/>
              <a:t> – </a:t>
            </a:r>
            <a:r>
              <a:rPr lang="pt-BR" dirty="0" err="1"/>
              <a:t>Pvol</a:t>
            </a:r>
            <a:r>
              <a:rPr lang="pt-BR" dirty="0"/>
              <a:t>), </a:t>
            </a:r>
            <a:r>
              <a:rPr lang="pt-BR" dirty="0" err="1"/>
              <a:t>only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positive portfolio diferences-in-</a:t>
            </a:r>
            <a:r>
              <a:rPr lang="pt-BR" dirty="0" err="1"/>
              <a:t>differences</a:t>
            </a:r>
            <a:r>
              <a:rPr lang="pt-BR" dirty="0"/>
              <a:t> </a:t>
            </a:r>
            <a:r>
              <a:rPr lang="pt-BR" dirty="0" err="1"/>
              <a:t>returns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49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CRSP </a:t>
            </a:r>
            <a:r>
              <a:rPr lang="pt-B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3" y="755385"/>
            <a:ext cx="3267465" cy="534723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PERMNO is a unique permanent security identification number assigned by CRSP to each security. </a:t>
            </a:r>
            <a:endParaRPr lang="pt-BR" i="1" dirty="0">
              <a:latin typeface="Cambria Math" panose="02040503050406030204" pitchFamily="18" charset="0"/>
            </a:endParaRPr>
          </a:p>
          <a:p>
            <a:endParaRPr lang="en-US" dirty="0"/>
          </a:p>
          <a:p>
            <a:r>
              <a:rPr lang="en-US" dirty="0"/>
              <a:t>EXCHCD is a code indicating the exchange on which a security is listed.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en-US" dirty="0"/>
              <a:t>SHRCD is a two-digit code describing the type of shares traded. The first digit describes the type of security traded. </a:t>
            </a:r>
          </a:p>
          <a:p>
            <a:endParaRPr lang="pt-BR" dirty="0"/>
          </a:p>
          <a:p>
            <a:r>
              <a:rPr lang="pt-BR" dirty="0"/>
              <a:t>RETX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adjusted</a:t>
            </a:r>
            <a:r>
              <a:rPr lang="pt-BR" dirty="0"/>
              <a:t> for </a:t>
            </a:r>
            <a:r>
              <a:rPr lang="pt-BR" dirty="0" err="1"/>
              <a:t>dividends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SHROUT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shares</a:t>
            </a:r>
            <a:r>
              <a:rPr lang="pt-BR" dirty="0"/>
              <a:t> </a:t>
            </a:r>
            <a:r>
              <a:rPr lang="pt-BR" dirty="0" err="1"/>
              <a:t>outstanding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en-US" dirty="0"/>
              <a:t>PRC is the closing price. If it is not available for any given period, the number in the price field is replaced with a bid/ask average. Bid/ask averages have dashes placed in front of them. These do not wrongly reflect negative prices, but serve simply to distinguish bid/ask averages from actual closing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99836-3074-42E9-AB53-B9504FC7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" y="1344877"/>
            <a:ext cx="8629270" cy="416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BFFB2-4ACF-4DC5-9A04-9F8A1255C20C}"/>
              </a:ext>
            </a:extLst>
          </p:cNvPr>
          <p:cNvSpPr txBox="1"/>
          <p:nvPr/>
        </p:nvSpPr>
        <p:spPr>
          <a:xfrm>
            <a:off x="119202" y="6581001"/>
            <a:ext cx="112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 more </a:t>
            </a:r>
            <a:r>
              <a:rPr lang="pt-BR" sz="1200" dirty="0" err="1"/>
              <a:t>details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columns</a:t>
            </a:r>
            <a:r>
              <a:rPr lang="pt-BR" sz="1200" dirty="0"/>
              <a:t>, </a:t>
            </a:r>
            <a:r>
              <a:rPr lang="pt-BR" sz="1200" dirty="0" err="1"/>
              <a:t>please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: </a:t>
            </a:r>
            <a:r>
              <a:rPr lang="pt-BR" sz="1200" dirty="0">
                <a:hlinkClick r:id="rId3"/>
              </a:rPr>
              <a:t>http://www.crsp.com/products/documentation/crsp-us-stock-and-index-databases-data-descriptions-guide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677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Compustat</a:t>
            </a:r>
            <a:r>
              <a:rPr lang="pt-BR" dirty="0"/>
              <a:t> </a:t>
            </a:r>
            <a:r>
              <a:rPr lang="pt-B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3" y="1150749"/>
            <a:ext cx="3267465" cy="5347230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GVKEY </a:t>
            </a:r>
            <a:r>
              <a:rPr lang="en-US" dirty="0"/>
              <a:t>is a unique six-digit number key assigned to each company (issue, currency, index) in the Capital IQ </a:t>
            </a:r>
            <a:r>
              <a:rPr lang="en-US" dirty="0" err="1"/>
              <a:t>Compustat</a:t>
            </a:r>
            <a:r>
              <a:rPr lang="en-US" dirty="0"/>
              <a:t> database. It is a company (issue, currency, index) identifier similar to a TICKER symbol. </a:t>
            </a:r>
          </a:p>
          <a:p>
            <a:endParaRPr lang="en-US" dirty="0"/>
          </a:p>
          <a:p>
            <a:r>
              <a:rPr lang="pt-BR" dirty="0"/>
              <a:t>PSTK = </a:t>
            </a:r>
            <a:r>
              <a:rPr lang="pt-BR" dirty="0" err="1"/>
              <a:t>Preferred</a:t>
            </a:r>
            <a:r>
              <a:rPr lang="pt-BR" dirty="0"/>
              <a:t>/</a:t>
            </a:r>
            <a:r>
              <a:rPr lang="pt-BR" dirty="0" err="1"/>
              <a:t>Preference</a:t>
            </a:r>
            <a:r>
              <a:rPr lang="pt-BR" dirty="0"/>
              <a:t> Stock</a:t>
            </a:r>
          </a:p>
          <a:p>
            <a:endParaRPr lang="pt-BR" dirty="0"/>
          </a:p>
          <a:p>
            <a:r>
              <a:rPr lang="pt-BR" dirty="0"/>
              <a:t>PSTKL = </a:t>
            </a:r>
            <a:r>
              <a:rPr lang="pt-BR" dirty="0" err="1"/>
              <a:t>Preferred</a:t>
            </a:r>
            <a:r>
              <a:rPr lang="pt-BR" dirty="0"/>
              <a:t> Stock/</a:t>
            </a:r>
            <a:r>
              <a:rPr lang="pt-BR" dirty="0" err="1"/>
              <a:t>Liquidating</a:t>
            </a:r>
            <a:r>
              <a:rPr lang="pt-BR" dirty="0"/>
              <a:t> </a:t>
            </a:r>
            <a:r>
              <a:rPr lang="pt-BR" dirty="0" err="1"/>
              <a:t>Value</a:t>
            </a:r>
            <a:endParaRPr lang="pt-BR" dirty="0"/>
          </a:p>
          <a:p>
            <a:endParaRPr lang="pt-BR" dirty="0"/>
          </a:p>
          <a:p>
            <a:r>
              <a:rPr lang="pt-BR" dirty="0"/>
              <a:t>TXDITC = </a:t>
            </a:r>
            <a:r>
              <a:rPr lang="en-US" dirty="0"/>
              <a:t>Deferred Taxes and Investment Tax Credit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SEQ = </a:t>
            </a:r>
            <a:r>
              <a:rPr lang="pt-BR" dirty="0" err="1"/>
              <a:t>Stockholders</a:t>
            </a:r>
            <a:r>
              <a:rPr lang="pt-BR" dirty="0"/>
              <a:t>' </a:t>
            </a:r>
            <a:r>
              <a:rPr lang="pt-BR" dirty="0" err="1"/>
              <a:t>Equity</a:t>
            </a:r>
            <a:r>
              <a:rPr lang="pt-BR" dirty="0"/>
              <a:t> – Total</a:t>
            </a:r>
          </a:p>
          <a:p>
            <a:endParaRPr lang="pt-BR" dirty="0"/>
          </a:p>
          <a:p>
            <a:r>
              <a:rPr lang="pt-BR" dirty="0"/>
              <a:t>AT = Total </a:t>
            </a:r>
            <a:r>
              <a:rPr lang="pt-BR" dirty="0" err="1"/>
              <a:t>assets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28EA-74A8-49E9-B403-2EC9521A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" y="1378348"/>
            <a:ext cx="8700456" cy="503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36D9A-59B2-46C4-94F2-C9ED390CD99B}"/>
              </a:ext>
            </a:extLst>
          </p:cNvPr>
          <p:cNvSpPr txBox="1"/>
          <p:nvPr/>
        </p:nvSpPr>
        <p:spPr>
          <a:xfrm>
            <a:off x="119202" y="6581001"/>
            <a:ext cx="112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 more </a:t>
            </a:r>
            <a:r>
              <a:rPr lang="pt-BR" sz="1200" dirty="0" err="1"/>
              <a:t>details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columns</a:t>
            </a:r>
            <a:r>
              <a:rPr lang="pt-BR" sz="1200" dirty="0"/>
              <a:t>, </a:t>
            </a:r>
            <a:r>
              <a:rPr lang="pt-BR" sz="1200" dirty="0" err="1"/>
              <a:t>please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: </a:t>
            </a:r>
            <a:r>
              <a:rPr lang="pt-BR" sz="1200" dirty="0">
                <a:hlinkClick r:id="rId3"/>
              </a:rPr>
              <a:t>http://www.crsp.com/products/documentation/annual-data-industrial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63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CCM </a:t>
            </a:r>
            <a:r>
              <a:rPr lang="pt-B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35" y="2623942"/>
            <a:ext cx="3267465" cy="1842041"/>
          </a:xfrm>
        </p:spPr>
        <p:txBody>
          <a:bodyPr>
            <a:normAutofit/>
          </a:bodyPr>
          <a:lstStyle/>
          <a:p>
            <a:r>
              <a:rPr lang="en-US" sz="1600" dirty="0"/>
              <a:t>LINKDT is a calendar date marking the first effective date of the current link. </a:t>
            </a:r>
          </a:p>
          <a:p>
            <a:endParaRPr lang="en-US" sz="1600" dirty="0"/>
          </a:p>
          <a:p>
            <a:r>
              <a:rPr lang="pt-BR" sz="1600" dirty="0"/>
              <a:t>LINKENDDT </a:t>
            </a:r>
            <a:r>
              <a:rPr lang="pt-BR" sz="1600" dirty="0" err="1"/>
              <a:t>is</a:t>
            </a:r>
            <a:r>
              <a:rPr lang="en-US" sz="1600" dirty="0"/>
              <a:t> the last effective date of the link record. </a:t>
            </a:r>
            <a:endParaRPr lang="pt-B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79CBC-DA87-4075-9F60-70CB5849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161"/>
            <a:ext cx="6847619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Asset pricing factors</vt:lpstr>
      <vt:lpstr>Share issuance - Pontiff and Woodgate (JF, 2008)</vt:lpstr>
      <vt:lpstr>Share issuance characteristic measure</vt:lpstr>
      <vt:lpstr>Volatility spreads - Bali and Hovakimian (MS, 2009) </vt:lpstr>
      <vt:lpstr>Volatility spread measure</vt:lpstr>
      <vt:lpstr>Volatility spread measure</vt:lpstr>
      <vt:lpstr>CRSP dataset</vt:lpstr>
      <vt:lpstr>Compustat dataset</vt:lpstr>
      <vt:lpstr>CCM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pricing factors</dc:title>
  <dc:creator>Raphael Gondo</dc:creator>
  <cp:lastModifiedBy>Raphael Gondo</cp:lastModifiedBy>
  <cp:revision>24</cp:revision>
  <dcterms:created xsi:type="dcterms:W3CDTF">2018-11-29T17:30:23Z</dcterms:created>
  <dcterms:modified xsi:type="dcterms:W3CDTF">2018-12-03T20:02:48Z</dcterms:modified>
</cp:coreProperties>
</file>