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9" r:id="rId2"/>
    <p:sldId id="274" r:id="rId3"/>
    <p:sldId id="264" r:id="rId4"/>
    <p:sldId id="265" r:id="rId5"/>
    <p:sldId id="275" r:id="rId6"/>
    <p:sldId id="277" r:id="rId7"/>
    <p:sldId id="278" r:id="rId8"/>
    <p:sldId id="279" r:id="rId9"/>
    <p:sldId id="280" r:id="rId10"/>
    <p:sldId id="276" r:id="rId11"/>
    <p:sldId id="266" r:id="rId12"/>
    <p:sldId id="267" r:id="rId13"/>
    <p:sldId id="281" r:id="rId14"/>
    <p:sldId id="283" r:id="rId15"/>
    <p:sldId id="282" r:id="rId16"/>
    <p:sldId id="268" r:id="rId17"/>
    <p:sldId id="269" r:id="rId18"/>
    <p:sldId id="270" r:id="rId19"/>
    <p:sldId id="271" r:id="rId20"/>
    <p:sldId id="284" r:id="rId21"/>
    <p:sldId id="272" r:id="rId22"/>
    <p:sldId id="273" r:id="rId23"/>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 id="274"/>
            <p14:sldId id="264"/>
            <p14:sldId id="265"/>
            <p14:sldId id="275"/>
            <p14:sldId id="277"/>
            <p14:sldId id="278"/>
            <p14:sldId id="279"/>
            <p14:sldId id="280"/>
            <p14:sldId id="276"/>
            <p14:sldId id="266"/>
            <p14:sldId id="267"/>
            <p14:sldId id="281"/>
            <p14:sldId id="283"/>
            <p14:sldId id="282"/>
            <p14:sldId id="268"/>
            <p14:sldId id="269"/>
            <p14:sldId id="270"/>
            <p14:sldId id="271"/>
            <p14:sldId id="284"/>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70" d="100"/>
          <a:sy n="70" d="100"/>
        </p:scale>
        <p:origin x="-1848" y="-77"/>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14/04/2023</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536648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14/04/2023</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305821947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2184F558-FD62-47A8-BBCB-E42461BB8A19}"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11</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382588" y="695325"/>
            <a:ext cx="6092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EECAE5D6-F10C-45FA-BDEA-3B8F8134842A}"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12</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382588" y="695325"/>
            <a:ext cx="6092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EECAE5D6-F10C-45FA-BDEA-3B8F8134842A}"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14</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2588" y="695325"/>
            <a:ext cx="6092825" cy="3427413"/>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E524E2A-EE17-490F-92B1-420D1A64EB63}"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21</a:t>
            </a:fld>
            <a:endParaRPr lang="fr-FR" sz="1200">
              <a:solidFill>
                <a:srgbClr val="000000"/>
              </a:solidFill>
              <a:latin typeface="Liberation Serif" pitchFamily="18"/>
              <a:ea typeface="Segoe UI" pitchFamily="2"/>
              <a:cs typeface="Tahoma"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F81583A6-F694-47BF-B0F1-7BB817CC70ED}"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3</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C57F7884-1F0A-4F36-86F1-6EA0BA6264F1}"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4</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2184F558-FD62-47A8-BBCB-E42461BB8A19}"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6</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2184F558-FD62-47A8-BBCB-E42461BB8A19}"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7</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2184F558-FD62-47A8-BBCB-E42461BB8A19}"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8</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2184F558-FD62-47A8-BBCB-E42461BB8A19}" type="slidenum">
              <a:rPr lang="fr-FR" sz="1200">
                <a:solidFill>
                  <a:srgbClr val="000000"/>
                </a:solidFill>
                <a:latin typeface="Liberation Serif" pitchFamily="18"/>
                <a:ea typeface="Segoe UI" pitchFamily="2"/>
                <a:cs typeface="Tahoma" pitchFamily="2"/>
              </a:rPr>
              <a:pPr algn="r" defTabSz="801654" hangingPunct="0">
                <a:defRPr sz="1800" b="0" i="0" u="none" strike="noStrike" kern="0" cap="none" spc="0" baseline="0">
                  <a:solidFill>
                    <a:srgbClr val="000000"/>
                  </a:solidFill>
                  <a:uFillTx/>
                </a:defRPr>
              </a:pPr>
              <a:t>9</a:t>
            </a:fld>
            <a:endParaRPr lang="fr-FR" sz="1200">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44588" y="695325"/>
            <a:ext cx="4568825" cy="3427413"/>
          </a:xfrm>
          <a:solidFill>
            <a:srgbClr val="729FCF"/>
          </a:solidFill>
          <a:ln w="25402">
            <a:solidFill>
              <a:srgbClr val="3465A4"/>
            </a:solidFill>
            <a:prstDash val="solid"/>
          </a:ln>
        </p:spPr>
      </p:sp>
      <p:sp>
        <p:nvSpPr>
          <p:cNvPr id="4" name="Espace réservé des notes 2"/>
          <p:cNvSpPr txBox="1">
            <a:spLocks noGrp="1"/>
          </p:cNvSpPr>
          <p:nvPr>
            <p:ph type="body" sz="quarter"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14/04/2023</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14/04/2023</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14/04/2023</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14/04/2023</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14/04/2023</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14/04/2023</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14/04/2023</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14/04/2023</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14/04/2023</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14/04/2023</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14/04/2023</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14/04/2023</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Autofit/>
          </a:bodyPr>
          <a:lstStyle/>
          <a:p>
            <a:r>
              <a:rPr lang="fr-FR" sz="5400" dirty="0" smtClean="0"/>
              <a:t>R4.A.10 </a:t>
            </a:r>
            <a:r>
              <a:rPr lang="fr-FR" sz="5400" dirty="0"/>
              <a:t>- TP Sécurité web</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algn="ctr"/>
            <a:r>
              <a:rPr lang="fr-FR" sz="6600" u="sng" dirty="0" smtClean="0"/>
              <a:t>PARTIE 3 </a:t>
            </a:r>
            <a:r>
              <a:rPr lang="fr-FR" sz="6600" dirty="0" smtClean="0"/>
              <a:t>: </a:t>
            </a:r>
            <a:r>
              <a:rPr lang="fr-FR" sz="6600" b="0" dirty="0" smtClean="0"/>
              <a:t>mail </a:t>
            </a:r>
            <a:r>
              <a:rPr lang="fr-FR" sz="6600" b="0" dirty="0"/>
              <a:t>OTP </a:t>
            </a:r>
            <a:endParaRPr lang="fr-FR" sz="6600" dirty="0"/>
          </a:p>
        </p:txBody>
      </p:sp>
    </p:spTree>
    <p:custDataLst>
      <p:tags r:id="rId1"/>
    </p:custDataLst>
    <p:extLst>
      <p:ext uri="{BB962C8B-B14F-4D97-AF65-F5344CB8AC3E}">
        <p14:creationId xmlns:p14="http://schemas.microsoft.com/office/powerpoint/2010/main" val="211990827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p>
            <a:pPr lvl="0"/>
            <a:r>
              <a:rPr lang="fr-FR"/>
              <a:t>Mail OTP</a:t>
            </a:r>
          </a:p>
        </p:txBody>
      </p:sp>
      <p:pic>
        <p:nvPicPr>
          <p:cNvPr id="3" name="Image 2"/>
          <p:cNvPicPr>
            <a:picLocks noChangeAspect="1"/>
          </p:cNvPicPr>
          <p:nvPr/>
        </p:nvPicPr>
        <p:blipFill>
          <a:blip r:embed="rId3">
            <a:lum/>
            <a:alphaModFix/>
          </a:blip>
          <a:srcRect/>
          <a:stretch>
            <a:fillRect/>
          </a:stretch>
        </p:blipFill>
        <p:spPr>
          <a:xfrm>
            <a:off x="653100" y="2394620"/>
            <a:ext cx="7897637" cy="690523"/>
          </a:xfrm>
          <a:prstGeom prst="rect">
            <a:avLst/>
          </a:prstGeom>
          <a:noFill/>
          <a:ln>
            <a:noFill/>
          </a:ln>
        </p:spPr>
      </p:pic>
      <p:sp>
        <p:nvSpPr>
          <p:cNvPr id="4" name="ZoneTexte 3"/>
          <p:cNvSpPr txBox="1"/>
          <p:nvPr/>
        </p:nvSpPr>
        <p:spPr>
          <a:xfrm>
            <a:off x="653100" y="1523849"/>
            <a:ext cx="8163780"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insère notre partie 2 avec un 2eme utilisateur dont le mot de passe est toujours « mdp » mais crypté</a:t>
            </a:r>
          </a:p>
        </p:txBody>
      </p:sp>
      <p:sp>
        <p:nvSpPr>
          <p:cNvPr id="5" name="ZoneTexte 4"/>
          <p:cNvSpPr txBox="1"/>
          <p:nvPr/>
        </p:nvSpPr>
        <p:spPr>
          <a:xfrm>
            <a:off x="653101" y="3265402"/>
            <a:ext cx="7837229" cy="356330"/>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remplace l’email de cet utilisateur par le notre pour recevoir l’email</a:t>
            </a:r>
          </a:p>
        </p:txBody>
      </p:sp>
      <p:pic>
        <p:nvPicPr>
          <p:cNvPr id="6" name="Image 5"/>
          <p:cNvPicPr>
            <a:picLocks noChangeAspect="1"/>
          </p:cNvPicPr>
          <p:nvPr/>
        </p:nvPicPr>
        <p:blipFill>
          <a:blip r:embed="rId4">
            <a:lum/>
            <a:alphaModFix/>
          </a:blip>
          <a:srcRect t="14273"/>
          <a:stretch>
            <a:fillRect/>
          </a:stretch>
        </p:blipFill>
        <p:spPr>
          <a:xfrm>
            <a:off x="686734" y="3918480"/>
            <a:ext cx="1925669" cy="2612312"/>
          </a:xfrm>
          <a:prstGeom prst="rect">
            <a:avLst/>
          </a:prstGeom>
          <a:noFill/>
          <a:ln>
            <a:noFill/>
          </a:ln>
        </p:spPr>
      </p:pic>
      <p:sp>
        <p:nvSpPr>
          <p:cNvPr id="7" name="ZoneTexte 6"/>
          <p:cNvSpPr txBox="1"/>
          <p:nvPr/>
        </p:nvSpPr>
        <p:spPr>
          <a:xfrm>
            <a:off x="3265513" y="4136173"/>
            <a:ext cx="4734990"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se connecte avec ses identifiants, donc client2 et «mdp» dans la rubrique Mail OTP</a:t>
            </a:r>
          </a:p>
        </p:txBody>
      </p:sp>
      <p:sp>
        <p:nvSpPr>
          <p:cNvPr id="8" name="ZoneTexte 7"/>
          <p:cNvSpPr txBox="1"/>
          <p:nvPr/>
        </p:nvSpPr>
        <p:spPr>
          <a:xfrm>
            <a:off x="3265513" y="5241180"/>
            <a:ext cx="4245164" cy="356330"/>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Et on arrive sur la verification OTP</a:t>
            </a:r>
          </a:p>
        </p:txBody>
      </p:sp>
    </p:spTree>
    <p:extLst>
      <p:ext uri="{BB962C8B-B14F-4D97-AF65-F5344CB8AC3E}">
        <p14:creationId xmlns:p14="http://schemas.microsoft.com/office/powerpoint/2010/main" val="584274439"/>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p>
            <a:pPr lvl="0"/>
            <a:r>
              <a:rPr lang="fr-FR"/>
              <a:t>Mail OTP</a:t>
            </a:r>
          </a:p>
        </p:txBody>
      </p:sp>
      <p:sp>
        <p:nvSpPr>
          <p:cNvPr id="3" name="ZoneTexte 2"/>
          <p:cNvSpPr txBox="1"/>
          <p:nvPr/>
        </p:nvSpPr>
        <p:spPr>
          <a:xfrm>
            <a:off x="653101" y="1523849"/>
            <a:ext cx="7510678" cy="356330"/>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recoit un email sur la boite fournie avec le mot de passe</a:t>
            </a:r>
          </a:p>
        </p:txBody>
      </p:sp>
      <p:pic>
        <p:nvPicPr>
          <p:cNvPr id="4" name="Image 3"/>
          <p:cNvPicPr>
            <a:picLocks noChangeAspect="1"/>
          </p:cNvPicPr>
          <p:nvPr/>
        </p:nvPicPr>
        <p:blipFill>
          <a:blip r:embed="rId3">
            <a:lum/>
            <a:alphaModFix/>
          </a:blip>
          <a:srcRect/>
          <a:stretch>
            <a:fillRect/>
          </a:stretch>
        </p:blipFill>
        <p:spPr>
          <a:xfrm>
            <a:off x="1061940" y="2176927"/>
            <a:ext cx="3836325" cy="1105450"/>
          </a:xfrm>
          <a:prstGeom prst="rect">
            <a:avLst/>
          </a:prstGeom>
          <a:noFill/>
          <a:ln>
            <a:noFill/>
          </a:ln>
        </p:spPr>
      </p:pic>
      <p:sp>
        <p:nvSpPr>
          <p:cNvPr id="5" name="ZoneTexte 4"/>
          <p:cNvSpPr txBox="1"/>
          <p:nvPr/>
        </p:nvSpPr>
        <p:spPr>
          <a:xfrm>
            <a:off x="163275" y="3700787"/>
            <a:ext cx="8816880"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a 5 minutes pour rentrer le mot de passe et on peut accéder au formulaire de modification</a:t>
            </a:r>
          </a:p>
        </p:txBody>
      </p:sp>
      <p:pic>
        <p:nvPicPr>
          <p:cNvPr id="6" name="Image 5"/>
          <p:cNvPicPr>
            <a:picLocks noChangeAspect="1"/>
          </p:cNvPicPr>
          <p:nvPr/>
        </p:nvPicPr>
        <p:blipFill>
          <a:blip r:embed="rId4">
            <a:lum/>
            <a:alphaModFix/>
          </a:blip>
          <a:srcRect/>
          <a:stretch>
            <a:fillRect/>
          </a:stretch>
        </p:blipFill>
        <p:spPr>
          <a:xfrm>
            <a:off x="3592064" y="4353865"/>
            <a:ext cx="1733330" cy="1913517"/>
          </a:xfrm>
          <a:prstGeom prst="rect">
            <a:avLst/>
          </a:prstGeom>
          <a:noFill/>
          <a:ln>
            <a:noFill/>
          </a:ln>
        </p:spPr>
      </p:pic>
    </p:spTree>
    <p:extLst>
      <p:ext uri="{BB962C8B-B14F-4D97-AF65-F5344CB8AC3E}">
        <p14:creationId xmlns:p14="http://schemas.microsoft.com/office/powerpoint/2010/main" val="1698616704"/>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algn="ctr"/>
            <a:r>
              <a:rPr lang="fr-FR" sz="6600" u="sng" dirty="0" smtClean="0"/>
              <a:t>PARTIE 4 </a:t>
            </a:r>
            <a:r>
              <a:rPr lang="fr-FR" sz="6600" dirty="0" smtClean="0"/>
              <a:t>: </a:t>
            </a:r>
            <a:r>
              <a:rPr lang="fr-FR" sz="6600" b="0" dirty="0"/>
              <a:t>contrôle </a:t>
            </a:r>
            <a:r>
              <a:rPr lang="fr-FR" sz="6600" b="0" dirty="0" smtClean="0"/>
              <a:t>front </a:t>
            </a:r>
            <a:r>
              <a:rPr lang="fr-FR" sz="6600" b="0" dirty="0"/>
              <a:t>et </a:t>
            </a:r>
            <a:r>
              <a:rPr lang="fr-FR" sz="6600" b="0" dirty="0" smtClean="0"/>
              <a:t>middle </a:t>
            </a:r>
            <a:r>
              <a:rPr lang="fr-FR" sz="6600" b="0" dirty="0"/>
              <a:t>des données</a:t>
            </a:r>
            <a:endParaRPr lang="fr-FR" sz="6600" dirty="0"/>
          </a:p>
        </p:txBody>
      </p:sp>
    </p:spTree>
    <p:custDataLst>
      <p:tags r:id="rId1"/>
    </p:custDataLst>
    <p:extLst>
      <p:ext uri="{BB962C8B-B14F-4D97-AF65-F5344CB8AC3E}">
        <p14:creationId xmlns:p14="http://schemas.microsoft.com/office/powerpoint/2010/main" val="189942083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normAutofit fontScale="90000"/>
          </a:bodyPr>
          <a:lstStyle/>
          <a:p>
            <a:pPr lvl="0"/>
            <a:r>
              <a:rPr lang="fr-FR" dirty="0" smtClean="0"/>
              <a:t>Contrôle </a:t>
            </a:r>
            <a:r>
              <a:rPr lang="fr-FR" dirty="0"/>
              <a:t>front et middle des données</a:t>
            </a: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5786" y="2276872"/>
            <a:ext cx="7514803" cy="2259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638563" y="5157192"/>
            <a:ext cx="6552727" cy="369332"/>
          </a:xfrm>
          <a:prstGeom prst="rect">
            <a:avLst/>
          </a:prstGeom>
          <a:noFill/>
        </p:spPr>
        <p:txBody>
          <a:bodyPr wrap="square" rtlCol="0">
            <a:spAutoFit/>
          </a:bodyPr>
          <a:lstStyle/>
          <a:p>
            <a:r>
              <a:rPr lang="fr-FR" dirty="0"/>
              <a:t>Ajout d’un contrôle qui </a:t>
            </a:r>
            <a:r>
              <a:rPr lang="fr-FR" dirty="0" smtClean="0"/>
              <a:t>vérifie côté client et serveur pour éviter cela.</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044" y="5733256"/>
            <a:ext cx="67341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1306488" y="1340768"/>
            <a:ext cx="6552727" cy="646331"/>
          </a:xfrm>
          <a:prstGeom prst="rect">
            <a:avLst/>
          </a:prstGeom>
          <a:noFill/>
        </p:spPr>
        <p:txBody>
          <a:bodyPr wrap="square" rtlCol="0">
            <a:spAutoFit/>
          </a:bodyPr>
          <a:lstStyle/>
          <a:p>
            <a:r>
              <a:rPr lang="fr-FR" dirty="0" smtClean="0"/>
              <a:t>Menace : Utilisateur modifie son </a:t>
            </a:r>
            <a:r>
              <a:rPr lang="fr-FR" dirty="0" err="1" smtClean="0"/>
              <a:t>username</a:t>
            </a:r>
            <a:r>
              <a:rPr lang="fr-FR" dirty="0" smtClean="0"/>
              <a:t> ou mot de passe pour le passer à vide</a:t>
            </a:r>
            <a:endParaRPr lang="fr-FR" dirty="0"/>
          </a:p>
        </p:txBody>
      </p:sp>
    </p:spTree>
    <p:extLst>
      <p:ext uri="{BB962C8B-B14F-4D97-AF65-F5344CB8AC3E}">
        <p14:creationId xmlns:p14="http://schemas.microsoft.com/office/powerpoint/2010/main" val="3766033707"/>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algn="ctr"/>
            <a:r>
              <a:rPr lang="fr-FR" sz="6600" u="sng" dirty="0" smtClean="0"/>
              <a:t>PARTIE 5 </a:t>
            </a:r>
            <a:r>
              <a:rPr lang="fr-FR" sz="6600" dirty="0" smtClean="0"/>
              <a:t>: </a:t>
            </a:r>
            <a:r>
              <a:rPr lang="fr-FR" sz="6600" b="0" dirty="0" smtClean="0"/>
              <a:t>Logs</a:t>
            </a:r>
            <a:endParaRPr lang="fr-FR" sz="6600" dirty="0"/>
          </a:p>
        </p:txBody>
      </p:sp>
    </p:spTree>
    <p:custDataLst>
      <p:tags r:id="rId1"/>
    </p:custDataLst>
    <p:extLst>
      <p:ext uri="{BB962C8B-B14F-4D97-AF65-F5344CB8AC3E}">
        <p14:creationId xmlns:p14="http://schemas.microsoft.com/office/powerpoint/2010/main" val="189942083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7"/>
          <p:cNvSpPr txBox="1"/>
          <p:nvPr/>
        </p:nvSpPr>
        <p:spPr>
          <a:xfrm>
            <a:off x="367981" y="1134071"/>
            <a:ext cx="8707543" cy="887245"/>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Pour créer des logs en python, on utilise la bibliothèque « </a:t>
            </a:r>
            <a:r>
              <a:rPr lang="fr-FR" sz="1800" b="1" i="0" u="none" strike="noStrike" kern="1200" cap="none" spc="0" baseline="0">
                <a:solidFill>
                  <a:srgbClr val="000000"/>
                </a:solidFill>
                <a:uFillTx/>
                <a:latin typeface="Liberation Sans" pitchFamily="18"/>
                <a:ea typeface="Microsoft YaHei" pitchFamily="2"/>
                <a:cs typeface="Lucida Sans" pitchFamily="2"/>
              </a:rPr>
              <a:t>logging</a:t>
            </a:r>
            <a:r>
              <a:rPr lang="fr-FR" sz="1800" b="0" i="0" u="none" strike="noStrike" kern="1200" cap="none" spc="0" baseline="0">
                <a:solidFill>
                  <a:srgbClr val="000000"/>
                </a:solidFill>
                <a:uFillTx/>
                <a:latin typeface="Liberation Sans" pitchFamily="18"/>
                <a:ea typeface="Microsoft YaHei" pitchFamily="2"/>
                <a:cs typeface="Lucida Sans" pitchFamily="2"/>
              </a:rPr>
              <a:t> »</a:t>
            </a:r>
            <a:br>
              <a:rPr lang="fr-FR" sz="1800" b="0" i="0" u="none" strike="noStrike" kern="1200" cap="none" spc="0" baseline="0">
                <a:solidFill>
                  <a:srgbClr val="000000"/>
                </a:solidFill>
                <a:uFillTx/>
                <a:latin typeface="Liberation Sans" pitchFamily="18"/>
                <a:ea typeface="Microsoft YaHei" pitchFamily="2"/>
                <a:cs typeface="Lucida Sans" pitchFamily="2"/>
              </a:rPr>
            </a:br>
            <a:r>
              <a:rPr lang="fr-FR" sz="1800" b="0" i="0" u="none" strike="noStrike" kern="1200" cap="none" spc="0" baseline="0">
                <a:solidFill>
                  <a:srgbClr val="000000"/>
                </a:solidFill>
                <a:uFillTx/>
                <a:latin typeface="Liberation Sans" pitchFamily="18"/>
                <a:ea typeface="Microsoft YaHei" pitchFamily="2"/>
                <a:cs typeface="Lucida Sans" pitchFamily="2"/>
              </a:rPr>
              <a:t>De plus on utilisera la bibliothèque « </a:t>
            </a:r>
            <a:r>
              <a:rPr lang="fr-FR" sz="1800" b="1" i="0" u="none" strike="noStrike" kern="1200" cap="none" spc="0" baseline="0">
                <a:solidFill>
                  <a:srgbClr val="000000"/>
                </a:solidFill>
                <a:uFillTx/>
                <a:latin typeface="Liberation Sans" pitchFamily="18"/>
                <a:ea typeface="Microsoft YaHei" pitchFamily="2"/>
                <a:cs typeface="Lucida Sans" pitchFamily="2"/>
              </a:rPr>
              <a:t>os</a:t>
            </a:r>
            <a:r>
              <a:rPr lang="fr-FR" sz="1800" b="0" i="0" u="none" strike="noStrike" kern="1200" cap="none" spc="0" baseline="0">
                <a:solidFill>
                  <a:srgbClr val="000000"/>
                </a:solidFill>
                <a:uFillTx/>
                <a:latin typeface="Liberation Sans" pitchFamily="18"/>
                <a:ea typeface="Microsoft YaHei" pitchFamily="2"/>
                <a:cs typeface="Lucida Sans" pitchFamily="2"/>
              </a:rPr>
              <a:t> » pour des créer un répertoire spécifique sur notre système afin d’enregistrer les fichiers .log</a:t>
            </a:r>
          </a:p>
        </p:txBody>
      </p:sp>
      <p:pic>
        <p:nvPicPr>
          <p:cNvPr id="4" name="Image 9"/>
          <p:cNvPicPr>
            <a:picLocks noChangeAspect="1"/>
          </p:cNvPicPr>
          <p:nvPr/>
        </p:nvPicPr>
        <p:blipFill>
          <a:blip r:embed="rId2"/>
          <a:stretch>
            <a:fillRect/>
          </a:stretch>
        </p:blipFill>
        <p:spPr>
          <a:xfrm>
            <a:off x="674600" y="3351737"/>
            <a:ext cx="2498986" cy="994584"/>
          </a:xfrm>
          <a:prstGeom prst="rect">
            <a:avLst/>
          </a:prstGeom>
          <a:noFill/>
          <a:ln>
            <a:noFill/>
          </a:ln>
        </p:spPr>
      </p:pic>
      <p:pic>
        <p:nvPicPr>
          <p:cNvPr id="5" name="Image 14"/>
          <p:cNvPicPr>
            <a:picLocks noChangeAspect="1"/>
          </p:cNvPicPr>
          <p:nvPr/>
        </p:nvPicPr>
        <p:blipFill>
          <a:blip r:embed="rId3"/>
          <a:stretch>
            <a:fillRect/>
          </a:stretch>
        </p:blipFill>
        <p:spPr>
          <a:xfrm>
            <a:off x="4571997" y="2398136"/>
            <a:ext cx="4386451" cy="3353983"/>
          </a:xfrm>
          <a:prstGeom prst="rect">
            <a:avLst/>
          </a:prstGeom>
          <a:noFill/>
          <a:ln>
            <a:noFill/>
          </a:ln>
        </p:spPr>
      </p:pic>
      <p:sp>
        <p:nvSpPr>
          <p:cNvPr id="6" name="ZoneTexte 15"/>
          <p:cNvSpPr txBox="1"/>
          <p:nvPr/>
        </p:nvSpPr>
        <p:spPr>
          <a:xfrm>
            <a:off x="191426" y="5784954"/>
            <a:ext cx="8767023" cy="887245"/>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à maintenant un logger qui va permettre de créer les logs sur toutes les interactions utilisateurs sur notre site web. Les logs sont enregistrés dans le répertoire « logs » à la racine du projet</a:t>
            </a:r>
          </a:p>
        </p:txBody>
      </p:sp>
      <p:sp>
        <p:nvSpPr>
          <p:cNvPr id="7" name="Titre 1"/>
          <p:cNvSpPr txBox="1">
            <a:spLocks/>
          </p:cNvSpPr>
          <p:nvPr/>
        </p:nvSpPr>
        <p:spPr>
          <a:xfrm>
            <a:off x="762000" y="274638"/>
            <a:ext cx="8077200" cy="11430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fr-FR" dirty="0" smtClean="0"/>
              <a:t>Logs</a:t>
            </a:r>
            <a:endParaRPr lang="fr-FR" dirty="0"/>
          </a:p>
        </p:txBody>
      </p:sp>
    </p:spTree>
    <p:extLst>
      <p:ext uri="{BB962C8B-B14F-4D97-AF65-F5344CB8AC3E}">
        <p14:creationId xmlns:p14="http://schemas.microsoft.com/office/powerpoint/2010/main" val="266628635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p:cNvPicPr>
            <a:picLocks noChangeAspect="1"/>
          </p:cNvPicPr>
          <p:nvPr/>
        </p:nvPicPr>
        <p:blipFill>
          <a:blip r:embed="rId2"/>
          <a:stretch>
            <a:fillRect/>
          </a:stretch>
        </p:blipFill>
        <p:spPr>
          <a:xfrm>
            <a:off x="349368" y="3063954"/>
            <a:ext cx="8519734" cy="2370125"/>
          </a:xfrm>
          <a:prstGeom prst="rect">
            <a:avLst/>
          </a:prstGeom>
          <a:noFill/>
          <a:ln>
            <a:noFill/>
          </a:ln>
        </p:spPr>
      </p:pic>
      <p:sp>
        <p:nvSpPr>
          <p:cNvPr id="3" name="Titre 1"/>
          <p:cNvSpPr txBox="1"/>
          <p:nvPr/>
        </p:nvSpPr>
        <p:spPr>
          <a:xfrm>
            <a:off x="274901" y="408168"/>
            <a:ext cx="8594192" cy="1144631"/>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highlight>
                  <a:scrgbClr r="0" g="0" b="0">
                    <a:alpha val="0"/>
                  </a:scrgbClr>
                </a:highlight>
                <a:uFillTx/>
                <a:latin typeface="Liberation Sans" pitchFamily="18"/>
                <a:ea typeface="Microsoft YaHei" pitchFamily="2"/>
              </a:rPr>
              <a:t>Résultat de la journalisation des logs</a:t>
            </a:r>
          </a:p>
        </p:txBody>
      </p:sp>
      <p:sp>
        <p:nvSpPr>
          <p:cNvPr id="4" name="ZoneTexte 4"/>
          <p:cNvSpPr txBox="1"/>
          <p:nvPr/>
        </p:nvSpPr>
        <p:spPr>
          <a:xfrm>
            <a:off x="436459" y="1939317"/>
            <a:ext cx="8707543" cy="356330"/>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Disponible dans ./logs/app.log</a:t>
            </a:r>
          </a:p>
        </p:txBody>
      </p:sp>
    </p:spTree>
    <p:extLst>
      <p:ext uri="{BB962C8B-B14F-4D97-AF65-F5344CB8AC3E}">
        <p14:creationId xmlns:p14="http://schemas.microsoft.com/office/powerpoint/2010/main" val="420407980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p:nvPr/>
        </p:nvSpPr>
        <p:spPr>
          <a:xfrm>
            <a:off x="607374" y="86059"/>
            <a:ext cx="8228766" cy="1144631"/>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highlight>
                  <a:scrgbClr r="0" g="0" b="0">
                    <a:alpha val="0"/>
                  </a:scrgbClr>
                </a:highlight>
                <a:uFillTx/>
                <a:latin typeface="Liberation Sans" pitchFamily="18"/>
                <a:ea typeface="Microsoft YaHei" pitchFamily="2"/>
              </a:rPr>
              <a:t>Faille Logs</a:t>
            </a:r>
          </a:p>
        </p:txBody>
      </p:sp>
      <p:sp>
        <p:nvSpPr>
          <p:cNvPr id="3" name="ZoneTexte 2"/>
          <p:cNvSpPr txBox="1"/>
          <p:nvPr/>
        </p:nvSpPr>
        <p:spPr>
          <a:xfrm>
            <a:off x="367981" y="1134071"/>
            <a:ext cx="8707543" cy="2527309"/>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Il est important de garder les fichiers de logs privés et sécurisés pour éviter que des personnes non autorisées y aient accès.</a:t>
            </a:r>
            <a:br>
              <a:rPr lang="fr-FR" sz="1800" b="0" i="0" u="none" strike="noStrike" kern="1200" cap="none" spc="0" baseline="0">
                <a:solidFill>
                  <a:srgbClr val="000000"/>
                </a:solidFill>
                <a:uFillTx/>
                <a:latin typeface="Liberation Sans" pitchFamily="18"/>
                <a:ea typeface="Microsoft YaHei" pitchFamily="2"/>
                <a:cs typeface="Lucida Sans" pitchFamily="2"/>
              </a:rPr>
            </a:br>
            <a:r>
              <a:rPr lang="fr-FR" sz="1800" b="0" i="0" u="none" strike="noStrike" kern="1200" cap="none" spc="0" baseline="0">
                <a:solidFill>
                  <a:srgbClr val="000000"/>
                </a:solidFill>
                <a:uFillTx/>
                <a:latin typeface="Liberation Sans" pitchFamily="18"/>
                <a:ea typeface="Microsoft YaHei" pitchFamily="2"/>
                <a:cs typeface="Lucida Sans" pitchFamily="2"/>
              </a:rPr>
              <a:t/>
            </a:r>
            <a:br>
              <a:rPr lang="fr-FR" sz="1800" b="0" i="0" u="none" strike="noStrike" kern="1200" cap="none" spc="0" baseline="0">
                <a:solidFill>
                  <a:srgbClr val="000000"/>
                </a:solidFill>
                <a:uFillTx/>
                <a:latin typeface="Liberation Sans" pitchFamily="18"/>
                <a:ea typeface="Microsoft YaHei" pitchFamily="2"/>
                <a:cs typeface="Lucida Sans" pitchFamily="2"/>
              </a:rPr>
            </a:br>
            <a:r>
              <a:rPr lang="fr-FR" sz="1800" b="0" i="0" u="none" strike="noStrike" kern="1200" cap="none" spc="0" baseline="0">
                <a:solidFill>
                  <a:srgbClr val="000000"/>
                </a:solidFill>
                <a:uFillTx/>
                <a:latin typeface="Arial" pitchFamily="34"/>
                <a:ea typeface="Times New Roman" pitchFamily="18"/>
              </a:rPr>
              <a:t>Si un attaquant connaît le nom de fichier, il pourrait simplement accéder à celui-ci en entrant l'URL directe dans un navigateur web. Par exemple : </a:t>
            </a:r>
            <a:r>
              <a:rPr lang="fr-FR" sz="1400" b="0" i="0" u="none" strike="noStrike" kern="1200" cap="none" spc="0" baseline="0">
                <a:solidFill>
                  <a:srgbClr val="FF0000"/>
                </a:solidFill>
                <a:uFillTx/>
                <a:latin typeface="Arial Unicode MS"/>
                <a:ea typeface="Times New Roman" pitchFamily="18"/>
                <a:cs typeface="Courier New" pitchFamily="49"/>
              </a:rPr>
              <a:t>http://example.com/logs/app.log</a:t>
            </a:r>
            <a:endParaRPr lang="fr-FR" sz="1400" b="0" i="0" u="none" strike="noStrike" kern="1200" cap="none" spc="0" baseline="0">
              <a:solidFill>
                <a:srgbClr val="FF0000"/>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
            </a:r>
            <a:br>
              <a:rPr lang="fr-FR" sz="1800" b="0" i="0" u="none" strike="noStrike" kern="1200" cap="none" spc="0" baseline="0">
                <a:solidFill>
                  <a:srgbClr val="000000"/>
                </a:solidFill>
                <a:uFillTx/>
                <a:latin typeface="Liberation Sans" pitchFamily="18"/>
                <a:ea typeface="Microsoft YaHei" pitchFamily="2"/>
                <a:cs typeface="Lucida Sans" pitchFamily="2"/>
              </a:rPr>
            </a:br>
            <a:r>
              <a:rPr lang="fr-FR" sz="1800" b="0" i="0" u="none" strike="noStrike" kern="1200" cap="none" spc="0" baseline="0">
                <a:solidFill>
                  <a:srgbClr val="000000"/>
                </a:solidFill>
                <a:uFillTx/>
                <a:latin typeface="Liberation Sans" pitchFamily="18"/>
                <a:ea typeface="Microsoft YaHei" pitchFamily="2"/>
                <a:cs typeface="Lucida Sans" pitchFamily="2"/>
              </a:rPr>
              <a:t/>
            </a:r>
            <a:br>
              <a:rPr lang="fr-FR" sz="1800" b="0" i="0" u="none" strike="noStrike" kern="1200" cap="none" spc="0" baseline="0">
                <a:solidFill>
                  <a:srgbClr val="000000"/>
                </a:solidFill>
                <a:uFillTx/>
                <a:latin typeface="Liberation Sans" pitchFamily="18"/>
                <a:ea typeface="Microsoft YaHei" pitchFamily="2"/>
                <a:cs typeface="Lucida Sans" pitchFamily="2"/>
              </a:rPr>
            </a:br>
            <a:endParaRPr lang="fr-FR" sz="1800" b="0" i="0" u="none" strike="noStrike" kern="1200" cap="none" spc="0" baseline="0">
              <a:solidFill>
                <a:srgbClr val="000000"/>
              </a:solidFill>
              <a:uFillTx/>
              <a:latin typeface="Liberation Sans" pitchFamily="18"/>
              <a:ea typeface="Microsoft YaHei" pitchFamily="2"/>
              <a:cs typeface="Lucida Sans" pitchFamily="2"/>
            </a:endParaRPr>
          </a:p>
        </p:txBody>
      </p:sp>
      <p:sp>
        <p:nvSpPr>
          <p:cNvPr id="4" name="ZoneTexte 4"/>
          <p:cNvSpPr txBox="1"/>
          <p:nvPr/>
        </p:nvSpPr>
        <p:spPr>
          <a:xfrm>
            <a:off x="338237" y="4971931"/>
            <a:ext cx="8767023"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Pour résoudre cette faille, il est recommandé de stocker le nom des fichiers des logs dans une variable d’environnement.</a:t>
            </a:r>
          </a:p>
        </p:txBody>
      </p:sp>
      <p:sp>
        <p:nvSpPr>
          <p:cNvPr id="5" name="Titre 1"/>
          <p:cNvSpPr txBox="1"/>
          <p:nvPr/>
        </p:nvSpPr>
        <p:spPr>
          <a:xfrm>
            <a:off x="69108" y="2626125"/>
            <a:ext cx="8767023" cy="2253984"/>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highlight>
                  <a:scrgbClr r="0" g="0" b="0">
                    <a:alpha val="0"/>
                  </a:scrgbClr>
                </a:highlight>
                <a:uFillTx/>
                <a:latin typeface="Liberation Sans" pitchFamily="18"/>
                <a:ea typeface="Microsoft YaHei" pitchFamily="2"/>
              </a:rPr>
              <a:t>Solution -&gt; Variable d’environnement</a:t>
            </a:r>
          </a:p>
        </p:txBody>
      </p:sp>
    </p:spTree>
    <p:extLst>
      <p:ext uri="{BB962C8B-B14F-4D97-AF65-F5344CB8AC3E}">
        <p14:creationId xmlns:p14="http://schemas.microsoft.com/office/powerpoint/2010/main" val="383040665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p:cNvPicPr>
            <a:picLocks noChangeAspect="1"/>
          </p:cNvPicPr>
          <p:nvPr/>
        </p:nvPicPr>
        <p:blipFill>
          <a:blip r:embed="rId2"/>
          <a:stretch>
            <a:fillRect/>
          </a:stretch>
        </p:blipFill>
        <p:spPr>
          <a:xfrm>
            <a:off x="3636414" y="1134071"/>
            <a:ext cx="5196458" cy="5451253"/>
          </a:xfrm>
          <a:prstGeom prst="rect">
            <a:avLst/>
          </a:prstGeom>
          <a:noFill/>
          <a:ln>
            <a:noFill/>
          </a:ln>
        </p:spPr>
      </p:pic>
      <p:sp>
        <p:nvSpPr>
          <p:cNvPr id="3" name="Titre 1"/>
          <p:cNvSpPr txBox="1"/>
          <p:nvPr/>
        </p:nvSpPr>
        <p:spPr>
          <a:xfrm>
            <a:off x="457170" y="-10561"/>
            <a:ext cx="8228766" cy="1144631"/>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highlight>
                  <a:scrgbClr r="0" g="0" b="0">
                    <a:alpha val="0"/>
                  </a:scrgbClr>
                </a:highlight>
                <a:uFillTx/>
                <a:latin typeface="Liberation Sans" pitchFamily="18"/>
                <a:ea typeface="Microsoft YaHei" pitchFamily="2"/>
              </a:rPr>
              <a:t>Variable d’environnement pour logs</a:t>
            </a:r>
          </a:p>
        </p:txBody>
      </p:sp>
      <p:pic>
        <p:nvPicPr>
          <p:cNvPr id="4" name="Image 4"/>
          <p:cNvPicPr>
            <a:picLocks noChangeAspect="1"/>
          </p:cNvPicPr>
          <p:nvPr/>
        </p:nvPicPr>
        <p:blipFill>
          <a:blip r:embed="rId3"/>
          <a:stretch>
            <a:fillRect/>
          </a:stretch>
        </p:blipFill>
        <p:spPr>
          <a:xfrm>
            <a:off x="311131" y="1246681"/>
            <a:ext cx="2981961" cy="270697"/>
          </a:xfrm>
          <a:prstGeom prst="rect">
            <a:avLst/>
          </a:prstGeom>
          <a:noFill/>
          <a:ln>
            <a:noFill/>
          </a:ln>
        </p:spPr>
      </p:pic>
      <p:sp>
        <p:nvSpPr>
          <p:cNvPr id="5" name="ZoneTexte 4"/>
          <p:cNvSpPr txBox="1"/>
          <p:nvPr/>
        </p:nvSpPr>
        <p:spPr>
          <a:xfrm>
            <a:off x="220730" y="2250136"/>
            <a:ext cx="3415684" cy="887245"/>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commence par charger une variable d’environnement, pour stocker le nom du fichier log</a:t>
            </a:r>
          </a:p>
        </p:txBody>
      </p:sp>
      <p:sp>
        <p:nvSpPr>
          <p:cNvPr id="6" name="ZoneTexte 4"/>
          <p:cNvSpPr txBox="1"/>
          <p:nvPr/>
        </p:nvSpPr>
        <p:spPr>
          <a:xfrm>
            <a:off x="94265" y="4439239"/>
            <a:ext cx="3415684" cy="887245"/>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On récupère le nom et le niveau de log depuis la variable d’environnement protégé</a:t>
            </a:r>
          </a:p>
        </p:txBody>
      </p:sp>
    </p:spTree>
    <p:extLst>
      <p:ext uri="{BB962C8B-B14F-4D97-AF65-F5344CB8AC3E}">
        <p14:creationId xmlns:p14="http://schemas.microsoft.com/office/powerpoint/2010/main" val="328067438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algn="ctr"/>
            <a:r>
              <a:rPr lang="fr-FR" sz="6600" u="sng" dirty="0" smtClean="0"/>
              <a:t>PARTIE 1 </a:t>
            </a:r>
            <a:r>
              <a:rPr lang="fr-FR" sz="6600" dirty="0" smtClean="0"/>
              <a:t>: Injection </a:t>
            </a:r>
            <a:r>
              <a:rPr lang="fr-FR" sz="6600" dirty="0"/>
              <a:t>SQL</a:t>
            </a:r>
            <a:endParaRPr lang="fr-FR" sz="6600" dirty="0"/>
          </a:p>
        </p:txBody>
      </p:sp>
    </p:spTree>
    <p:custDataLst>
      <p:tags r:id="rId1"/>
    </p:custDataLst>
    <p:extLst>
      <p:ext uri="{BB962C8B-B14F-4D97-AF65-F5344CB8AC3E}">
        <p14:creationId xmlns:p14="http://schemas.microsoft.com/office/powerpoint/2010/main" val="141497919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lvl="0" algn="ctr"/>
            <a:r>
              <a:rPr lang="fr-FR" sz="6600" u="sng" dirty="0" smtClean="0"/>
              <a:t>PARTIE 6 </a:t>
            </a:r>
            <a:r>
              <a:rPr lang="fr-FR" sz="6600" dirty="0" smtClean="0"/>
              <a:t>: </a:t>
            </a:r>
            <a:r>
              <a:rPr lang="fr-FR" sz="6600" b="0" cap="none" dirty="0">
                <a:solidFill>
                  <a:srgbClr val="000000"/>
                </a:solidFill>
                <a:highlight>
                  <a:scrgbClr r="0" g="0" b="0">
                    <a:alpha val="0"/>
                  </a:scrgbClr>
                </a:highlight>
                <a:latin typeface="Liberation Sans" pitchFamily="18"/>
                <a:ea typeface="Microsoft YaHei" pitchFamily="2"/>
              </a:rPr>
              <a:t>Chiffrement </a:t>
            </a:r>
            <a:r>
              <a:rPr lang="fr-FR" sz="6600" b="0" cap="none" dirty="0" smtClean="0">
                <a:solidFill>
                  <a:srgbClr val="000000"/>
                </a:solidFill>
                <a:highlight>
                  <a:scrgbClr r="0" g="0" b="0">
                    <a:alpha val="0"/>
                  </a:scrgbClr>
                </a:highlight>
                <a:latin typeface="Liberation Sans" pitchFamily="18"/>
                <a:ea typeface="Microsoft YaHei" pitchFamily="2"/>
              </a:rPr>
              <a:t>applicatif</a:t>
            </a:r>
            <a:endParaRPr lang="fr-FR" sz="6600" dirty="0"/>
          </a:p>
        </p:txBody>
      </p:sp>
    </p:spTree>
    <p:custDataLst>
      <p:tags r:id="rId1"/>
    </p:custDataLst>
    <p:extLst>
      <p:ext uri="{BB962C8B-B14F-4D97-AF65-F5344CB8AC3E}">
        <p14:creationId xmlns:p14="http://schemas.microsoft.com/office/powerpoint/2010/main" val="274121364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p:nvPr/>
        </p:nvSpPr>
        <p:spPr>
          <a:xfrm>
            <a:off x="457618" y="69659"/>
            <a:ext cx="8228766" cy="1144631"/>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highlight>
                  <a:scrgbClr r="0" g="0" b="0">
                    <a:alpha val="0"/>
                  </a:scrgbClr>
                </a:highlight>
                <a:uFillTx/>
                <a:latin typeface="Liberation Sans" pitchFamily="18"/>
                <a:ea typeface="Microsoft YaHei" pitchFamily="2"/>
              </a:rPr>
              <a:t>Chiffrement applicatif</a:t>
            </a:r>
          </a:p>
        </p:txBody>
      </p:sp>
      <p:pic>
        <p:nvPicPr>
          <p:cNvPr id="3" name="Image 5"/>
          <p:cNvPicPr>
            <a:picLocks noChangeAspect="1"/>
          </p:cNvPicPr>
          <p:nvPr/>
        </p:nvPicPr>
        <p:blipFill>
          <a:blip r:embed="rId3"/>
          <a:stretch>
            <a:fillRect/>
          </a:stretch>
        </p:blipFill>
        <p:spPr>
          <a:xfrm>
            <a:off x="2734663" y="1867966"/>
            <a:ext cx="6322547" cy="4767321"/>
          </a:xfrm>
          <a:prstGeom prst="rect">
            <a:avLst/>
          </a:prstGeom>
          <a:noFill/>
          <a:ln>
            <a:noFill/>
          </a:ln>
        </p:spPr>
      </p:pic>
      <p:pic>
        <p:nvPicPr>
          <p:cNvPr id="4" name="Image 7"/>
          <p:cNvPicPr>
            <a:picLocks noChangeAspect="1"/>
          </p:cNvPicPr>
          <p:nvPr/>
        </p:nvPicPr>
        <p:blipFill>
          <a:blip r:embed="rId4"/>
          <a:stretch>
            <a:fillRect/>
          </a:stretch>
        </p:blipFill>
        <p:spPr>
          <a:xfrm>
            <a:off x="52570" y="1214290"/>
            <a:ext cx="2798381" cy="546006"/>
          </a:xfrm>
          <a:prstGeom prst="rect">
            <a:avLst/>
          </a:prstGeom>
          <a:noFill/>
          <a:ln>
            <a:noFill/>
          </a:ln>
        </p:spPr>
      </p:pic>
      <p:sp>
        <p:nvSpPr>
          <p:cNvPr id="5" name="ZoneTexte 4"/>
          <p:cNvSpPr txBox="1"/>
          <p:nvPr/>
        </p:nvSpPr>
        <p:spPr>
          <a:xfrm>
            <a:off x="186865" y="2007340"/>
            <a:ext cx="2547799" cy="168361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Sur la route de la connexion du mail, la fonction récupère les données envoyées via le formulaire de la requête post</a:t>
            </a:r>
          </a:p>
        </p:txBody>
      </p:sp>
      <p:sp>
        <p:nvSpPr>
          <p:cNvPr id="6" name="ZoneTexte 4"/>
          <p:cNvSpPr txBox="1"/>
          <p:nvPr/>
        </p:nvSpPr>
        <p:spPr>
          <a:xfrm>
            <a:off x="177865" y="4579001"/>
            <a:ext cx="2547799" cy="1715133"/>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La bibliothèque Python </a:t>
            </a:r>
            <a:r>
              <a:rPr lang="fr-FR" sz="1800" b="0" i="0" u="none" strike="noStrike" kern="1200" cap="none" spc="0" baseline="0">
                <a:solidFill>
                  <a:srgbClr val="FF0000"/>
                </a:solidFill>
                <a:uFillTx/>
                <a:latin typeface="Liberation Sans" pitchFamily="18"/>
                <a:ea typeface="Microsoft YaHei" pitchFamily="2"/>
                <a:cs typeface="Lucida Sans" pitchFamily="2"/>
              </a:rPr>
              <a:t>hashlib</a:t>
            </a:r>
            <a:r>
              <a:rPr lang="fr-FR" sz="1800" b="0" i="0" u="none" strike="noStrike" kern="1200" cap="none" spc="0" baseline="0">
                <a:solidFill>
                  <a:srgbClr val="000000"/>
                </a:solidFill>
                <a:uFillTx/>
                <a:latin typeface="Liberation Sans" pitchFamily="18"/>
                <a:ea typeface="Microsoft YaHei" pitchFamily="2"/>
                <a:cs typeface="Lucida Sans" pitchFamily="2"/>
              </a:rPr>
              <a:t> , permet d’hacher le mot de passe en utilisant l’algorythme de </a:t>
            </a:r>
            <a:r>
              <a:rPr lang="fr-FR" sz="1800" b="0" i="0" u="none" strike="noStrike" kern="1200" cap="none" spc="0" baseline="0">
                <a:solidFill>
                  <a:srgbClr val="FF0000"/>
                </a:solidFill>
                <a:uFillTx/>
                <a:latin typeface="Liberation Sans" pitchFamily="18"/>
                <a:ea typeface="Microsoft YaHei" pitchFamily="2"/>
                <a:cs typeface="Lucida Sans" pitchFamily="2"/>
              </a:rPr>
              <a:t>hachage SHA-256</a:t>
            </a:r>
          </a:p>
        </p:txBody>
      </p:sp>
    </p:spTree>
    <p:extLst>
      <p:ext uri="{BB962C8B-B14F-4D97-AF65-F5344CB8AC3E}">
        <p14:creationId xmlns:p14="http://schemas.microsoft.com/office/powerpoint/2010/main" val="68591446"/>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p:nvPr/>
        </p:nvSpPr>
        <p:spPr>
          <a:xfrm>
            <a:off x="457618" y="69659"/>
            <a:ext cx="8228766" cy="1144631"/>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000000"/>
                </a:solidFill>
                <a:highlight>
                  <a:scrgbClr r="0" g="0" b="0">
                    <a:alpha val="0"/>
                  </a:scrgbClr>
                </a:highlight>
                <a:uFillTx/>
                <a:latin typeface="Liberation Sans" pitchFamily="18"/>
                <a:ea typeface="Microsoft YaHei" pitchFamily="2"/>
              </a:rPr>
              <a:t>Résultat chiffrement applicatif</a:t>
            </a:r>
          </a:p>
        </p:txBody>
      </p:sp>
      <p:pic>
        <p:nvPicPr>
          <p:cNvPr id="3" name="Image 5"/>
          <p:cNvPicPr>
            <a:picLocks noChangeAspect="1"/>
          </p:cNvPicPr>
          <p:nvPr/>
        </p:nvPicPr>
        <p:blipFill>
          <a:blip r:embed="rId2"/>
          <a:stretch>
            <a:fillRect/>
          </a:stretch>
        </p:blipFill>
        <p:spPr>
          <a:xfrm>
            <a:off x="169553" y="3910949"/>
            <a:ext cx="8804887" cy="375435"/>
          </a:xfrm>
          <a:prstGeom prst="rect">
            <a:avLst/>
          </a:prstGeom>
          <a:noFill/>
          <a:ln>
            <a:noFill/>
          </a:ln>
        </p:spPr>
      </p:pic>
      <p:sp>
        <p:nvSpPr>
          <p:cNvPr id="4" name="ZoneTexte 4"/>
          <p:cNvSpPr txBox="1"/>
          <p:nvPr/>
        </p:nvSpPr>
        <p:spPr>
          <a:xfrm>
            <a:off x="186865" y="2007340"/>
            <a:ext cx="8692099"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Dans la base de données, le mot de passe du client a été chiffré par l’algorythme de </a:t>
            </a:r>
            <a:r>
              <a:rPr lang="fr-FR" sz="1800" b="0" i="0" u="none" strike="noStrike" kern="1200" cap="none" spc="0" baseline="0">
                <a:solidFill>
                  <a:srgbClr val="FF0000"/>
                </a:solidFill>
                <a:uFillTx/>
                <a:latin typeface="Liberation Sans" pitchFamily="18"/>
                <a:ea typeface="Microsoft YaHei" pitchFamily="2"/>
                <a:cs typeface="Lucida Sans" pitchFamily="2"/>
              </a:rPr>
              <a:t>hachage SHA-256</a:t>
            </a:r>
            <a:endParaRPr lang="fr-FR" sz="1800" b="0" i="0" u="none" strike="noStrike" kern="1200" cap="none" spc="0" baseline="0">
              <a:solidFill>
                <a:srgbClr val="000000"/>
              </a:solidFill>
              <a:uFillTx/>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3020248051"/>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p>
            <a:pPr lvl="0"/>
            <a:r>
              <a:rPr lang="fr-FR" dirty="0"/>
              <a:t>Injection SQL</a:t>
            </a:r>
          </a:p>
        </p:txBody>
      </p:sp>
      <p:pic>
        <p:nvPicPr>
          <p:cNvPr id="3" name="Image 2"/>
          <p:cNvPicPr>
            <a:picLocks noChangeAspect="1"/>
          </p:cNvPicPr>
          <p:nvPr/>
        </p:nvPicPr>
        <p:blipFill rotWithShape="1">
          <a:blip r:embed="rId3">
            <a:lum/>
            <a:alphaModFix/>
          </a:blip>
          <a:srcRect r="53406"/>
          <a:stretch/>
        </p:blipFill>
        <p:spPr>
          <a:xfrm>
            <a:off x="3714373" y="2022766"/>
            <a:ext cx="1839824" cy="748427"/>
          </a:xfrm>
          <a:prstGeom prst="rect">
            <a:avLst/>
          </a:prstGeom>
          <a:noFill/>
          <a:ln>
            <a:noFill/>
          </a:ln>
        </p:spPr>
      </p:pic>
      <p:sp>
        <p:nvSpPr>
          <p:cNvPr id="4" name="ZoneTexte 3"/>
          <p:cNvSpPr txBox="1"/>
          <p:nvPr/>
        </p:nvSpPr>
        <p:spPr>
          <a:xfrm>
            <a:off x="634033" y="1523848"/>
            <a:ext cx="8000504"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Microsoft YaHei" pitchFamily="2"/>
                <a:cs typeface="Lucida Sans" pitchFamily="2"/>
              </a:rPr>
              <a:t>Sur le menu en haut de la page /home sur laquelle on arrive on choisi l’injection SQL</a:t>
            </a:r>
          </a:p>
        </p:txBody>
      </p:sp>
      <p:pic>
        <p:nvPicPr>
          <p:cNvPr id="5" name="Image 4"/>
          <p:cNvPicPr>
            <a:picLocks noChangeAspect="1"/>
          </p:cNvPicPr>
          <p:nvPr/>
        </p:nvPicPr>
        <p:blipFill>
          <a:blip r:embed="rId4">
            <a:lum/>
            <a:alphaModFix/>
          </a:blip>
          <a:srcRect/>
          <a:stretch>
            <a:fillRect/>
          </a:stretch>
        </p:blipFill>
        <p:spPr>
          <a:xfrm>
            <a:off x="653100" y="3016789"/>
            <a:ext cx="4081890" cy="3296311"/>
          </a:xfrm>
          <a:prstGeom prst="rect">
            <a:avLst/>
          </a:prstGeom>
          <a:noFill/>
          <a:ln>
            <a:noFill/>
          </a:ln>
        </p:spPr>
      </p:pic>
      <p:sp>
        <p:nvSpPr>
          <p:cNvPr id="6" name="ZoneTexte 5"/>
          <p:cNvSpPr txBox="1"/>
          <p:nvPr/>
        </p:nvSpPr>
        <p:spPr>
          <a:xfrm>
            <a:off x="4882242" y="3700787"/>
            <a:ext cx="3592064" cy="1152702"/>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Microsoft YaHei" pitchFamily="2"/>
                <a:cs typeface="Lucida Sans" pitchFamily="2"/>
              </a:rPr>
              <a:t>On peut maintenant </a:t>
            </a:r>
            <a:r>
              <a:rPr lang="fr-FR" sz="1800" b="0" i="0" u="none" strike="noStrike" kern="1200" cap="none" spc="0" baseline="0" dirty="0" smtClean="0">
                <a:solidFill>
                  <a:srgbClr val="000000"/>
                </a:solidFill>
                <a:uFillTx/>
                <a:latin typeface="Liberation Sans" pitchFamily="18"/>
                <a:ea typeface="Microsoft YaHei" pitchFamily="2"/>
                <a:cs typeface="Lucida Sans" pitchFamily="2"/>
              </a:rPr>
              <a:t>tester</a:t>
            </a:r>
            <a:r>
              <a:rPr lang="fr-FR" sz="1800" b="0" i="0" u="none" strike="noStrike" kern="1200" cap="none" spc="0" dirty="0" smtClean="0">
                <a:solidFill>
                  <a:srgbClr val="000000"/>
                </a:solidFill>
                <a:uFillTx/>
                <a:latin typeface="Liberation Sans" pitchFamily="18"/>
                <a:ea typeface="Microsoft YaHei" pitchFamily="2"/>
                <a:cs typeface="Lucida Sans" pitchFamily="2"/>
              </a:rPr>
              <a:t> </a:t>
            </a:r>
            <a:r>
              <a:rPr lang="fr-FR" sz="1800" b="0" i="0" u="none" strike="noStrike" kern="1200" cap="none" spc="0" baseline="0" dirty="0" smtClean="0">
                <a:solidFill>
                  <a:srgbClr val="000000"/>
                </a:solidFill>
                <a:uFillTx/>
                <a:latin typeface="Liberation Sans" pitchFamily="18"/>
                <a:ea typeface="Microsoft YaHei" pitchFamily="2"/>
                <a:cs typeface="Lucida Sans" pitchFamily="2"/>
              </a:rPr>
              <a:t>l’injection </a:t>
            </a:r>
            <a:r>
              <a:rPr lang="fr-FR" sz="1800" b="0" i="0" u="none" strike="noStrike" kern="1200" cap="none" spc="0" baseline="0" dirty="0">
                <a:solidFill>
                  <a:srgbClr val="000000"/>
                </a:solidFill>
                <a:uFillTx/>
                <a:latin typeface="Liberation Sans" pitchFamily="18"/>
                <a:ea typeface="Microsoft YaHei" pitchFamily="2"/>
                <a:cs typeface="Lucida Sans" pitchFamily="2"/>
              </a:rPr>
              <a:t>puis </a:t>
            </a:r>
            <a:r>
              <a:rPr lang="fr-FR" sz="1800" b="0" i="0" u="none" strike="noStrike" kern="1200" cap="none" spc="0" baseline="0" dirty="0" smtClean="0">
                <a:solidFill>
                  <a:srgbClr val="000000"/>
                </a:solidFill>
                <a:uFillTx/>
                <a:latin typeface="Liberation Sans" pitchFamily="18"/>
                <a:ea typeface="Microsoft YaHei" pitchFamily="2"/>
                <a:cs typeface="Lucida Sans" pitchFamily="2"/>
              </a:rPr>
              <a:t>vérifier </a:t>
            </a:r>
            <a:r>
              <a:rPr lang="fr-FR" sz="1800" b="0" i="0" u="none" strike="noStrike" kern="1200" cap="none" spc="0" baseline="0" dirty="0">
                <a:solidFill>
                  <a:srgbClr val="000000"/>
                </a:solidFill>
                <a:uFillTx/>
                <a:latin typeface="Liberation Sans" pitchFamily="18"/>
                <a:ea typeface="Microsoft YaHei" pitchFamily="2"/>
                <a:cs typeface="Lucida Sans" pitchFamily="2"/>
              </a:rPr>
              <a:t>sur la version sécurisé que ca marche correctement</a:t>
            </a:r>
          </a:p>
        </p:txBody>
      </p:sp>
      <p:sp>
        <p:nvSpPr>
          <p:cNvPr id="7" name="ZoneTexte 6"/>
          <p:cNvSpPr txBox="1"/>
          <p:nvPr/>
        </p:nvSpPr>
        <p:spPr>
          <a:xfrm>
            <a:off x="5004048" y="5213245"/>
            <a:ext cx="3240360" cy="356330"/>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smtClean="0">
                <a:solidFill>
                  <a:srgbClr val="000000"/>
                </a:solidFill>
                <a:uFillTx/>
                <a:latin typeface="Liberation Sans" pitchFamily="18"/>
                <a:ea typeface="Microsoft YaHei" pitchFamily="2"/>
                <a:cs typeface="Lucida Sans" pitchFamily="2"/>
              </a:rPr>
              <a:t>Injection test</a:t>
            </a:r>
            <a:r>
              <a:rPr lang="fr-FR" sz="1800" b="0" i="0" u="none" strike="noStrike" kern="1200" cap="none" spc="0" baseline="0" dirty="0">
                <a:solidFill>
                  <a:srgbClr val="000000"/>
                </a:solidFill>
                <a:uFillTx/>
                <a:latin typeface="Liberation Sans" pitchFamily="18"/>
                <a:ea typeface="Microsoft YaHei" pitchFamily="2"/>
                <a:cs typeface="Lucida Sans" pitchFamily="2"/>
              </a:rPr>
              <a:t> : </a:t>
            </a:r>
            <a:r>
              <a:rPr lang="fr-FR" sz="1800" b="1" i="0" u="none" strike="noStrike" kern="1200" cap="none" spc="0" baseline="0" dirty="0">
                <a:solidFill>
                  <a:srgbClr val="000000"/>
                </a:solidFill>
                <a:uFillTx/>
                <a:latin typeface="Liberation Sans" pitchFamily="18"/>
                <a:ea typeface="Microsoft YaHei" pitchFamily="2"/>
                <a:cs typeface="Lucida Sans" pitchFamily="2"/>
              </a:rPr>
              <a:t>' OR 1=1 --</a:t>
            </a:r>
          </a:p>
        </p:txBody>
      </p:sp>
    </p:spTree>
    <p:extLst>
      <p:ext uri="{BB962C8B-B14F-4D97-AF65-F5344CB8AC3E}">
        <p14:creationId xmlns:p14="http://schemas.microsoft.com/office/powerpoint/2010/main" val="61998839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p>
            <a:pPr lvl="0"/>
            <a:r>
              <a:rPr lang="fr-FR"/>
              <a:t>Injection SQL</a:t>
            </a:r>
          </a:p>
        </p:txBody>
      </p:sp>
      <p:pic>
        <p:nvPicPr>
          <p:cNvPr id="3" name="Image 2"/>
          <p:cNvPicPr>
            <a:picLocks noChangeAspect="1"/>
          </p:cNvPicPr>
          <p:nvPr/>
        </p:nvPicPr>
        <p:blipFill>
          <a:blip r:embed="rId3">
            <a:lum/>
            <a:alphaModFix/>
          </a:blip>
          <a:srcRect/>
          <a:stretch>
            <a:fillRect/>
          </a:stretch>
        </p:blipFill>
        <p:spPr>
          <a:xfrm>
            <a:off x="1469477" y="2176927"/>
            <a:ext cx="1546217" cy="2176927"/>
          </a:xfrm>
          <a:prstGeom prst="rect">
            <a:avLst/>
          </a:prstGeom>
          <a:noFill/>
          <a:ln>
            <a:noFill/>
          </a:ln>
        </p:spPr>
      </p:pic>
      <p:pic>
        <p:nvPicPr>
          <p:cNvPr id="4" name="Image 3"/>
          <p:cNvPicPr>
            <a:picLocks noChangeAspect="1"/>
          </p:cNvPicPr>
          <p:nvPr/>
        </p:nvPicPr>
        <p:blipFill>
          <a:blip r:embed="rId4">
            <a:lum/>
            <a:alphaModFix/>
          </a:blip>
          <a:srcRect/>
          <a:stretch>
            <a:fillRect/>
          </a:stretch>
        </p:blipFill>
        <p:spPr>
          <a:xfrm>
            <a:off x="1031250" y="4571558"/>
            <a:ext cx="2397537" cy="1273067"/>
          </a:xfrm>
          <a:prstGeom prst="rect">
            <a:avLst/>
          </a:prstGeom>
          <a:noFill/>
          <a:ln>
            <a:noFill/>
          </a:ln>
        </p:spPr>
      </p:pic>
      <p:sp>
        <p:nvSpPr>
          <p:cNvPr id="5" name="ZoneTexte 4"/>
          <p:cNvSpPr txBox="1"/>
          <p:nvPr/>
        </p:nvSpPr>
        <p:spPr>
          <a:xfrm>
            <a:off x="539552" y="1555140"/>
            <a:ext cx="3918614"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Microsoft YaHei" pitchFamily="2"/>
                <a:cs typeface="Lucida Sans" pitchFamily="2"/>
              </a:rPr>
              <a:t>On peut voir le succès de l’injection ici :</a:t>
            </a:r>
          </a:p>
        </p:txBody>
      </p:sp>
      <p:sp>
        <p:nvSpPr>
          <p:cNvPr id="6" name="ZoneTexte 5"/>
          <p:cNvSpPr txBox="1"/>
          <p:nvPr/>
        </p:nvSpPr>
        <p:spPr>
          <a:xfrm>
            <a:off x="4734991" y="1523849"/>
            <a:ext cx="4408440" cy="887245"/>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Sur la version sécurisée on doit obligatoirement donner les bons identifiants</a:t>
            </a:r>
          </a:p>
        </p:txBody>
      </p:sp>
      <p:pic>
        <p:nvPicPr>
          <p:cNvPr id="7" name="Image 6"/>
          <p:cNvPicPr>
            <a:picLocks noChangeAspect="1"/>
          </p:cNvPicPr>
          <p:nvPr/>
        </p:nvPicPr>
        <p:blipFill>
          <a:blip r:embed="rId5">
            <a:lum/>
            <a:alphaModFix/>
          </a:blip>
          <a:srcRect/>
          <a:stretch>
            <a:fillRect/>
          </a:stretch>
        </p:blipFill>
        <p:spPr>
          <a:xfrm>
            <a:off x="6041193" y="2394620"/>
            <a:ext cx="1541970" cy="2176927"/>
          </a:xfrm>
          <a:prstGeom prst="rect">
            <a:avLst/>
          </a:prstGeom>
          <a:noFill/>
          <a:ln>
            <a:noFill/>
          </a:ln>
        </p:spPr>
      </p:pic>
      <p:sp>
        <p:nvSpPr>
          <p:cNvPr id="8" name="ZoneTexte 7"/>
          <p:cNvSpPr txBox="1"/>
          <p:nvPr/>
        </p:nvSpPr>
        <p:spPr>
          <a:xfrm>
            <a:off x="5224816" y="4789251"/>
            <a:ext cx="3265513" cy="621787"/>
          </a:xfrm>
          <a:prstGeom prst="rect">
            <a:avLst/>
          </a:prstGeom>
          <a:noFill/>
          <a:ln>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Microsoft YaHei" pitchFamily="2"/>
                <a:cs typeface="Lucida Sans" pitchFamily="2"/>
              </a:rPr>
              <a:t>Sinon la connexion ne passe pas</a:t>
            </a:r>
          </a:p>
        </p:txBody>
      </p:sp>
    </p:spTree>
    <p:extLst>
      <p:ext uri="{BB962C8B-B14F-4D97-AF65-F5344CB8AC3E}">
        <p14:creationId xmlns:p14="http://schemas.microsoft.com/office/powerpoint/2010/main" val="4196383942"/>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35696" y="2132856"/>
            <a:ext cx="6180224" cy="854967"/>
          </a:xfrm>
        </p:spPr>
        <p:txBody>
          <a:bodyPr>
            <a:noAutofit/>
          </a:bodyPr>
          <a:lstStyle/>
          <a:p>
            <a:pPr algn="ctr"/>
            <a:r>
              <a:rPr lang="fr-FR" sz="6600" u="sng" dirty="0" smtClean="0"/>
              <a:t>PARTIE 2 </a:t>
            </a:r>
            <a:r>
              <a:rPr lang="fr-FR" sz="6600" dirty="0" smtClean="0"/>
              <a:t>: Faille XSS</a:t>
            </a:r>
            <a:endParaRPr lang="fr-FR" sz="6600" dirty="0"/>
          </a:p>
        </p:txBody>
      </p:sp>
    </p:spTree>
    <p:custDataLst>
      <p:tags r:id="rId1"/>
    </p:custDataLst>
    <p:extLst>
      <p:ext uri="{BB962C8B-B14F-4D97-AF65-F5344CB8AC3E}">
        <p14:creationId xmlns:p14="http://schemas.microsoft.com/office/powerpoint/2010/main" val="420864179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20280" y="1700808"/>
            <a:ext cx="5760640" cy="3693319"/>
          </a:xfrm>
          <a:prstGeom prst="rect">
            <a:avLst/>
          </a:prstGeom>
        </p:spPr>
        <p:txBody>
          <a:bodyPr wrap="square">
            <a:spAutoFit/>
          </a:bodyPr>
          <a:lstStyle/>
          <a:p>
            <a:r>
              <a:rPr lang="fr-FR" b="1" dirty="0"/>
              <a:t>Introduction à la Faille XSS</a:t>
            </a:r>
          </a:p>
          <a:p>
            <a:r>
              <a:rPr lang="fr-FR" dirty="0"/>
              <a:t>Les failles XSS (Cross-Site Scripting) sont des techniques d'exploitation qui permettent à des attaquants d'injecter des scripts malveillants sur des sites Web.</a:t>
            </a:r>
          </a:p>
          <a:p>
            <a:endParaRPr lang="fr-FR" dirty="0"/>
          </a:p>
          <a:p>
            <a:r>
              <a:rPr lang="fr-FR" dirty="0"/>
              <a:t>Les risques d'une faille XSS sont très variés. Les attaquants peuvent voler des informations sensibles, comme les mots de passe et les informations bancaires des utilisateurs.</a:t>
            </a:r>
          </a:p>
          <a:p>
            <a:r>
              <a:rPr lang="fr-FR" dirty="0"/>
              <a:t>Les attaquants peuvent également modifier des informations sur le site Web, ce qui peut entraîner des pertes financières pour le site Web et ses utilisateurs. Les attaquants peuvent également exécuter des logiciels malveillants sur les ordinateurs des utilisateurs.</a:t>
            </a:r>
          </a:p>
        </p:txBody>
      </p:sp>
      <p:sp>
        <p:nvSpPr>
          <p:cNvPr id="10" name="Titre 1"/>
          <p:cNvSpPr txBox="1">
            <a:spLocks/>
          </p:cNvSpPr>
          <p:nvPr/>
        </p:nvSpPr>
        <p:spPr>
          <a:xfrm>
            <a:off x="762000" y="274638"/>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fr-FR" dirty="0" smtClean="0"/>
              <a:t>Faille XSS</a:t>
            </a:r>
            <a:endParaRPr lang="fr-FR" dirty="0"/>
          </a:p>
        </p:txBody>
      </p:sp>
    </p:spTree>
    <p:extLst>
      <p:ext uri="{BB962C8B-B14F-4D97-AF65-F5344CB8AC3E}">
        <p14:creationId xmlns:p14="http://schemas.microsoft.com/office/powerpoint/2010/main" val="2157364979"/>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a:spLocks/>
          </p:cNvSpPr>
          <p:nvPr/>
        </p:nvSpPr>
        <p:spPr>
          <a:xfrm>
            <a:off x="762000" y="274638"/>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fr-FR" dirty="0" smtClean="0"/>
              <a:t>Faille XSS</a:t>
            </a:r>
            <a:endParaRPr lang="fr-FR" dirty="0"/>
          </a:p>
        </p:txBody>
      </p:sp>
      <p:sp>
        <p:nvSpPr>
          <p:cNvPr id="4" name="ZoneTexte 3"/>
          <p:cNvSpPr txBox="1"/>
          <p:nvPr/>
        </p:nvSpPr>
        <p:spPr>
          <a:xfrm>
            <a:off x="789463" y="1679121"/>
            <a:ext cx="3744415" cy="461665"/>
          </a:xfrm>
          <a:prstGeom prst="rect">
            <a:avLst/>
          </a:prstGeom>
          <a:noFill/>
        </p:spPr>
        <p:txBody>
          <a:bodyPr wrap="square" rtlCol="0">
            <a:spAutoFit/>
          </a:bodyPr>
          <a:lstStyle/>
          <a:p>
            <a:r>
              <a:rPr lang="fr-FR" sz="2400" b="1" dirty="0" smtClean="0"/>
              <a:t>Démontrer une Faille XSS</a:t>
            </a:r>
          </a:p>
        </p:txBody>
      </p:sp>
      <p:graphicFrame>
        <p:nvGraphicFramePr>
          <p:cNvPr id="5" name="Tableau 4"/>
          <p:cNvGraphicFramePr>
            <a:graphicFrameLocks noGrp="1"/>
          </p:cNvGraphicFramePr>
          <p:nvPr>
            <p:extLst>
              <p:ext uri="{D42A27DB-BD31-4B8C-83A1-F6EECF244321}">
                <p14:modId xmlns:p14="http://schemas.microsoft.com/office/powerpoint/2010/main" val="2710695989"/>
              </p:ext>
            </p:extLst>
          </p:nvPr>
        </p:nvGraphicFramePr>
        <p:xfrm>
          <a:off x="640685" y="3814734"/>
          <a:ext cx="8325412" cy="2118313"/>
        </p:xfrm>
        <a:graphic>
          <a:graphicData uri="http://schemas.openxmlformats.org/drawingml/2006/table">
            <a:tbl>
              <a:tblPr firstRow="1" bandRow="1">
                <a:tableStyleId>{5C22544A-7EE6-4342-B048-85BDC9FD1C3A}</a:tableStyleId>
              </a:tblPr>
              <a:tblGrid>
                <a:gridCol w="4162706"/>
                <a:gridCol w="4162706"/>
              </a:tblGrid>
              <a:tr h="362103">
                <a:tc>
                  <a:txBody>
                    <a:bodyPr/>
                    <a:lstStyle/>
                    <a:p>
                      <a:pPr algn="ctr"/>
                      <a:r>
                        <a:rPr lang="fr-FR" dirty="0" smtClean="0"/>
                        <a:t>Risque</a:t>
                      </a:r>
                      <a:endParaRPr lang="fr-FR" dirty="0"/>
                    </a:p>
                  </a:txBody>
                  <a:tcPr/>
                </a:tc>
                <a:tc>
                  <a:txBody>
                    <a:bodyPr/>
                    <a:lstStyle/>
                    <a:p>
                      <a:pPr algn="ctr"/>
                      <a:r>
                        <a:rPr lang="fr-FR" dirty="0" smtClean="0"/>
                        <a:t>Exemple</a:t>
                      </a:r>
                      <a:r>
                        <a:rPr lang="fr-FR" baseline="0" dirty="0" smtClean="0"/>
                        <a:t> c</a:t>
                      </a:r>
                      <a:r>
                        <a:rPr lang="fr-FR" dirty="0" smtClean="0"/>
                        <a:t>ommande</a:t>
                      </a:r>
                      <a:endParaRPr lang="fr-FR" dirty="0"/>
                    </a:p>
                  </a:txBody>
                  <a:tcPr/>
                </a:tc>
              </a:tr>
              <a:tr h="8381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Chaque</a:t>
                      </a:r>
                      <a:r>
                        <a:rPr lang="fr-FR" baseline="0" dirty="0" smtClean="0"/>
                        <a:t> utilisateur peut ainsi basculer sur un site web malveillant lors de chaque </a:t>
                      </a:r>
                      <a:r>
                        <a:rPr lang="fr-FR" baseline="0" dirty="0" err="1" smtClean="0"/>
                        <a:t>submit</a:t>
                      </a:r>
                      <a:r>
                        <a:rPr lang="fr-FR" baseline="0" dirty="0" smtClean="0"/>
                        <a:t> du formulaire.</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kern="1200" dirty="0" smtClean="0">
                          <a:solidFill>
                            <a:schemeClr val="dk1"/>
                          </a:solidFill>
                          <a:effectLst/>
                          <a:latin typeface="+mn-lt"/>
                          <a:ea typeface="+mn-ea"/>
                          <a:cs typeface="+mn-cs"/>
                        </a:rPr>
                        <a:t>&lt;script&gt;</a:t>
                      </a:r>
                      <a:r>
                        <a:rPr lang="fr-FR" sz="1800" kern="1200" dirty="0" err="1" smtClean="0">
                          <a:solidFill>
                            <a:schemeClr val="dk1"/>
                          </a:solidFill>
                          <a:effectLst/>
                          <a:latin typeface="+mn-lt"/>
                          <a:ea typeface="+mn-ea"/>
                          <a:cs typeface="+mn-cs"/>
                        </a:rPr>
                        <a:t>window.location</a:t>
                      </a:r>
                      <a:r>
                        <a:rPr lang="fr-FR" sz="1800" kern="1200" dirty="0" smtClean="0">
                          <a:solidFill>
                            <a:schemeClr val="dk1"/>
                          </a:solidFill>
                          <a:effectLst/>
                          <a:latin typeface="+mn-lt"/>
                          <a:ea typeface="+mn-ea"/>
                          <a:cs typeface="+mn-cs"/>
                        </a:rPr>
                        <a:t>='https://www.ecosia.org/'&lt;/script&gt;</a:t>
                      </a:r>
                    </a:p>
                    <a:p>
                      <a:endParaRPr lang="fr-FR" dirty="0"/>
                    </a:p>
                  </a:txBody>
                  <a:tcPr/>
                </a:tc>
              </a:tr>
              <a:tr h="8381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Possibilité d’afficher</a:t>
                      </a:r>
                      <a:r>
                        <a:rPr lang="fr-FR" baseline="0" dirty="0" smtClean="0"/>
                        <a:t> les cookies personnels de l’utilisateur. </a:t>
                      </a:r>
                      <a:endParaRPr lang="fr-FR" dirty="0" smtClean="0"/>
                    </a:p>
                  </a:txBody>
                  <a:tcPr/>
                </a:tc>
                <a:tc>
                  <a:txBody>
                    <a:bodyPr/>
                    <a:lstStyle/>
                    <a:p>
                      <a:r>
                        <a:rPr lang="fr-FR" sz="1800" kern="1200" dirty="0" smtClean="0">
                          <a:solidFill>
                            <a:schemeClr val="dk1"/>
                          </a:solidFill>
                          <a:effectLst/>
                          <a:latin typeface="+mn-lt"/>
                          <a:ea typeface="+mn-ea"/>
                          <a:cs typeface="+mn-cs"/>
                        </a:rPr>
                        <a:t>&lt;script&gt;console.log(</a:t>
                      </a:r>
                      <a:r>
                        <a:rPr lang="fr-FR" sz="1800" kern="1200" dirty="0" err="1" smtClean="0">
                          <a:solidFill>
                            <a:schemeClr val="dk1"/>
                          </a:solidFill>
                          <a:effectLst/>
                          <a:latin typeface="+mn-lt"/>
                          <a:ea typeface="+mn-ea"/>
                          <a:cs typeface="+mn-cs"/>
                        </a:rPr>
                        <a:t>document.cookie</a:t>
                      </a:r>
                      <a:r>
                        <a:rPr lang="fr-FR" sz="1800" kern="1200" dirty="0" smtClean="0">
                          <a:solidFill>
                            <a:schemeClr val="dk1"/>
                          </a:solidFill>
                          <a:effectLst/>
                          <a:latin typeface="+mn-lt"/>
                          <a:ea typeface="+mn-ea"/>
                          <a:cs typeface="+mn-cs"/>
                        </a:rPr>
                        <a:t>)&lt;/script&gt;</a:t>
                      </a:r>
                      <a:endParaRPr lang="fr-FR" dirty="0"/>
                    </a:p>
                  </a:txBody>
                  <a:tcPr/>
                </a:tc>
              </a:tr>
            </a:tbl>
          </a:graphicData>
        </a:graphic>
      </p:graphicFrame>
      <p:sp>
        <p:nvSpPr>
          <p:cNvPr id="6" name="ZoneTexte 5"/>
          <p:cNvSpPr txBox="1"/>
          <p:nvPr/>
        </p:nvSpPr>
        <p:spPr>
          <a:xfrm>
            <a:off x="789463" y="2188254"/>
            <a:ext cx="3917627" cy="923330"/>
          </a:xfrm>
          <a:prstGeom prst="rect">
            <a:avLst/>
          </a:prstGeom>
          <a:noFill/>
        </p:spPr>
        <p:txBody>
          <a:bodyPr wrap="square" rtlCol="0">
            <a:spAutoFit/>
          </a:bodyPr>
          <a:lstStyle/>
          <a:p>
            <a:r>
              <a:rPr lang="fr-FR" u="sng" dirty="0" smtClean="0"/>
              <a:t>Exemple</a:t>
            </a:r>
            <a:r>
              <a:rPr lang="fr-FR" dirty="0" smtClean="0"/>
              <a:t> : </a:t>
            </a:r>
          </a:p>
          <a:p>
            <a:r>
              <a:rPr lang="fr-FR" dirty="0" smtClean="0"/>
              <a:t>Injection de XSS dans le formulaire d’ajout de commentaire</a:t>
            </a:r>
            <a:endParaRPr lang="fr-FR" dirty="0"/>
          </a:p>
        </p:txBody>
      </p:sp>
      <p:sp>
        <p:nvSpPr>
          <p:cNvPr id="7" name="ZoneTexte 6"/>
          <p:cNvSpPr txBox="1"/>
          <p:nvPr/>
        </p:nvSpPr>
        <p:spPr>
          <a:xfrm>
            <a:off x="611560" y="5945623"/>
            <a:ext cx="8354537" cy="923330"/>
          </a:xfrm>
          <a:prstGeom prst="rect">
            <a:avLst/>
          </a:prstGeom>
          <a:noFill/>
        </p:spPr>
        <p:txBody>
          <a:bodyPr wrap="square" rtlCol="0">
            <a:spAutoFit/>
          </a:bodyPr>
          <a:lstStyle/>
          <a:p>
            <a:r>
              <a:rPr lang="fr-FR" u="sng" dirty="0" smtClean="0"/>
              <a:t>Scénario</a:t>
            </a:r>
            <a:r>
              <a:rPr lang="fr-FR" dirty="0" smtClean="0"/>
              <a:t> : Il est ainsi possible en mariant les 2 requêtes, qu’un pirate bascule les cookies ou même des données transmises par un formulaire (données bancaires par exemple) vers le site web malveillant du barbouzes 2.0.</a:t>
            </a:r>
            <a:endParaRPr lang="fr-FR" dirty="0"/>
          </a:p>
        </p:txBody>
      </p:sp>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24128" y="1109086"/>
            <a:ext cx="2964358" cy="237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89314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a:spLocks/>
          </p:cNvSpPr>
          <p:nvPr/>
        </p:nvSpPr>
        <p:spPr>
          <a:xfrm>
            <a:off x="762000" y="274638"/>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fr-FR" dirty="0" smtClean="0"/>
              <a:t>Faille XSS</a:t>
            </a:r>
            <a:endParaRPr lang="fr-FR" dirty="0"/>
          </a:p>
        </p:txBody>
      </p:sp>
      <p:sp>
        <p:nvSpPr>
          <p:cNvPr id="4" name="Rectangle 3"/>
          <p:cNvSpPr/>
          <p:nvPr/>
        </p:nvSpPr>
        <p:spPr>
          <a:xfrm>
            <a:off x="624820" y="1215999"/>
            <a:ext cx="8546157" cy="2462213"/>
          </a:xfrm>
          <a:prstGeom prst="rect">
            <a:avLst/>
          </a:prstGeom>
        </p:spPr>
        <p:txBody>
          <a:bodyPr wrap="square">
            <a:spAutoFit/>
          </a:bodyPr>
          <a:lstStyle/>
          <a:p>
            <a:r>
              <a:rPr lang="fr-FR" sz="1400" b="1" dirty="0" smtClean="0"/>
              <a:t>Comment Prévenir les Failles XSS</a:t>
            </a:r>
          </a:p>
          <a:p>
            <a:endParaRPr lang="fr-FR" sz="1400" dirty="0" smtClean="0"/>
          </a:p>
          <a:p>
            <a:r>
              <a:rPr lang="fr-FR" sz="1400" dirty="0" smtClean="0"/>
              <a:t>Pour prévenir de ce risque, le Framework </a:t>
            </a:r>
            <a:r>
              <a:rPr lang="fr-FR" sz="1400" dirty="0" err="1" smtClean="0"/>
              <a:t>Flask</a:t>
            </a:r>
            <a:r>
              <a:rPr lang="fr-FR" sz="1400" dirty="0" smtClean="0"/>
              <a:t> </a:t>
            </a:r>
            <a:r>
              <a:rPr lang="fr-FR" sz="1400" dirty="0"/>
              <a:t>possède une protection </a:t>
            </a:r>
            <a:r>
              <a:rPr lang="fr-FR" sz="1400" dirty="0" smtClean="0"/>
              <a:t>quant à </a:t>
            </a:r>
            <a:r>
              <a:rPr lang="fr-FR" sz="1400" dirty="0" err="1" smtClean="0"/>
              <a:t>à</a:t>
            </a:r>
            <a:r>
              <a:rPr lang="fr-FR" sz="1400" dirty="0" smtClean="0"/>
              <a:t> ce type de faille. Par défaut, il manipule les variables comme des chaines de caractère et ainsi cela évite d’exécuter du html, JS.</a:t>
            </a:r>
          </a:p>
          <a:p>
            <a:r>
              <a:rPr lang="fr-FR" sz="1400" dirty="0" smtClean="0"/>
              <a:t>Cependant, tous </a:t>
            </a:r>
            <a:r>
              <a:rPr lang="fr-FR" sz="1400" dirty="0"/>
              <a:t>les </a:t>
            </a:r>
            <a:r>
              <a:rPr lang="fr-FR" sz="1400" dirty="0" err="1"/>
              <a:t>frameworks</a:t>
            </a:r>
            <a:r>
              <a:rPr lang="fr-FR" sz="1400" dirty="0"/>
              <a:t> ne possèdent pas cette protection. </a:t>
            </a:r>
            <a:endParaRPr lang="fr-FR" sz="1400" dirty="0" smtClean="0"/>
          </a:p>
          <a:p>
            <a:endParaRPr lang="fr-FR" sz="1400" dirty="0"/>
          </a:p>
          <a:p>
            <a:r>
              <a:rPr lang="fr-FR" sz="1400" u="sng" dirty="0" smtClean="0"/>
              <a:t>Exemple</a:t>
            </a:r>
            <a:r>
              <a:rPr lang="fr-FR" sz="1400" b="1" u="sng" dirty="0" smtClean="0"/>
              <a:t> </a:t>
            </a:r>
            <a:r>
              <a:rPr lang="fr-FR" sz="1400" dirty="0" smtClean="0"/>
              <a:t>: Afin </a:t>
            </a:r>
            <a:r>
              <a:rPr lang="fr-FR" sz="1400" dirty="0"/>
              <a:t>de </a:t>
            </a:r>
            <a:r>
              <a:rPr lang="fr-FR" sz="1400" dirty="0" smtClean="0"/>
              <a:t>comprendre très simplement, affichons simplement le commentaire :  &lt;h1&gt;Super site et quel CSS ! &lt;/h1&gt;. </a:t>
            </a:r>
          </a:p>
          <a:p>
            <a:endParaRPr lang="fr-FR" sz="1400" dirty="0"/>
          </a:p>
          <a:p>
            <a:r>
              <a:rPr lang="fr-FR" sz="1400" dirty="0" smtClean="0"/>
              <a:t>À gauche, version non sécurisée </a:t>
            </a:r>
          </a:p>
          <a:p>
            <a:r>
              <a:rPr lang="fr-FR" sz="1400" dirty="0" smtClean="0"/>
              <a:t>À droite, version sécurisée et par défaut.</a:t>
            </a:r>
            <a:endParaRPr lang="fr-FR" sz="1400" dirty="0"/>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17365" y="3633359"/>
            <a:ext cx="2189002" cy="2067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735201" y="3678212"/>
            <a:ext cx="2304256" cy="207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p:cNvPicPr/>
          <p:nvPr/>
        </p:nvPicPr>
        <p:blipFill>
          <a:blip r:embed="rId5"/>
          <a:stretch>
            <a:fillRect/>
          </a:stretch>
        </p:blipFill>
        <p:spPr>
          <a:xfrm>
            <a:off x="5233789" y="5761260"/>
            <a:ext cx="3307080" cy="1135380"/>
          </a:xfrm>
          <a:prstGeom prst="rect">
            <a:avLst/>
          </a:prstGeom>
        </p:spPr>
      </p:pic>
      <p:pic>
        <p:nvPicPr>
          <p:cNvPr id="8" name="Image 7"/>
          <p:cNvPicPr/>
          <p:nvPr/>
        </p:nvPicPr>
        <p:blipFill>
          <a:blip r:embed="rId6"/>
          <a:stretch>
            <a:fillRect/>
          </a:stretch>
        </p:blipFill>
        <p:spPr>
          <a:xfrm>
            <a:off x="769293" y="5864130"/>
            <a:ext cx="3230880" cy="929640"/>
          </a:xfrm>
          <a:prstGeom prst="rect">
            <a:avLst/>
          </a:prstGeom>
        </p:spPr>
      </p:pic>
    </p:spTree>
    <p:extLst>
      <p:ext uri="{BB962C8B-B14F-4D97-AF65-F5344CB8AC3E}">
        <p14:creationId xmlns:p14="http://schemas.microsoft.com/office/powerpoint/2010/main" val="137589314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a:spLocks/>
          </p:cNvSpPr>
          <p:nvPr/>
        </p:nvSpPr>
        <p:spPr>
          <a:xfrm>
            <a:off x="762000" y="274638"/>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fr-FR" dirty="0" smtClean="0"/>
              <a:t>Faille XSS</a:t>
            </a:r>
            <a:endParaRPr lang="fr-FR" dirty="0"/>
          </a:p>
        </p:txBody>
      </p:sp>
      <p:sp>
        <p:nvSpPr>
          <p:cNvPr id="4" name="Rectangle 3"/>
          <p:cNvSpPr/>
          <p:nvPr/>
        </p:nvSpPr>
        <p:spPr>
          <a:xfrm>
            <a:off x="2286000" y="1582341"/>
            <a:ext cx="4572000" cy="3693319"/>
          </a:xfrm>
          <a:prstGeom prst="rect">
            <a:avLst/>
          </a:prstGeom>
        </p:spPr>
        <p:txBody>
          <a:bodyPr>
            <a:spAutoFit/>
          </a:bodyPr>
          <a:lstStyle/>
          <a:p>
            <a:r>
              <a:rPr lang="fr-FR" b="1" dirty="0" smtClean="0"/>
              <a:t>Conclusion</a:t>
            </a:r>
          </a:p>
          <a:p>
            <a:r>
              <a:rPr lang="fr-FR" dirty="0" smtClean="0"/>
              <a:t>Les failles XSS sont des techniques d'exploitation très dangereuses qui peuvent être exploitées par des attaquants pour voler des informations, modifier des informations ou même exécuter des logiciels malveillants sur les ordinateurs des utilisateurs.</a:t>
            </a:r>
          </a:p>
          <a:p>
            <a:r>
              <a:rPr lang="fr-FR" dirty="0" smtClean="0"/>
              <a:t>Il est important de prendre des mesures pour prévenir les failles XSS, en utilisant des outils de sécurité pour scanner les sites Web à la recherche de failles et en mettant en œuvre des contrôles de sécurité stricts sur votre site Web.</a:t>
            </a:r>
            <a:endParaRPr lang="fr-FR" dirty="0"/>
          </a:p>
        </p:txBody>
      </p:sp>
    </p:spTree>
    <p:extLst>
      <p:ext uri="{BB962C8B-B14F-4D97-AF65-F5344CB8AC3E}">
        <p14:creationId xmlns:p14="http://schemas.microsoft.com/office/powerpoint/2010/main" val="365380090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1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13.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4.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4.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5.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6.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7.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8.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9.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2028</Words>
  <Application>Microsoft Office PowerPoint</Application>
  <PresentationFormat>Affichage à l'écran (4:3)</PresentationFormat>
  <Paragraphs>211</Paragraphs>
  <Slides>22</Slides>
  <Notes>17</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Formation</vt:lpstr>
      <vt:lpstr>R4.A.10 - TP Sécurité web</vt:lpstr>
      <vt:lpstr>PARTIE 1 : Injection SQL</vt:lpstr>
      <vt:lpstr>Injection SQL</vt:lpstr>
      <vt:lpstr>Injection SQL</vt:lpstr>
      <vt:lpstr>PARTIE 2 : Faille XSS</vt:lpstr>
      <vt:lpstr>Présentation PowerPoint</vt:lpstr>
      <vt:lpstr>Présentation PowerPoint</vt:lpstr>
      <vt:lpstr>Présentation PowerPoint</vt:lpstr>
      <vt:lpstr>Présentation PowerPoint</vt:lpstr>
      <vt:lpstr>PARTIE 3 : mail OTP </vt:lpstr>
      <vt:lpstr>Mail OTP</vt:lpstr>
      <vt:lpstr>Mail OTP</vt:lpstr>
      <vt:lpstr>PARTIE 4 : contrôle front et middle des données</vt:lpstr>
      <vt:lpstr>Contrôle front et middle des données</vt:lpstr>
      <vt:lpstr>PARTIE 5 : Logs</vt:lpstr>
      <vt:lpstr>Présentation PowerPoint</vt:lpstr>
      <vt:lpstr>Présentation PowerPoint</vt:lpstr>
      <vt:lpstr>Présentation PowerPoint</vt:lpstr>
      <vt:lpstr>Présentation PowerPoint</vt:lpstr>
      <vt:lpstr>PARTIE 6 : Chiffrement applicatif</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2023-04-14T09:29:34Z</dcterms:created>
  <dcterms:modified xsi:type="dcterms:W3CDTF">2023-04-14T11:40:36Z</dcterms:modified>
</cp:coreProperties>
</file>