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4"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104" d="100"/>
          <a:sy n="104" d="100"/>
        </p:scale>
        <p:origin x="144" y="4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FEA7-4938-49B7-A5E8-AA5B0E05B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7CDC492-09DF-4C51-B06A-C23AE799C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FA2DB5A-A181-466A-9AC9-7936B87CFCCC}"/>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6A49CC77-5150-43F6-BDDE-04847F595F6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BB3A047-90EF-447B-8046-BA441D519C07}"/>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292524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4247-F718-4AA2-B57C-4F97FFF8988C}"/>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C81DA47-4451-48CB-8A5D-4DA607B66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7BFCD6A-85CF-406A-AEA4-B31D8829AF5F}"/>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742C20EE-5945-4D9A-AD87-F2AECBCBB93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318927A-1AF6-4B3A-AEF4-8ECF4D7341AA}"/>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1334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F6D7A-D021-466F-BF2A-3F12A15C70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462E211-80B8-48EF-9179-228DE722DA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18BC3FE-D0FC-4715-B030-EAE8E12DD647}"/>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664A41FF-B691-4FE7-9F6E-61667CE21F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5B3B263-DB87-4E4C-861B-0645316DBEBC}"/>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1607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F079-DCEF-4DB4-9C0D-5313FD5194D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598320E-115E-4946-BA94-E9552DBB87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AE35BD0-5C29-43CC-BEC2-759B49A665D5}"/>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3A014091-C28F-4B57-83EB-1FE8BF68B76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45E6B75-D91D-4710-B4C5-8F348CB0F21B}"/>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9127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C7DE-EB35-4009-A5AA-6BF52E3EB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97C3967-35B9-430F-8178-40C03BFCE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8DE28-854D-49C6-A6EE-581D9287E9ED}"/>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2527B461-3A87-4DB0-B56D-31DCF1E1396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0A345E7-B787-46E9-A2F4-B08A0187D93B}"/>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200001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86E8-D2E7-41EC-8460-73903AA5DEA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0D29737-B6F9-42CA-AFC4-C3BDE6090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1521D65-4A78-4C70-AEB0-A2BBF6C66D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15CE637F-C0F5-4C20-9A44-82DBF2463660}"/>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E7065C88-CC72-4144-B1B1-B617A2F19C1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0D05449-0C70-4B03-A38A-56B9CBBC1427}"/>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413836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A94A-AD86-4C88-82C4-D6FC89ACAC6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364C142-13AE-4329-9E16-3BCD5D322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3E08A5-E251-463F-B0DF-9ACCF95F4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4665394B-A1B8-48C4-8671-16B5B2921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99D38-6AED-4E1A-86C3-5B85DA216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A887D8D-1E53-4042-920A-64A3F3A5E566}"/>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8" name="Footer Placeholder 7">
            <a:extLst>
              <a:ext uri="{FF2B5EF4-FFF2-40B4-BE49-F238E27FC236}">
                <a16:creationId xmlns:a16="http://schemas.microsoft.com/office/drawing/2014/main" id="{39588C5F-F01D-4C11-8B8E-295AB20A254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506C7B4-5B1B-4043-A5F2-69DD5CC78562}"/>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8181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A405-107C-4D4B-942A-D1286E450C6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BD8EAEA-2350-4869-BF56-D52777341A19}"/>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4" name="Footer Placeholder 3">
            <a:extLst>
              <a:ext uri="{FF2B5EF4-FFF2-40B4-BE49-F238E27FC236}">
                <a16:creationId xmlns:a16="http://schemas.microsoft.com/office/drawing/2014/main" id="{DEA460AC-314E-4705-B0CE-9533ED32C0DB}"/>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4D6E9DA-4465-4750-BC07-536288C4A1A0}"/>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16064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A0CA5-9CEB-4017-8EDE-FB363860B595}"/>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3" name="Footer Placeholder 2">
            <a:extLst>
              <a:ext uri="{FF2B5EF4-FFF2-40B4-BE49-F238E27FC236}">
                <a16:creationId xmlns:a16="http://schemas.microsoft.com/office/drawing/2014/main" id="{7E15D330-1403-4FE3-8592-FF8D34455AD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00D373A-3BE6-4CEC-ADCC-BCABC5DE2C13}"/>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9261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BB50-D372-42F6-872B-C6BC0F0E2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5A67D73-C852-4892-8FFD-6F7C017DB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89B07E6-4764-43E5-91AC-3E00227EC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440A5-99B2-4BFB-8AE5-C2A86992552C}"/>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1D9C6945-D398-458A-BDC2-7143D74F67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605BE28-691E-4D42-96DA-C15A909FA1D5}"/>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130256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013D-77C7-4D32-8BEE-9278B27AE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094C2CD-124E-419E-8701-2449B7770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25B04BC-2D8A-41C9-B965-1B30D6D83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31C9C-6332-4385-B961-424EB0D3D39E}"/>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3074710B-5B2B-47BF-89EC-840324CD050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24A9139-A2A7-4FB1-833F-C860B74ADF4F}"/>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7550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BF3E3-5987-46BB-8281-CC43277D7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26498AE-27FD-4771-AAB6-4A2830B96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E54E922-D5B5-408F-AE4E-EA8F3107E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42F01B00-3007-47C3-9841-3349AE851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8C4CA522-D662-4FA3-8263-89CB79DA7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441EE-FC92-43C2-902D-0ED5A4A479FC}" type="slidenum">
              <a:rPr lang="en-KE" smtClean="0"/>
              <a:t>‹#›</a:t>
            </a:fld>
            <a:endParaRPr lang="en-KE"/>
          </a:p>
        </p:txBody>
      </p:sp>
    </p:spTree>
    <p:extLst>
      <p:ext uri="{BB962C8B-B14F-4D97-AF65-F5344CB8AC3E}">
        <p14:creationId xmlns:p14="http://schemas.microsoft.com/office/powerpoint/2010/main" val="273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g"/><Relationship Id="rId7" Type="http://schemas.openxmlformats.org/officeDocument/2006/relationships/image" Target="../media/image18.jpe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eg"/><Relationship Id="rId9"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hyperlink" Target="mailto:raphaelitoti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tralbank.go.ke/reports/cbk-reports-and-financial-statem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07FD40-AD9B-4593-A95A-D1E75BB4D10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36820" y="540689"/>
            <a:ext cx="10718360" cy="5637475"/>
          </a:xfrm>
          <a:prstGeom prst="rect">
            <a:avLst/>
          </a:prstGeom>
          <a:effectLst>
            <a:outerShdw blurRad="1270000" dist="50800" dir="5400000" algn="ctr" rotWithShape="0">
              <a:srgbClr val="000000"/>
            </a:outerShdw>
          </a:effectLst>
        </p:spPr>
      </p:pic>
      <p:sp>
        <p:nvSpPr>
          <p:cNvPr id="2" name="Title 1">
            <a:extLst>
              <a:ext uri="{FF2B5EF4-FFF2-40B4-BE49-F238E27FC236}">
                <a16:creationId xmlns:a16="http://schemas.microsoft.com/office/drawing/2014/main" id="{C830498E-E3E6-42AE-8A27-A84FD9FE4861}"/>
              </a:ext>
            </a:extLst>
          </p:cNvPr>
          <p:cNvSpPr>
            <a:spLocks noGrp="1"/>
          </p:cNvSpPr>
          <p:nvPr>
            <p:ph type="ctrTitle"/>
          </p:nvPr>
        </p:nvSpPr>
        <p:spPr>
          <a:xfrm>
            <a:off x="736820" y="1900935"/>
            <a:ext cx="6657892" cy="3595610"/>
          </a:xfrm>
          <a:effectLst>
            <a:outerShdw blurRad="1270000" algn="ctr" rotWithShape="0">
              <a:srgbClr val="000000">
                <a:alpha val="0"/>
              </a:srgbClr>
            </a:outerShdw>
          </a:effectLst>
        </p:spPr>
        <p:txBody>
          <a:bodyPr>
            <a:normAutofit fontScale="90000"/>
          </a:bodyPr>
          <a:lstStyle/>
          <a:p>
            <a:pPr algn="l"/>
            <a:r>
              <a:rPr lang="en-US" sz="4900" b="1" dirty="0">
                <a:solidFill>
                  <a:schemeClr val="bg1"/>
                </a:solidFill>
                <a:latin typeface="Times New Roman" panose="02020603050405020304" pitchFamily="18" charset="0"/>
                <a:cs typeface="Times New Roman" panose="02020603050405020304" pitchFamily="18" charset="0"/>
              </a:rPr>
              <a:t>Analysis of Government Debt and Revenue Dynamics: Trends, Correlations, and Sustainability Challenges</a:t>
            </a:r>
            <a:br>
              <a:rPr lang="en-US" sz="4900" b="1" dirty="0">
                <a:latin typeface="Arial Narrow" panose="020B0606020202030204" pitchFamily="34" charset="0"/>
              </a:rPr>
            </a:br>
            <a:br>
              <a:rPr lang="en-US" b="1" dirty="0">
                <a:latin typeface="Arial Narrow" panose="020B0606020202030204" pitchFamily="34" charset="0"/>
              </a:rPr>
            </a:br>
            <a:r>
              <a:rPr lang="en-US" sz="2700" dirty="0">
                <a:solidFill>
                  <a:schemeClr val="bg1"/>
                </a:solidFill>
              </a:rPr>
              <a:t>with Microsoft Excel</a:t>
            </a:r>
            <a:endParaRPr lang="en-KE" dirty="0">
              <a:solidFill>
                <a:schemeClr val="bg1"/>
              </a:solidFill>
            </a:endParaRPr>
          </a:p>
        </p:txBody>
      </p:sp>
      <p:sp>
        <p:nvSpPr>
          <p:cNvPr id="6" name="TextBox 5">
            <a:extLst>
              <a:ext uri="{FF2B5EF4-FFF2-40B4-BE49-F238E27FC236}">
                <a16:creationId xmlns:a16="http://schemas.microsoft.com/office/drawing/2014/main" id="{B2E8F35B-DFC7-47A5-A7D4-1C6FD2804815}"/>
              </a:ext>
            </a:extLst>
          </p:cNvPr>
          <p:cNvSpPr txBox="1"/>
          <p:nvPr/>
        </p:nvSpPr>
        <p:spPr>
          <a:xfrm>
            <a:off x="736820" y="6178164"/>
            <a:ext cx="3824578" cy="338554"/>
          </a:xfrm>
          <a:prstGeom prst="rect">
            <a:avLst/>
          </a:prstGeom>
          <a:noFill/>
        </p:spPr>
        <p:txBody>
          <a:bodyPr wrap="square" rtlCol="0">
            <a:spAutoFit/>
          </a:bodyPr>
          <a:lstStyle/>
          <a:p>
            <a:r>
              <a:rPr lang="en-US" sz="1600" dirty="0"/>
              <a:t>DATA ANALYST RAPHAEL ITOTIA</a:t>
            </a:r>
            <a:endParaRPr lang="en-KE" sz="1600" dirty="0"/>
          </a:p>
        </p:txBody>
      </p:sp>
    </p:spTree>
    <p:extLst>
      <p:ext uri="{BB962C8B-B14F-4D97-AF65-F5344CB8AC3E}">
        <p14:creationId xmlns:p14="http://schemas.microsoft.com/office/powerpoint/2010/main" val="39275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lnSpcReduction="100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 Debt-to-Revenue Ratio</a:t>
            </a: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7</a:t>
            </a:r>
            <a:endParaRPr lang="en-KE" dirty="0"/>
          </a:p>
        </p:txBody>
      </p:sp>
      <p:sp>
        <p:nvSpPr>
          <p:cNvPr id="5" name="TextBox 4">
            <a:extLst>
              <a:ext uri="{FF2B5EF4-FFF2-40B4-BE49-F238E27FC236}">
                <a16:creationId xmlns:a16="http://schemas.microsoft.com/office/drawing/2014/main" id="{0FBE1402-261D-408C-A242-38A301A458DA}"/>
              </a:ext>
            </a:extLst>
          </p:cNvPr>
          <p:cNvSpPr txBox="1"/>
          <p:nvPr/>
        </p:nvSpPr>
        <p:spPr>
          <a:xfrm>
            <a:off x="6613236" y="1634835"/>
            <a:ext cx="5237964" cy="4431983"/>
          </a:xfrm>
          <a:prstGeom prst="rect">
            <a:avLst/>
          </a:prstGeom>
          <a:noFill/>
        </p:spPr>
        <p:txBody>
          <a:bodyPr wrap="square" rtlCol="0">
            <a:spAutoFit/>
          </a:bodyPr>
          <a:lstStyle/>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The two lines are almost identical, indicating that grants have a minimal effect on the overall debt burden relative to revenue. </a:t>
            </a:r>
          </a:p>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Whether grants are included or excluded, the trend shows a significant increase in the debt-to-revenue ratio over time, reflecting growing fiscal pressure. </a:t>
            </a:r>
          </a:p>
          <a:p>
            <a:pPr>
              <a:lnSpc>
                <a:spcPct val="150000"/>
              </a:lnSpc>
            </a:pPr>
            <a:endParaRPr lang="en-U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This suggests that Kenya's debt sustainability concerns are largely independent of grants, and the primary focus should be on managing debt relative to internally generated revenue.</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endParaRPr lang="en-KE" dirty="0"/>
          </a:p>
        </p:txBody>
      </p:sp>
      <p:pic>
        <p:nvPicPr>
          <p:cNvPr id="7" name="Picture 6">
            <a:extLst>
              <a:ext uri="{FF2B5EF4-FFF2-40B4-BE49-F238E27FC236}">
                <a16:creationId xmlns:a16="http://schemas.microsoft.com/office/drawing/2014/main" id="{676DE92A-1B9B-48A3-BD5C-BA578203B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34835"/>
            <a:ext cx="5701145" cy="4488765"/>
          </a:xfrm>
          <a:prstGeom prst="rect">
            <a:avLst/>
          </a:prstGeom>
        </p:spPr>
      </p:pic>
    </p:spTree>
    <p:extLst>
      <p:ext uri="{BB962C8B-B14F-4D97-AF65-F5344CB8AC3E}">
        <p14:creationId xmlns:p14="http://schemas.microsoft.com/office/powerpoint/2010/main" val="388930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fontScale="925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Year-on-Year Growth Rate</a:t>
            </a:r>
          </a:p>
          <a:p>
            <a:pPr marL="0" indent="0">
              <a:buNone/>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8</a:t>
            </a:r>
            <a:endParaRPr lang="en-KE" dirty="0"/>
          </a:p>
        </p:txBody>
      </p:sp>
      <p:pic>
        <p:nvPicPr>
          <p:cNvPr id="8" name="Picture 7">
            <a:extLst>
              <a:ext uri="{FF2B5EF4-FFF2-40B4-BE49-F238E27FC236}">
                <a16:creationId xmlns:a16="http://schemas.microsoft.com/office/drawing/2014/main" id="{ED7BD1EC-892D-4B7E-8859-D07B9A6BB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6526"/>
            <a:ext cx="7134009" cy="3842329"/>
          </a:xfrm>
          <a:prstGeom prst="rect">
            <a:avLst/>
          </a:prstGeom>
        </p:spPr>
      </p:pic>
      <p:sp>
        <p:nvSpPr>
          <p:cNvPr id="9" name="TextBox 8">
            <a:extLst>
              <a:ext uri="{FF2B5EF4-FFF2-40B4-BE49-F238E27FC236}">
                <a16:creationId xmlns:a16="http://schemas.microsoft.com/office/drawing/2014/main" id="{BFEC4408-984C-4C71-8313-A526C5023A75}"/>
              </a:ext>
            </a:extLst>
          </p:cNvPr>
          <p:cNvSpPr txBox="1"/>
          <p:nvPr/>
        </p:nvSpPr>
        <p:spPr>
          <a:xfrm>
            <a:off x="7075055" y="1129151"/>
            <a:ext cx="4776145" cy="4539704"/>
          </a:xfrm>
          <a:prstGeom prst="rect">
            <a:avLst/>
          </a:prstGeom>
          <a:noFill/>
        </p:spPr>
        <p:txBody>
          <a:bodyPr wrap="square" rtlCol="0">
            <a:spAutoFit/>
          </a:bodyPr>
          <a:lstStyle/>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It’s clear that debt has generally been growing at a faster pace compared to revenue over the years, with several years where debt growth significantly outpaced revenue growth (e.g., </a:t>
            </a:r>
            <a:r>
              <a:rPr lang="en-US" sz="1400" b="1" dirty="0">
                <a:effectLst/>
                <a:latin typeface="Calibri" panose="020F0502020204030204" pitchFamily="34" charset="0"/>
                <a:ea typeface="Calibri" panose="020F0502020204030204" pitchFamily="34" charset="0"/>
                <a:cs typeface="SimSun" panose="02010600030101010101" pitchFamily="2" charset="-122"/>
              </a:rPr>
              <a:t>2015/2016</a:t>
            </a:r>
            <a:r>
              <a:rPr lang="en-US" sz="1400" dirty="0">
                <a:effectLst/>
                <a:latin typeface="Calibri" panose="020F0502020204030204" pitchFamily="34" charset="0"/>
                <a:ea typeface="Calibri" panose="020F0502020204030204" pitchFamily="34" charset="0"/>
                <a:cs typeface="SimSun" panose="02010600030101010101" pitchFamily="2" charset="-122"/>
              </a:rPr>
              <a:t> and </a:t>
            </a:r>
            <a:r>
              <a:rPr lang="en-US" sz="1400" b="1" dirty="0">
                <a:effectLst/>
                <a:latin typeface="Calibri" panose="020F0502020204030204" pitchFamily="34" charset="0"/>
                <a:ea typeface="Calibri" panose="020F0502020204030204" pitchFamily="34" charset="0"/>
                <a:cs typeface="SimSun" panose="02010600030101010101" pitchFamily="2" charset="-122"/>
              </a:rPr>
              <a:t>2019/2020</a:t>
            </a:r>
            <a:r>
              <a:rPr lang="en-US" sz="1400" dirty="0">
                <a:effectLst/>
                <a:latin typeface="Calibri" panose="020F0502020204030204" pitchFamily="34" charset="0"/>
                <a:ea typeface="Calibri" panose="020F0502020204030204" pitchFamily="34" charset="0"/>
                <a:cs typeface="SimSun" panose="02010600030101010101" pitchFamily="2" charset="-122"/>
              </a:rPr>
              <a:t>). </a:t>
            </a:r>
          </a:p>
          <a:p>
            <a:pPr>
              <a:lnSpc>
                <a:spcPct val="150000"/>
              </a:lnSpc>
            </a:pP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Notably, in </a:t>
            </a:r>
            <a:r>
              <a:rPr lang="en-US" sz="1400" b="1" dirty="0">
                <a:effectLst/>
                <a:latin typeface="Calibri" panose="020F0502020204030204" pitchFamily="34" charset="0"/>
                <a:ea typeface="Calibri" panose="020F0502020204030204" pitchFamily="34" charset="0"/>
                <a:cs typeface="SimSun" panose="02010600030101010101" pitchFamily="2" charset="-122"/>
              </a:rPr>
              <a:t>2018/2019</a:t>
            </a:r>
            <a:r>
              <a:rPr lang="en-US" sz="1400" dirty="0">
                <a:effectLst/>
                <a:latin typeface="Calibri" panose="020F0502020204030204" pitchFamily="34" charset="0"/>
                <a:ea typeface="Calibri" panose="020F0502020204030204" pitchFamily="34" charset="0"/>
                <a:cs typeface="SimSun" panose="02010600030101010101" pitchFamily="2" charset="-122"/>
              </a:rPr>
              <a:t>, revenue growth was negative, while debt growth continued, indicating increasing reliance on borrowing even when revenue declined. </a:t>
            </a:r>
          </a:p>
          <a:p>
            <a:pPr>
              <a:lnSpc>
                <a:spcPct val="150000"/>
              </a:lnSpc>
            </a:pP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This suggests a widening gap between revenue and debt, potentially signaling increasing fiscal pressures. The few years where revenue growth exceeded debt growth are exceptions rather than the norm.</a:t>
            </a:r>
            <a:endParaRPr lang="en-KE" sz="1400" dirty="0">
              <a:effectLst/>
              <a:latin typeface="Calibri" panose="020F0502020204030204" pitchFamily="34" charset="0"/>
              <a:ea typeface="Calibri" panose="020F0502020204030204" pitchFamily="34" charset="0"/>
              <a:cs typeface="SimSun" panose="02010600030101010101" pitchFamily="2" charset="-122"/>
            </a:endParaRPr>
          </a:p>
          <a:p>
            <a:endParaRPr lang="en-KE" sz="1600" dirty="0"/>
          </a:p>
        </p:txBody>
      </p:sp>
    </p:spTree>
    <p:extLst>
      <p:ext uri="{BB962C8B-B14F-4D97-AF65-F5344CB8AC3E}">
        <p14:creationId xmlns:p14="http://schemas.microsoft.com/office/powerpoint/2010/main" val="172334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lnSpcReduction="100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 Critical Periods</a:t>
            </a: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9</a:t>
            </a:r>
            <a:endParaRPr lang="en-KE" dirty="0"/>
          </a:p>
        </p:txBody>
      </p:sp>
      <p:sp>
        <p:nvSpPr>
          <p:cNvPr id="9" name="TextBox 8">
            <a:extLst>
              <a:ext uri="{FF2B5EF4-FFF2-40B4-BE49-F238E27FC236}">
                <a16:creationId xmlns:a16="http://schemas.microsoft.com/office/drawing/2014/main" id="{BFEC4408-984C-4C71-8313-A526C5023A75}"/>
              </a:ext>
            </a:extLst>
          </p:cNvPr>
          <p:cNvSpPr txBox="1"/>
          <p:nvPr/>
        </p:nvSpPr>
        <p:spPr>
          <a:xfrm>
            <a:off x="838200" y="1878720"/>
            <a:ext cx="10611678" cy="4429546"/>
          </a:xfrm>
          <a:prstGeom prst="rect">
            <a:avLst/>
          </a:prstGeom>
          <a:noFill/>
        </p:spPr>
        <p:txBody>
          <a:bodyPr wrap="square" lIns="0" tIns="0" rIns="0" bIns="0"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From the </a:t>
            </a:r>
            <a:r>
              <a:rPr lang="en-US" sz="1800" dirty="0">
                <a:effectLst/>
                <a:latin typeface="Calibri" panose="020F0502020204030204" pitchFamily="34" charset="0"/>
                <a:ea typeface="Calibri" panose="020F0502020204030204" pitchFamily="34" charset="0"/>
                <a:cs typeface="SimSun" panose="02010600030101010101" pitchFamily="2" charset="-122"/>
                <a:hlinkClick r:id="rId2" action="ppaction://hlinksldjump"/>
              </a:rPr>
              <a:t>Debt-to-Revenue Ratio chart</a:t>
            </a:r>
            <a:r>
              <a:rPr lang="en-US" sz="1800" dirty="0">
                <a:effectLst/>
                <a:latin typeface="Calibri" panose="020F0502020204030204" pitchFamily="34" charset="0"/>
                <a:ea typeface="Calibri" panose="020F0502020204030204" pitchFamily="34" charset="0"/>
                <a:cs typeface="SimSun" panose="02010600030101010101" pitchFamily="2" charset="-122"/>
              </a:rPr>
              <a:t>, the following periods show notable spikes in the ratio:</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There is a significant increase in the Debt-to-Revenue Ratio, moving from approximately 2.6 to 3.13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2018/2019</a:t>
            </a:r>
            <a:r>
              <a:rPr lang="en-US" sz="1800" dirty="0">
                <a:effectLst/>
                <a:latin typeface="Calibri" panose="020F0502020204030204" pitchFamily="34" charset="0"/>
                <a:ea typeface="Calibri" panose="020F0502020204030204" pitchFamily="34" charset="0"/>
                <a:cs typeface="SimSun" panose="02010600030101010101" pitchFamily="2" charset="-122"/>
              </a:rPr>
              <a:t>: The ratio continues to rise, reaching around 3.88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2020/2021</a:t>
            </a:r>
            <a:r>
              <a:rPr lang="en-US" sz="1800" dirty="0">
                <a:effectLst/>
                <a:latin typeface="Calibri" panose="020F0502020204030204" pitchFamily="34" charset="0"/>
                <a:ea typeface="Calibri" panose="020F0502020204030204" pitchFamily="34" charset="0"/>
                <a:cs typeface="SimSun" panose="02010600030101010101" pitchFamily="2" charset="-122"/>
              </a:rPr>
              <a:t>: Another spike is observed where the ratio exceeds 4, reaching 4.31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These periods indicate times when the growth in debt substantially outpaced revenue, leading to an increased debt burden relative to the revenue generated.</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endParaRPr lang="en-KE" sz="1600" dirty="0"/>
          </a:p>
        </p:txBody>
      </p:sp>
    </p:spTree>
    <p:extLst>
      <p:ext uri="{BB962C8B-B14F-4D97-AF65-F5344CB8AC3E}">
        <p14:creationId xmlns:p14="http://schemas.microsoft.com/office/powerpoint/2010/main" val="415651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C796-7475-410E-AE1E-CCCB91CD17D8}"/>
              </a:ext>
            </a:extLst>
          </p:cNvPr>
          <p:cNvSpPr>
            <a:spLocks noGrp="1"/>
          </p:cNvSpPr>
          <p:nvPr>
            <p:ph type="title"/>
          </p:nvPr>
        </p:nvSpPr>
        <p:spPr>
          <a:xfrm>
            <a:off x="838200" y="63611"/>
            <a:ext cx="10515600" cy="1325563"/>
          </a:xfrm>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dirty="0"/>
          </a:p>
        </p:txBody>
      </p:sp>
      <p:sp>
        <p:nvSpPr>
          <p:cNvPr id="3" name="Content Placeholder 2">
            <a:extLst>
              <a:ext uri="{FF2B5EF4-FFF2-40B4-BE49-F238E27FC236}">
                <a16:creationId xmlns:a16="http://schemas.microsoft.com/office/drawing/2014/main" id="{DC24F998-38B2-4C9D-99C6-4B5B33E1DDBF}"/>
              </a:ext>
            </a:extLst>
          </p:cNvPr>
          <p:cNvSpPr>
            <a:spLocks noGrp="1"/>
          </p:cNvSpPr>
          <p:nvPr>
            <p:ph idx="1"/>
          </p:nvPr>
        </p:nvSpPr>
        <p:spPr>
          <a:xfrm>
            <a:off x="838200" y="1879200"/>
            <a:ext cx="10612800" cy="4428000"/>
          </a:xfrm>
        </p:spPr>
        <p:txBody>
          <a:bodyPr>
            <a:normAutofit/>
          </a:bodyPr>
          <a:lstStyle/>
          <a:p>
            <a:pPr marL="0" indent="0">
              <a:lnSpc>
                <a:spcPct val="150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From the </a:t>
            </a:r>
            <a:r>
              <a:rPr lang="en-US" sz="1800" dirty="0">
                <a:effectLst/>
                <a:latin typeface="Calibri" panose="020F0502020204030204" pitchFamily="34" charset="0"/>
                <a:ea typeface="Calibri" panose="020F0502020204030204" pitchFamily="34" charset="0"/>
                <a:cs typeface="SimSun" panose="02010600030101010101" pitchFamily="2" charset="-122"/>
                <a:hlinkClick r:id="rId2" action="ppaction://hlinksldjump"/>
              </a:rPr>
              <a:t>Growth rate chart</a:t>
            </a:r>
            <a:r>
              <a:rPr lang="en-US" sz="1800" dirty="0">
                <a:effectLst/>
                <a:latin typeface="Calibri" panose="020F0502020204030204" pitchFamily="34" charset="0"/>
                <a:ea typeface="Calibri" panose="020F0502020204030204" pitchFamily="34" charset="0"/>
                <a:cs typeface="SimSun" panose="02010600030101010101" pitchFamily="2" charset="-122"/>
              </a:rPr>
              <a:t>,</a:t>
            </a: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Debt Growth Rate was at 27.65% while</a:t>
            </a:r>
            <a:r>
              <a:rPr lang="en-US" sz="1800" dirty="0">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Revenue Growth Rate at 6.40%. This shows a substantial divergence, with debt growth far exceeding revenue growth by over 20%. This could indicate heavy borrowing during a period of relatively slow revenue increase.</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2018/2019</a:t>
            </a:r>
            <a:r>
              <a:rPr lang="en-US" sz="1800" dirty="0">
                <a:effectLst/>
                <a:latin typeface="Calibri" panose="020F0502020204030204" pitchFamily="34" charset="0"/>
                <a:ea typeface="Calibri" panose="020F0502020204030204" pitchFamily="34" charset="0"/>
                <a:cs typeface="SimSun" panose="02010600030101010101" pitchFamily="2" charset="-122"/>
              </a:rPr>
              <a:t>: Debt Growth Rate was at 15.27% while</a:t>
            </a:r>
            <a:r>
              <a:rPr lang="en-US" sz="1800" dirty="0">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Revenue Growth Rate at -1.67%. Revenue actually declined this year, while debt growth was still substantial. This creates a critical financial imbalance, suggesting that borrowing continued despite a drop in revenue.</a:t>
            </a:r>
            <a:endParaRPr lang="en-KE" dirty="0"/>
          </a:p>
        </p:txBody>
      </p:sp>
      <p:sp>
        <p:nvSpPr>
          <p:cNvPr id="5" name="TextBox 4">
            <a:extLst>
              <a:ext uri="{FF2B5EF4-FFF2-40B4-BE49-F238E27FC236}">
                <a16:creationId xmlns:a16="http://schemas.microsoft.com/office/drawing/2014/main" id="{745BBB80-FC74-49E1-9219-3FCCE040A44D}"/>
              </a:ext>
            </a:extLst>
          </p:cNvPr>
          <p:cNvSpPr txBox="1"/>
          <p:nvPr/>
        </p:nvSpPr>
        <p:spPr>
          <a:xfrm>
            <a:off x="113538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10</a:t>
            </a:r>
          </a:p>
        </p:txBody>
      </p:sp>
    </p:spTree>
    <p:extLst>
      <p:ext uri="{BB962C8B-B14F-4D97-AF65-F5344CB8AC3E}">
        <p14:creationId xmlns:p14="http://schemas.microsoft.com/office/powerpoint/2010/main" val="388454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85CD-923D-4C9C-9A0E-5FE3158F9B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97F9C6-3A03-417A-912C-65193487C98F}"/>
              </a:ext>
            </a:extLst>
          </p:cNvPr>
          <p:cNvSpPr>
            <a:spLocks noGrp="1"/>
          </p:cNvSpPr>
          <p:nvPr>
            <p:ph idx="1"/>
          </p:nvPr>
        </p:nvSpPr>
        <p:spPr>
          <a:xfrm>
            <a:off x="838201" y="1626842"/>
            <a:ext cx="6492902" cy="4351338"/>
          </a:xfrm>
        </p:spPr>
        <p:txBody>
          <a:bodyPr>
            <a:normAutofit fontScale="700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analysis of the relationship between government debt and revenue over the years has provided several critical insights: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Increasing Debt-to-Revenue Ratio</a:t>
            </a:r>
            <a:r>
              <a:rPr lang="en-US" sz="1800" dirty="0">
                <a:effectLst/>
                <a:latin typeface="Calibri" panose="020F0502020204030204" pitchFamily="34" charset="0"/>
                <a:ea typeface="Calibri" panose="020F0502020204030204" pitchFamily="34" charset="0"/>
                <a:cs typeface="SimSun" panose="02010600030101010101" pitchFamily="2" charset="-122"/>
              </a:rPr>
              <a:t>: The Debt-to-Revenue Ratio has shown an upward trend over the years, indicating that debt is growing at a faster pace than revenue. </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Periods of Significant Debt Growth</a:t>
            </a:r>
            <a:r>
              <a:rPr lang="en-US" sz="1800" dirty="0">
                <a:effectLst/>
                <a:latin typeface="Calibri" panose="020F0502020204030204" pitchFamily="34" charset="0"/>
                <a:ea typeface="Calibri" panose="020F0502020204030204" pitchFamily="34" charset="0"/>
                <a:cs typeface="SimSun" panose="02010600030101010101" pitchFamily="2" charset="-122"/>
              </a:rPr>
              <a:t>: Certain periods, notably </a:t>
            </a: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and </a:t>
            </a:r>
            <a:r>
              <a:rPr lang="en-US" sz="1800" b="1" dirty="0">
                <a:effectLst/>
                <a:latin typeface="Calibri" panose="020F0502020204030204" pitchFamily="34" charset="0"/>
                <a:ea typeface="Calibri" panose="020F0502020204030204" pitchFamily="34" charset="0"/>
                <a:cs typeface="SimSun" panose="02010600030101010101" pitchFamily="2" charset="-122"/>
              </a:rPr>
              <a:t>2019/2020</a:t>
            </a:r>
            <a:r>
              <a:rPr lang="en-US" sz="1800" dirty="0">
                <a:effectLst/>
                <a:latin typeface="Calibri" panose="020F0502020204030204" pitchFamily="34" charset="0"/>
                <a:ea typeface="Calibri" panose="020F0502020204030204" pitchFamily="34" charset="0"/>
                <a:cs typeface="SimSun" panose="02010600030101010101" pitchFamily="2" charset="-122"/>
              </a:rPr>
              <a:t>, saw significant spikes in debt growth, especially compared to revenue growth. These spikes indicate times of fiscal stress where the government likely had to borrow heavily to deal with economic challenges.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Correlation Between Debt and Revenue</a:t>
            </a:r>
            <a:r>
              <a:rPr lang="en-US" sz="1800" dirty="0">
                <a:effectLst/>
                <a:latin typeface="Calibri" panose="020F0502020204030204" pitchFamily="34" charset="0"/>
                <a:ea typeface="Calibri" panose="020F0502020204030204" pitchFamily="34" charset="0"/>
                <a:cs typeface="SimSun" panose="02010600030101010101" pitchFamily="2" charset="-122"/>
              </a:rPr>
              <a:t>: The correlation analysis revealed strong positive relationships between revenue and the two forms of debt (domestic and external). It indicates that revenue alone may not be sufficient to curb borrowing trends.</a:t>
            </a: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Impact of Grants</a:t>
            </a:r>
            <a:r>
              <a:rPr lang="en-US" sz="1800" dirty="0">
                <a:effectLst/>
                <a:latin typeface="Calibri" panose="020F0502020204030204" pitchFamily="34" charset="0"/>
                <a:ea typeface="Calibri" panose="020F0502020204030204" pitchFamily="34" charset="0"/>
                <a:cs typeface="SimSun" panose="02010600030101010101" pitchFamily="2" charset="-122"/>
              </a:rPr>
              <a:t>: The analysis shows that including grants in revenue calculations does somewhat reduce the Debt-to-Revenue Ratio, but not significantly. It means that while grants provide some relief, they are not enough to counterbalance the overall rising debt levels.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901537F3-1A15-4764-9430-53611D7F87B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11</a:t>
            </a:r>
            <a:endParaRPr lang="en-KE" dirty="0"/>
          </a:p>
        </p:txBody>
      </p:sp>
      <p:sp>
        <p:nvSpPr>
          <p:cNvPr id="31" name="Freeform: Shape 30">
            <a:extLst>
              <a:ext uri="{FF2B5EF4-FFF2-40B4-BE49-F238E27FC236}">
                <a16:creationId xmlns:a16="http://schemas.microsoft.com/office/drawing/2014/main" id="{2ACB7185-CAE1-461B-A0FD-6E5013EACC9B}"/>
              </a:ext>
            </a:extLst>
          </p:cNvPr>
          <p:cNvSpPr/>
          <p:nvPr/>
        </p:nvSpPr>
        <p:spPr>
          <a:xfrm>
            <a:off x="7331100" y="879820"/>
            <a:ext cx="4520099" cy="5098360"/>
          </a:xfrm>
          <a:custGeom>
            <a:avLst/>
            <a:gdLst>
              <a:gd name="connsiteX0" fmla="*/ 2784761 w 4438070"/>
              <a:gd name="connsiteY0" fmla="*/ 2790381 h 4115944"/>
              <a:gd name="connsiteX1" fmla="*/ 4438070 w 4438070"/>
              <a:gd name="connsiteY1" fmla="*/ 2790381 h 4115944"/>
              <a:gd name="connsiteX2" fmla="*/ 3611416 w 4438070"/>
              <a:gd name="connsiteY2" fmla="*/ 4115944 h 4115944"/>
              <a:gd name="connsiteX3" fmla="*/ 2680590 w 4438070"/>
              <a:gd name="connsiteY3" fmla="*/ 2776661 h 4115944"/>
              <a:gd name="connsiteX4" fmla="*/ 3507244 w 4438070"/>
              <a:gd name="connsiteY4" fmla="*/ 4102224 h 4115944"/>
              <a:gd name="connsiteX5" fmla="*/ 1853935 w 4438070"/>
              <a:gd name="connsiteY5" fmla="*/ 4102224 h 4115944"/>
              <a:gd name="connsiteX6" fmla="*/ 826655 w 4438070"/>
              <a:gd name="connsiteY6" fmla="*/ 2776661 h 4115944"/>
              <a:gd name="connsiteX7" fmla="*/ 1653309 w 4438070"/>
              <a:gd name="connsiteY7" fmla="*/ 4102224 h 4115944"/>
              <a:gd name="connsiteX8" fmla="*/ 0 w 4438070"/>
              <a:gd name="connsiteY8" fmla="*/ 4102224 h 4115944"/>
              <a:gd name="connsiteX9" fmla="*/ 928254 w 4438070"/>
              <a:gd name="connsiteY9" fmla="*/ 2767433 h 4115944"/>
              <a:gd name="connsiteX10" fmla="*/ 2581563 w 4438070"/>
              <a:gd name="connsiteY10" fmla="*/ 2767433 h 4115944"/>
              <a:gd name="connsiteX11" fmla="*/ 1754909 w 4438070"/>
              <a:gd name="connsiteY11" fmla="*/ 4092996 h 4115944"/>
              <a:gd name="connsiteX12" fmla="*/ 3611416 w 4438070"/>
              <a:gd name="connsiteY12" fmla="*/ 1391010 h 4115944"/>
              <a:gd name="connsiteX13" fmla="*/ 4438070 w 4438070"/>
              <a:gd name="connsiteY13" fmla="*/ 2716573 h 4115944"/>
              <a:gd name="connsiteX14" fmla="*/ 2784761 w 4438070"/>
              <a:gd name="connsiteY14" fmla="*/ 2716573 h 4115944"/>
              <a:gd name="connsiteX15" fmla="*/ 1754909 w 4438070"/>
              <a:gd name="connsiteY15" fmla="*/ 1389224 h 4115944"/>
              <a:gd name="connsiteX16" fmla="*/ 2581563 w 4438070"/>
              <a:gd name="connsiteY16" fmla="*/ 2714787 h 4115944"/>
              <a:gd name="connsiteX17" fmla="*/ 928254 w 4438070"/>
              <a:gd name="connsiteY17" fmla="*/ 2714787 h 4115944"/>
              <a:gd name="connsiteX18" fmla="*/ 1 w 4438070"/>
              <a:gd name="connsiteY18" fmla="*/ 1389224 h 4115944"/>
              <a:gd name="connsiteX19" fmla="*/ 1653310 w 4438070"/>
              <a:gd name="connsiteY19" fmla="*/ 1389224 h 4115944"/>
              <a:gd name="connsiteX20" fmla="*/ 826656 w 4438070"/>
              <a:gd name="connsiteY20" fmla="*/ 2714787 h 4115944"/>
              <a:gd name="connsiteX21" fmla="*/ 1856508 w 4438070"/>
              <a:gd name="connsiteY21" fmla="*/ 1381782 h 4115944"/>
              <a:gd name="connsiteX22" fmla="*/ 3509817 w 4438070"/>
              <a:gd name="connsiteY22" fmla="*/ 1381782 h 4115944"/>
              <a:gd name="connsiteX23" fmla="*/ 2683163 w 4438070"/>
              <a:gd name="connsiteY23" fmla="*/ 2707345 h 4115944"/>
              <a:gd name="connsiteX24" fmla="*/ 826656 w 4438070"/>
              <a:gd name="connsiteY24" fmla="*/ 7996 h 4115944"/>
              <a:gd name="connsiteX25" fmla="*/ 1653310 w 4438070"/>
              <a:gd name="connsiteY25" fmla="*/ 1333559 h 4115944"/>
              <a:gd name="connsiteX26" fmla="*/ 1 w 4438070"/>
              <a:gd name="connsiteY26" fmla="*/ 1333559 h 4115944"/>
              <a:gd name="connsiteX27" fmla="*/ 928255 w 4438070"/>
              <a:gd name="connsiteY27" fmla="*/ 2 h 4115944"/>
              <a:gd name="connsiteX28" fmla="*/ 2581564 w 4438070"/>
              <a:gd name="connsiteY28" fmla="*/ 2 h 4115944"/>
              <a:gd name="connsiteX29" fmla="*/ 1754910 w 4438070"/>
              <a:gd name="connsiteY29" fmla="*/ 1325565 h 4115944"/>
              <a:gd name="connsiteX30" fmla="*/ 2683163 w 4438070"/>
              <a:gd name="connsiteY30" fmla="*/ 1 h 4115944"/>
              <a:gd name="connsiteX31" fmla="*/ 3509817 w 4438070"/>
              <a:gd name="connsiteY31" fmla="*/ 1325564 h 4115944"/>
              <a:gd name="connsiteX32" fmla="*/ 1856508 w 4438070"/>
              <a:gd name="connsiteY32" fmla="*/ 1325564 h 4115944"/>
              <a:gd name="connsiteX33" fmla="*/ 2784760 w 4438070"/>
              <a:gd name="connsiteY33" fmla="*/ 0 h 4115944"/>
              <a:gd name="connsiteX34" fmla="*/ 4438069 w 4438070"/>
              <a:gd name="connsiteY34" fmla="*/ 0 h 4115944"/>
              <a:gd name="connsiteX35" fmla="*/ 3611415 w 4438070"/>
              <a:gd name="connsiteY35" fmla="*/ 1325563 h 41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438070" h="4115944">
                <a:moveTo>
                  <a:pt x="2784761" y="2790381"/>
                </a:moveTo>
                <a:lnTo>
                  <a:pt x="4438070" y="2790381"/>
                </a:lnTo>
                <a:lnTo>
                  <a:pt x="3611416" y="4115944"/>
                </a:lnTo>
                <a:close/>
                <a:moveTo>
                  <a:pt x="2680590" y="2776661"/>
                </a:moveTo>
                <a:lnTo>
                  <a:pt x="3507244" y="4102224"/>
                </a:lnTo>
                <a:lnTo>
                  <a:pt x="1853935" y="4102224"/>
                </a:lnTo>
                <a:close/>
                <a:moveTo>
                  <a:pt x="826655" y="2776661"/>
                </a:moveTo>
                <a:lnTo>
                  <a:pt x="1653309" y="4102224"/>
                </a:lnTo>
                <a:lnTo>
                  <a:pt x="0" y="4102224"/>
                </a:lnTo>
                <a:close/>
                <a:moveTo>
                  <a:pt x="928254" y="2767433"/>
                </a:moveTo>
                <a:lnTo>
                  <a:pt x="2581563" y="2767433"/>
                </a:lnTo>
                <a:lnTo>
                  <a:pt x="1754909" y="4092996"/>
                </a:lnTo>
                <a:close/>
                <a:moveTo>
                  <a:pt x="3611416" y="1391010"/>
                </a:moveTo>
                <a:lnTo>
                  <a:pt x="4438070" y="2716573"/>
                </a:lnTo>
                <a:lnTo>
                  <a:pt x="2784761" y="2716573"/>
                </a:lnTo>
                <a:close/>
                <a:moveTo>
                  <a:pt x="1754909" y="1389224"/>
                </a:moveTo>
                <a:lnTo>
                  <a:pt x="2581563" y="2714787"/>
                </a:lnTo>
                <a:lnTo>
                  <a:pt x="928254" y="2714787"/>
                </a:lnTo>
                <a:close/>
                <a:moveTo>
                  <a:pt x="1" y="1389224"/>
                </a:moveTo>
                <a:lnTo>
                  <a:pt x="1653310" y="1389224"/>
                </a:lnTo>
                <a:lnTo>
                  <a:pt x="826656" y="2714787"/>
                </a:lnTo>
                <a:close/>
                <a:moveTo>
                  <a:pt x="1856508" y="1381782"/>
                </a:moveTo>
                <a:lnTo>
                  <a:pt x="3509817" y="1381782"/>
                </a:lnTo>
                <a:lnTo>
                  <a:pt x="2683163" y="2707345"/>
                </a:lnTo>
                <a:close/>
                <a:moveTo>
                  <a:pt x="826656" y="7996"/>
                </a:moveTo>
                <a:lnTo>
                  <a:pt x="1653310" y="1333559"/>
                </a:lnTo>
                <a:lnTo>
                  <a:pt x="1" y="1333559"/>
                </a:lnTo>
                <a:close/>
                <a:moveTo>
                  <a:pt x="928255" y="2"/>
                </a:moveTo>
                <a:lnTo>
                  <a:pt x="2581564" y="2"/>
                </a:lnTo>
                <a:lnTo>
                  <a:pt x="1754910" y="1325565"/>
                </a:lnTo>
                <a:close/>
                <a:moveTo>
                  <a:pt x="2683163" y="1"/>
                </a:moveTo>
                <a:lnTo>
                  <a:pt x="3509817" y="1325564"/>
                </a:lnTo>
                <a:lnTo>
                  <a:pt x="1856508" y="1325564"/>
                </a:lnTo>
                <a:close/>
                <a:moveTo>
                  <a:pt x="2784760" y="0"/>
                </a:moveTo>
                <a:lnTo>
                  <a:pt x="4438069" y="0"/>
                </a:lnTo>
                <a:lnTo>
                  <a:pt x="3611415" y="1325563"/>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Tree>
    <p:extLst>
      <p:ext uri="{BB962C8B-B14F-4D97-AF65-F5344CB8AC3E}">
        <p14:creationId xmlns:p14="http://schemas.microsoft.com/office/powerpoint/2010/main" val="369165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5880652" cy="4351338"/>
          </a:xfrm>
        </p:spPr>
        <p:txBody>
          <a:bodyPr>
            <a:normAutofit fontScale="92500" lnSpcReduction="1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a. </a:t>
            </a:r>
            <a:r>
              <a:rPr lang="en-US" sz="1800" b="1" dirty="0">
                <a:effectLst/>
                <a:latin typeface="Calibri" panose="020F0502020204030204" pitchFamily="34" charset="0"/>
                <a:ea typeface="Calibri" panose="020F0502020204030204" pitchFamily="34" charset="0"/>
                <a:cs typeface="SimSun" panose="02010600030101010101" pitchFamily="2" charset="-122"/>
              </a:rPr>
              <a:t>Implement Fiscal Discipline</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government should implement stronger fiscal policies to control debt growth, especially during periods of slow revenue growth. Prioritizing expenditure and reducing reliance on debt to finance budgets will help maintain a sustainable debt-to-revenue ratio.</a:t>
            </a:r>
            <a:endParaRPr lang="en-US" sz="1800" dirty="0">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b. </a:t>
            </a:r>
            <a:r>
              <a:rPr lang="en-US" sz="1800" b="1" dirty="0">
                <a:effectLst/>
                <a:latin typeface="Calibri" panose="020F0502020204030204" pitchFamily="34" charset="0"/>
                <a:ea typeface="Calibri" panose="020F0502020204030204" pitchFamily="34" charset="0"/>
                <a:cs typeface="SimSun" panose="02010600030101010101" pitchFamily="2" charset="-122"/>
              </a:rPr>
              <a:t>Diversify Revenue Sources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To mitigate the risk of declining revenue growth, the government should focus on diversifying its revenue sources. This could involve tax reforms, improving tax collection efficiency, or finding new streams of income like public-private partnerships.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pic>
        <p:nvPicPr>
          <p:cNvPr id="8" name="Picture 7">
            <a:extLst>
              <a:ext uri="{FF2B5EF4-FFF2-40B4-BE49-F238E27FC236}">
                <a16:creationId xmlns:a16="http://schemas.microsoft.com/office/drawing/2014/main" id="{7BAAC253-7945-407F-89E2-825B510DC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202" y="0"/>
            <a:ext cx="4993200" cy="6858000"/>
          </a:xfrm>
          <a:prstGeom prst="rect">
            <a:avLst/>
          </a:prstGeom>
        </p:spPr>
      </p:pic>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12</a:t>
            </a:r>
          </a:p>
        </p:txBody>
      </p:sp>
      <p:sp>
        <p:nvSpPr>
          <p:cNvPr id="5" name="TextBox 4">
            <a:extLst>
              <a:ext uri="{FF2B5EF4-FFF2-40B4-BE49-F238E27FC236}">
                <a16:creationId xmlns:a16="http://schemas.microsoft.com/office/drawing/2014/main" id="{45114F2D-4C98-4E96-A779-6DB0D51A49FB}"/>
              </a:ext>
            </a:extLst>
          </p:cNvPr>
          <p:cNvSpPr txBox="1"/>
          <p:nvPr/>
        </p:nvSpPr>
        <p:spPr>
          <a:xfrm>
            <a:off x="7243638" y="3053301"/>
            <a:ext cx="1248355" cy="307777"/>
          </a:xfrm>
          <a:prstGeom prst="rect">
            <a:avLst/>
          </a:prstGeom>
          <a:noFill/>
        </p:spPr>
        <p:txBody>
          <a:bodyPr wrap="square" rtlCol="0">
            <a:spAutoFit/>
          </a:bodyPr>
          <a:lstStyle/>
          <a:p>
            <a:pPr algn="ctr"/>
            <a:r>
              <a:rPr lang="en-US" sz="1400" b="1" dirty="0"/>
              <a:t>Revenue</a:t>
            </a:r>
            <a:endParaRPr lang="en-KE" sz="1400" b="1" dirty="0"/>
          </a:p>
        </p:txBody>
      </p:sp>
    </p:spTree>
    <p:extLst>
      <p:ext uri="{BB962C8B-B14F-4D97-AF65-F5344CB8AC3E}">
        <p14:creationId xmlns:p14="http://schemas.microsoft.com/office/powerpoint/2010/main" val="312363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6023776" cy="4351338"/>
          </a:xfrm>
        </p:spPr>
        <p:txBody>
          <a:bodyPr>
            <a:normAutofit lnSpcReduction="10000"/>
          </a:bodyPr>
          <a:lstStyle/>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SimSun" panose="02010600030101010101" pitchFamily="2" charset="-122"/>
              </a:rPr>
              <a:t>c</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1800" b="1" dirty="0">
                <a:effectLst/>
                <a:latin typeface="Calibri" panose="020F0502020204030204" pitchFamily="34" charset="0"/>
                <a:ea typeface="Calibri" panose="020F0502020204030204" pitchFamily="34" charset="0"/>
                <a:cs typeface="SimSun" panose="02010600030101010101" pitchFamily="2" charset="-122"/>
              </a:rPr>
              <a:t>Debt Management Strategy</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A comprehensive debt management strategy should be put in place, focusing on reducing the reliance on external debt, which may be more volatile. Domestic debt can be safer but must be managed to avoid crowding out private investment.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SimSun" panose="02010600030101010101" pitchFamily="2" charset="-122"/>
              </a:rPr>
              <a:t>d. </a:t>
            </a:r>
            <a:r>
              <a:rPr lang="en-US" sz="1800" b="1" dirty="0">
                <a:effectLst/>
                <a:latin typeface="Calibri" panose="020F0502020204030204" pitchFamily="34" charset="0"/>
                <a:ea typeface="Calibri" panose="020F0502020204030204" pitchFamily="34" charset="0"/>
                <a:cs typeface="SimSun" panose="02010600030101010101" pitchFamily="2" charset="-122"/>
              </a:rPr>
              <a:t>Monitor and Adjust Debt Levels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Regular monitoring of the debt-to-revenue ratio and adjusting borrowing levels accordingly is essential. During periods of economic downturn or revenue shortfall, borrowing should be minimized, and alternative funding strategies should be explored.</a:t>
            </a:r>
            <a:endParaRPr lang="en-KE" dirty="0"/>
          </a:p>
        </p:txBody>
      </p:sp>
      <p:pic>
        <p:nvPicPr>
          <p:cNvPr id="8" name="Picture 7">
            <a:extLst>
              <a:ext uri="{FF2B5EF4-FFF2-40B4-BE49-F238E27FC236}">
                <a16:creationId xmlns:a16="http://schemas.microsoft.com/office/drawing/2014/main" id="{0FCBDE94-D9C2-4F75-9AF7-39C16B95B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801" y="1"/>
            <a:ext cx="4991797" cy="6857999"/>
          </a:xfrm>
          <a:prstGeom prst="rect">
            <a:avLst/>
          </a:prstGeom>
        </p:spPr>
      </p:pic>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13</a:t>
            </a:r>
            <a:endParaRPr lang="en-KE" dirty="0"/>
          </a:p>
        </p:txBody>
      </p:sp>
      <p:sp>
        <p:nvSpPr>
          <p:cNvPr id="5" name="TextBox 4">
            <a:extLst>
              <a:ext uri="{FF2B5EF4-FFF2-40B4-BE49-F238E27FC236}">
                <a16:creationId xmlns:a16="http://schemas.microsoft.com/office/drawing/2014/main" id="{9E882501-94FC-4734-B2FA-BD2C01B12A72}"/>
              </a:ext>
            </a:extLst>
          </p:cNvPr>
          <p:cNvSpPr txBox="1"/>
          <p:nvPr/>
        </p:nvSpPr>
        <p:spPr>
          <a:xfrm>
            <a:off x="7243200" y="3052800"/>
            <a:ext cx="1249200" cy="307777"/>
          </a:xfrm>
          <a:prstGeom prst="rect">
            <a:avLst/>
          </a:prstGeom>
          <a:noFill/>
        </p:spPr>
        <p:txBody>
          <a:bodyPr wrap="square" rtlCol="0">
            <a:spAutoFit/>
          </a:bodyPr>
          <a:lstStyle/>
          <a:p>
            <a:pPr algn="ctr"/>
            <a:r>
              <a:rPr lang="en-US" sz="1400" b="1" dirty="0"/>
              <a:t>Revenue</a:t>
            </a:r>
            <a:endParaRPr lang="en-KE" b="1" dirty="0"/>
          </a:p>
        </p:txBody>
      </p:sp>
    </p:spTree>
    <p:extLst>
      <p:ext uri="{BB962C8B-B14F-4D97-AF65-F5344CB8AC3E}">
        <p14:creationId xmlns:p14="http://schemas.microsoft.com/office/powerpoint/2010/main" val="196092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5793188" cy="4351338"/>
          </a:xfrm>
        </p:spPr>
        <p:txBody>
          <a:bodyPr>
            <a:norm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e. </a:t>
            </a:r>
            <a:r>
              <a:rPr lang="en-US" sz="1800" b="1" dirty="0">
                <a:effectLst/>
                <a:latin typeface="Calibri" panose="020F0502020204030204" pitchFamily="34" charset="0"/>
                <a:ea typeface="Calibri" panose="020F0502020204030204" pitchFamily="34" charset="0"/>
                <a:cs typeface="SimSun" panose="02010600030101010101" pitchFamily="2" charset="-122"/>
              </a:rPr>
              <a:t>Increase Efficiency in Public Spending</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Ensuring that borrowed funds are used effectively and contribute to projects that stimulate economic growth will be crucial. This includes investing in infrastructure, healthcare, education, and other sectors that can yield long-term economic benefits.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By implementing these recommendations, the government can work towards a more sustainable fiscal position, reducing the risks associated with high debt levels relative to revenue.</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14</a:t>
            </a:r>
            <a:endParaRPr lang="en-KE" dirty="0"/>
          </a:p>
        </p:txBody>
      </p:sp>
      <p:sp>
        <p:nvSpPr>
          <p:cNvPr id="7" name="Hexagon 6">
            <a:extLst>
              <a:ext uri="{FF2B5EF4-FFF2-40B4-BE49-F238E27FC236}">
                <a16:creationId xmlns:a16="http://schemas.microsoft.com/office/drawing/2014/main" id="{3CF9350B-A2AF-46E4-8997-7664935DE709}"/>
              </a:ext>
            </a:extLst>
          </p:cNvPr>
          <p:cNvSpPr/>
          <p:nvPr/>
        </p:nvSpPr>
        <p:spPr>
          <a:xfrm>
            <a:off x="7018675" y="1271294"/>
            <a:ext cx="1320800" cy="1163782"/>
          </a:xfrm>
          <a:prstGeom prst="hexagon">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Hexagon 7">
            <a:extLst>
              <a:ext uri="{FF2B5EF4-FFF2-40B4-BE49-F238E27FC236}">
                <a16:creationId xmlns:a16="http://schemas.microsoft.com/office/drawing/2014/main" id="{0E507F92-053A-499D-ABBE-E15B8966EDF9}"/>
              </a:ext>
            </a:extLst>
          </p:cNvPr>
          <p:cNvSpPr/>
          <p:nvPr/>
        </p:nvSpPr>
        <p:spPr>
          <a:xfrm>
            <a:off x="8128001" y="651303"/>
            <a:ext cx="1320800" cy="1163782"/>
          </a:xfrm>
          <a:prstGeom prst="hexag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 name="Hexagon 8">
            <a:extLst>
              <a:ext uri="{FF2B5EF4-FFF2-40B4-BE49-F238E27FC236}">
                <a16:creationId xmlns:a16="http://schemas.microsoft.com/office/drawing/2014/main" id="{8C9E2AAA-F2EE-4C91-B89E-0C24C407740F}"/>
              </a:ext>
            </a:extLst>
          </p:cNvPr>
          <p:cNvSpPr/>
          <p:nvPr/>
        </p:nvSpPr>
        <p:spPr>
          <a:xfrm>
            <a:off x="8128001" y="1881325"/>
            <a:ext cx="1320800" cy="1163782"/>
          </a:xfrm>
          <a:prstGeom prst="hexagon">
            <a:avLst/>
          </a:prstGeom>
          <a:blipFill>
            <a:blip r:embed="rId4"/>
            <a:stretch>
              <a:fillRect/>
            </a:stretch>
          </a:bli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 name="Hexagon 9">
            <a:extLst>
              <a:ext uri="{FF2B5EF4-FFF2-40B4-BE49-F238E27FC236}">
                <a16:creationId xmlns:a16="http://schemas.microsoft.com/office/drawing/2014/main" id="{459406D4-535F-4D0D-B0B1-C4D43F694841}"/>
              </a:ext>
            </a:extLst>
          </p:cNvPr>
          <p:cNvSpPr/>
          <p:nvPr/>
        </p:nvSpPr>
        <p:spPr>
          <a:xfrm>
            <a:off x="9237327" y="1271294"/>
            <a:ext cx="1320800" cy="1163782"/>
          </a:xfrm>
          <a:prstGeom prst="hexagon">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Hexagon 10">
            <a:extLst>
              <a:ext uri="{FF2B5EF4-FFF2-40B4-BE49-F238E27FC236}">
                <a16:creationId xmlns:a16="http://schemas.microsoft.com/office/drawing/2014/main" id="{93F7C3F1-56FE-420F-8720-28268C27CE32}"/>
              </a:ext>
            </a:extLst>
          </p:cNvPr>
          <p:cNvSpPr/>
          <p:nvPr/>
        </p:nvSpPr>
        <p:spPr>
          <a:xfrm>
            <a:off x="7018675" y="2551392"/>
            <a:ext cx="1320800" cy="1163782"/>
          </a:xfrm>
          <a:prstGeom prst="hexagon">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 name="Hexagon 11">
            <a:extLst>
              <a:ext uri="{FF2B5EF4-FFF2-40B4-BE49-F238E27FC236}">
                <a16:creationId xmlns:a16="http://schemas.microsoft.com/office/drawing/2014/main" id="{ACB4F144-ECAD-4814-81D9-A60D0A5FF085}"/>
              </a:ext>
            </a:extLst>
          </p:cNvPr>
          <p:cNvSpPr/>
          <p:nvPr/>
        </p:nvSpPr>
        <p:spPr>
          <a:xfrm>
            <a:off x="8128001" y="3133283"/>
            <a:ext cx="1320800" cy="1163782"/>
          </a:xfrm>
          <a:prstGeom prst="hexagon">
            <a:avLst/>
          </a:prstGeom>
          <a:blipFill>
            <a:blip r:embed="rId7"/>
            <a:stretch>
              <a:fillRect/>
            </a:stretch>
          </a:bli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Hexagon 13">
            <a:extLst>
              <a:ext uri="{FF2B5EF4-FFF2-40B4-BE49-F238E27FC236}">
                <a16:creationId xmlns:a16="http://schemas.microsoft.com/office/drawing/2014/main" id="{30B95F99-E1A6-4226-BE61-241641EAD63C}"/>
              </a:ext>
            </a:extLst>
          </p:cNvPr>
          <p:cNvSpPr/>
          <p:nvPr/>
        </p:nvSpPr>
        <p:spPr>
          <a:xfrm>
            <a:off x="7018675" y="3783722"/>
            <a:ext cx="1320800" cy="1163782"/>
          </a:xfrm>
          <a:prstGeom prst="hexagon">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 name="Hexagon 14">
            <a:extLst>
              <a:ext uri="{FF2B5EF4-FFF2-40B4-BE49-F238E27FC236}">
                <a16:creationId xmlns:a16="http://schemas.microsoft.com/office/drawing/2014/main" id="{30F049C2-CEC1-4CE9-AD65-7DB1D3C32F06}"/>
              </a:ext>
            </a:extLst>
          </p:cNvPr>
          <p:cNvSpPr/>
          <p:nvPr/>
        </p:nvSpPr>
        <p:spPr>
          <a:xfrm>
            <a:off x="8128001" y="4365613"/>
            <a:ext cx="1320800" cy="1163782"/>
          </a:xfrm>
          <a:prstGeom prst="hexagon">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 name="Hexagon 15">
            <a:extLst>
              <a:ext uri="{FF2B5EF4-FFF2-40B4-BE49-F238E27FC236}">
                <a16:creationId xmlns:a16="http://schemas.microsoft.com/office/drawing/2014/main" id="{5B209D7C-0AE9-495D-8F8F-80B288147F98}"/>
              </a:ext>
            </a:extLst>
          </p:cNvPr>
          <p:cNvSpPr/>
          <p:nvPr/>
        </p:nvSpPr>
        <p:spPr>
          <a:xfrm>
            <a:off x="9237327" y="3783722"/>
            <a:ext cx="1320800" cy="1163782"/>
          </a:xfrm>
          <a:prstGeom prst="hexagon">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403088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A007-D7D6-4D7B-B4F2-66171BA6750D}"/>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C4E469BA-CC7A-41A7-A0D9-7777B20008EF}"/>
              </a:ext>
            </a:extLst>
          </p:cNvPr>
          <p:cNvSpPr>
            <a:spLocks noGrp="1"/>
          </p:cNvSpPr>
          <p:nvPr>
            <p:ph idx="1"/>
          </p:nvPr>
        </p:nvSpPr>
        <p:spPr>
          <a:xfrm>
            <a:off x="838200" y="2232025"/>
            <a:ext cx="10515600" cy="4351338"/>
          </a:xfrm>
        </p:spPr>
        <p:txBody>
          <a:bodyPr>
            <a:normAutofit/>
          </a:bodyPr>
          <a:lstStyle/>
          <a:p>
            <a:pPr marL="0" indent="0" algn="ctr">
              <a:buNone/>
            </a:pPr>
            <a:r>
              <a:rPr lang="en-US" sz="11500" b="1" dirty="0"/>
              <a:t>THANK YOU</a:t>
            </a:r>
            <a:endParaRPr lang="en-KE" sz="11500" b="1" dirty="0"/>
          </a:p>
          <a:p>
            <a:pPr marL="0" indent="0">
              <a:buNone/>
            </a:pPr>
            <a:endParaRPr lang="en-KE" dirty="0"/>
          </a:p>
        </p:txBody>
      </p:sp>
      <p:sp>
        <p:nvSpPr>
          <p:cNvPr id="8" name="TextBox 7">
            <a:extLst>
              <a:ext uri="{FF2B5EF4-FFF2-40B4-BE49-F238E27FC236}">
                <a16:creationId xmlns:a16="http://schemas.microsoft.com/office/drawing/2014/main" id="{6AD81D1E-5FF4-47C8-AF6E-C1E888007B1D}"/>
              </a:ext>
            </a:extLst>
          </p:cNvPr>
          <p:cNvSpPr txBox="1"/>
          <p:nvPr/>
        </p:nvSpPr>
        <p:spPr>
          <a:xfrm>
            <a:off x="960582" y="5800436"/>
            <a:ext cx="3094182"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raphaelitotia@gmail.com</a:t>
            </a:r>
            <a:endParaRPr lang="en-KE"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180204C-12C5-43C2-AFDC-A8B1E9ACF7F5}"/>
              </a:ext>
            </a:extLst>
          </p:cNvPr>
          <p:cNvSpPr txBox="1"/>
          <p:nvPr/>
        </p:nvSpPr>
        <p:spPr>
          <a:xfrm>
            <a:off x="4802909" y="5800436"/>
            <a:ext cx="2586182" cy="369332"/>
          </a:xfrm>
          <a:prstGeom prst="rect">
            <a:avLst/>
          </a:prstGeom>
          <a:noFill/>
        </p:spPr>
        <p:txBody>
          <a:bodyPr wrap="square" rtlCol="0">
            <a:spAutoFit/>
          </a:bodyPr>
          <a:lstStyle/>
          <a:p>
            <a:pPr algn="ctr"/>
            <a:r>
              <a:rPr lang="en-US" dirty="0"/>
              <a:t>0726 371 657</a:t>
            </a:r>
            <a:endParaRPr lang="en-KE" dirty="0"/>
          </a:p>
        </p:txBody>
      </p:sp>
      <p:sp>
        <p:nvSpPr>
          <p:cNvPr id="10" name="TextBox 9">
            <a:extLst>
              <a:ext uri="{FF2B5EF4-FFF2-40B4-BE49-F238E27FC236}">
                <a16:creationId xmlns:a16="http://schemas.microsoft.com/office/drawing/2014/main" id="{8C2F88DB-CB61-4C4F-936A-DECA047174D3}"/>
              </a:ext>
            </a:extLst>
          </p:cNvPr>
          <p:cNvSpPr txBox="1"/>
          <p:nvPr/>
        </p:nvSpPr>
        <p:spPr>
          <a:xfrm>
            <a:off x="9227127" y="5800436"/>
            <a:ext cx="2004291" cy="369332"/>
          </a:xfrm>
          <a:prstGeom prst="rect">
            <a:avLst/>
          </a:prstGeom>
          <a:noFill/>
        </p:spPr>
        <p:txBody>
          <a:bodyPr wrap="square" rtlCol="0">
            <a:spAutoFit/>
          </a:bodyPr>
          <a:lstStyle/>
          <a:p>
            <a:r>
              <a:rPr lang="en-US" dirty="0"/>
              <a:t>Nairobi, Kenya</a:t>
            </a:r>
            <a:endParaRPr lang="en-KE" dirty="0"/>
          </a:p>
        </p:txBody>
      </p:sp>
    </p:spTree>
    <p:extLst>
      <p:ext uri="{BB962C8B-B14F-4D97-AF65-F5344CB8AC3E}">
        <p14:creationId xmlns:p14="http://schemas.microsoft.com/office/powerpoint/2010/main" val="353098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6BB1-460C-4E20-8B4E-4952AA1727AD}"/>
              </a:ext>
            </a:extLst>
          </p:cNvPr>
          <p:cNvSpPr>
            <a:spLocks noGrp="1"/>
          </p:cNvSpPr>
          <p:nvPr>
            <p:ph type="title"/>
          </p:nvPr>
        </p:nvSpPr>
        <p:spPr>
          <a:xfrm>
            <a:off x="707571" y="2103437"/>
            <a:ext cx="5599922" cy="1325563"/>
          </a:xfrm>
        </p:spPr>
        <p:txBody>
          <a:bodyPr/>
          <a:lstStyle/>
          <a:p>
            <a:r>
              <a:rPr lang="en-US" b="1" dirty="0">
                <a:latin typeface="Times New Roman" panose="02020603050405020304" pitchFamily="18" charset="0"/>
                <a:cs typeface="Times New Roman" panose="02020603050405020304" pitchFamily="18" charset="0"/>
              </a:rPr>
              <a:t>Table of Content</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E7A61-658B-4202-B3D7-1FC5B0BD75FA}"/>
              </a:ext>
            </a:extLst>
          </p:cNvPr>
          <p:cNvSpPr>
            <a:spLocks noGrp="1"/>
          </p:cNvSpPr>
          <p:nvPr>
            <p:ph idx="1"/>
          </p:nvPr>
        </p:nvSpPr>
        <p:spPr>
          <a:xfrm>
            <a:off x="4468633" y="1338729"/>
            <a:ext cx="7132320" cy="4733795"/>
          </a:xfrm>
        </p:spPr>
        <p:txBody>
          <a:bodyPr>
            <a:normAutofit fontScale="70000" lnSpcReduction="20000"/>
          </a:bodyPr>
          <a:lstStyle/>
          <a:p>
            <a:pPr marL="0" indent="0">
              <a:buNone/>
            </a:pPr>
            <a:r>
              <a:rPr lang="en-US" dirty="0">
                <a:solidFill>
                  <a:srgbClr val="7030A0"/>
                </a:solidFill>
                <a:hlinkClick r:id="rId2" action="ppaction://hlinksldjump">
                  <a:extLst>
                    <a:ext uri="{A12FA001-AC4F-418D-AE19-62706E023703}">
                      <ahyp:hlinkClr xmlns:ahyp="http://schemas.microsoft.com/office/drawing/2018/hyperlinkcolor" val="tx"/>
                    </a:ext>
                  </a:extLst>
                </a:hlinkClick>
              </a:rPr>
              <a:t>Problem Statement</a:t>
            </a:r>
            <a:r>
              <a:rPr lang="en-US" dirty="0"/>
              <a:t>  ………………………………………….. 1</a:t>
            </a:r>
          </a:p>
          <a:p>
            <a:pPr marL="0" indent="0">
              <a:buNone/>
            </a:pPr>
            <a:r>
              <a:rPr lang="en-US" dirty="0">
                <a:solidFill>
                  <a:srgbClr val="7030A0"/>
                </a:solidFill>
                <a:hlinkClick r:id="rId3" action="ppaction://hlinksldjump">
                  <a:extLst>
                    <a:ext uri="{A12FA001-AC4F-418D-AE19-62706E023703}">
                      <ahyp:hlinkClr xmlns:ahyp="http://schemas.microsoft.com/office/drawing/2018/hyperlinkcolor" val="tx"/>
                    </a:ext>
                  </a:extLst>
                </a:hlinkClick>
              </a:rPr>
              <a:t>Dataset description</a:t>
            </a:r>
            <a:r>
              <a:rPr lang="en-US" dirty="0"/>
              <a:t> …………………………………………… 2</a:t>
            </a:r>
          </a:p>
          <a:p>
            <a:pPr marL="0" indent="0">
              <a:buNone/>
            </a:pPr>
            <a:r>
              <a:rPr lang="en-US" dirty="0"/>
              <a:t>Exploratory Data Analysis</a:t>
            </a:r>
          </a:p>
          <a:p>
            <a:pPr marL="0" indent="0">
              <a:buNone/>
            </a:pPr>
            <a:r>
              <a:rPr lang="en-US" dirty="0"/>
              <a:t>	</a:t>
            </a:r>
            <a:r>
              <a:rPr lang="en-US" dirty="0">
                <a:solidFill>
                  <a:srgbClr val="7030A0"/>
                </a:solidFill>
                <a:hlinkClick r:id="rId4" action="ppaction://hlinksldjump">
                  <a:extLst>
                    <a:ext uri="{A12FA001-AC4F-418D-AE19-62706E023703}">
                      <ahyp:hlinkClr xmlns:ahyp="http://schemas.microsoft.com/office/drawing/2018/hyperlinkcolor" val="tx"/>
                    </a:ext>
                  </a:extLst>
                </a:hlinkClick>
              </a:rPr>
              <a:t>Descriptive Analysis</a:t>
            </a:r>
            <a:r>
              <a:rPr lang="en-US" dirty="0"/>
              <a:t> ……………………………… 3</a:t>
            </a:r>
          </a:p>
          <a:p>
            <a:pPr marL="0" indent="0">
              <a:buNone/>
            </a:pPr>
            <a:r>
              <a:rPr lang="en-US" dirty="0"/>
              <a:t>	</a:t>
            </a:r>
            <a:r>
              <a:rPr lang="en-US" dirty="0">
                <a:solidFill>
                  <a:srgbClr val="7030A0"/>
                </a:solidFill>
                <a:hlinkClick r:id="rId5" action="ppaction://hlinksldjump">
                  <a:extLst>
                    <a:ext uri="{A12FA001-AC4F-418D-AE19-62706E023703}">
                      <ahyp:hlinkClr xmlns:ahyp="http://schemas.microsoft.com/office/drawing/2018/hyperlinkcolor" val="tx"/>
                    </a:ext>
                  </a:extLst>
                </a:hlinkClick>
              </a:rPr>
              <a:t>Trend Analysis</a:t>
            </a:r>
            <a:r>
              <a:rPr lang="en-US" dirty="0"/>
              <a:t> ……………………………………… 4</a:t>
            </a:r>
          </a:p>
          <a:p>
            <a:pPr marL="0" indent="0">
              <a:buNone/>
            </a:pPr>
            <a:r>
              <a:rPr lang="en-US" dirty="0"/>
              <a:t>	</a:t>
            </a:r>
            <a:r>
              <a:rPr lang="en-US" dirty="0">
                <a:solidFill>
                  <a:srgbClr val="7030A0"/>
                </a:solidFill>
                <a:hlinkClick r:id="rId6" action="ppaction://hlinksldjump">
                  <a:extLst>
                    <a:ext uri="{A12FA001-AC4F-418D-AE19-62706E023703}">
                      <ahyp:hlinkClr xmlns:ahyp="http://schemas.microsoft.com/office/drawing/2018/hyperlinkcolor" val="tx"/>
                    </a:ext>
                  </a:extLst>
                </a:hlinkClick>
              </a:rPr>
              <a:t>Grants Dependency Analysis</a:t>
            </a:r>
            <a:r>
              <a:rPr lang="en-US" dirty="0"/>
              <a:t> ……………….. 5</a:t>
            </a:r>
          </a:p>
          <a:p>
            <a:pPr marL="0" indent="0">
              <a:buNone/>
            </a:pPr>
            <a:r>
              <a:rPr lang="en-US" dirty="0"/>
              <a:t>	</a:t>
            </a:r>
            <a:r>
              <a:rPr lang="en-US" dirty="0">
                <a:solidFill>
                  <a:srgbClr val="7030A0"/>
                </a:solidFill>
                <a:hlinkClick r:id="rId7" action="ppaction://hlinksldjump">
                  <a:extLst>
                    <a:ext uri="{A12FA001-AC4F-418D-AE19-62706E023703}">
                      <ahyp:hlinkClr xmlns:ahyp="http://schemas.microsoft.com/office/drawing/2018/hyperlinkcolor" val="tx"/>
                    </a:ext>
                  </a:extLst>
                </a:hlinkClick>
              </a:rPr>
              <a:t>Correlation Analysis</a:t>
            </a:r>
            <a:r>
              <a:rPr lang="en-US" dirty="0"/>
              <a:t> …………………………….. 6</a:t>
            </a:r>
          </a:p>
          <a:p>
            <a:pPr marL="0" indent="0">
              <a:buNone/>
            </a:pPr>
            <a:r>
              <a:rPr lang="en-US" dirty="0"/>
              <a:t>	Debt Sustainability Analysis</a:t>
            </a:r>
          </a:p>
          <a:p>
            <a:pPr marL="0" indent="0">
              <a:buNone/>
            </a:pPr>
            <a:r>
              <a:rPr lang="en-US" dirty="0"/>
              <a:t>		</a:t>
            </a:r>
            <a:r>
              <a:rPr lang="en-US" dirty="0">
                <a:solidFill>
                  <a:srgbClr val="7030A0"/>
                </a:solidFill>
                <a:hlinkClick r:id="rId8" action="ppaction://hlinksldjump">
                  <a:extLst>
                    <a:ext uri="{A12FA001-AC4F-418D-AE19-62706E023703}">
                      <ahyp:hlinkClr xmlns:ahyp="http://schemas.microsoft.com/office/drawing/2018/hyperlinkcolor" val="tx"/>
                    </a:ext>
                  </a:extLst>
                </a:hlinkClick>
              </a:rPr>
              <a:t>Debt-to-revenue Ratio</a:t>
            </a:r>
            <a:r>
              <a:rPr lang="en-US" dirty="0"/>
              <a:t> ……………. 7 </a:t>
            </a:r>
          </a:p>
          <a:p>
            <a:pPr marL="0" indent="0">
              <a:buNone/>
            </a:pPr>
            <a:r>
              <a:rPr lang="en-US" dirty="0"/>
              <a:t>		</a:t>
            </a:r>
            <a:r>
              <a:rPr lang="en-US" dirty="0">
                <a:solidFill>
                  <a:srgbClr val="7030A0"/>
                </a:solidFill>
                <a:hlinkClick r:id="rId9" action="ppaction://hlinksldjump">
                  <a:extLst>
                    <a:ext uri="{A12FA001-AC4F-418D-AE19-62706E023703}">
                      <ahyp:hlinkClr xmlns:ahyp="http://schemas.microsoft.com/office/drawing/2018/hyperlinkcolor" val="tx"/>
                    </a:ext>
                  </a:extLst>
                </a:hlinkClick>
              </a:rPr>
              <a:t>Year-on-Year Growth Rate</a:t>
            </a:r>
            <a:r>
              <a:rPr lang="en-US" dirty="0"/>
              <a:t> ………. 8</a:t>
            </a:r>
          </a:p>
          <a:p>
            <a:pPr marL="0" indent="0">
              <a:buNone/>
            </a:pPr>
            <a:r>
              <a:rPr lang="en-US" dirty="0"/>
              <a:t>		</a:t>
            </a:r>
            <a:r>
              <a:rPr lang="en-US" dirty="0">
                <a:solidFill>
                  <a:srgbClr val="7030A0"/>
                </a:solidFill>
                <a:hlinkClick r:id="rId10" action="ppaction://hlinksldjump">
                  <a:extLst>
                    <a:ext uri="{A12FA001-AC4F-418D-AE19-62706E023703}">
                      <ahyp:hlinkClr xmlns:ahyp="http://schemas.microsoft.com/office/drawing/2018/hyperlinkcolor" val="tx"/>
                    </a:ext>
                  </a:extLst>
                </a:hlinkClick>
              </a:rPr>
              <a:t>Critical periods</a:t>
            </a:r>
            <a:r>
              <a:rPr lang="en-US" dirty="0"/>
              <a:t> ……………………….. 9 - 10</a:t>
            </a:r>
          </a:p>
          <a:p>
            <a:pPr marL="0" indent="0">
              <a:buNone/>
            </a:pPr>
            <a:r>
              <a:rPr lang="en-US" dirty="0">
                <a:solidFill>
                  <a:srgbClr val="7030A0"/>
                </a:solidFill>
                <a:hlinkClick r:id="rId11" action="ppaction://hlinksldjump">
                  <a:extLst>
                    <a:ext uri="{A12FA001-AC4F-418D-AE19-62706E023703}">
                      <ahyp:hlinkClr xmlns:ahyp="http://schemas.microsoft.com/office/drawing/2018/hyperlinkcolor" val="tx"/>
                    </a:ext>
                  </a:extLst>
                </a:hlinkClick>
              </a:rPr>
              <a:t>Conclusion</a:t>
            </a:r>
            <a:r>
              <a:rPr lang="en-US" dirty="0">
                <a:solidFill>
                  <a:srgbClr val="7030A0"/>
                </a:solidFill>
              </a:rPr>
              <a:t> </a:t>
            </a:r>
            <a:r>
              <a:rPr lang="en-US" dirty="0"/>
              <a:t>………………………………………………………….. 11</a:t>
            </a:r>
          </a:p>
          <a:p>
            <a:pPr marL="0" indent="0">
              <a:buNone/>
            </a:pPr>
            <a:r>
              <a:rPr lang="en-US" dirty="0">
                <a:solidFill>
                  <a:srgbClr val="7030A0"/>
                </a:solidFill>
                <a:hlinkClick r:id="rId12" action="ppaction://hlinksldjump">
                  <a:extLst>
                    <a:ext uri="{A12FA001-AC4F-418D-AE19-62706E023703}">
                      <ahyp:hlinkClr xmlns:ahyp="http://schemas.microsoft.com/office/drawing/2018/hyperlinkcolor" val="tx"/>
                    </a:ext>
                  </a:extLst>
                </a:hlinkClick>
              </a:rPr>
              <a:t>Recommendations</a:t>
            </a:r>
            <a:r>
              <a:rPr lang="en-US" dirty="0">
                <a:solidFill>
                  <a:srgbClr val="7030A0"/>
                </a:solidFill>
              </a:rPr>
              <a:t> </a:t>
            </a:r>
            <a:r>
              <a:rPr lang="en-US" dirty="0"/>
              <a:t>……………………………………………… 12 - 14</a:t>
            </a:r>
          </a:p>
          <a:p>
            <a:pPr marL="0" indent="0">
              <a:buNone/>
            </a:pPr>
            <a:r>
              <a:rPr lang="en-US" dirty="0"/>
              <a:t>		</a:t>
            </a:r>
          </a:p>
          <a:p>
            <a:pPr marL="514350" indent="-514350">
              <a:buAutoNum type="arabicPeriod"/>
            </a:pPr>
            <a:endParaRPr lang="en-KE" dirty="0"/>
          </a:p>
        </p:txBody>
      </p:sp>
    </p:spTree>
    <p:extLst>
      <p:ext uri="{BB962C8B-B14F-4D97-AF65-F5344CB8AC3E}">
        <p14:creationId xmlns:p14="http://schemas.microsoft.com/office/powerpoint/2010/main" val="103038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D95826-6B2E-4FA9-A351-26A7F752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9703"/>
            <a:ext cx="7015213" cy="2914650"/>
          </a:xfrm>
          <a:prstGeom prst="rect">
            <a:avLst/>
          </a:prstGeom>
        </p:spPr>
      </p:pic>
      <p:sp>
        <p:nvSpPr>
          <p:cNvPr id="2" name="Title 1">
            <a:extLst>
              <a:ext uri="{FF2B5EF4-FFF2-40B4-BE49-F238E27FC236}">
                <a16:creationId xmlns:a16="http://schemas.microsoft.com/office/drawing/2014/main" id="{074FE4D3-F4D0-441E-AC8B-8ECC20716A46}"/>
              </a:ext>
            </a:extLst>
          </p:cNvPr>
          <p:cNvSpPr>
            <a:spLocks noGrp="1"/>
          </p:cNvSpPr>
          <p:nvPr>
            <p:ph type="title"/>
          </p:nvPr>
        </p:nvSpPr>
        <p:spPr>
          <a:xfrm>
            <a:off x="2901818" y="365125"/>
            <a:ext cx="8451981"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285AA-E3C0-463B-A888-E2CE254CB2E7}"/>
              </a:ext>
            </a:extLst>
          </p:cNvPr>
          <p:cNvSpPr>
            <a:spLocks noGrp="1"/>
          </p:cNvSpPr>
          <p:nvPr>
            <p:ph idx="1"/>
          </p:nvPr>
        </p:nvSpPr>
        <p:spPr>
          <a:xfrm>
            <a:off x="2901820" y="1825625"/>
            <a:ext cx="8451980" cy="4351338"/>
          </a:xfrm>
        </p:spPr>
        <p:txBody>
          <a:bodyPr>
            <a:normAutofit fontScale="92500"/>
          </a:bodyPr>
          <a:lstStyle/>
          <a:p>
            <a:pPr marL="0" indent="0">
              <a:buNone/>
            </a:pPr>
            <a:r>
              <a:rPr lang="en-US" b="1" dirty="0"/>
              <a:t>Challenge</a:t>
            </a:r>
            <a:r>
              <a:rPr lang="en-US" dirty="0"/>
              <a:t>: There is need to understand the relationship between Government Debt and Revenue over time. </a:t>
            </a:r>
          </a:p>
          <a:p>
            <a:pPr marL="0" indent="0">
              <a:buNone/>
            </a:pPr>
            <a:endParaRPr lang="en-US" dirty="0"/>
          </a:p>
          <a:p>
            <a:pPr marL="0" indent="0">
              <a:buNone/>
            </a:pPr>
            <a:r>
              <a:rPr lang="en-US" b="1" dirty="0"/>
              <a:t>Data</a:t>
            </a:r>
            <a:r>
              <a:rPr lang="en-US" dirty="0"/>
              <a:t>: We have a dataset that has details about Kenya’s Revenue, External Grants, and Domestic and External Debt.</a:t>
            </a:r>
          </a:p>
          <a:p>
            <a:pPr marL="0" indent="0">
              <a:buNone/>
            </a:pPr>
            <a:endParaRPr lang="en-US" dirty="0"/>
          </a:p>
          <a:p>
            <a:pPr marL="0" indent="0">
              <a:buNone/>
            </a:pPr>
            <a:r>
              <a:rPr lang="en-US" b="1" dirty="0"/>
              <a:t>Objective</a:t>
            </a:r>
            <a:r>
              <a:rPr lang="en-US" dirty="0"/>
              <a:t>: To analyze our data to uncover trends and relationships between Kenya’s revenue and debts with an aim of providing insights into the fiscal health of Kenya.</a:t>
            </a:r>
            <a:endParaRPr lang="en-KE" dirty="0"/>
          </a:p>
        </p:txBody>
      </p:sp>
      <p:sp>
        <p:nvSpPr>
          <p:cNvPr id="4" name="TextBox 3">
            <a:extLst>
              <a:ext uri="{FF2B5EF4-FFF2-40B4-BE49-F238E27FC236}">
                <a16:creationId xmlns:a16="http://schemas.microsoft.com/office/drawing/2014/main" id="{5C998D6D-F976-4672-A5D4-F59136338D39}"/>
              </a:ext>
            </a:extLst>
          </p:cNvPr>
          <p:cNvSpPr txBox="1"/>
          <p:nvPr/>
        </p:nvSpPr>
        <p:spPr>
          <a:xfrm>
            <a:off x="11353799" y="6123543"/>
            <a:ext cx="4951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a:t>
            </a:r>
            <a:endParaRPr lang="en-KE" dirty="0"/>
          </a:p>
        </p:txBody>
      </p:sp>
    </p:spTree>
    <p:extLst>
      <p:ext uri="{BB962C8B-B14F-4D97-AF65-F5344CB8AC3E}">
        <p14:creationId xmlns:p14="http://schemas.microsoft.com/office/powerpoint/2010/main" val="263869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7FE7-D4C5-4C20-A487-6060225754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Description</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076930-7235-4B34-89B8-D658327A9499}"/>
              </a:ext>
            </a:extLst>
          </p:cNvPr>
          <p:cNvSpPr>
            <a:spLocks noGrp="1"/>
          </p:cNvSpPr>
          <p:nvPr>
            <p:ph idx="1"/>
          </p:nvPr>
        </p:nvSpPr>
        <p:spPr>
          <a:xfrm>
            <a:off x="838200" y="2033617"/>
            <a:ext cx="10685106" cy="4089983"/>
          </a:xfrm>
        </p:spPr>
        <p:txBody>
          <a:bodyPr>
            <a:normAutofit/>
          </a:bodyPr>
          <a:lstStyle/>
          <a:p>
            <a:pPr marL="0" indent="0">
              <a:buNone/>
            </a:pPr>
            <a:r>
              <a:rPr lang="en-US" sz="3200" dirty="0"/>
              <a:t>Our data has </a:t>
            </a:r>
            <a:r>
              <a:rPr lang="en-US" sz="3200" b="1" dirty="0"/>
              <a:t>15 </a:t>
            </a:r>
            <a:r>
              <a:rPr lang="en-US" sz="3200" dirty="0"/>
              <a:t>records/rows with </a:t>
            </a:r>
            <a:r>
              <a:rPr lang="en-US" sz="3200" b="1" dirty="0"/>
              <a:t>5</a:t>
            </a:r>
            <a:r>
              <a:rPr lang="en-US" sz="3200" dirty="0"/>
              <a:t> attributes/columns;</a:t>
            </a:r>
          </a:p>
          <a:p>
            <a:pPr marL="0" indent="0">
              <a:buNone/>
            </a:pPr>
            <a:endParaRPr lang="en-US" sz="3200" dirty="0"/>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Fiscal Year: From 2008/2009 to 2022/2023( CBK has not yet released 2023/2024 Annual report)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Revenue: Total government revenue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External Grants: Total grants received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Internal Debt: Total internal debt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External Debt: Total external debt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TextBox 3">
            <a:extLst>
              <a:ext uri="{FF2B5EF4-FFF2-40B4-BE49-F238E27FC236}">
                <a16:creationId xmlns:a16="http://schemas.microsoft.com/office/drawing/2014/main" id="{0FF83DDA-5550-4620-8C35-2FE909E8A019}"/>
              </a:ext>
            </a:extLst>
          </p:cNvPr>
          <p:cNvSpPr txBox="1"/>
          <p:nvPr/>
        </p:nvSpPr>
        <p:spPr>
          <a:xfrm>
            <a:off x="113538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2</a:t>
            </a:r>
            <a:endParaRPr lang="en-KE" dirty="0"/>
          </a:p>
        </p:txBody>
      </p:sp>
      <p:sp>
        <p:nvSpPr>
          <p:cNvPr id="5" name="TextBox 4">
            <a:extLst>
              <a:ext uri="{FF2B5EF4-FFF2-40B4-BE49-F238E27FC236}">
                <a16:creationId xmlns:a16="http://schemas.microsoft.com/office/drawing/2014/main" id="{626EA853-1096-4405-9A89-0575AE77C020}"/>
              </a:ext>
            </a:extLst>
          </p:cNvPr>
          <p:cNvSpPr txBox="1"/>
          <p:nvPr/>
        </p:nvSpPr>
        <p:spPr>
          <a:xfrm>
            <a:off x="838200" y="1476509"/>
            <a:ext cx="9118600" cy="375552"/>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I gathered some data from the </a:t>
            </a:r>
            <a:r>
              <a:rPr lang="en-US" sz="1800" dirty="0">
                <a:solidFill>
                  <a:schemeClr val="accent1"/>
                </a:solidFill>
                <a:effectLst/>
                <a:latin typeface="Calibri" panose="020F0502020204030204" pitchFamily="34" charset="0"/>
                <a:ea typeface="Calibri" panose="020F0502020204030204" pitchFamily="34" charset="0"/>
                <a:cs typeface="SimSun" panose="02010600030101010101" pitchFamily="2" charset="-122"/>
                <a:hlinkClick r:id="rId2"/>
              </a:rPr>
              <a:t>Central Bank of Kenya Annual reports and financial statements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42483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2C85-55B0-4090-B3B7-70BF587CF67A}"/>
              </a:ext>
            </a:extLst>
          </p:cNvPr>
          <p:cNvSpPr>
            <a:spLocks noGrp="1"/>
          </p:cNvSpPr>
          <p:nvPr>
            <p:ph type="title"/>
          </p:nvPr>
        </p:nvSpPr>
        <p:spPr>
          <a:xfrm>
            <a:off x="504245" y="2398888"/>
            <a:ext cx="6651929" cy="2060224"/>
          </a:xfrm>
          <a:solidFill>
            <a:srgbClr val="00B050"/>
          </a:solidFill>
        </p:spPr>
        <p:txBody>
          <a:bodyPr/>
          <a:lstStyle/>
          <a:p>
            <a:r>
              <a:rPr lang="en-US" b="1" dirty="0">
                <a:solidFill>
                  <a:schemeClr val="bg1"/>
                </a:solidFill>
                <a:latin typeface="Times New Roman" panose="02020603050405020304" pitchFamily="18" charset="0"/>
                <a:cs typeface="Times New Roman" panose="02020603050405020304" pitchFamily="18" charset="0"/>
              </a:rPr>
              <a:t>Data Analysis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with Microsoft Excel</a:t>
            </a:r>
            <a:endParaRPr lang="en-KE"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7D0489-6515-4447-915B-816FB9FCC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66" y="1410188"/>
            <a:ext cx="4037623" cy="4037623"/>
          </a:xfrm>
          <a:prstGeom prst="rect">
            <a:avLst/>
          </a:prstGeom>
        </p:spPr>
      </p:pic>
    </p:spTree>
    <p:extLst>
      <p:ext uri="{BB962C8B-B14F-4D97-AF65-F5344CB8AC3E}">
        <p14:creationId xmlns:p14="http://schemas.microsoft.com/office/powerpoint/2010/main" val="27479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EB88-3D4F-4F79-A9E5-EB00DFE75D15}"/>
              </a:ext>
            </a:extLst>
          </p:cNvPr>
          <p:cNvSpPr>
            <a:spLocks noGrp="1"/>
          </p:cNvSpPr>
          <p:nvPr>
            <p:ph type="title"/>
          </p:nvPr>
        </p:nvSpPr>
        <p:spPr>
          <a:xfrm>
            <a:off x="838200" y="20967"/>
            <a:ext cx="10515600" cy="1325563"/>
          </a:xfrm>
        </p:spPr>
        <p:txBody>
          <a:bodyPr/>
          <a:lstStyle/>
          <a:p>
            <a:r>
              <a:rPr lang="en-US" b="1" dirty="0">
                <a:latin typeface="Times New Roman" panose="02020603050405020304" pitchFamily="18" charset="0"/>
                <a:cs typeface="Times New Roman" panose="02020603050405020304" pitchFamily="18" charset="0"/>
              </a:rPr>
              <a:t>Descriptive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2B78DE-991C-413D-9693-76ADB12FCEE2}"/>
              </a:ext>
            </a:extLst>
          </p:cNvPr>
          <p:cNvSpPr>
            <a:spLocks noGrp="1"/>
          </p:cNvSpPr>
          <p:nvPr>
            <p:ph idx="1"/>
          </p:nvPr>
        </p:nvSpPr>
        <p:spPr>
          <a:xfrm>
            <a:off x="7007057" y="1572524"/>
            <a:ext cx="4844143" cy="4920408"/>
          </a:xfrm>
        </p:spPr>
        <p:txBody>
          <a:bodyPr/>
          <a:lstStyle/>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Kenya portrays a significant growth in both domestic and external debt, with averages around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2110 billion and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2191 billion, respectively. </a:t>
            </a:r>
          </a:p>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Revenue has also increased, averaging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1253.97 billion, but the high standard deviations in both debt and revenue indicate considerable fluctuations over time. </a:t>
            </a:r>
          </a:p>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The growing debt relative to revenue suggests potential challenges in maintaining debt sustainability, especially if revenue growth is not consistent or if borrowing continues to rise sharply.</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lgn="just">
              <a:buNone/>
            </a:pPr>
            <a:endParaRPr lang="en-KE" dirty="0"/>
          </a:p>
        </p:txBody>
      </p:sp>
      <p:sp>
        <p:nvSpPr>
          <p:cNvPr id="4" name="TextBox 3">
            <a:extLst>
              <a:ext uri="{FF2B5EF4-FFF2-40B4-BE49-F238E27FC236}">
                <a16:creationId xmlns:a16="http://schemas.microsoft.com/office/drawing/2014/main" id="{14392C0A-629A-45E9-AFF1-49058C466DF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3</a:t>
            </a:r>
            <a:endParaRPr lang="en-KE" dirty="0"/>
          </a:p>
        </p:txBody>
      </p:sp>
      <p:pic>
        <p:nvPicPr>
          <p:cNvPr id="6" name="Picture 5">
            <a:extLst>
              <a:ext uri="{FF2B5EF4-FFF2-40B4-BE49-F238E27FC236}">
                <a16:creationId xmlns:a16="http://schemas.microsoft.com/office/drawing/2014/main" id="{3C23B9EA-44E2-46BB-9F66-9B1C8B0FE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78971"/>
            <a:ext cx="6168857" cy="2955957"/>
          </a:xfrm>
          <a:prstGeom prst="rect">
            <a:avLst/>
          </a:prstGeom>
        </p:spPr>
      </p:pic>
    </p:spTree>
    <p:extLst>
      <p:ext uri="{BB962C8B-B14F-4D97-AF65-F5344CB8AC3E}">
        <p14:creationId xmlns:p14="http://schemas.microsoft.com/office/powerpoint/2010/main" val="266005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B9F0-3B26-49C5-8CC5-5655B66359C0}"/>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Trend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sp>
        <p:nvSpPr>
          <p:cNvPr id="3" name="Content Placeholder 2">
            <a:extLst>
              <a:ext uri="{FF2B5EF4-FFF2-40B4-BE49-F238E27FC236}">
                <a16:creationId xmlns:a16="http://schemas.microsoft.com/office/drawing/2014/main" id="{84C76CEB-5E57-468B-8170-84BFD406E867}"/>
              </a:ext>
            </a:extLst>
          </p:cNvPr>
          <p:cNvSpPr>
            <a:spLocks noGrp="1"/>
          </p:cNvSpPr>
          <p:nvPr>
            <p:ph idx="1"/>
          </p:nvPr>
        </p:nvSpPr>
        <p:spPr>
          <a:xfrm>
            <a:off x="7753738" y="1156996"/>
            <a:ext cx="4097462" cy="5019967"/>
          </a:xfrm>
        </p:spPr>
        <p:txBody>
          <a:bodyPr/>
          <a:lstStyle/>
          <a:p>
            <a:pPr marL="0" indent="0">
              <a:lnSpc>
                <a:spcPct val="150000"/>
              </a:lnSpc>
              <a:spcAft>
                <a:spcPts val="800"/>
              </a:spcAft>
              <a:buNone/>
            </a:pPr>
            <a:r>
              <a:rPr lang="en-US" sz="1600" dirty="0">
                <a:effectLst/>
                <a:latin typeface="Calibri" panose="020F0502020204030204" pitchFamily="34" charset="0"/>
                <a:ea typeface="Calibri" panose="020F0502020204030204" pitchFamily="34" charset="0"/>
                <a:cs typeface="SimSun" panose="02010600030101010101" pitchFamily="2" charset="-122"/>
              </a:rPr>
              <a:t>Kenya's domestic and external debts have sharply increased over time, particularly since </a:t>
            </a:r>
            <a:r>
              <a:rPr lang="en-US" sz="1600" b="1" dirty="0">
                <a:effectLst/>
                <a:latin typeface="Calibri" panose="020F0502020204030204" pitchFamily="34" charset="0"/>
                <a:ea typeface="Calibri" panose="020F0502020204030204" pitchFamily="34" charset="0"/>
                <a:cs typeface="SimSun" panose="02010600030101010101" pitchFamily="2" charset="-122"/>
              </a:rPr>
              <a:t>2014/2015</a:t>
            </a:r>
            <a:r>
              <a:rPr lang="en-US" sz="1600" dirty="0">
                <a:effectLst/>
                <a:latin typeface="Calibri" panose="020F0502020204030204" pitchFamily="34" charset="0"/>
                <a:ea typeface="Calibri" panose="020F0502020204030204" pitchFamily="34" charset="0"/>
                <a:cs typeface="SimSun" panose="02010600030101010101" pitchFamily="2" charset="-122"/>
              </a:rPr>
              <a:t>, with external debt rising the most. In contrast, revenue growth has been more gradual and modest. External grants remain minimal throughout the period. </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50000"/>
              </a:lnSpc>
              <a:spcAft>
                <a:spcPts val="800"/>
              </a:spcAft>
              <a:buNone/>
            </a:pPr>
            <a:r>
              <a:rPr lang="en-US" sz="1600" dirty="0">
                <a:effectLst/>
                <a:latin typeface="Calibri" panose="020F0502020204030204" pitchFamily="34" charset="0"/>
                <a:ea typeface="Calibri" panose="020F0502020204030204" pitchFamily="34" charset="0"/>
                <a:cs typeface="SimSun" panose="02010600030101010101" pitchFamily="2" charset="-122"/>
              </a:rPr>
              <a:t>The widening gap between debt and revenue suggests growing concerns about debt sustainability.</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3210DB2C-DB5D-45B8-9FAE-1C17A642EEB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4</a:t>
            </a:r>
            <a:endParaRPr lang="en-KE" dirty="0"/>
          </a:p>
        </p:txBody>
      </p:sp>
      <p:pic>
        <p:nvPicPr>
          <p:cNvPr id="6" name="Picture 5">
            <a:extLst>
              <a:ext uri="{FF2B5EF4-FFF2-40B4-BE49-F238E27FC236}">
                <a16:creationId xmlns:a16="http://schemas.microsoft.com/office/drawing/2014/main" id="{2FDA11EB-A214-49B9-9750-433E3D949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7454"/>
            <a:ext cx="6914937" cy="4753638"/>
          </a:xfrm>
          <a:prstGeom prst="rect">
            <a:avLst/>
          </a:prstGeom>
        </p:spPr>
      </p:pic>
    </p:spTree>
    <p:extLst>
      <p:ext uri="{BB962C8B-B14F-4D97-AF65-F5344CB8AC3E}">
        <p14:creationId xmlns:p14="http://schemas.microsoft.com/office/powerpoint/2010/main" val="321858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8A36-FE4E-442B-8CC2-2CA569C2D145}"/>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Grants Dependency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sp>
        <p:nvSpPr>
          <p:cNvPr id="3" name="Content Placeholder 2">
            <a:extLst>
              <a:ext uri="{FF2B5EF4-FFF2-40B4-BE49-F238E27FC236}">
                <a16:creationId xmlns:a16="http://schemas.microsoft.com/office/drawing/2014/main" id="{8DA26FC8-CCA6-4EC8-8F34-13345EBAE1FF}"/>
              </a:ext>
            </a:extLst>
          </p:cNvPr>
          <p:cNvSpPr>
            <a:spLocks noGrp="1"/>
          </p:cNvSpPr>
          <p:nvPr>
            <p:ph idx="1"/>
          </p:nvPr>
        </p:nvSpPr>
        <p:spPr>
          <a:xfrm>
            <a:off x="7156580" y="1212980"/>
            <a:ext cx="4694620" cy="4829046"/>
          </a:xfrm>
        </p:spPr>
        <p:txBody>
          <a:bodyPr/>
          <a:lstStyle/>
          <a:p>
            <a:pPr marL="0" indent="0">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There is a declining trend in the percentage contribution of grants to Kenya's total revenue over time, dropping from around 3.77% in </a:t>
            </a:r>
            <a:r>
              <a:rPr lang="en-US" sz="1600" b="1" dirty="0">
                <a:effectLst/>
                <a:latin typeface="Calibri" panose="020F0502020204030204" pitchFamily="34" charset="0"/>
                <a:ea typeface="Calibri" panose="020F0502020204030204" pitchFamily="34" charset="0"/>
                <a:cs typeface="SimSun" panose="02010600030101010101" pitchFamily="2" charset="-122"/>
              </a:rPr>
              <a:t>2008/2009</a:t>
            </a:r>
            <a:r>
              <a:rPr lang="en-US" sz="1600" dirty="0">
                <a:effectLst/>
                <a:latin typeface="Calibri" panose="020F0502020204030204" pitchFamily="34" charset="0"/>
                <a:ea typeface="Calibri" panose="020F0502020204030204" pitchFamily="34" charset="0"/>
                <a:cs typeface="SimSun" panose="02010600030101010101" pitchFamily="2" charset="-122"/>
              </a:rPr>
              <a:t> to about 1.52% in </a:t>
            </a:r>
            <a:r>
              <a:rPr lang="en-US" sz="1600" b="1" dirty="0">
                <a:effectLst/>
                <a:latin typeface="Calibri" panose="020F0502020204030204" pitchFamily="34" charset="0"/>
                <a:ea typeface="Calibri" panose="020F0502020204030204" pitchFamily="34" charset="0"/>
                <a:cs typeface="SimSun" panose="02010600030101010101" pitchFamily="2" charset="-122"/>
              </a:rPr>
              <a:t>2022/2023</a:t>
            </a:r>
            <a:r>
              <a:rPr lang="en-US" sz="16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This indicates a reduced reliance on external grants as a revenue source.</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79D81B26-6291-4A04-96F9-2569E8A1EE46}"/>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5</a:t>
            </a:r>
            <a:endParaRPr lang="en-KE" dirty="0"/>
          </a:p>
        </p:txBody>
      </p:sp>
      <p:pic>
        <p:nvPicPr>
          <p:cNvPr id="6" name="Picture 5">
            <a:extLst>
              <a:ext uri="{FF2B5EF4-FFF2-40B4-BE49-F238E27FC236}">
                <a16:creationId xmlns:a16="http://schemas.microsoft.com/office/drawing/2014/main" id="{9195E1BE-D135-4847-B911-1443A3613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2268"/>
            <a:ext cx="6176550" cy="4761331"/>
          </a:xfrm>
          <a:prstGeom prst="rect">
            <a:avLst/>
          </a:prstGeom>
        </p:spPr>
      </p:pic>
    </p:spTree>
    <p:extLst>
      <p:ext uri="{BB962C8B-B14F-4D97-AF65-F5344CB8AC3E}">
        <p14:creationId xmlns:p14="http://schemas.microsoft.com/office/powerpoint/2010/main" val="84130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FD1E-9194-4834-A038-FA6D4ACCA2F2}"/>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Correlation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pic>
        <p:nvPicPr>
          <p:cNvPr id="6" name="Picture 5">
            <a:extLst>
              <a:ext uri="{FF2B5EF4-FFF2-40B4-BE49-F238E27FC236}">
                <a16:creationId xmlns:a16="http://schemas.microsoft.com/office/drawing/2014/main" id="{4ADC75F3-B8B1-4997-AC18-3D44D1E5A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3513"/>
            <a:ext cx="6513945" cy="2172003"/>
          </a:xfrm>
          <a:prstGeom prst="rect">
            <a:avLst/>
          </a:prstGeom>
        </p:spPr>
      </p:pic>
      <p:sp>
        <p:nvSpPr>
          <p:cNvPr id="3" name="Content Placeholder 2">
            <a:extLst>
              <a:ext uri="{FF2B5EF4-FFF2-40B4-BE49-F238E27FC236}">
                <a16:creationId xmlns:a16="http://schemas.microsoft.com/office/drawing/2014/main" id="{A013D5E4-0763-4CFE-B6B6-FF72FE81F937}"/>
              </a:ext>
            </a:extLst>
          </p:cNvPr>
          <p:cNvSpPr>
            <a:spLocks noGrp="1"/>
          </p:cNvSpPr>
          <p:nvPr>
            <p:ph idx="1"/>
          </p:nvPr>
        </p:nvSpPr>
        <p:spPr>
          <a:xfrm>
            <a:off x="5975928" y="1603952"/>
            <a:ext cx="5673436" cy="4351338"/>
          </a:xfrm>
        </p:spPr>
        <p:txBody>
          <a:bodyPr>
            <a:normAutofit fontScale="92500" lnSpcReduction="20000"/>
          </a:bodyPr>
          <a:lstStyle/>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There are strong positive correlations between revenue, domestic debt, and external debt, with coefficients above 0.98, indicating that as revenue increases, both types of debt tend to increase as well. </a:t>
            </a:r>
          </a:p>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External grants have a moderate positive correlation with revenue (0.75) and a slightly lower correlation with both domestic and external debt. This suggests that while grants contribute to revenue, they are less closely linked to the increases in debt compared to revenue itself. </a:t>
            </a:r>
          </a:p>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Overall, the high correlations highlight that Kenya's revenue and debt levels have been rising together, potentially reflecting reliance on borrowing as revenues grow.</a:t>
            </a:r>
            <a:endParaRPr lang="en-KE" sz="17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442CACEA-7367-4E70-A486-E5A957C69BF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6</a:t>
            </a:r>
            <a:endParaRPr lang="en-KE" dirty="0"/>
          </a:p>
        </p:txBody>
      </p:sp>
    </p:spTree>
    <p:extLst>
      <p:ext uri="{BB962C8B-B14F-4D97-AF65-F5344CB8AC3E}">
        <p14:creationId xmlns:p14="http://schemas.microsoft.com/office/powerpoint/2010/main" val="68357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1437</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Calibri Light</vt:lpstr>
      <vt:lpstr>Times New Roman</vt:lpstr>
      <vt:lpstr>Office Theme</vt:lpstr>
      <vt:lpstr>Analysis of Government Debt and Revenue Dynamics: Trends, Correlations, and Sustainability Challenges  with Microsoft Excel</vt:lpstr>
      <vt:lpstr>Table of Content</vt:lpstr>
      <vt:lpstr>Problem Statement</vt:lpstr>
      <vt:lpstr>Dataset Description</vt:lpstr>
      <vt:lpstr>Data Analysis  with Microsoft Excel</vt:lpstr>
      <vt:lpstr>Descriptive Analysis</vt:lpstr>
      <vt:lpstr>Trend Analysis </vt:lpstr>
      <vt:lpstr>Grants Dependency Analysis </vt:lpstr>
      <vt:lpstr>Correlation Analysis </vt:lpstr>
      <vt:lpstr>Debt Sustainability Analysis</vt:lpstr>
      <vt:lpstr>Debt Sustainability Analysis</vt:lpstr>
      <vt:lpstr>Debt Sustainability Analysis</vt:lpstr>
      <vt:lpstr>Debt Sustainability Analysis</vt:lpstr>
      <vt:lpstr>Conclusion</vt:lpstr>
      <vt:lpstr>Recommendations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Data Insights from Multiple Annual Reports</dc:title>
  <dc:creator>Raphael Itotia</dc:creator>
  <cp:lastModifiedBy>Raphael Itotia</cp:lastModifiedBy>
  <cp:revision>59</cp:revision>
  <dcterms:created xsi:type="dcterms:W3CDTF">2024-08-26T04:48:09Z</dcterms:created>
  <dcterms:modified xsi:type="dcterms:W3CDTF">2024-08-27T08:37:57Z</dcterms:modified>
</cp:coreProperties>
</file>