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1" r:id="rId18"/>
    <p:sldId id="274" r:id="rId19"/>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0" autoAdjust="0"/>
    <p:restoredTop sz="94660"/>
  </p:normalViewPr>
  <p:slideViewPr>
    <p:cSldViewPr snapToGrid="0">
      <p:cViewPr varScale="1">
        <p:scale>
          <a:sx n="120" d="100"/>
          <a:sy n="120" d="100"/>
        </p:scale>
        <p:origin x="228"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FEA7-4938-49B7-A5E8-AA5B0E05B2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47CDC492-09DF-4C51-B06A-C23AE799CF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CFA2DB5A-A181-466A-9AC9-7936B87CFCCC}"/>
              </a:ext>
            </a:extLst>
          </p:cNvPr>
          <p:cNvSpPr>
            <a:spLocks noGrp="1"/>
          </p:cNvSpPr>
          <p:nvPr>
            <p:ph type="dt" sz="half" idx="10"/>
          </p:nvPr>
        </p:nvSpPr>
        <p:spPr/>
        <p:txBody>
          <a:bodyPr/>
          <a:lstStyle/>
          <a:p>
            <a:fld id="{E8F0F2F2-6763-4206-9C8B-0458E66D67CA}" type="datetimeFigureOut">
              <a:rPr lang="en-KE" smtClean="0"/>
              <a:t>27/08/2024</a:t>
            </a:fld>
            <a:endParaRPr lang="en-KE"/>
          </a:p>
        </p:txBody>
      </p:sp>
      <p:sp>
        <p:nvSpPr>
          <p:cNvPr id="5" name="Footer Placeholder 4">
            <a:extLst>
              <a:ext uri="{FF2B5EF4-FFF2-40B4-BE49-F238E27FC236}">
                <a16:creationId xmlns:a16="http://schemas.microsoft.com/office/drawing/2014/main" id="{6A49CC77-5150-43F6-BDDE-04847F595F6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BB3A047-90EF-447B-8046-BA441D519C07}"/>
              </a:ext>
            </a:extLst>
          </p:cNvPr>
          <p:cNvSpPr>
            <a:spLocks noGrp="1"/>
          </p:cNvSpPr>
          <p:nvPr>
            <p:ph type="sldNum" sz="quarter" idx="12"/>
          </p:nvPr>
        </p:nvSpPr>
        <p:spPr/>
        <p:txBody>
          <a:bodyPr/>
          <a:lstStyle/>
          <a:p>
            <a:fld id="{195441EE-FC92-43C2-902D-0ED5A4A479FC}" type="slidenum">
              <a:rPr lang="en-KE" smtClean="0"/>
              <a:t>‹#›</a:t>
            </a:fld>
            <a:endParaRPr lang="en-KE"/>
          </a:p>
        </p:txBody>
      </p:sp>
    </p:spTree>
    <p:extLst>
      <p:ext uri="{BB962C8B-B14F-4D97-AF65-F5344CB8AC3E}">
        <p14:creationId xmlns:p14="http://schemas.microsoft.com/office/powerpoint/2010/main" val="2925243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64247-F718-4AA2-B57C-4F97FFF8988C}"/>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5C81DA47-4451-48CB-8A5D-4DA607B666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57BFCD6A-85CF-406A-AEA4-B31D8829AF5F}"/>
              </a:ext>
            </a:extLst>
          </p:cNvPr>
          <p:cNvSpPr>
            <a:spLocks noGrp="1"/>
          </p:cNvSpPr>
          <p:nvPr>
            <p:ph type="dt" sz="half" idx="10"/>
          </p:nvPr>
        </p:nvSpPr>
        <p:spPr/>
        <p:txBody>
          <a:bodyPr/>
          <a:lstStyle/>
          <a:p>
            <a:fld id="{E8F0F2F2-6763-4206-9C8B-0458E66D67CA}" type="datetimeFigureOut">
              <a:rPr lang="en-KE" smtClean="0"/>
              <a:t>27/08/2024</a:t>
            </a:fld>
            <a:endParaRPr lang="en-KE"/>
          </a:p>
        </p:txBody>
      </p:sp>
      <p:sp>
        <p:nvSpPr>
          <p:cNvPr id="5" name="Footer Placeholder 4">
            <a:extLst>
              <a:ext uri="{FF2B5EF4-FFF2-40B4-BE49-F238E27FC236}">
                <a16:creationId xmlns:a16="http://schemas.microsoft.com/office/drawing/2014/main" id="{742C20EE-5945-4D9A-AD87-F2AECBCBB93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318927A-1AF6-4B3A-AEF4-8ECF4D7341AA}"/>
              </a:ext>
            </a:extLst>
          </p:cNvPr>
          <p:cNvSpPr>
            <a:spLocks noGrp="1"/>
          </p:cNvSpPr>
          <p:nvPr>
            <p:ph type="sldNum" sz="quarter" idx="12"/>
          </p:nvPr>
        </p:nvSpPr>
        <p:spPr/>
        <p:txBody>
          <a:bodyPr/>
          <a:lstStyle/>
          <a:p>
            <a:fld id="{195441EE-FC92-43C2-902D-0ED5A4A479FC}" type="slidenum">
              <a:rPr lang="en-KE" smtClean="0"/>
              <a:t>‹#›</a:t>
            </a:fld>
            <a:endParaRPr lang="en-KE"/>
          </a:p>
        </p:txBody>
      </p:sp>
    </p:spTree>
    <p:extLst>
      <p:ext uri="{BB962C8B-B14F-4D97-AF65-F5344CB8AC3E}">
        <p14:creationId xmlns:p14="http://schemas.microsoft.com/office/powerpoint/2010/main" val="31334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4F6D7A-D021-466F-BF2A-3F12A15C70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8462E211-80B8-48EF-9179-228DE722DA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18BC3FE-D0FC-4715-B030-EAE8E12DD647}"/>
              </a:ext>
            </a:extLst>
          </p:cNvPr>
          <p:cNvSpPr>
            <a:spLocks noGrp="1"/>
          </p:cNvSpPr>
          <p:nvPr>
            <p:ph type="dt" sz="half" idx="10"/>
          </p:nvPr>
        </p:nvSpPr>
        <p:spPr/>
        <p:txBody>
          <a:bodyPr/>
          <a:lstStyle/>
          <a:p>
            <a:fld id="{E8F0F2F2-6763-4206-9C8B-0458E66D67CA}" type="datetimeFigureOut">
              <a:rPr lang="en-KE" smtClean="0"/>
              <a:t>27/08/2024</a:t>
            </a:fld>
            <a:endParaRPr lang="en-KE"/>
          </a:p>
        </p:txBody>
      </p:sp>
      <p:sp>
        <p:nvSpPr>
          <p:cNvPr id="5" name="Footer Placeholder 4">
            <a:extLst>
              <a:ext uri="{FF2B5EF4-FFF2-40B4-BE49-F238E27FC236}">
                <a16:creationId xmlns:a16="http://schemas.microsoft.com/office/drawing/2014/main" id="{664A41FF-B691-4FE7-9F6E-61667CE21FC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5B3B263-DB87-4E4C-861B-0645316DBEBC}"/>
              </a:ext>
            </a:extLst>
          </p:cNvPr>
          <p:cNvSpPr>
            <a:spLocks noGrp="1"/>
          </p:cNvSpPr>
          <p:nvPr>
            <p:ph type="sldNum" sz="quarter" idx="12"/>
          </p:nvPr>
        </p:nvSpPr>
        <p:spPr/>
        <p:txBody>
          <a:bodyPr/>
          <a:lstStyle/>
          <a:p>
            <a:fld id="{195441EE-FC92-43C2-902D-0ED5A4A479FC}" type="slidenum">
              <a:rPr lang="en-KE" smtClean="0"/>
              <a:t>‹#›</a:t>
            </a:fld>
            <a:endParaRPr lang="en-KE"/>
          </a:p>
        </p:txBody>
      </p:sp>
    </p:spTree>
    <p:extLst>
      <p:ext uri="{BB962C8B-B14F-4D97-AF65-F5344CB8AC3E}">
        <p14:creationId xmlns:p14="http://schemas.microsoft.com/office/powerpoint/2010/main" val="616076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F079-DCEF-4DB4-9C0D-5313FD5194D6}"/>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6598320E-115E-4946-BA94-E9552DBB87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AE35BD0-5C29-43CC-BEC2-759B49A665D5}"/>
              </a:ext>
            </a:extLst>
          </p:cNvPr>
          <p:cNvSpPr>
            <a:spLocks noGrp="1"/>
          </p:cNvSpPr>
          <p:nvPr>
            <p:ph type="dt" sz="half" idx="10"/>
          </p:nvPr>
        </p:nvSpPr>
        <p:spPr/>
        <p:txBody>
          <a:bodyPr/>
          <a:lstStyle/>
          <a:p>
            <a:fld id="{E8F0F2F2-6763-4206-9C8B-0458E66D67CA}" type="datetimeFigureOut">
              <a:rPr lang="en-KE" smtClean="0"/>
              <a:t>27/08/2024</a:t>
            </a:fld>
            <a:endParaRPr lang="en-KE"/>
          </a:p>
        </p:txBody>
      </p:sp>
      <p:sp>
        <p:nvSpPr>
          <p:cNvPr id="5" name="Footer Placeholder 4">
            <a:extLst>
              <a:ext uri="{FF2B5EF4-FFF2-40B4-BE49-F238E27FC236}">
                <a16:creationId xmlns:a16="http://schemas.microsoft.com/office/drawing/2014/main" id="{3A014091-C28F-4B57-83EB-1FE8BF68B76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45E6B75-D91D-4710-B4C5-8F348CB0F21B}"/>
              </a:ext>
            </a:extLst>
          </p:cNvPr>
          <p:cNvSpPr>
            <a:spLocks noGrp="1"/>
          </p:cNvSpPr>
          <p:nvPr>
            <p:ph type="sldNum" sz="quarter" idx="12"/>
          </p:nvPr>
        </p:nvSpPr>
        <p:spPr/>
        <p:txBody>
          <a:bodyPr/>
          <a:lstStyle/>
          <a:p>
            <a:fld id="{195441EE-FC92-43C2-902D-0ED5A4A479FC}" type="slidenum">
              <a:rPr lang="en-KE" smtClean="0"/>
              <a:t>‹#›</a:t>
            </a:fld>
            <a:endParaRPr lang="en-KE"/>
          </a:p>
        </p:txBody>
      </p:sp>
    </p:spTree>
    <p:extLst>
      <p:ext uri="{BB962C8B-B14F-4D97-AF65-F5344CB8AC3E}">
        <p14:creationId xmlns:p14="http://schemas.microsoft.com/office/powerpoint/2010/main" val="39127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C7DE-EB35-4009-A5AA-6BF52E3EB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C97C3967-35B9-430F-8178-40C03BFCEE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D8DE28-854D-49C6-A6EE-581D9287E9ED}"/>
              </a:ext>
            </a:extLst>
          </p:cNvPr>
          <p:cNvSpPr>
            <a:spLocks noGrp="1"/>
          </p:cNvSpPr>
          <p:nvPr>
            <p:ph type="dt" sz="half" idx="10"/>
          </p:nvPr>
        </p:nvSpPr>
        <p:spPr/>
        <p:txBody>
          <a:bodyPr/>
          <a:lstStyle/>
          <a:p>
            <a:fld id="{E8F0F2F2-6763-4206-9C8B-0458E66D67CA}" type="datetimeFigureOut">
              <a:rPr lang="en-KE" smtClean="0"/>
              <a:t>27/08/2024</a:t>
            </a:fld>
            <a:endParaRPr lang="en-KE"/>
          </a:p>
        </p:txBody>
      </p:sp>
      <p:sp>
        <p:nvSpPr>
          <p:cNvPr id="5" name="Footer Placeholder 4">
            <a:extLst>
              <a:ext uri="{FF2B5EF4-FFF2-40B4-BE49-F238E27FC236}">
                <a16:creationId xmlns:a16="http://schemas.microsoft.com/office/drawing/2014/main" id="{2527B461-3A87-4DB0-B56D-31DCF1E1396D}"/>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10A345E7-B787-46E9-A2F4-B08A0187D93B}"/>
              </a:ext>
            </a:extLst>
          </p:cNvPr>
          <p:cNvSpPr>
            <a:spLocks noGrp="1"/>
          </p:cNvSpPr>
          <p:nvPr>
            <p:ph type="sldNum" sz="quarter" idx="12"/>
          </p:nvPr>
        </p:nvSpPr>
        <p:spPr/>
        <p:txBody>
          <a:bodyPr/>
          <a:lstStyle/>
          <a:p>
            <a:fld id="{195441EE-FC92-43C2-902D-0ED5A4A479FC}" type="slidenum">
              <a:rPr lang="en-KE" smtClean="0"/>
              <a:t>‹#›</a:t>
            </a:fld>
            <a:endParaRPr lang="en-KE"/>
          </a:p>
        </p:txBody>
      </p:sp>
    </p:spTree>
    <p:extLst>
      <p:ext uri="{BB962C8B-B14F-4D97-AF65-F5344CB8AC3E}">
        <p14:creationId xmlns:p14="http://schemas.microsoft.com/office/powerpoint/2010/main" val="2000019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A86E8-D2E7-41EC-8460-73903AA5DEAA}"/>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C0D29737-B6F9-42CA-AFC4-C3BDE60903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11521D65-4A78-4C70-AEB0-A2BBF6C66D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15CE637F-C0F5-4C20-9A44-82DBF2463660}"/>
              </a:ext>
            </a:extLst>
          </p:cNvPr>
          <p:cNvSpPr>
            <a:spLocks noGrp="1"/>
          </p:cNvSpPr>
          <p:nvPr>
            <p:ph type="dt" sz="half" idx="10"/>
          </p:nvPr>
        </p:nvSpPr>
        <p:spPr/>
        <p:txBody>
          <a:bodyPr/>
          <a:lstStyle/>
          <a:p>
            <a:fld id="{E8F0F2F2-6763-4206-9C8B-0458E66D67CA}" type="datetimeFigureOut">
              <a:rPr lang="en-KE" smtClean="0"/>
              <a:t>27/08/2024</a:t>
            </a:fld>
            <a:endParaRPr lang="en-KE"/>
          </a:p>
        </p:txBody>
      </p:sp>
      <p:sp>
        <p:nvSpPr>
          <p:cNvPr id="6" name="Footer Placeholder 5">
            <a:extLst>
              <a:ext uri="{FF2B5EF4-FFF2-40B4-BE49-F238E27FC236}">
                <a16:creationId xmlns:a16="http://schemas.microsoft.com/office/drawing/2014/main" id="{E7065C88-CC72-4144-B1B1-B617A2F19C10}"/>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80D05449-0C70-4B03-A38A-56B9CBBC1427}"/>
              </a:ext>
            </a:extLst>
          </p:cNvPr>
          <p:cNvSpPr>
            <a:spLocks noGrp="1"/>
          </p:cNvSpPr>
          <p:nvPr>
            <p:ph type="sldNum" sz="quarter" idx="12"/>
          </p:nvPr>
        </p:nvSpPr>
        <p:spPr/>
        <p:txBody>
          <a:bodyPr/>
          <a:lstStyle/>
          <a:p>
            <a:fld id="{195441EE-FC92-43C2-902D-0ED5A4A479FC}" type="slidenum">
              <a:rPr lang="en-KE" smtClean="0"/>
              <a:t>‹#›</a:t>
            </a:fld>
            <a:endParaRPr lang="en-KE"/>
          </a:p>
        </p:txBody>
      </p:sp>
    </p:spTree>
    <p:extLst>
      <p:ext uri="{BB962C8B-B14F-4D97-AF65-F5344CB8AC3E}">
        <p14:creationId xmlns:p14="http://schemas.microsoft.com/office/powerpoint/2010/main" val="4138369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4A94A-AD86-4C88-82C4-D6FC89ACAC6F}"/>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5364C142-13AE-4329-9E16-3BCD5D3228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3E08A5-E251-463F-B0DF-9ACCF95F45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4665394B-A1B8-48C4-8671-16B5B29215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F99D38-6AED-4E1A-86C3-5B85DA2163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1A887D8D-1E53-4042-920A-64A3F3A5E566}"/>
              </a:ext>
            </a:extLst>
          </p:cNvPr>
          <p:cNvSpPr>
            <a:spLocks noGrp="1"/>
          </p:cNvSpPr>
          <p:nvPr>
            <p:ph type="dt" sz="half" idx="10"/>
          </p:nvPr>
        </p:nvSpPr>
        <p:spPr/>
        <p:txBody>
          <a:bodyPr/>
          <a:lstStyle/>
          <a:p>
            <a:fld id="{E8F0F2F2-6763-4206-9C8B-0458E66D67CA}" type="datetimeFigureOut">
              <a:rPr lang="en-KE" smtClean="0"/>
              <a:t>27/08/2024</a:t>
            </a:fld>
            <a:endParaRPr lang="en-KE"/>
          </a:p>
        </p:txBody>
      </p:sp>
      <p:sp>
        <p:nvSpPr>
          <p:cNvPr id="8" name="Footer Placeholder 7">
            <a:extLst>
              <a:ext uri="{FF2B5EF4-FFF2-40B4-BE49-F238E27FC236}">
                <a16:creationId xmlns:a16="http://schemas.microsoft.com/office/drawing/2014/main" id="{39588C5F-F01D-4C11-8B8E-295AB20A2545}"/>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8506C7B4-5B1B-4043-A5F2-69DD5CC78562}"/>
              </a:ext>
            </a:extLst>
          </p:cNvPr>
          <p:cNvSpPr>
            <a:spLocks noGrp="1"/>
          </p:cNvSpPr>
          <p:nvPr>
            <p:ph type="sldNum" sz="quarter" idx="12"/>
          </p:nvPr>
        </p:nvSpPr>
        <p:spPr/>
        <p:txBody>
          <a:bodyPr/>
          <a:lstStyle/>
          <a:p>
            <a:fld id="{195441EE-FC92-43C2-902D-0ED5A4A479FC}" type="slidenum">
              <a:rPr lang="en-KE" smtClean="0"/>
              <a:t>‹#›</a:t>
            </a:fld>
            <a:endParaRPr lang="en-KE"/>
          </a:p>
        </p:txBody>
      </p:sp>
    </p:spTree>
    <p:extLst>
      <p:ext uri="{BB962C8B-B14F-4D97-AF65-F5344CB8AC3E}">
        <p14:creationId xmlns:p14="http://schemas.microsoft.com/office/powerpoint/2010/main" val="681813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2A405-107C-4D4B-942A-D1286E450C60}"/>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9BD8EAEA-2350-4869-BF56-D52777341A19}"/>
              </a:ext>
            </a:extLst>
          </p:cNvPr>
          <p:cNvSpPr>
            <a:spLocks noGrp="1"/>
          </p:cNvSpPr>
          <p:nvPr>
            <p:ph type="dt" sz="half" idx="10"/>
          </p:nvPr>
        </p:nvSpPr>
        <p:spPr/>
        <p:txBody>
          <a:bodyPr/>
          <a:lstStyle/>
          <a:p>
            <a:fld id="{E8F0F2F2-6763-4206-9C8B-0458E66D67CA}" type="datetimeFigureOut">
              <a:rPr lang="en-KE" smtClean="0"/>
              <a:t>27/08/2024</a:t>
            </a:fld>
            <a:endParaRPr lang="en-KE"/>
          </a:p>
        </p:txBody>
      </p:sp>
      <p:sp>
        <p:nvSpPr>
          <p:cNvPr id="4" name="Footer Placeholder 3">
            <a:extLst>
              <a:ext uri="{FF2B5EF4-FFF2-40B4-BE49-F238E27FC236}">
                <a16:creationId xmlns:a16="http://schemas.microsoft.com/office/drawing/2014/main" id="{DEA460AC-314E-4705-B0CE-9533ED32C0DB}"/>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84D6E9DA-4465-4750-BC07-536288C4A1A0}"/>
              </a:ext>
            </a:extLst>
          </p:cNvPr>
          <p:cNvSpPr>
            <a:spLocks noGrp="1"/>
          </p:cNvSpPr>
          <p:nvPr>
            <p:ph type="sldNum" sz="quarter" idx="12"/>
          </p:nvPr>
        </p:nvSpPr>
        <p:spPr/>
        <p:txBody>
          <a:bodyPr/>
          <a:lstStyle/>
          <a:p>
            <a:fld id="{195441EE-FC92-43C2-902D-0ED5A4A479FC}" type="slidenum">
              <a:rPr lang="en-KE" smtClean="0"/>
              <a:t>‹#›</a:t>
            </a:fld>
            <a:endParaRPr lang="en-KE"/>
          </a:p>
        </p:txBody>
      </p:sp>
    </p:spTree>
    <p:extLst>
      <p:ext uri="{BB962C8B-B14F-4D97-AF65-F5344CB8AC3E}">
        <p14:creationId xmlns:p14="http://schemas.microsoft.com/office/powerpoint/2010/main" val="160642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A0CA5-9CEB-4017-8EDE-FB363860B595}"/>
              </a:ext>
            </a:extLst>
          </p:cNvPr>
          <p:cNvSpPr>
            <a:spLocks noGrp="1"/>
          </p:cNvSpPr>
          <p:nvPr>
            <p:ph type="dt" sz="half" idx="10"/>
          </p:nvPr>
        </p:nvSpPr>
        <p:spPr/>
        <p:txBody>
          <a:bodyPr/>
          <a:lstStyle/>
          <a:p>
            <a:fld id="{E8F0F2F2-6763-4206-9C8B-0458E66D67CA}" type="datetimeFigureOut">
              <a:rPr lang="en-KE" smtClean="0"/>
              <a:t>27/08/2024</a:t>
            </a:fld>
            <a:endParaRPr lang="en-KE"/>
          </a:p>
        </p:txBody>
      </p:sp>
      <p:sp>
        <p:nvSpPr>
          <p:cNvPr id="3" name="Footer Placeholder 2">
            <a:extLst>
              <a:ext uri="{FF2B5EF4-FFF2-40B4-BE49-F238E27FC236}">
                <a16:creationId xmlns:a16="http://schemas.microsoft.com/office/drawing/2014/main" id="{7E15D330-1403-4FE3-8592-FF8D34455AD3}"/>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200D373A-3BE6-4CEC-ADCC-BCABC5DE2C13}"/>
              </a:ext>
            </a:extLst>
          </p:cNvPr>
          <p:cNvSpPr>
            <a:spLocks noGrp="1"/>
          </p:cNvSpPr>
          <p:nvPr>
            <p:ph type="sldNum" sz="quarter" idx="12"/>
          </p:nvPr>
        </p:nvSpPr>
        <p:spPr/>
        <p:txBody>
          <a:bodyPr/>
          <a:lstStyle/>
          <a:p>
            <a:fld id="{195441EE-FC92-43C2-902D-0ED5A4A479FC}" type="slidenum">
              <a:rPr lang="en-KE" smtClean="0"/>
              <a:t>‹#›</a:t>
            </a:fld>
            <a:endParaRPr lang="en-KE"/>
          </a:p>
        </p:txBody>
      </p:sp>
    </p:spTree>
    <p:extLst>
      <p:ext uri="{BB962C8B-B14F-4D97-AF65-F5344CB8AC3E}">
        <p14:creationId xmlns:p14="http://schemas.microsoft.com/office/powerpoint/2010/main" val="69261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1BB50-D372-42F6-872B-C6BC0F0E24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65A67D73-C852-4892-8FFD-6F7C017DBB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989B07E6-4764-43E5-91AC-3E00227EC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0440A5-99B2-4BFB-8AE5-C2A86992552C}"/>
              </a:ext>
            </a:extLst>
          </p:cNvPr>
          <p:cNvSpPr>
            <a:spLocks noGrp="1"/>
          </p:cNvSpPr>
          <p:nvPr>
            <p:ph type="dt" sz="half" idx="10"/>
          </p:nvPr>
        </p:nvSpPr>
        <p:spPr/>
        <p:txBody>
          <a:bodyPr/>
          <a:lstStyle/>
          <a:p>
            <a:fld id="{E8F0F2F2-6763-4206-9C8B-0458E66D67CA}" type="datetimeFigureOut">
              <a:rPr lang="en-KE" smtClean="0"/>
              <a:t>27/08/2024</a:t>
            </a:fld>
            <a:endParaRPr lang="en-KE"/>
          </a:p>
        </p:txBody>
      </p:sp>
      <p:sp>
        <p:nvSpPr>
          <p:cNvPr id="6" name="Footer Placeholder 5">
            <a:extLst>
              <a:ext uri="{FF2B5EF4-FFF2-40B4-BE49-F238E27FC236}">
                <a16:creationId xmlns:a16="http://schemas.microsoft.com/office/drawing/2014/main" id="{1D9C6945-D398-458A-BDC2-7143D74F67B2}"/>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7605BE28-691E-4D42-96DA-C15A909FA1D5}"/>
              </a:ext>
            </a:extLst>
          </p:cNvPr>
          <p:cNvSpPr>
            <a:spLocks noGrp="1"/>
          </p:cNvSpPr>
          <p:nvPr>
            <p:ph type="sldNum" sz="quarter" idx="12"/>
          </p:nvPr>
        </p:nvSpPr>
        <p:spPr/>
        <p:txBody>
          <a:bodyPr/>
          <a:lstStyle/>
          <a:p>
            <a:fld id="{195441EE-FC92-43C2-902D-0ED5A4A479FC}" type="slidenum">
              <a:rPr lang="en-KE" smtClean="0"/>
              <a:t>‹#›</a:t>
            </a:fld>
            <a:endParaRPr lang="en-KE"/>
          </a:p>
        </p:txBody>
      </p:sp>
    </p:spTree>
    <p:extLst>
      <p:ext uri="{BB962C8B-B14F-4D97-AF65-F5344CB8AC3E}">
        <p14:creationId xmlns:p14="http://schemas.microsoft.com/office/powerpoint/2010/main" val="130256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D013D-77C7-4D32-8BEE-9278B27AEA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C094C2CD-124E-419E-8701-2449B77701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F25B04BC-2D8A-41C9-B965-1B30D6D833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31C9C-6332-4385-B961-424EB0D3D39E}"/>
              </a:ext>
            </a:extLst>
          </p:cNvPr>
          <p:cNvSpPr>
            <a:spLocks noGrp="1"/>
          </p:cNvSpPr>
          <p:nvPr>
            <p:ph type="dt" sz="half" idx="10"/>
          </p:nvPr>
        </p:nvSpPr>
        <p:spPr/>
        <p:txBody>
          <a:bodyPr/>
          <a:lstStyle/>
          <a:p>
            <a:fld id="{E8F0F2F2-6763-4206-9C8B-0458E66D67CA}" type="datetimeFigureOut">
              <a:rPr lang="en-KE" smtClean="0"/>
              <a:t>27/08/2024</a:t>
            </a:fld>
            <a:endParaRPr lang="en-KE"/>
          </a:p>
        </p:txBody>
      </p:sp>
      <p:sp>
        <p:nvSpPr>
          <p:cNvPr id="6" name="Footer Placeholder 5">
            <a:extLst>
              <a:ext uri="{FF2B5EF4-FFF2-40B4-BE49-F238E27FC236}">
                <a16:creationId xmlns:a16="http://schemas.microsoft.com/office/drawing/2014/main" id="{3074710B-5B2B-47BF-89EC-840324CD050A}"/>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24A9139-A2A7-4FB1-833F-C860B74ADF4F}"/>
              </a:ext>
            </a:extLst>
          </p:cNvPr>
          <p:cNvSpPr>
            <a:spLocks noGrp="1"/>
          </p:cNvSpPr>
          <p:nvPr>
            <p:ph type="sldNum" sz="quarter" idx="12"/>
          </p:nvPr>
        </p:nvSpPr>
        <p:spPr/>
        <p:txBody>
          <a:bodyPr/>
          <a:lstStyle/>
          <a:p>
            <a:fld id="{195441EE-FC92-43C2-902D-0ED5A4A479FC}" type="slidenum">
              <a:rPr lang="en-KE" smtClean="0"/>
              <a:t>‹#›</a:t>
            </a:fld>
            <a:endParaRPr lang="en-KE"/>
          </a:p>
        </p:txBody>
      </p:sp>
    </p:spTree>
    <p:extLst>
      <p:ext uri="{BB962C8B-B14F-4D97-AF65-F5344CB8AC3E}">
        <p14:creationId xmlns:p14="http://schemas.microsoft.com/office/powerpoint/2010/main" val="375501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BF3E3-5987-46BB-8281-CC43277D70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626498AE-27FD-4771-AAB6-4A2830B961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E54E922-D5B5-408F-AE4E-EA8F3107E3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0F2F2-6763-4206-9C8B-0458E66D67CA}" type="datetimeFigureOut">
              <a:rPr lang="en-KE" smtClean="0"/>
              <a:t>27/08/2024</a:t>
            </a:fld>
            <a:endParaRPr lang="en-KE"/>
          </a:p>
        </p:txBody>
      </p:sp>
      <p:sp>
        <p:nvSpPr>
          <p:cNvPr id="5" name="Footer Placeholder 4">
            <a:extLst>
              <a:ext uri="{FF2B5EF4-FFF2-40B4-BE49-F238E27FC236}">
                <a16:creationId xmlns:a16="http://schemas.microsoft.com/office/drawing/2014/main" id="{42F01B00-3007-47C3-9841-3349AE851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8C4CA522-D662-4FA3-8263-89CB79DA74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441EE-FC92-43C2-902D-0ED5A4A479FC}" type="slidenum">
              <a:rPr lang="en-KE" smtClean="0"/>
              <a:t>‹#›</a:t>
            </a:fld>
            <a:endParaRPr lang="en-KE"/>
          </a:p>
        </p:txBody>
      </p:sp>
    </p:spTree>
    <p:extLst>
      <p:ext uri="{BB962C8B-B14F-4D97-AF65-F5344CB8AC3E}">
        <p14:creationId xmlns:p14="http://schemas.microsoft.com/office/powerpoint/2010/main" val="273008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g"/><Relationship Id="rId7" Type="http://schemas.openxmlformats.org/officeDocument/2006/relationships/image" Target="../media/image18.jpe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10" Type="http://schemas.openxmlformats.org/officeDocument/2006/relationships/image" Target="../media/image21.jpg"/><Relationship Id="rId4" Type="http://schemas.openxmlformats.org/officeDocument/2006/relationships/image" Target="../media/image15.jpeg"/><Relationship Id="rId9" Type="http://schemas.openxmlformats.org/officeDocument/2006/relationships/image" Target="../media/image20.jpeg"/></Relationships>
</file>

<file path=ppt/slides/_rels/slide18.xml.rels><?xml version="1.0" encoding="UTF-8" standalone="yes"?>
<Relationships xmlns="http://schemas.openxmlformats.org/package/2006/relationships"><Relationship Id="rId2" Type="http://schemas.openxmlformats.org/officeDocument/2006/relationships/hyperlink" Target="mailto:raphaelitotia@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4.xml"/><Relationship Id="rId5" Type="http://schemas.openxmlformats.org/officeDocument/2006/relationships/slide" Target="slide7.xml"/><Relationship Id="rId10" Type="http://schemas.openxmlformats.org/officeDocument/2006/relationships/slide" Target="slide12.xml"/><Relationship Id="rId4" Type="http://schemas.openxmlformats.org/officeDocument/2006/relationships/slide" Target="slide6.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entralbank.go.ke/reports/cbk-reports-and-financial-statemen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07FD40-AD9B-4593-A95A-D1E75BB4D10F}"/>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736820" y="540689"/>
            <a:ext cx="10718360" cy="5637475"/>
          </a:xfrm>
          <a:prstGeom prst="rect">
            <a:avLst/>
          </a:prstGeom>
          <a:effectLst>
            <a:outerShdw blurRad="1270000" dist="50800" dir="5400000" algn="ctr" rotWithShape="0">
              <a:srgbClr val="000000"/>
            </a:outerShdw>
          </a:effectLst>
        </p:spPr>
      </p:pic>
      <p:sp>
        <p:nvSpPr>
          <p:cNvPr id="2" name="Title 1">
            <a:extLst>
              <a:ext uri="{FF2B5EF4-FFF2-40B4-BE49-F238E27FC236}">
                <a16:creationId xmlns:a16="http://schemas.microsoft.com/office/drawing/2014/main" id="{C830498E-E3E6-42AE-8A27-A84FD9FE4861}"/>
              </a:ext>
            </a:extLst>
          </p:cNvPr>
          <p:cNvSpPr>
            <a:spLocks noGrp="1"/>
          </p:cNvSpPr>
          <p:nvPr>
            <p:ph type="ctrTitle"/>
          </p:nvPr>
        </p:nvSpPr>
        <p:spPr>
          <a:xfrm>
            <a:off x="736820" y="1900935"/>
            <a:ext cx="6657892" cy="3595610"/>
          </a:xfrm>
          <a:effectLst>
            <a:outerShdw blurRad="1270000" algn="ctr" rotWithShape="0">
              <a:srgbClr val="000000">
                <a:alpha val="0"/>
              </a:srgbClr>
            </a:outerShdw>
          </a:effectLst>
        </p:spPr>
        <p:txBody>
          <a:bodyPr>
            <a:normAutofit fontScale="90000"/>
          </a:bodyPr>
          <a:lstStyle/>
          <a:p>
            <a:pPr algn="l"/>
            <a:r>
              <a:rPr lang="en-US" sz="4900" b="1" dirty="0">
                <a:solidFill>
                  <a:schemeClr val="bg1"/>
                </a:solidFill>
                <a:latin typeface="Times New Roman" panose="02020603050405020304" pitchFamily="18" charset="0"/>
                <a:cs typeface="Times New Roman" panose="02020603050405020304" pitchFamily="18" charset="0"/>
              </a:rPr>
              <a:t>Analysis of Government Debt and Revenue Dynamics: Trends, Correlations, and Sustainability Challenges</a:t>
            </a:r>
            <a:br>
              <a:rPr lang="en-US" sz="4900" b="1" dirty="0">
                <a:latin typeface="Arial Narrow" panose="020B0606020202030204" pitchFamily="34" charset="0"/>
              </a:rPr>
            </a:br>
            <a:br>
              <a:rPr lang="en-US" b="1" dirty="0">
                <a:latin typeface="Arial Narrow" panose="020B0606020202030204" pitchFamily="34" charset="0"/>
              </a:rPr>
            </a:br>
            <a:r>
              <a:rPr lang="en-US" sz="2700" dirty="0">
                <a:solidFill>
                  <a:schemeClr val="bg1"/>
                </a:solidFill>
              </a:rPr>
              <a:t>with Microsoft Excel</a:t>
            </a:r>
            <a:endParaRPr lang="en-KE" dirty="0">
              <a:solidFill>
                <a:schemeClr val="bg1"/>
              </a:solidFill>
            </a:endParaRPr>
          </a:p>
        </p:txBody>
      </p:sp>
      <p:sp>
        <p:nvSpPr>
          <p:cNvPr id="6" name="TextBox 5">
            <a:extLst>
              <a:ext uri="{FF2B5EF4-FFF2-40B4-BE49-F238E27FC236}">
                <a16:creationId xmlns:a16="http://schemas.microsoft.com/office/drawing/2014/main" id="{B2E8F35B-DFC7-47A5-A7D4-1C6FD2804815}"/>
              </a:ext>
            </a:extLst>
          </p:cNvPr>
          <p:cNvSpPr txBox="1"/>
          <p:nvPr/>
        </p:nvSpPr>
        <p:spPr>
          <a:xfrm>
            <a:off x="736820" y="6178164"/>
            <a:ext cx="3824578" cy="338554"/>
          </a:xfrm>
          <a:prstGeom prst="rect">
            <a:avLst/>
          </a:prstGeom>
          <a:noFill/>
        </p:spPr>
        <p:txBody>
          <a:bodyPr wrap="square" rtlCol="0">
            <a:spAutoFit/>
          </a:bodyPr>
          <a:lstStyle/>
          <a:p>
            <a:r>
              <a:rPr lang="en-US" sz="1600" dirty="0"/>
              <a:t>DATA ANALYST RAPHAEL ITOTIA</a:t>
            </a:r>
            <a:endParaRPr lang="en-KE" sz="1600" dirty="0"/>
          </a:p>
        </p:txBody>
      </p:sp>
    </p:spTree>
    <p:extLst>
      <p:ext uri="{BB962C8B-B14F-4D97-AF65-F5344CB8AC3E}">
        <p14:creationId xmlns:p14="http://schemas.microsoft.com/office/powerpoint/2010/main" val="392752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2922-6123-4887-97C5-2A12B8562371}"/>
              </a:ext>
            </a:extLst>
          </p:cNvPr>
          <p:cNvSpPr>
            <a:spLocks noGrp="1"/>
          </p:cNvSpPr>
          <p:nvPr>
            <p:ph type="title"/>
          </p:nvPr>
        </p:nvSpPr>
        <p:spPr>
          <a:xfrm>
            <a:off x="838200" y="18255"/>
            <a:ext cx="10515600" cy="1325563"/>
          </a:xfrm>
        </p:spPr>
        <p:txBody>
          <a:bodyPr>
            <a:normAutofi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Debt Sustainability Analysis</a:t>
            </a:r>
            <a:endParaRPr lang="en-K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AD4E9B-4C8C-4FBE-B46C-DF252C03600E}"/>
              </a:ext>
            </a:extLst>
          </p:cNvPr>
          <p:cNvSpPr>
            <a:spLocks noGrp="1"/>
          </p:cNvSpPr>
          <p:nvPr>
            <p:ph idx="1"/>
          </p:nvPr>
        </p:nvSpPr>
        <p:spPr>
          <a:xfrm>
            <a:off x="838200" y="1152127"/>
            <a:ext cx="3475182" cy="383382"/>
          </a:xfrm>
        </p:spPr>
        <p:txBody>
          <a:bodyPr>
            <a:normAutofit lnSpcReduction="10000"/>
          </a:bodyPr>
          <a:lstStyle/>
          <a:p>
            <a:pPr marL="0" indent="0">
              <a:buNone/>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a. Debt-to-Revenue Ratio</a:t>
            </a:r>
          </a:p>
          <a:p>
            <a:pPr marL="0" indent="0">
              <a:buNone/>
            </a:pPr>
            <a:endParaRPr lang="en-KE" sz="2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EC8477C-4110-4329-A1EA-EF151D8AB289}"/>
              </a:ext>
            </a:extLst>
          </p:cNvPr>
          <p:cNvSpPr txBox="1"/>
          <p:nvPr/>
        </p:nvSpPr>
        <p:spPr>
          <a:xfrm>
            <a:off x="113544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7</a:t>
            </a:r>
            <a:endParaRPr lang="en-KE" dirty="0"/>
          </a:p>
        </p:txBody>
      </p:sp>
      <p:sp>
        <p:nvSpPr>
          <p:cNvPr id="5" name="TextBox 4">
            <a:extLst>
              <a:ext uri="{FF2B5EF4-FFF2-40B4-BE49-F238E27FC236}">
                <a16:creationId xmlns:a16="http://schemas.microsoft.com/office/drawing/2014/main" id="{0FBE1402-261D-408C-A242-38A301A458DA}"/>
              </a:ext>
            </a:extLst>
          </p:cNvPr>
          <p:cNvSpPr txBox="1"/>
          <p:nvPr/>
        </p:nvSpPr>
        <p:spPr>
          <a:xfrm>
            <a:off x="6613236" y="1634835"/>
            <a:ext cx="5237964" cy="4431983"/>
          </a:xfrm>
          <a:prstGeom prst="rect">
            <a:avLst/>
          </a:prstGeom>
          <a:noFill/>
        </p:spPr>
        <p:txBody>
          <a:bodyPr wrap="square" rtlCol="0">
            <a:spAutoFit/>
          </a:bodyPr>
          <a:lstStyle/>
          <a:p>
            <a:pPr>
              <a:lnSpc>
                <a:spcPct val="150000"/>
              </a:lnSpc>
            </a:pPr>
            <a:r>
              <a:rPr lang="en-US" sz="1600" dirty="0">
                <a:effectLst/>
                <a:latin typeface="Calibri" panose="020F0502020204030204" pitchFamily="34" charset="0"/>
                <a:ea typeface="Calibri" panose="020F0502020204030204" pitchFamily="34" charset="0"/>
                <a:cs typeface="SimSun" panose="02010600030101010101" pitchFamily="2" charset="-122"/>
              </a:rPr>
              <a:t>The two lines are almost identical, indicating that grants have a minimal effect on the overall debt burden relative to revenue. </a:t>
            </a:r>
          </a:p>
          <a:p>
            <a:pPr>
              <a:lnSpc>
                <a:spcPct val="150000"/>
              </a:lnSpc>
            </a:pPr>
            <a:r>
              <a:rPr lang="en-US" sz="1600" dirty="0">
                <a:effectLst/>
                <a:latin typeface="Calibri" panose="020F0502020204030204" pitchFamily="34" charset="0"/>
                <a:ea typeface="Calibri" panose="020F0502020204030204" pitchFamily="34" charset="0"/>
                <a:cs typeface="SimSun" panose="02010600030101010101" pitchFamily="2" charset="-122"/>
              </a:rPr>
              <a:t>Whether grants are included or excluded, the trend shows a significant increase in the debt-to-revenue ratio over time, reflecting growing fiscal pressure. </a:t>
            </a:r>
          </a:p>
          <a:p>
            <a:pPr>
              <a:lnSpc>
                <a:spcPct val="150000"/>
              </a:lnSpc>
            </a:pPr>
            <a:endParaRPr lang="en-US" sz="1600" dirty="0">
              <a:effectLst/>
              <a:latin typeface="Calibri" panose="020F0502020204030204" pitchFamily="34" charset="0"/>
              <a:ea typeface="Calibri" panose="020F0502020204030204" pitchFamily="34" charset="0"/>
              <a:cs typeface="SimSun" panose="02010600030101010101" pitchFamily="2" charset="-122"/>
            </a:endParaRPr>
          </a:p>
          <a:p>
            <a:pPr>
              <a:lnSpc>
                <a:spcPct val="150000"/>
              </a:lnSpc>
            </a:pPr>
            <a:r>
              <a:rPr lang="en-US" sz="1600" dirty="0">
                <a:effectLst/>
                <a:latin typeface="Calibri" panose="020F0502020204030204" pitchFamily="34" charset="0"/>
                <a:ea typeface="Calibri" panose="020F0502020204030204" pitchFamily="34" charset="0"/>
                <a:cs typeface="SimSun" panose="02010600030101010101" pitchFamily="2" charset="-122"/>
              </a:rPr>
              <a:t>This suggests that Kenya's debt sustainability concerns are largely independent of grants, and the primary focus should be on managing debt relative to internally generated revenue.</a:t>
            </a:r>
            <a:endParaRPr lang="en-KE" sz="1600" dirty="0">
              <a:effectLst/>
              <a:latin typeface="Calibri" panose="020F0502020204030204" pitchFamily="34" charset="0"/>
              <a:ea typeface="Calibri" panose="020F0502020204030204" pitchFamily="34" charset="0"/>
              <a:cs typeface="SimSun" panose="02010600030101010101" pitchFamily="2" charset="-122"/>
            </a:endParaRPr>
          </a:p>
          <a:p>
            <a:endParaRPr lang="en-KE" dirty="0"/>
          </a:p>
        </p:txBody>
      </p:sp>
      <p:pic>
        <p:nvPicPr>
          <p:cNvPr id="7" name="Picture 6">
            <a:extLst>
              <a:ext uri="{FF2B5EF4-FFF2-40B4-BE49-F238E27FC236}">
                <a16:creationId xmlns:a16="http://schemas.microsoft.com/office/drawing/2014/main" id="{676DE92A-1B9B-48A3-BD5C-BA578203B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634835"/>
            <a:ext cx="5701145" cy="4488765"/>
          </a:xfrm>
          <a:prstGeom prst="rect">
            <a:avLst/>
          </a:prstGeom>
        </p:spPr>
      </p:pic>
    </p:spTree>
    <p:extLst>
      <p:ext uri="{BB962C8B-B14F-4D97-AF65-F5344CB8AC3E}">
        <p14:creationId xmlns:p14="http://schemas.microsoft.com/office/powerpoint/2010/main" val="3889308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2922-6123-4887-97C5-2A12B8562371}"/>
              </a:ext>
            </a:extLst>
          </p:cNvPr>
          <p:cNvSpPr>
            <a:spLocks noGrp="1"/>
          </p:cNvSpPr>
          <p:nvPr>
            <p:ph type="title"/>
          </p:nvPr>
        </p:nvSpPr>
        <p:spPr>
          <a:xfrm>
            <a:off x="838200" y="18255"/>
            <a:ext cx="10515600" cy="1325563"/>
          </a:xfrm>
        </p:spPr>
        <p:txBody>
          <a:bodyPr>
            <a:normAutofi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Debt Sustainability Analysis</a:t>
            </a:r>
            <a:endParaRPr lang="en-K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AD4E9B-4C8C-4FBE-B46C-DF252C03600E}"/>
              </a:ext>
            </a:extLst>
          </p:cNvPr>
          <p:cNvSpPr>
            <a:spLocks noGrp="1"/>
          </p:cNvSpPr>
          <p:nvPr>
            <p:ph idx="1"/>
          </p:nvPr>
        </p:nvSpPr>
        <p:spPr>
          <a:xfrm>
            <a:off x="838200" y="1152127"/>
            <a:ext cx="3475182" cy="383382"/>
          </a:xfrm>
        </p:spPr>
        <p:txBody>
          <a:bodyPr>
            <a:normAutofit fontScale="92500"/>
          </a:bodyPr>
          <a:lstStyle/>
          <a:p>
            <a:pPr marL="0" indent="0">
              <a:buNone/>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1800" dirty="0">
                <a:effectLst/>
                <a:latin typeface="Calibri" panose="020F0502020204030204" pitchFamily="34" charset="0"/>
                <a:ea typeface="Calibri" panose="020F0502020204030204" pitchFamily="34" charset="0"/>
                <a:cs typeface="SimSun" panose="02010600030101010101" pitchFamily="2" charset="-122"/>
              </a:rPr>
              <a:t> </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Year-on-Year Growth Rate</a:t>
            </a:r>
          </a:p>
          <a:p>
            <a:pPr marL="0" indent="0">
              <a:buNone/>
            </a:pP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KE" sz="2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EC8477C-4110-4329-A1EA-EF151D8AB289}"/>
              </a:ext>
            </a:extLst>
          </p:cNvPr>
          <p:cNvSpPr txBox="1"/>
          <p:nvPr/>
        </p:nvSpPr>
        <p:spPr>
          <a:xfrm>
            <a:off x="113544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8</a:t>
            </a:r>
            <a:endParaRPr lang="en-KE" dirty="0"/>
          </a:p>
        </p:txBody>
      </p:sp>
      <p:pic>
        <p:nvPicPr>
          <p:cNvPr id="8" name="Picture 7">
            <a:extLst>
              <a:ext uri="{FF2B5EF4-FFF2-40B4-BE49-F238E27FC236}">
                <a16:creationId xmlns:a16="http://schemas.microsoft.com/office/drawing/2014/main" id="{ED7BD1EC-892D-4B7E-8859-D07B9A6BB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6526"/>
            <a:ext cx="7134009" cy="3842329"/>
          </a:xfrm>
          <a:prstGeom prst="rect">
            <a:avLst/>
          </a:prstGeom>
        </p:spPr>
      </p:pic>
      <p:sp>
        <p:nvSpPr>
          <p:cNvPr id="9" name="TextBox 8">
            <a:extLst>
              <a:ext uri="{FF2B5EF4-FFF2-40B4-BE49-F238E27FC236}">
                <a16:creationId xmlns:a16="http://schemas.microsoft.com/office/drawing/2014/main" id="{BFEC4408-984C-4C71-8313-A526C5023A75}"/>
              </a:ext>
            </a:extLst>
          </p:cNvPr>
          <p:cNvSpPr txBox="1"/>
          <p:nvPr/>
        </p:nvSpPr>
        <p:spPr>
          <a:xfrm>
            <a:off x="7075055" y="1129151"/>
            <a:ext cx="4776145" cy="4539704"/>
          </a:xfrm>
          <a:prstGeom prst="rect">
            <a:avLst/>
          </a:prstGeom>
          <a:noFill/>
        </p:spPr>
        <p:txBody>
          <a:bodyPr wrap="square" rtlCol="0">
            <a:spAutoFit/>
          </a:bodyPr>
          <a:lstStyle/>
          <a:p>
            <a:pPr>
              <a:lnSpc>
                <a:spcPct val="150000"/>
              </a:lnSpc>
            </a:pPr>
            <a:r>
              <a:rPr lang="en-US" sz="1400" dirty="0">
                <a:effectLst/>
                <a:latin typeface="Calibri" panose="020F0502020204030204" pitchFamily="34" charset="0"/>
                <a:ea typeface="Calibri" panose="020F0502020204030204" pitchFamily="34" charset="0"/>
                <a:cs typeface="SimSun" panose="02010600030101010101" pitchFamily="2" charset="-122"/>
              </a:rPr>
              <a:t>It’s clear that debt has generally been growing at a faster pace compared to revenue over the years, with several years where debt growth significantly outpaced revenue growth (e.g., </a:t>
            </a:r>
            <a:r>
              <a:rPr lang="en-US" sz="1400" b="1" dirty="0">
                <a:effectLst/>
                <a:latin typeface="Calibri" panose="020F0502020204030204" pitchFamily="34" charset="0"/>
                <a:ea typeface="Calibri" panose="020F0502020204030204" pitchFamily="34" charset="0"/>
                <a:cs typeface="SimSun" panose="02010600030101010101" pitchFamily="2" charset="-122"/>
              </a:rPr>
              <a:t>2015/2016</a:t>
            </a:r>
            <a:r>
              <a:rPr lang="en-US" sz="1400" dirty="0">
                <a:effectLst/>
                <a:latin typeface="Calibri" panose="020F0502020204030204" pitchFamily="34" charset="0"/>
                <a:ea typeface="Calibri" panose="020F0502020204030204" pitchFamily="34" charset="0"/>
                <a:cs typeface="SimSun" panose="02010600030101010101" pitchFamily="2" charset="-122"/>
              </a:rPr>
              <a:t> and </a:t>
            </a:r>
            <a:r>
              <a:rPr lang="en-US" sz="1400" b="1" dirty="0">
                <a:effectLst/>
                <a:latin typeface="Calibri" panose="020F0502020204030204" pitchFamily="34" charset="0"/>
                <a:ea typeface="Calibri" panose="020F0502020204030204" pitchFamily="34" charset="0"/>
                <a:cs typeface="SimSun" panose="02010600030101010101" pitchFamily="2" charset="-122"/>
              </a:rPr>
              <a:t>2019/2020</a:t>
            </a:r>
            <a:r>
              <a:rPr lang="en-US" sz="1400" dirty="0">
                <a:effectLst/>
                <a:latin typeface="Calibri" panose="020F0502020204030204" pitchFamily="34" charset="0"/>
                <a:ea typeface="Calibri" panose="020F0502020204030204" pitchFamily="34" charset="0"/>
                <a:cs typeface="SimSun" panose="02010600030101010101" pitchFamily="2" charset="-122"/>
              </a:rPr>
              <a:t>). </a:t>
            </a:r>
          </a:p>
          <a:p>
            <a:pPr>
              <a:lnSpc>
                <a:spcPct val="150000"/>
              </a:lnSpc>
            </a:pPr>
            <a:endParaRPr lang="en-US" sz="1400" dirty="0">
              <a:effectLst/>
              <a:latin typeface="Calibri" panose="020F0502020204030204" pitchFamily="34" charset="0"/>
              <a:ea typeface="Calibri" panose="020F0502020204030204" pitchFamily="34" charset="0"/>
              <a:cs typeface="SimSun" panose="02010600030101010101" pitchFamily="2" charset="-122"/>
            </a:endParaRPr>
          </a:p>
          <a:p>
            <a:pPr>
              <a:lnSpc>
                <a:spcPct val="150000"/>
              </a:lnSpc>
            </a:pPr>
            <a:r>
              <a:rPr lang="en-US" sz="1400" dirty="0">
                <a:effectLst/>
                <a:latin typeface="Calibri" panose="020F0502020204030204" pitchFamily="34" charset="0"/>
                <a:ea typeface="Calibri" panose="020F0502020204030204" pitchFamily="34" charset="0"/>
                <a:cs typeface="SimSun" panose="02010600030101010101" pitchFamily="2" charset="-122"/>
              </a:rPr>
              <a:t>Notably, in </a:t>
            </a:r>
            <a:r>
              <a:rPr lang="en-US" sz="1400" b="1" dirty="0">
                <a:effectLst/>
                <a:latin typeface="Calibri" panose="020F0502020204030204" pitchFamily="34" charset="0"/>
                <a:ea typeface="Calibri" panose="020F0502020204030204" pitchFamily="34" charset="0"/>
                <a:cs typeface="SimSun" panose="02010600030101010101" pitchFamily="2" charset="-122"/>
              </a:rPr>
              <a:t>2018/2019</a:t>
            </a:r>
            <a:r>
              <a:rPr lang="en-US" sz="1400" dirty="0">
                <a:effectLst/>
                <a:latin typeface="Calibri" panose="020F0502020204030204" pitchFamily="34" charset="0"/>
                <a:ea typeface="Calibri" panose="020F0502020204030204" pitchFamily="34" charset="0"/>
                <a:cs typeface="SimSun" panose="02010600030101010101" pitchFamily="2" charset="-122"/>
              </a:rPr>
              <a:t>, revenue growth was negative, while debt growth continued, indicating increasing reliance on borrowing even when revenue declined. </a:t>
            </a:r>
          </a:p>
          <a:p>
            <a:pPr>
              <a:lnSpc>
                <a:spcPct val="150000"/>
              </a:lnSpc>
            </a:pPr>
            <a:endParaRPr lang="en-US" sz="1400" dirty="0">
              <a:effectLst/>
              <a:latin typeface="Calibri" panose="020F0502020204030204" pitchFamily="34" charset="0"/>
              <a:ea typeface="Calibri" panose="020F0502020204030204" pitchFamily="34" charset="0"/>
              <a:cs typeface="SimSun" panose="02010600030101010101" pitchFamily="2" charset="-122"/>
            </a:endParaRPr>
          </a:p>
          <a:p>
            <a:pPr>
              <a:lnSpc>
                <a:spcPct val="150000"/>
              </a:lnSpc>
            </a:pPr>
            <a:r>
              <a:rPr lang="en-US" sz="1400" dirty="0">
                <a:effectLst/>
                <a:latin typeface="Calibri" panose="020F0502020204030204" pitchFamily="34" charset="0"/>
                <a:ea typeface="Calibri" panose="020F0502020204030204" pitchFamily="34" charset="0"/>
                <a:cs typeface="SimSun" panose="02010600030101010101" pitchFamily="2" charset="-122"/>
              </a:rPr>
              <a:t>This suggests a widening gap between revenue and debt, potentially signaling increasing fiscal pressures. The few years where revenue growth exceeded debt growth are exceptions rather than the norm.</a:t>
            </a:r>
            <a:endParaRPr lang="en-KE" sz="1400" dirty="0">
              <a:effectLst/>
              <a:latin typeface="Calibri" panose="020F0502020204030204" pitchFamily="34" charset="0"/>
              <a:ea typeface="Calibri" panose="020F0502020204030204" pitchFamily="34" charset="0"/>
              <a:cs typeface="SimSun" panose="02010600030101010101" pitchFamily="2" charset="-122"/>
            </a:endParaRPr>
          </a:p>
          <a:p>
            <a:endParaRPr lang="en-KE" sz="1600" dirty="0"/>
          </a:p>
        </p:txBody>
      </p:sp>
    </p:spTree>
    <p:extLst>
      <p:ext uri="{BB962C8B-B14F-4D97-AF65-F5344CB8AC3E}">
        <p14:creationId xmlns:p14="http://schemas.microsoft.com/office/powerpoint/2010/main" val="1723342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2922-6123-4887-97C5-2A12B8562371}"/>
              </a:ext>
            </a:extLst>
          </p:cNvPr>
          <p:cNvSpPr>
            <a:spLocks noGrp="1"/>
          </p:cNvSpPr>
          <p:nvPr>
            <p:ph type="title"/>
          </p:nvPr>
        </p:nvSpPr>
        <p:spPr>
          <a:xfrm>
            <a:off x="838200" y="18255"/>
            <a:ext cx="10515600" cy="1325563"/>
          </a:xfrm>
        </p:spPr>
        <p:txBody>
          <a:bodyPr>
            <a:normAutofi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Debt Sustainability Analysis</a:t>
            </a:r>
            <a:endParaRPr lang="en-K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AD4E9B-4C8C-4FBE-B46C-DF252C03600E}"/>
              </a:ext>
            </a:extLst>
          </p:cNvPr>
          <p:cNvSpPr>
            <a:spLocks noGrp="1"/>
          </p:cNvSpPr>
          <p:nvPr>
            <p:ph idx="1"/>
          </p:nvPr>
        </p:nvSpPr>
        <p:spPr>
          <a:xfrm>
            <a:off x="838200" y="1152127"/>
            <a:ext cx="3475182" cy="383382"/>
          </a:xfrm>
        </p:spPr>
        <p:txBody>
          <a:bodyPr>
            <a:normAutofit lnSpcReduction="10000"/>
          </a:bodyPr>
          <a:lstStyle/>
          <a:p>
            <a:pPr marL="0" indent="0">
              <a:buNone/>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c. Critical Periods</a:t>
            </a:r>
          </a:p>
          <a:p>
            <a:pPr marL="0" indent="0">
              <a:buNone/>
            </a:pPr>
            <a:endParaRPr lang="en-KE" sz="2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EC8477C-4110-4329-A1EA-EF151D8AB289}"/>
              </a:ext>
            </a:extLst>
          </p:cNvPr>
          <p:cNvSpPr txBox="1"/>
          <p:nvPr/>
        </p:nvSpPr>
        <p:spPr>
          <a:xfrm>
            <a:off x="113544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9</a:t>
            </a:r>
            <a:endParaRPr lang="en-KE" dirty="0"/>
          </a:p>
        </p:txBody>
      </p:sp>
      <p:sp>
        <p:nvSpPr>
          <p:cNvPr id="9" name="TextBox 8">
            <a:extLst>
              <a:ext uri="{FF2B5EF4-FFF2-40B4-BE49-F238E27FC236}">
                <a16:creationId xmlns:a16="http://schemas.microsoft.com/office/drawing/2014/main" id="{BFEC4408-984C-4C71-8313-A526C5023A75}"/>
              </a:ext>
            </a:extLst>
          </p:cNvPr>
          <p:cNvSpPr txBox="1"/>
          <p:nvPr/>
        </p:nvSpPr>
        <p:spPr>
          <a:xfrm>
            <a:off x="838200" y="1878720"/>
            <a:ext cx="10611678" cy="4429546"/>
          </a:xfrm>
          <a:prstGeom prst="rect">
            <a:avLst/>
          </a:prstGeom>
          <a:noFill/>
        </p:spPr>
        <p:txBody>
          <a:bodyPr wrap="square" lIns="0" tIns="0" rIns="0" bIns="0" rtlCol="0">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SimSun" panose="02010600030101010101" pitchFamily="2" charset="-122"/>
              </a:rPr>
              <a:t>From the </a:t>
            </a:r>
            <a:r>
              <a:rPr lang="en-US" sz="1800" dirty="0">
                <a:effectLst/>
                <a:latin typeface="Calibri" panose="020F0502020204030204" pitchFamily="34" charset="0"/>
                <a:ea typeface="Calibri" panose="020F0502020204030204" pitchFamily="34" charset="0"/>
                <a:cs typeface="SimSun" panose="02010600030101010101" pitchFamily="2" charset="-122"/>
                <a:hlinkClick r:id="rId2" action="ppaction://hlinksldjump"/>
              </a:rPr>
              <a:t>Debt-to-Revenue Ratio chart</a:t>
            </a:r>
            <a:r>
              <a:rPr lang="en-US" sz="1800" dirty="0">
                <a:effectLst/>
                <a:latin typeface="Calibri" panose="020F0502020204030204" pitchFamily="34" charset="0"/>
                <a:ea typeface="Calibri" panose="020F0502020204030204" pitchFamily="34" charset="0"/>
                <a:cs typeface="SimSun" panose="02010600030101010101" pitchFamily="2" charset="-122"/>
              </a:rPr>
              <a:t>, the following periods show notable spikes in the ratio:</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KE" sz="1800" dirty="0">
                <a:effectLst/>
                <a:latin typeface="Calibri" panose="020F0502020204030204" pitchFamily="34" charset="0"/>
                <a:ea typeface="Calibri" panose="020F0502020204030204" pitchFamily="34" charset="0"/>
                <a:cs typeface="SimSun" panose="02010600030101010101" pitchFamily="2" charset="-122"/>
              </a:rPr>
              <a:t> </a:t>
            </a: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SimSun" panose="02010600030101010101" pitchFamily="2" charset="-122"/>
              </a:rPr>
              <a:t>2015/2016</a:t>
            </a:r>
            <a:r>
              <a:rPr lang="en-US" sz="1800" dirty="0">
                <a:effectLst/>
                <a:latin typeface="Calibri" panose="020F0502020204030204" pitchFamily="34" charset="0"/>
                <a:ea typeface="Calibri" panose="020F0502020204030204" pitchFamily="34" charset="0"/>
                <a:cs typeface="SimSun" panose="02010600030101010101" pitchFamily="2" charset="-122"/>
              </a:rPr>
              <a:t>: There is a significant increase in the Debt-to-Revenue Ratio, moving from approximately 2.6 to 3.13 (excluding grants).</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KE" sz="1800" dirty="0">
                <a:effectLst/>
                <a:latin typeface="Calibri" panose="020F0502020204030204" pitchFamily="34" charset="0"/>
                <a:ea typeface="Calibri" panose="020F0502020204030204" pitchFamily="34" charset="0"/>
                <a:cs typeface="SimSun" panose="02010600030101010101" pitchFamily="2" charset="-122"/>
              </a:rPr>
              <a:t> </a:t>
            </a: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SimSun" panose="02010600030101010101" pitchFamily="2" charset="-122"/>
              </a:rPr>
              <a:t>2018/2019</a:t>
            </a:r>
            <a:r>
              <a:rPr lang="en-US" sz="1800" dirty="0">
                <a:effectLst/>
                <a:latin typeface="Calibri" panose="020F0502020204030204" pitchFamily="34" charset="0"/>
                <a:ea typeface="Calibri" panose="020F0502020204030204" pitchFamily="34" charset="0"/>
                <a:cs typeface="SimSun" panose="02010600030101010101" pitchFamily="2" charset="-122"/>
              </a:rPr>
              <a:t>: The ratio continues to rise, reaching around 3.88 (excluding grants).</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KE" sz="1800" dirty="0">
                <a:effectLst/>
                <a:latin typeface="Calibri" panose="020F0502020204030204" pitchFamily="34" charset="0"/>
                <a:ea typeface="Calibri" panose="020F0502020204030204" pitchFamily="34" charset="0"/>
                <a:cs typeface="SimSun" panose="02010600030101010101" pitchFamily="2" charset="-122"/>
              </a:rPr>
              <a:t> </a:t>
            </a: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SimSun" panose="02010600030101010101" pitchFamily="2" charset="-122"/>
              </a:rPr>
              <a:t>2020/2021</a:t>
            </a:r>
            <a:r>
              <a:rPr lang="en-US" sz="1800" dirty="0">
                <a:effectLst/>
                <a:latin typeface="Calibri" panose="020F0502020204030204" pitchFamily="34" charset="0"/>
                <a:ea typeface="Calibri" panose="020F0502020204030204" pitchFamily="34" charset="0"/>
                <a:cs typeface="SimSun" panose="02010600030101010101" pitchFamily="2" charset="-122"/>
              </a:rPr>
              <a:t>: Another spike is observed where the ratio exceeds 4, reaching 4.31 (excluding grants).</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KE" sz="1800" dirty="0">
                <a:effectLst/>
                <a:latin typeface="Calibri" panose="020F0502020204030204" pitchFamily="34" charset="0"/>
                <a:ea typeface="Calibri" panose="020F0502020204030204" pitchFamily="34" charset="0"/>
                <a:cs typeface="SimSun" panose="02010600030101010101" pitchFamily="2" charset="-122"/>
              </a:rPr>
              <a:t>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SimSun" panose="02010600030101010101" pitchFamily="2" charset="-122"/>
              </a:rPr>
              <a:t>These periods indicate times when the growth in debt substantially outpaced revenue, leading to an increased debt burden relative to the revenue generated.</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endParaRPr lang="en-KE" sz="1600" dirty="0"/>
          </a:p>
        </p:txBody>
      </p:sp>
    </p:spTree>
    <p:extLst>
      <p:ext uri="{BB962C8B-B14F-4D97-AF65-F5344CB8AC3E}">
        <p14:creationId xmlns:p14="http://schemas.microsoft.com/office/powerpoint/2010/main" val="4156510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C796-7475-410E-AE1E-CCCB91CD17D8}"/>
              </a:ext>
            </a:extLst>
          </p:cNvPr>
          <p:cNvSpPr>
            <a:spLocks noGrp="1"/>
          </p:cNvSpPr>
          <p:nvPr>
            <p:ph type="title"/>
          </p:nvPr>
        </p:nvSpPr>
        <p:spPr>
          <a:xfrm>
            <a:off x="838200" y="63611"/>
            <a:ext cx="10515600" cy="1325563"/>
          </a:xfrm>
        </p:spPr>
        <p:txBody>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Debt Sustainability Analysis</a:t>
            </a:r>
            <a:endParaRPr lang="en-KE" dirty="0"/>
          </a:p>
        </p:txBody>
      </p:sp>
      <p:sp>
        <p:nvSpPr>
          <p:cNvPr id="3" name="Content Placeholder 2">
            <a:extLst>
              <a:ext uri="{FF2B5EF4-FFF2-40B4-BE49-F238E27FC236}">
                <a16:creationId xmlns:a16="http://schemas.microsoft.com/office/drawing/2014/main" id="{DC24F998-38B2-4C9D-99C6-4B5B33E1DDBF}"/>
              </a:ext>
            </a:extLst>
          </p:cNvPr>
          <p:cNvSpPr>
            <a:spLocks noGrp="1"/>
          </p:cNvSpPr>
          <p:nvPr>
            <p:ph idx="1"/>
          </p:nvPr>
        </p:nvSpPr>
        <p:spPr>
          <a:xfrm>
            <a:off x="838200" y="1879200"/>
            <a:ext cx="10612800" cy="4428000"/>
          </a:xfrm>
        </p:spPr>
        <p:txBody>
          <a:bodyPr>
            <a:normAutofit/>
          </a:bodyPr>
          <a:lstStyle/>
          <a:p>
            <a:pPr marL="0" indent="0">
              <a:lnSpc>
                <a:spcPct val="150000"/>
              </a:lnSpc>
              <a:spcAft>
                <a:spcPts val="800"/>
              </a:spcAft>
              <a:buNone/>
            </a:pPr>
            <a:r>
              <a:rPr lang="en-US" sz="1800" dirty="0">
                <a:effectLst/>
                <a:latin typeface="Calibri" panose="020F0502020204030204" pitchFamily="34" charset="0"/>
                <a:ea typeface="Calibri" panose="020F0502020204030204" pitchFamily="34" charset="0"/>
                <a:cs typeface="SimSun" panose="02010600030101010101" pitchFamily="2" charset="-122"/>
              </a:rPr>
              <a:t>From the </a:t>
            </a:r>
            <a:r>
              <a:rPr lang="en-US" sz="1800" dirty="0">
                <a:effectLst/>
                <a:latin typeface="Calibri" panose="020F0502020204030204" pitchFamily="34" charset="0"/>
                <a:ea typeface="Calibri" panose="020F0502020204030204" pitchFamily="34" charset="0"/>
                <a:cs typeface="SimSun" panose="02010600030101010101" pitchFamily="2" charset="-122"/>
                <a:hlinkClick r:id="rId2" action="ppaction://hlinksldjump"/>
              </a:rPr>
              <a:t>Growth rate chart</a:t>
            </a:r>
            <a:r>
              <a:rPr lang="en-US" sz="1800" dirty="0">
                <a:effectLst/>
                <a:latin typeface="Calibri" panose="020F0502020204030204" pitchFamily="34" charset="0"/>
                <a:ea typeface="Calibri" panose="020F0502020204030204" pitchFamily="34" charset="0"/>
                <a:cs typeface="SimSun" panose="02010600030101010101" pitchFamily="2" charset="-122"/>
              </a:rPr>
              <a:t>,</a:t>
            </a:r>
            <a:r>
              <a:rPr lang="en-KE" sz="1800" dirty="0">
                <a:effectLst/>
                <a:latin typeface="Calibri" panose="020F0502020204030204" pitchFamily="34" charset="0"/>
                <a:ea typeface="Calibri" panose="020F0502020204030204" pitchFamily="34" charset="0"/>
                <a:cs typeface="SimSun" panose="02010600030101010101" pitchFamily="2" charset="-122"/>
              </a:rPr>
              <a:t> </a:t>
            </a:r>
          </a:p>
          <a:p>
            <a:pPr marL="0" indent="0">
              <a:lnSpc>
                <a:spcPct val="150000"/>
              </a:lnSpc>
              <a:spcAft>
                <a:spcPts val="800"/>
              </a:spcAft>
              <a:buNone/>
            </a:pPr>
            <a:r>
              <a:rPr lang="en-US" sz="1800" b="1" dirty="0">
                <a:effectLst/>
                <a:latin typeface="Calibri" panose="020F0502020204030204" pitchFamily="34" charset="0"/>
                <a:ea typeface="Calibri" panose="020F0502020204030204" pitchFamily="34" charset="0"/>
                <a:cs typeface="SimSun" panose="02010600030101010101" pitchFamily="2" charset="-122"/>
              </a:rPr>
              <a:t>2015/2016</a:t>
            </a:r>
            <a:r>
              <a:rPr lang="en-US" sz="1800" dirty="0">
                <a:effectLst/>
                <a:latin typeface="Calibri" panose="020F0502020204030204" pitchFamily="34" charset="0"/>
                <a:ea typeface="Calibri" panose="020F0502020204030204" pitchFamily="34" charset="0"/>
                <a:cs typeface="SimSun" panose="02010600030101010101" pitchFamily="2" charset="-122"/>
              </a:rPr>
              <a:t>: Debt Growth Rate was at 27.65% while</a:t>
            </a:r>
            <a:r>
              <a:rPr lang="en-US" sz="1800" dirty="0">
                <a:latin typeface="Calibri" panose="020F0502020204030204" pitchFamily="34" charset="0"/>
                <a:ea typeface="Calibri" panose="020F0502020204030204" pitchFamily="34" charset="0"/>
                <a:cs typeface="SimSun" panose="02010600030101010101" pitchFamily="2" charset="-122"/>
              </a:rPr>
              <a:t> </a:t>
            </a:r>
            <a:r>
              <a:rPr lang="en-US" sz="1800" dirty="0">
                <a:effectLst/>
                <a:latin typeface="Calibri" panose="020F0502020204030204" pitchFamily="34" charset="0"/>
                <a:ea typeface="Calibri" panose="020F0502020204030204" pitchFamily="34" charset="0"/>
                <a:cs typeface="SimSun" panose="02010600030101010101" pitchFamily="2" charset="-122"/>
              </a:rPr>
              <a:t>Revenue Growth Rate at 6.40%. This shows a substantial divergence, with debt growth far exceeding revenue growth by over 20%. This could indicate heavy borrowing during a period of relatively slow revenue increase.</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50000"/>
              </a:lnSpc>
              <a:spcAft>
                <a:spcPts val="800"/>
              </a:spcAft>
              <a:buNone/>
            </a:pPr>
            <a:r>
              <a:rPr lang="en-US" sz="1800" b="1" dirty="0">
                <a:effectLst/>
                <a:latin typeface="Calibri" panose="020F0502020204030204" pitchFamily="34" charset="0"/>
                <a:ea typeface="Calibri" panose="020F0502020204030204" pitchFamily="34" charset="0"/>
                <a:cs typeface="SimSun" panose="02010600030101010101" pitchFamily="2" charset="-122"/>
              </a:rPr>
              <a:t>2018/2019</a:t>
            </a:r>
            <a:r>
              <a:rPr lang="en-US" sz="1800" dirty="0">
                <a:effectLst/>
                <a:latin typeface="Calibri" panose="020F0502020204030204" pitchFamily="34" charset="0"/>
                <a:ea typeface="Calibri" panose="020F0502020204030204" pitchFamily="34" charset="0"/>
                <a:cs typeface="SimSun" panose="02010600030101010101" pitchFamily="2" charset="-122"/>
              </a:rPr>
              <a:t>: Debt Growth Rate was at 15.27% while</a:t>
            </a:r>
            <a:r>
              <a:rPr lang="en-US" sz="1800" dirty="0">
                <a:latin typeface="Calibri" panose="020F0502020204030204" pitchFamily="34" charset="0"/>
                <a:ea typeface="Calibri" panose="020F0502020204030204" pitchFamily="34" charset="0"/>
                <a:cs typeface="SimSun" panose="02010600030101010101" pitchFamily="2" charset="-122"/>
              </a:rPr>
              <a:t> </a:t>
            </a:r>
            <a:r>
              <a:rPr lang="en-US" sz="1800" dirty="0">
                <a:effectLst/>
                <a:latin typeface="Calibri" panose="020F0502020204030204" pitchFamily="34" charset="0"/>
                <a:ea typeface="Calibri" panose="020F0502020204030204" pitchFamily="34" charset="0"/>
                <a:cs typeface="SimSun" panose="02010600030101010101" pitchFamily="2" charset="-122"/>
              </a:rPr>
              <a:t>Revenue Growth Rate at -1.67%. Revenue actually declined this year, while debt growth was still substantial. This creates a critical financial imbalance, suggesting that borrowing continued despite a drop in revenue.</a:t>
            </a:r>
            <a:endParaRPr lang="en-KE" dirty="0"/>
          </a:p>
        </p:txBody>
      </p:sp>
      <p:sp>
        <p:nvSpPr>
          <p:cNvPr id="5" name="TextBox 4">
            <a:extLst>
              <a:ext uri="{FF2B5EF4-FFF2-40B4-BE49-F238E27FC236}">
                <a16:creationId xmlns:a16="http://schemas.microsoft.com/office/drawing/2014/main" id="{745BBB80-FC74-49E1-9219-3FCCE040A44D}"/>
              </a:ext>
            </a:extLst>
          </p:cNvPr>
          <p:cNvSpPr txBox="1"/>
          <p:nvPr/>
        </p:nvSpPr>
        <p:spPr>
          <a:xfrm>
            <a:off x="113538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10</a:t>
            </a:r>
          </a:p>
        </p:txBody>
      </p:sp>
    </p:spTree>
    <p:extLst>
      <p:ext uri="{BB962C8B-B14F-4D97-AF65-F5344CB8AC3E}">
        <p14:creationId xmlns:p14="http://schemas.microsoft.com/office/powerpoint/2010/main" val="3884541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85CD-923D-4C9C-9A0E-5FE3158F9B3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K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97F9C6-3A03-417A-912C-65193487C98F}"/>
              </a:ext>
            </a:extLst>
          </p:cNvPr>
          <p:cNvSpPr>
            <a:spLocks noGrp="1"/>
          </p:cNvSpPr>
          <p:nvPr>
            <p:ph idx="1"/>
          </p:nvPr>
        </p:nvSpPr>
        <p:spPr>
          <a:xfrm>
            <a:off x="838201" y="1626842"/>
            <a:ext cx="6492902" cy="4351338"/>
          </a:xfrm>
        </p:spPr>
        <p:txBody>
          <a:bodyPr>
            <a:normAutofit fontScale="70000" lnSpcReduction="20000"/>
          </a:bodyPr>
          <a:lstStyle/>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SimSun" panose="02010600030101010101" pitchFamily="2" charset="-122"/>
              </a:rPr>
              <a:t>The analysis of the relationship between government debt and revenue over the years has provided several critical insights:</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KE" sz="1800" dirty="0">
                <a:effectLst/>
                <a:latin typeface="Calibri" panose="020F0502020204030204" pitchFamily="34" charset="0"/>
                <a:ea typeface="Calibri" panose="020F0502020204030204" pitchFamily="34" charset="0"/>
                <a:cs typeface="SimSun" panose="02010600030101010101" pitchFamily="2" charset="-122"/>
              </a:rPr>
              <a:t> </a:t>
            </a:r>
          </a:p>
          <a:p>
            <a:pPr marL="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SimSun" panose="02010600030101010101" pitchFamily="2" charset="-122"/>
              </a:rPr>
              <a:t>Increasing Debt-to-Revenue Ratio</a:t>
            </a:r>
            <a:r>
              <a:rPr lang="en-US" sz="1800" dirty="0">
                <a:effectLst/>
                <a:latin typeface="Calibri" panose="020F0502020204030204" pitchFamily="34" charset="0"/>
                <a:ea typeface="Calibri" panose="020F0502020204030204" pitchFamily="34" charset="0"/>
                <a:cs typeface="SimSun" panose="02010600030101010101" pitchFamily="2" charset="-122"/>
              </a:rPr>
              <a:t>: The Debt-to-Revenue Ratio has shown an upward trend over the years, indicating that debt is growing at a faster pace than revenue. </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SimSun" panose="02010600030101010101" pitchFamily="2" charset="-122"/>
              </a:rPr>
              <a:t>Periods of Significant Debt Growth</a:t>
            </a:r>
            <a:r>
              <a:rPr lang="en-US" sz="1800" dirty="0">
                <a:effectLst/>
                <a:latin typeface="Calibri" panose="020F0502020204030204" pitchFamily="34" charset="0"/>
                <a:ea typeface="Calibri" panose="020F0502020204030204" pitchFamily="34" charset="0"/>
                <a:cs typeface="SimSun" panose="02010600030101010101" pitchFamily="2" charset="-122"/>
              </a:rPr>
              <a:t>: Certain periods, notably </a:t>
            </a:r>
            <a:r>
              <a:rPr lang="en-US" sz="1800" b="1" dirty="0">
                <a:effectLst/>
                <a:latin typeface="Calibri" panose="020F0502020204030204" pitchFamily="34" charset="0"/>
                <a:ea typeface="Calibri" panose="020F0502020204030204" pitchFamily="34" charset="0"/>
                <a:cs typeface="SimSun" panose="02010600030101010101" pitchFamily="2" charset="-122"/>
              </a:rPr>
              <a:t>2015/2016</a:t>
            </a:r>
            <a:r>
              <a:rPr lang="en-US" sz="1800" dirty="0">
                <a:effectLst/>
                <a:latin typeface="Calibri" panose="020F0502020204030204" pitchFamily="34" charset="0"/>
                <a:ea typeface="Calibri" panose="020F0502020204030204" pitchFamily="34" charset="0"/>
                <a:cs typeface="SimSun" panose="02010600030101010101" pitchFamily="2" charset="-122"/>
              </a:rPr>
              <a:t> and </a:t>
            </a:r>
            <a:r>
              <a:rPr lang="en-US" sz="1800" b="1" dirty="0">
                <a:effectLst/>
                <a:latin typeface="Calibri" panose="020F0502020204030204" pitchFamily="34" charset="0"/>
                <a:ea typeface="Calibri" panose="020F0502020204030204" pitchFamily="34" charset="0"/>
                <a:cs typeface="SimSun" panose="02010600030101010101" pitchFamily="2" charset="-122"/>
              </a:rPr>
              <a:t>2019/2020</a:t>
            </a:r>
            <a:r>
              <a:rPr lang="en-US" sz="1800" dirty="0">
                <a:effectLst/>
                <a:latin typeface="Calibri" panose="020F0502020204030204" pitchFamily="34" charset="0"/>
                <a:ea typeface="Calibri" panose="020F0502020204030204" pitchFamily="34" charset="0"/>
                <a:cs typeface="SimSun" panose="02010600030101010101" pitchFamily="2" charset="-122"/>
              </a:rPr>
              <a:t>, saw significant spikes in debt growth, especially compared to revenue growth. These spikes indicate times of fiscal stress where the government likely had to borrow heavily to deal with economic challenges.</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SimSun" panose="02010600030101010101" pitchFamily="2" charset="-122"/>
              </a:rPr>
              <a:t>Correlation Between Debt and Revenue</a:t>
            </a:r>
            <a:r>
              <a:rPr lang="en-US" sz="1800" dirty="0">
                <a:effectLst/>
                <a:latin typeface="Calibri" panose="020F0502020204030204" pitchFamily="34" charset="0"/>
                <a:ea typeface="Calibri" panose="020F0502020204030204" pitchFamily="34" charset="0"/>
                <a:cs typeface="SimSun" panose="02010600030101010101" pitchFamily="2" charset="-122"/>
              </a:rPr>
              <a:t>: The correlation analysis revealed strong positive relationships between revenue and the two forms of debt (domestic and external). It indicates that revenue alone may not be sufficient to curb borrowing trends.</a:t>
            </a:r>
            <a:r>
              <a:rPr lang="en-KE" sz="1800" dirty="0">
                <a:effectLst/>
                <a:latin typeface="Calibri" panose="020F0502020204030204" pitchFamily="34" charset="0"/>
                <a:ea typeface="Calibri" panose="020F0502020204030204" pitchFamily="34" charset="0"/>
                <a:cs typeface="SimSun" panose="02010600030101010101" pitchFamily="2" charset="-122"/>
              </a:rPr>
              <a:t> </a:t>
            </a:r>
          </a:p>
          <a:p>
            <a:pPr marL="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SimSun" panose="02010600030101010101" pitchFamily="2" charset="-122"/>
              </a:rPr>
              <a:t>Impact of Grants</a:t>
            </a:r>
            <a:r>
              <a:rPr lang="en-US" sz="1800" dirty="0">
                <a:effectLst/>
                <a:latin typeface="Calibri" panose="020F0502020204030204" pitchFamily="34" charset="0"/>
                <a:ea typeface="Calibri" panose="020F0502020204030204" pitchFamily="34" charset="0"/>
                <a:cs typeface="SimSun" panose="02010600030101010101" pitchFamily="2" charset="-122"/>
              </a:rPr>
              <a:t>: The analysis shows that including grants in revenue calculations does somewhat reduce the Debt-to-Revenue Ratio, but not significantly. It means that while grants provide some relief, they are not enough to counterbalance the overall rising debt levels.</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KE" dirty="0"/>
          </a:p>
        </p:txBody>
      </p:sp>
      <p:sp>
        <p:nvSpPr>
          <p:cNvPr id="4" name="TextBox 3">
            <a:extLst>
              <a:ext uri="{FF2B5EF4-FFF2-40B4-BE49-F238E27FC236}">
                <a16:creationId xmlns:a16="http://schemas.microsoft.com/office/drawing/2014/main" id="{901537F3-1A15-4764-9430-53611D7F87B5}"/>
              </a:ext>
            </a:extLst>
          </p:cNvPr>
          <p:cNvSpPr txBox="1"/>
          <p:nvPr/>
        </p:nvSpPr>
        <p:spPr>
          <a:xfrm>
            <a:off x="113544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11</a:t>
            </a:r>
            <a:endParaRPr lang="en-KE" dirty="0"/>
          </a:p>
        </p:txBody>
      </p:sp>
      <p:sp>
        <p:nvSpPr>
          <p:cNvPr id="31" name="Freeform: Shape 30">
            <a:extLst>
              <a:ext uri="{FF2B5EF4-FFF2-40B4-BE49-F238E27FC236}">
                <a16:creationId xmlns:a16="http://schemas.microsoft.com/office/drawing/2014/main" id="{2ACB7185-CAE1-461B-A0FD-6E5013EACC9B}"/>
              </a:ext>
            </a:extLst>
          </p:cNvPr>
          <p:cNvSpPr/>
          <p:nvPr/>
        </p:nvSpPr>
        <p:spPr>
          <a:xfrm>
            <a:off x="7331100" y="879820"/>
            <a:ext cx="4520099" cy="5098360"/>
          </a:xfrm>
          <a:custGeom>
            <a:avLst/>
            <a:gdLst>
              <a:gd name="connsiteX0" fmla="*/ 2784761 w 4438070"/>
              <a:gd name="connsiteY0" fmla="*/ 2790381 h 4115944"/>
              <a:gd name="connsiteX1" fmla="*/ 4438070 w 4438070"/>
              <a:gd name="connsiteY1" fmla="*/ 2790381 h 4115944"/>
              <a:gd name="connsiteX2" fmla="*/ 3611416 w 4438070"/>
              <a:gd name="connsiteY2" fmla="*/ 4115944 h 4115944"/>
              <a:gd name="connsiteX3" fmla="*/ 2680590 w 4438070"/>
              <a:gd name="connsiteY3" fmla="*/ 2776661 h 4115944"/>
              <a:gd name="connsiteX4" fmla="*/ 3507244 w 4438070"/>
              <a:gd name="connsiteY4" fmla="*/ 4102224 h 4115944"/>
              <a:gd name="connsiteX5" fmla="*/ 1853935 w 4438070"/>
              <a:gd name="connsiteY5" fmla="*/ 4102224 h 4115944"/>
              <a:gd name="connsiteX6" fmla="*/ 826655 w 4438070"/>
              <a:gd name="connsiteY6" fmla="*/ 2776661 h 4115944"/>
              <a:gd name="connsiteX7" fmla="*/ 1653309 w 4438070"/>
              <a:gd name="connsiteY7" fmla="*/ 4102224 h 4115944"/>
              <a:gd name="connsiteX8" fmla="*/ 0 w 4438070"/>
              <a:gd name="connsiteY8" fmla="*/ 4102224 h 4115944"/>
              <a:gd name="connsiteX9" fmla="*/ 928254 w 4438070"/>
              <a:gd name="connsiteY9" fmla="*/ 2767433 h 4115944"/>
              <a:gd name="connsiteX10" fmla="*/ 2581563 w 4438070"/>
              <a:gd name="connsiteY10" fmla="*/ 2767433 h 4115944"/>
              <a:gd name="connsiteX11" fmla="*/ 1754909 w 4438070"/>
              <a:gd name="connsiteY11" fmla="*/ 4092996 h 4115944"/>
              <a:gd name="connsiteX12" fmla="*/ 3611416 w 4438070"/>
              <a:gd name="connsiteY12" fmla="*/ 1391010 h 4115944"/>
              <a:gd name="connsiteX13" fmla="*/ 4438070 w 4438070"/>
              <a:gd name="connsiteY13" fmla="*/ 2716573 h 4115944"/>
              <a:gd name="connsiteX14" fmla="*/ 2784761 w 4438070"/>
              <a:gd name="connsiteY14" fmla="*/ 2716573 h 4115944"/>
              <a:gd name="connsiteX15" fmla="*/ 1754909 w 4438070"/>
              <a:gd name="connsiteY15" fmla="*/ 1389224 h 4115944"/>
              <a:gd name="connsiteX16" fmla="*/ 2581563 w 4438070"/>
              <a:gd name="connsiteY16" fmla="*/ 2714787 h 4115944"/>
              <a:gd name="connsiteX17" fmla="*/ 928254 w 4438070"/>
              <a:gd name="connsiteY17" fmla="*/ 2714787 h 4115944"/>
              <a:gd name="connsiteX18" fmla="*/ 1 w 4438070"/>
              <a:gd name="connsiteY18" fmla="*/ 1389224 h 4115944"/>
              <a:gd name="connsiteX19" fmla="*/ 1653310 w 4438070"/>
              <a:gd name="connsiteY19" fmla="*/ 1389224 h 4115944"/>
              <a:gd name="connsiteX20" fmla="*/ 826656 w 4438070"/>
              <a:gd name="connsiteY20" fmla="*/ 2714787 h 4115944"/>
              <a:gd name="connsiteX21" fmla="*/ 1856508 w 4438070"/>
              <a:gd name="connsiteY21" fmla="*/ 1381782 h 4115944"/>
              <a:gd name="connsiteX22" fmla="*/ 3509817 w 4438070"/>
              <a:gd name="connsiteY22" fmla="*/ 1381782 h 4115944"/>
              <a:gd name="connsiteX23" fmla="*/ 2683163 w 4438070"/>
              <a:gd name="connsiteY23" fmla="*/ 2707345 h 4115944"/>
              <a:gd name="connsiteX24" fmla="*/ 826656 w 4438070"/>
              <a:gd name="connsiteY24" fmla="*/ 7996 h 4115944"/>
              <a:gd name="connsiteX25" fmla="*/ 1653310 w 4438070"/>
              <a:gd name="connsiteY25" fmla="*/ 1333559 h 4115944"/>
              <a:gd name="connsiteX26" fmla="*/ 1 w 4438070"/>
              <a:gd name="connsiteY26" fmla="*/ 1333559 h 4115944"/>
              <a:gd name="connsiteX27" fmla="*/ 928255 w 4438070"/>
              <a:gd name="connsiteY27" fmla="*/ 2 h 4115944"/>
              <a:gd name="connsiteX28" fmla="*/ 2581564 w 4438070"/>
              <a:gd name="connsiteY28" fmla="*/ 2 h 4115944"/>
              <a:gd name="connsiteX29" fmla="*/ 1754910 w 4438070"/>
              <a:gd name="connsiteY29" fmla="*/ 1325565 h 4115944"/>
              <a:gd name="connsiteX30" fmla="*/ 2683163 w 4438070"/>
              <a:gd name="connsiteY30" fmla="*/ 1 h 4115944"/>
              <a:gd name="connsiteX31" fmla="*/ 3509817 w 4438070"/>
              <a:gd name="connsiteY31" fmla="*/ 1325564 h 4115944"/>
              <a:gd name="connsiteX32" fmla="*/ 1856508 w 4438070"/>
              <a:gd name="connsiteY32" fmla="*/ 1325564 h 4115944"/>
              <a:gd name="connsiteX33" fmla="*/ 2784760 w 4438070"/>
              <a:gd name="connsiteY33" fmla="*/ 0 h 4115944"/>
              <a:gd name="connsiteX34" fmla="*/ 4438069 w 4438070"/>
              <a:gd name="connsiteY34" fmla="*/ 0 h 4115944"/>
              <a:gd name="connsiteX35" fmla="*/ 3611415 w 4438070"/>
              <a:gd name="connsiteY35" fmla="*/ 1325563 h 41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438070" h="4115944">
                <a:moveTo>
                  <a:pt x="2784761" y="2790381"/>
                </a:moveTo>
                <a:lnTo>
                  <a:pt x="4438070" y="2790381"/>
                </a:lnTo>
                <a:lnTo>
                  <a:pt x="3611416" y="4115944"/>
                </a:lnTo>
                <a:close/>
                <a:moveTo>
                  <a:pt x="2680590" y="2776661"/>
                </a:moveTo>
                <a:lnTo>
                  <a:pt x="3507244" y="4102224"/>
                </a:lnTo>
                <a:lnTo>
                  <a:pt x="1853935" y="4102224"/>
                </a:lnTo>
                <a:close/>
                <a:moveTo>
                  <a:pt x="826655" y="2776661"/>
                </a:moveTo>
                <a:lnTo>
                  <a:pt x="1653309" y="4102224"/>
                </a:lnTo>
                <a:lnTo>
                  <a:pt x="0" y="4102224"/>
                </a:lnTo>
                <a:close/>
                <a:moveTo>
                  <a:pt x="928254" y="2767433"/>
                </a:moveTo>
                <a:lnTo>
                  <a:pt x="2581563" y="2767433"/>
                </a:lnTo>
                <a:lnTo>
                  <a:pt x="1754909" y="4092996"/>
                </a:lnTo>
                <a:close/>
                <a:moveTo>
                  <a:pt x="3611416" y="1391010"/>
                </a:moveTo>
                <a:lnTo>
                  <a:pt x="4438070" y="2716573"/>
                </a:lnTo>
                <a:lnTo>
                  <a:pt x="2784761" y="2716573"/>
                </a:lnTo>
                <a:close/>
                <a:moveTo>
                  <a:pt x="1754909" y="1389224"/>
                </a:moveTo>
                <a:lnTo>
                  <a:pt x="2581563" y="2714787"/>
                </a:lnTo>
                <a:lnTo>
                  <a:pt x="928254" y="2714787"/>
                </a:lnTo>
                <a:close/>
                <a:moveTo>
                  <a:pt x="1" y="1389224"/>
                </a:moveTo>
                <a:lnTo>
                  <a:pt x="1653310" y="1389224"/>
                </a:lnTo>
                <a:lnTo>
                  <a:pt x="826656" y="2714787"/>
                </a:lnTo>
                <a:close/>
                <a:moveTo>
                  <a:pt x="1856508" y="1381782"/>
                </a:moveTo>
                <a:lnTo>
                  <a:pt x="3509817" y="1381782"/>
                </a:lnTo>
                <a:lnTo>
                  <a:pt x="2683163" y="2707345"/>
                </a:lnTo>
                <a:close/>
                <a:moveTo>
                  <a:pt x="826656" y="7996"/>
                </a:moveTo>
                <a:lnTo>
                  <a:pt x="1653310" y="1333559"/>
                </a:lnTo>
                <a:lnTo>
                  <a:pt x="1" y="1333559"/>
                </a:lnTo>
                <a:close/>
                <a:moveTo>
                  <a:pt x="928255" y="2"/>
                </a:moveTo>
                <a:lnTo>
                  <a:pt x="2581564" y="2"/>
                </a:lnTo>
                <a:lnTo>
                  <a:pt x="1754910" y="1325565"/>
                </a:lnTo>
                <a:close/>
                <a:moveTo>
                  <a:pt x="2683163" y="1"/>
                </a:moveTo>
                <a:lnTo>
                  <a:pt x="3509817" y="1325564"/>
                </a:lnTo>
                <a:lnTo>
                  <a:pt x="1856508" y="1325564"/>
                </a:lnTo>
                <a:close/>
                <a:moveTo>
                  <a:pt x="2784760" y="0"/>
                </a:moveTo>
                <a:lnTo>
                  <a:pt x="4438069" y="0"/>
                </a:lnTo>
                <a:lnTo>
                  <a:pt x="3611415" y="1325563"/>
                </a:lnTo>
                <a:close/>
              </a:path>
            </a:pathLst>
          </a:cu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Tree>
    <p:extLst>
      <p:ext uri="{BB962C8B-B14F-4D97-AF65-F5344CB8AC3E}">
        <p14:creationId xmlns:p14="http://schemas.microsoft.com/office/powerpoint/2010/main" val="3691654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2245-97AA-4E8B-BC6C-B8E1C617D2CE}"/>
              </a:ext>
            </a:extLst>
          </p:cNvPr>
          <p:cNvSpPr>
            <a:spLocks noGrp="1"/>
          </p:cNvSpPr>
          <p:nvPr>
            <p:ph type="title"/>
          </p:nvPr>
        </p:nvSpPr>
        <p:spPr/>
        <p:txBody>
          <a:bodyPr>
            <a:normAutofi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Recommendations</a:t>
            </a:r>
            <a:endParaRPr lang="en-K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766A16-C676-4C92-9FBE-6AB370D52D6C}"/>
              </a:ext>
            </a:extLst>
          </p:cNvPr>
          <p:cNvSpPr>
            <a:spLocks noGrp="1"/>
          </p:cNvSpPr>
          <p:nvPr>
            <p:ph idx="1"/>
          </p:nvPr>
        </p:nvSpPr>
        <p:spPr>
          <a:xfrm>
            <a:off x="838200" y="1825625"/>
            <a:ext cx="5880652" cy="4351338"/>
          </a:xfrm>
        </p:spPr>
        <p:txBody>
          <a:bodyPr>
            <a:normAutofit fontScale="92500" lnSpcReduction="10000"/>
          </a:bodyPr>
          <a:lstStyle/>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SimSun" panose="02010600030101010101" pitchFamily="2" charset="-122"/>
              </a:rPr>
              <a:t>a. </a:t>
            </a:r>
            <a:r>
              <a:rPr lang="en-US" sz="1800" b="1" dirty="0">
                <a:effectLst/>
                <a:latin typeface="Calibri" panose="020F0502020204030204" pitchFamily="34" charset="0"/>
                <a:ea typeface="Calibri" panose="020F0502020204030204" pitchFamily="34" charset="0"/>
                <a:cs typeface="SimSun" panose="02010600030101010101" pitchFamily="2" charset="-122"/>
              </a:rPr>
              <a:t>Implement Fiscal Discipline</a:t>
            </a:r>
            <a:r>
              <a:rPr lang="en-US" sz="1800" dirty="0">
                <a:effectLst/>
                <a:latin typeface="Calibri" panose="020F0502020204030204" pitchFamily="34" charset="0"/>
                <a:ea typeface="Calibri" panose="020F0502020204030204" pitchFamily="34" charset="0"/>
                <a:cs typeface="SimSun" panose="02010600030101010101" pitchFamily="2" charset="-122"/>
              </a:rPr>
              <a:t>:</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SimSun" panose="02010600030101010101" pitchFamily="2" charset="-122"/>
              </a:rPr>
              <a:t>The government should implement stronger fiscal policies to control debt growth, especially during periods of slow revenue growth. Prioritizing expenditure and reducing reliance on debt to finance budgets will help maintain a sustainable debt-to-revenue ratio.</a:t>
            </a:r>
            <a:endParaRPr lang="en-US" sz="1800" dirty="0">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SimSun" panose="02010600030101010101" pitchFamily="2" charset="-122"/>
              </a:rPr>
              <a:t>b. </a:t>
            </a:r>
            <a:r>
              <a:rPr lang="en-US" sz="1800" b="1" dirty="0">
                <a:effectLst/>
                <a:latin typeface="Calibri" panose="020F0502020204030204" pitchFamily="34" charset="0"/>
                <a:ea typeface="Calibri" panose="020F0502020204030204" pitchFamily="34" charset="0"/>
                <a:cs typeface="SimSun" panose="02010600030101010101" pitchFamily="2" charset="-122"/>
              </a:rPr>
              <a:t>Diversify Revenue Sources</a:t>
            </a:r>
            <a:r>
              <a:rPr lang="en-US" sz="1800" dirty="0">
                <a:effectLst/>
                <a:latin typeface="Calibri" panose="020F0502020204030204" pitchFamily="34" charset="0"/>
                <a:ea typeface="Calibri" panose="020F0502020204030204" pitchFamily="34" charset="0"/>
                <a:cs typeface="SimSun" panose="02010600030101010101" pitchFamily="2" charset="-122"/>
              </a:rPr>
              <a:t>:</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SimSun" panose="02010600030101010101" pitchFamily="2" charset="-122"/>
              </a:rPr>
              <a:t>To mitigate the risk of declining revenue growth, the government should focus on diversifying its revenue sources. This could involve tax reforms, improving tax collection efficiency, or finding new streams of income like public-private partnerships.</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KE" dirty="0"/>
          </a:p>
        </p:txBody>
      </p:sp>
      <p:pic>
        <p:nvPicPr>
          <p:cNvPr id="8" name="Picture 7">
            <a:extLst>
              <a:ext uri="{FF2B5EF4-FFF2-40B4-BE49-F238E27FC236}">
                <a16:creationId xmlns:a16="http://schemas.microsoft.com/office/drawing/2014/main" id="{7BAAC253-7945-407F-89E2-825B510DC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202" y="0"/>
            <a:ext cx="4993200" cy="6858000"/>
          </a:xfrm>
          <a:prstGeom prst="rect">
            <a:avLst/>
          </a:prstGeom>
        </p:spPr>
      </p:pic>
      <p:sp>
        <p:nvSpPr>
          <p:cNvPr id="4" name="TextBox 3">
            <a:extLst>
              <a:ext uri="{FF2B5EF4-FFF2-40B4-BE49-F238E27FC236}">
                <a16:creationId xmlns:a16="http://schemas.microsoft.com/office/drawing/2014/main" id="{AB38B80D-6A32-4DF7-B455-23190BC3F9CE}"/>
              </a:ext>
            </a:extLst>
          </p:cNvPr>
          <p:cNvSpPr txBox="1"/>
          <p:nvPr/>
        </p:nvSpPr>
        <p:spPr>
          <a:xfrm>
            <a:off x="113544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12</a:t>
            </a:r>
          </a:p>
        </p:txBody>
      </p:sp>
      <p:sp>
        <p:nvSpPr>
          <p:cNvPr id="5" name="TextBox 4">
            <a:extLst>
              <a:ext uri="{FF2B5EF4-FFF2-40B4-BE49-F238E27FC236}">
                <a16:creationId xmlns:a16="http://schemas.microsoft.com/office/drawing/2014/main" id="{45114F2D-4C98-4E96-A779-6DB0D51A49FB}"/>
              </a:ext>
            </a:extLst>
          </p:cNvPr>
          <p:cNvSpPr txBox="1"/>
          <p:nvPr/>
        </p:nvSpPr>
        <p:spPr>
          <a:xfrm>
            <a:off x="7243638" y="3053301"/>
            <a:ext cx="1248355" cy="307777"/>
          </a:xfrm>
          <a:prstGeom prst="rect">
            <a:avLst/>
          </a:prstGeom>
          <a:noFill/>
        </p:spPr>
        <p:txBody>
          <a:bodyPr wrap="square" rtlCol="0">
            <a:spAutoFit/>
          </a:bodyPr>
          <a:lstStyle/>
          <a:p>
            <a:pPr algn="ctr"/>
            <a:r>
              <a:rPr lang="en-US" sz="1400" b="1" dirty="0"/>
              <a:t>Revenue</a:t>
            </a:r>
            <a:endParaRPr lang="en-KE" sz="1400" b="1" dirty="0"/>
          </a:p>
        </p:txBody>
      </p:sp>
    </p:spTree>
    <p:extLst>
      <p:ext uri="{BB962C8B-B14F-4D97-AF65-F5344CB8AC3E}">
        <p14:creationId xmlns:p14="http://schemas.microsoft.com/office/powerpoint/2010/main" val="3123635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2245-97AA-4E8B-BC6C-B8E1C617D2CE}"/>
              </a:ext>
            </a:extLst>
          </p:cNvPr>
          <p:cNvSpPr>
            <a:spLocks noGrp="1"/>
          </p:cNvSpPr>
          <p:nvPr>
            <p:ph type="title"/>
          </p:nvPr>
        </p:nvSpPr>
        <p:spPr/>
        <p:txBody>
          <a:bodyPr>
            <a:normAutofi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Recommendations</a:t>
            </a:r>
            <a:endParaRPr lang="en-K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766A16-C676-4C92-9FBE-6AB370D52D6C}"/>
              </a:ext>
            </a:extLst>
          </p:cNvPr>
          <p:cNvSpPr>
            <a:spLocks noGrp="1"/>
          </p:cNvSpPr>
          <p:nvPr>
            <p:ph idx="1"/>
          </p:nvPr>
        </p:nvSpPr>
        <p:spPr>
          <a:xfrm>
            <a:off x="838200" y="1825625"/>
            <a:ext cx="6023776" cy="4351338"/>
          </a:xfrm>
        </p:spPr>
        <p:txBody>
          <a:bodyPr>
            <a:normAutofit lnSpcReduction="10000"/>
          </a:bodyPr>
          <a:lstStyle/>
          <a:p>
            <a:pPr marL="0" indent="0">
              <a:lnSpc>
                <a:spcPct val="107000"/>
              </a:lnSpc>
              <a:spcAft>
                <a:spcPts val="800"/>
              </a:spcAft>
              <a:buNone/>
            </a:pPr>
            <a:r>
              <a:rPr lang="en-US" sz="1800" dirty="0">
                <a:latin typeface="Calibri" panose="020F0502020204030204" pitchFamily="34" charset="0"/>
                <a:ea typeface="Calibri" panose="020F0502020204030204" pitchFamily="34" charset="0"/>
                <a:cs typeface="SimSun" panose="02010600030101010101" pitchFamily="2" charset="-122"/>
              </a:rPr>
              <a:t>c</a:t>
            </a:r>
            <a:r>
              <a:rPr lang="en-US" sz="1800" dirty="0">
                <a:effectLst/>
                <a:latin typeface="Calibri" panose="020F0502020204030204" pitchFamily="34" charset="0"/>
                <a:ea typeface="Calibri" panose="020F0502020204030204" pitchFamily="34" charset="0"/>
                <a:cs typeface="SimSun" panose="02010600030101010101" pitchFamily="2" charset="-122"/>
              </a:rPr>
              <a:t>. </a:t>
            </a:r>
            <a:r>
              <a:rPr lang="en-US" sz="1800" b="1" dirty="0">
                <a:effectLst/>
                <a:latin typeface="Calibri" panose="020F0502020204030204" pitchFamily="34" charset="0"/>
                <a:ea typeface="Calibri" panose="020F0502020204030204" pitchFamily="34" charset="0"/>
                <a:cs typeface="SimSun" panose="02010600030101010101" pitchFamily="2" charset="-122"/>
              </a:rPr>
              <a:t>Debt Management Strategy</a:t>
            </a:r>
            <a:r>
              <a:rPr lang="en-US" sz="1800" dirty="0">
                <a:effectLst/>
                <a:latin typeface="Calibri" panose="020F0502020204030204" pitchFamily="34" charset="0"/>
                <a:ea typeface="Calibri" panose="020F0502020204030204" pitchFamily="34" charset="0"/>
                <a:cs typeface="SimSun" panose="02010600030101010101" pitchFamily="2" charset="-122"/>
              </a:rPr>
              <a:t>:</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KE" sz="1800" dirty="0">
                <a:effectLst/>
                <a:latin typeface="Calibri" panose="020F0502020204030204" pitchFamily="34" charset="0"/>
                <a:ea typeface="Calibri" panose="020F0502020204030204" pitchFamily="34" charset="0"/>
                <a:cs typeface="SimSun" panose="02010600030101010101" pitchFamily="2" charset="-122"/>
              </a:rPr>
              <a:t> </a:t>
            </a:r>
            <a:r>
              <a:rPr lang="en-US" sz="1800" dirty="0">
                <a:effectLst/>
                <a:latin typeface="Calibri" panose="020F0502020204030204" pitchFamily="34" charset="0"/>
                <a:ea typeface="Calibri" panose="020F0502020204030204" pitchFamily="34" charset="0"/>
                <a:cs typeface="SimSun" panose="02010600030101010101" pitchFamily="2" charset="-122"/>
              </a:rPr>
              <a:t>A comprehensive debt management strategy should be put in place, focusing on reducing the reliance on external debt, which may be more volatile. Domestic debt can be safer but must be managed to avoid crowding out private investment.</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KE" sz="1800" dirty="0">
                <a:effectLst/>
                <a:latin typeface="Calibri" panose="020F0502020204030204" pitchFamily="34" charset="0"/>
                <a:ea typeface="Calibri" panose="020F0502020204030204" pitchFamily="34" charset="0"/>
                <a:cs typeface="SimSun" panose="02010600030101010101" pitchFamily="2" charset="-122"/>
              </a:rPr>
              <a:t> </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US" sz="1800" dirty="0">
                <a:latin typeface="Calibri" panose="020F0502020204030204" pitchFamily="34" charset="0"/>
                <a:ea typeface="Calibri" panose="020F0502020204030204" pitchFamily="34" charset="0"/>
                <a:cs typeface="SimSun" panose="02010600030101010101" pitchFamily="2" charset="-122"/>
              </a:rPr>
              <a:t>d. </a:t>
            </a:r>
            <a:r>
              <a:rPr lang="en-US" sz="1800" b="1" dirty="0">
                <a:effectLst/>
                <a:latin typeface="Calibri" panose="020F0502020204030204" pitchFamily="34" charset="0"/>
                <a:ea typeface="Calibri" panose="020F0502020204030204" pitchFamily="34" charset="0"/>
                <a:cs typeface="SimSun" panose="02010600030101010101" pitchFamily="2" charset="-122"/>
              </a:rPr>
              <a:t>Monitor and Adjust Debt Levels</a:t>
            </a:r>
            <a:r>
              <a:rPr lang="en-US" sz="1800" dirty="0">
                <a:effectLst/>
                <a:latin typeface="Calibri" panose="020F0502020204030204" pitchFamily="34" charset="0"/>
                <a:ea typeface="Calibri" panose="020F0502020204030204" pitchFamily="34" charset="0"/>
                <a:cs typeface="SimSun" panose="02010600030101010101" pitchFamily="2" charset="-122"/>
              </a:rPr>
              <a:t>:</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SimSun" panose="02010600030101010101" pitchFamily="2" charset="-122"/>
              </a:rPr>
              <a:t>Regular monitoring of the debt-to-revenue ratio and adjusting borrowing levels accordingly is essential. During periods of economic downturn or revenue shortfall, borrowing should be minimized, and alternative funding strategies should be explored.</a:t>
            </a:r>
            <a:endParaRPr lang="en-KE" dirty="0"/>
          </a:p>
        </p:txBody>
      </p:sp>
      <p:pic>
        <p:nvPicPr>
          <p:cNvPr id="8" name="Picture 7">
            <a:extLst>
              <a:ext uri="{FF2B5EF4-FFF2-40B4-BE49-F238E27FC236}">
                <a16:creationId xmlns:a16="http://schemas.microsoft.com/office/drawing/2014/main" id="{0FCBDE94-D9C2-4F75-9AF7-39C16B95B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8801" y="1"/>
            <a:ext cx="4991797" cy="6857999"/>
          </a:xfrm>
          <a:prstGeom prst="rect">
            <a:avLst/>
          </a:prstGeom>
        </p:spPr>
      </p:pic>
      <p:sp>
        <p:nvSpPr>
          <p:cNvPr id="4" name="TextBox 3">
            <a:extLst>
              <a:ext uri="{FF2B5EF4-FFF2-40B4-BE49-F238E27FC236}">
                <a16:creationId xmlns:a16="http://schemas.microsoft.com/office/drawing/2014/main" id="{AB38B80D-6A32-4DF7-B455-23190BC3F9CE}"/>
              </a:ext>
            </a:extLst>
          </p:cNvPr>
          <p:cNvSpPr txBox="1"/>
          <p:nvPr/>
        </p:nvSpPr>
        <p:spPr>
          <a:xfrm>
            <a:off x="113544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13</a:t>
            </a:r>
            <a:endParaRPr lang="en-KE" dirty="0"/>
          </a:p>
        </p:txBody>
      </p:sp>
      <p:sp>
        <p:nvSpPr>
          <p:cNvPr id="5" name="TextBox 4">
            <a:extLst>
              <a:ext uri="{FF2B5EF4-FFF2-40B4-BE49-F238E27FC236}">
                <a16:creationId xmlns:a16="http://schemas.microsoft.com/office/drawing/2014/main" id="{9E882501-94FC-4734-B2FA-BD2C01B12A72}"/>
              </a:ext>
            </a:extLst>
          </p:cNvPr>
          <p:cNvSpPr txBox="1"/>
          <p:nvPr/>
        </p:nvSpPr>
        <p:spPr>
          <a:xfrm>
            <a:off x="7243200" y="3052800"/>
            <a:ext cx="1249200" cy="307777"/>
          </a:xfrm>
          <a:prstGeom prst="rect">
            <a:avLst/>
          </a:prstGeom>
          <a:noFill/>
        </p:spPr>
        <p:txBody>
          <a:bodyPr wrap="square" rtlCol="0">
            <a:spAutoFit/>
          </a:bodyPr>
          <a:lstStyle/>
          <a:p>
            <a:pPr algn="ctr"/>
            <a:r>
              <a:rPr lang="en-US" sz="1400" b="1" dirty="0"/>
              <a:t>Revenue</a:t>
            </a:r>
            <a:endParaRPr lang="en-KE" b="1" dirty="0"/>
          </a:p>
        </p:txBody>
      </p:sp>
    </p:spTree>
    <p:extLst>
      <p:ext uri="{BB962C8B-B14F-4D97-AF65-F5344CB8AC3E}">
        <p14:creationId xmlns:p14="http://schemas.microsoft.com/office/powerpoint/2010/main" val="1960926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2245-97AA-4E8B-BC6C-B8E1C617D2CE}"/>
              </a:ext>
            </a:extLst>
          </p:cNvPr>
          <p:cNvSpPr>
            <a:spLocks noGrp="1"/>
          </p:cNvSpPr>
          <p:nvPr>
            <p:ph type="title"/>
          </p:nvPr>
        </p:nvSpPr>
        <p:spPr/>
        <p:txBody>
          <a:bodyPr>
            <a:normAutofi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Recommendations</a:t>
            </a:r>
            <a:endParaRPr lang="en-K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766A16-C676-4C92-9FBE-6AB370D52D6C}"/>
              </a:ext>
            </a:extLst>
          </p:cNvPr>
          <p:cNvSpPr>
            <a:spLocks noGrp="1"/>
          </p:cNvSpPr>
          <p:nvPr>
            <p:ph idx="1"/>
          </p:nvPr>
        </p:nvSpPr>
        <p:spPr>
          <a:xfrm>
            <a:off x="838200" y="1825625"/>
            <a:ext cx="5793188" cy="4351338"/>
          </a:xfrm>
        </p:spPr>
        <p:txBody>
          <a:bodyPr>
            <a:normAutofit/>
          </a:bodyPr>
          <a:lstStyle/>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SimSun" panose="02010600030101010101" pitchFamily="2" charset="-122"/>
              </a:rPr>
              <a:t>e. </a:t>
            </a:r>
            <a:r>
              <a:rPr lang="en-US" sz="1800" b="1" dirty="0">
                <a:effectLst/>
                <a:latin typeface="Calibri" panose="020F0502020204030204" pitchFamily="34" charset="0"/>
                <a:ea typeface="Calibri" panose="020F0502020204030204" pitchFamily="34" charset="0"/>
                <a:cs typeface="SimSun" panose="02010600030101010101" pitchFamily="2" charset="-122"/>
              </a:rPr>
              <a:t>Increase Efficiency in Public Spending</a:t>
            </a:r>
            <a:r>
              <a:rPr lang="en-US" sz="1800" dirty="0">
                <a:effectLst/>
                <a:latin typeface="Calibri" panose="020F0502020204030204" pitchFamily="34" charset="0"/>
                <a:ea typeface="Calibri" panose="020F0502020204030204" pitchFamily="34" charset="0"/>
                <a:cs typeface="SimSun" panose="02010600030101010101" pitchFamily="2" charset="-122"/>
              </a:rPr>
              <a:t>:</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SimSun" panose="02010600030101010101" pitchFamily="2" charset="-122"/>
              </a:rPr>
              <a:t>Ensuring that borrowed funds are used effectively and contribute to projects that stimulate economic growth will be crucial. This includes investing in infrastructure, healthcare, education, and other sectors that can yield long-term economic benefits.</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SimSun" panose="02010600030101010101" pitchFamily="2" charset="-122"/>
              </a:rPr>
              <a:t>By implementing these recommendations, the government can work towards a more sustainable fiscal position, reducing the risks associated with high debt levels relative to revenue.</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p:txBody>
      </p:sp>
      <p:sp>
        <p:nvSpPr>
          <p:cNvPr id="4" name="TextBox 3">
            <a:extLst>
              <a:ext uri="{FF2B5EF4-FFF2-40B4-BE49-F238E27FC236}">
                <a16:creationId xmlns:a16="http://schemas.microsoft.com/office/drawing/2014/main" id="{AB38B80D-6A32-4DF7-B455-23190BC3F9CE}"/>
              </a:ext>
            </a:extLst>
          </p:cNvPr>
          <p:cNvSpPr txBox="1"/>
          <p:nvPr/>
        </p:nvSpPr>
        <p:spPr>
          <a:xfrm>
            <a:off x="113544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14</a:t>
            </a:r>
            <a:endParaRPr lang="en-KE" dirty="0"/>
          </a:p>
        </p:txBody>
      </p:sp>
      <p:sp>
        <p:nvSpPr>
          <p:cNvPr id="7" name="Hexagon 6">
            <a:extLst>
              <a:ext uri="{FF2B5EF4-FFF2-40B4-BE49-F238E27FC236}">
                <a16:creationId xmlns:a16="http://schemas.microsoft.com/office/drawing/2014/main" id="{3CF9350B-A2AF-46E4-8997-7664935DE709}"/>
              </a:ext>
            </a:extLst>
          </p:cNvPr>
          <p:cNvSpPr/>
          <p:nvPr/>
        </p:nvSpPr>
        <p:spPr>
          <a:xfrm>
            <a:off x="7018675" y="1271294"/>
            <a:ext cx="1320800" cy="1163782"/>
          </a:xfrm>
          <a:prstGeom prst="hexagon">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8" name="Hexagon 7">
            <a:extLst>
              <a:ext uri="{FF2B5EF4-FFF2-40B4-BE49-F238E27FC236}">
                <a16:creationId xmlns:a16="http://schemas.microsoft.com/office/drawing/2014/main" id="{0E507F92-053A-499D-ABBE-E15B8966EDF9}"/>
              </a:ext>
            </a:extLst>
          </p:cNvPr>
          <p:cNvSpPr/>
          <p:nvPr/>
        </p:nvSpPr>
        <p:spPr>
          <a:xfrm>
            <a:off x="8128001" y="651303"/>
            <a:ext cx="1320800" cy="1163782"/>
          </a:xfrm>
          <a:prstGeom prst="hexagon">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9" name="Hexagon 8">
            <a:extLst>
              <a:ext uri="{FF2B5EF4-FFF2-40B4-BE49-F238E27FC236}">
                <a16:creationId xmlns:a16="http://schemas.microsoft.com/office/drawing/2014/main" id="{8C9E2AAA-F2EE-4C91-B89E-0C24C407740F}"/>
              </a:ext>
            </a:extLst>
          </p:cNvPr>
          <p:cNvSpPr/>
          <p:nvPr/>
        </p:nvSpPr>
        <p:spPr>
          <a:xfrm>
            <a:off x="8128001" y="1881325"/>
            <a:ext cx="1320800" cy="1163782"/>
          </a:xfrm>
          <a:prstGeom prst="hexagon">
            <a:avLst/>
          </a:prstGeom>
          <a:blipFill>
            <a:blip r:embed="rId4"/>
            <a:stretch>
              <a:fillRect/>
            </a:stretch>
          </a:bli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0" name="Hexagon 9">
            <a:extLst>
              <a:ext uri="{FF2B5EF4-FFF2-40B4-BE49-F238E27FC236}">
                <a16:creationId xmlns:a16="http://schemas.microsoft.com/office/drawing/2014/main" id="{459406D4-535F-4D0D-B0B1-C4D43F694841}"/>
              </a:ext>
            </a:extLst>
          </p:cNvPr>
          <p:cNvSpPr/>
          <p:nvPr/>
        </p:nvSpPr>
        <p:spPr>
          <a:xfrm>
            <a:off x="9237327" y="1271294"/>
            <a:ext cx="1320800" cy="1163782"/>
          </a:xfrm>
          <a:prstGeom prst="hexagon">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1" name="Hexagon 10">
            <a:extLst>
              <a:ext uri="{FF2B5EF4-FFF2-40B4-BE49-F238E27FC236}">
                <a16:creationId xmlns:a16="http://schemas.microsoft.com/office/drawing/2014/main" id="{93F7C3F1-56FE-420F-8720-28268C27CE32}"/>
              </a:ext>
            </a:extLst>
          </p:cNvPr>
          <p:cNvSpPr/>
          <p:nvPr/>
        </p:nvSpPr>
        <p:spPr>
          <a:xfrm>
            <a:off x="7018675" y="2551392"/>
            <a:ext cx="1320800" cy="1163782"/>
          </a:xfrm>
          <a:prstGeom prst="hexagon">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2" name="Hexagon 11">
            <a:extLst>
              <a:ext uri="{FF2B5EF4-FFF2-40B4-BE49-F238E27FC236}">
                <a16:creationId xmlns:a16="http://schemas.microsoft.com/office/drawing/2014/main" id="{ACB4F144-ECAD-4814-81D9-A60D0A5FF085}"/>
              </a:ext>
            </a:extLst>
          </p:cNvPr>
          <p:cNvSpPr/>
          <p:nvPr/>
        </p:nvSpPr>
        <p:spPr>
          <a:xfrm>
            <a:off x="8128001" y="3133283"/>
            <a:ext cx="1320800" cy="1163782"/>
          </a:xfrm>
          <a:prstGeom prst="hexagon">
            <a:avLst/>
          </a:prstGeom>
          <a:blipFill>
            <a:blip r:embed="rId7"/>
            <a:stretch>
              <a:fillRect/>
            </a:stretch>
          </a:blip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4" name="Hexagon 13">
            <a:extLst>
              <a:ext uri="{FF2B5EF4-FFF2-40B4-BE49-F238E27FC236}">
                <a16:creationId xmlns:a16="http://schemas.microsoft.com/office/drawing/2014/main" id="{30B95F99-E1A6-4226-BE61-241641EAD63C}"/>
              </a:ext>
            </a:extLst>
          </p:cNvPr>
          <p:cNvSpPr/>
          <p:nvPr/>
        </p:nvSpPr>
        <p:spPr>
          <a:xfrm>
            <a:off x="7018675" y="3783722"/>
            <a:ext cx="1320800" cy="1163782"/>
          </a:xfrm>
          <a:prstGeom prst="hexagon">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5" name="Hexagon 14">
            <a:extLst>
              <a:ext uri="{FF2B5EF4-FFF2-40B4-BE49-F238E27FC236}">
                <a16:creationId xmlns:a16="http://schemas.microsoft.com/office/drawing/2014/main" id="{30F049C2-CEC1-4CE9-AD65-7DB1D3C32F06}"/>
              </a:ext>
            </a:extLst>
          </p:cNvPr>
          <p:cNvSpPr/>
          <p:nvPr/>
        </p:nvSpPr>
        <p:spPr>
          <a:xfrm>
            <a:off x="8128001" y="4365613"/>
            <a:ext cx="1320800" cy="1163782"/>
          </a:xfrm>
          <a:prstGeom prst="hexagon">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6" name="Hexagon 15">
            <a:extLst>
              <a:ext uri="{FF2B5EF4-FFF2-40B4-BE49-F238E27FC236}">
                <a16:creationId xmlns:a16="http://schemas.microsoft.com/office/drawing/2014/main" id="{5B209D7C-0AE9-495D-8F8F-80B288147F98}"/>
              </a:ext>
            </a:extLst>
          </p:cNvPr>
          <p:cNvSpPr/>
          <p:nvPr/>
        </p:nvSpPr>
        <p:spPr>
          <a:xfrm>
            <a:off x="9237327" y="3783722"/>
            <a:ext cx="1320800" cy="1163782"/>
          </a:xfrm>
          <a:prstGeom prst="hexagon">
            <a:avLst/>
          </a:prstGeom>
          <a:blipFill>
            <a:blip r:embed="rId10"/>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Tree>
    <p:extLst>
      <p:ext uri="{BB962C8B-B14F-4D97-AF65-F5344CB8AC3E}">
        <p14:creationId xmlns:p14="http://schemas.microsoft.com/office/powerpoint/2010/main" val="4030888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A007-D7D6-4D7B-B4F2-66171BA6750D}"/>
              </a:ext>
            </a:extLst>
          </p:cNvPr>
          <p:cNvSpPr>
            <a:spLocks noGrp="1"/>
          </p:cNvSpPr>
          <p:nvPr>
            <p:ph type="title"/>
          </p:nvPr>
        </p:nvSpPr>
        <p:spPr/>
        <p:txBody>
          <a:bodyPr/>
          <a:lstStyle/>
          <a:p>
            <a:endParaRPr lang="en-KE" dirty="0"/>
          </a:p>
        </p:txBody>
      </p:sp>
      <p:sp>
        <p:nvSpPr>
          <p:cNvPr id="3" name="Content Placeholder 2">
            <a:extLst>
              <a:ext uri="{FF2B5EF4-FFF2-40B4-BE49-F238E27FC236}">
                <a16:creationId xmlns:a16="http://schemas.microsoft.com/office/drawing/2014/main" id="{C4E469BA-CC7A-41A7-A0D9-7777B20008EF}"/>
              </a:ext>
            </a:extLst>
          </p:cNvPr>
          <p:cNvSpPr>
            <a:spLocks noGrp="1"/>
          </p:cNvSpPr>
          <p:nvPr>
            <p:ph idx="1"/>
          </p:nvPr>
        </p:nvSpPr>
        <p:spPr>
          <a:xfrm>
            <a:off x="838200" y="2232025"/>
            <a:ext cx="10515600" cy="4351338"/>
          </a:xfrm>
        </p:spPr>
        <p:txBody>
          <a:bodyPr>
            <a:normAutofit/>
          </a:bodyPr>
          <a:lstStyle/>
          <a:p>
            <a:pPr marL="0" indent="0" algn="ctr">
              <a:buNone/>
            </a:pPr>
            <a:r>
              <a:rPr lang="en-US" sz="11500" b="1" dirty="0"/>
              <a:t>THANK YOU</a:t>
            </a:r>
            <a:endParaRPr lang="en-KE" sz="11500" b="1" dirty="0"/>
          </a:p>
          <a:p>
            <a:pPr marL="0" indent="0">
              <a:buNone/>
            </a:pPr>
            <a:endParaRPr lang="en-KE" dirty="0"/>
          </a:p>
        </p:txBody>
      </p:sp>
      <p:sp>
        <p:nvSpPr>
          <p:cNvPr id="8" name="TextBox 7">
            <a:extLst>
              <a:ext uri="{FF2B5EF4-FFF2-40B4-BE49-F238E27FC236}">
                <a16:creationId xmlns:a16="http://schemas.microsoft.com/office/drawing/2014/main" id="{6AD81D1E-5FF4-47C8-AF6E-C1E888007B1D}"/>
              </a:ext>
            </a:extLst>
          </p:cNvPr>
          <p:cNvSpPr txBox="1"/>
          <p:nvPr/>
        </p:nvSpPr>
        <p:spPr>
          <a:xfrm>
            <a:off x="960582" y="5800436"/>
            <a:ext cx="3094182"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raphaelitotia@gmail.com</a:t>
            </a:r>
            <a:endParaRPr lang="en-KE" sz="16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180204C-12C5-43C2-AFDC-A8B1E9ACF7F5}"/>
              </a:ext>
            </a:extLst>
          </p:cNvPr>
          <p:cNvSpPr txBox="1"/>
          <p:nvPr/>
        </p:nvSpPr>
        <p:spPr>
          <a:xfrm>
            <a:off x="4802909" y="5800436"/>
            <a:ext cx="2586182" cy="369332"/>
          </a:xfrm>
          <a:prstGeom prst="rect">
            <a:avLst/>
          </a:prstGeom>
          <a:noFill/>
        </p:spPr>
        <p:txBody>
          <a:bodyPr wrap="square" rtlCol="0">
            <a:spAutoFit/>
          </a:bodyPr>
          <a:lstStyle/>
          <a:p>
            <a:pPr algn="ctr"/>
            <a:r>
              <a:rPr lang="en-US" dirty="0"/>
              <a:t>+254 726 371 657</a:t>
            </a:r>
            <a:endParaRPr lang="en-KE" dirty="0"/>
          </a:p>
        </p:txBody>
      </p:sp>
      <p:sp>
        <p:nvSpPr>
          <p:cNvPr id="10" name="TextBox 9">
            <a:extLst>
              <a:ext uri="{FF2B5EF4-FFF2-40B4-BE49-F238E27FC236}">
                <a16:creationId xmlns:a16="http://schemas.microsoft.com/office/drawing/2014/main" id="{8C2F88DB-CB61-4C4F-936A-DECA047174D3}"/>
              </a:ext>
            </a:extLst>
          </p:cNvPr>
          <p:cNvSpPr txBox="1"/>
          <p:nvPr/>
        </p:nvSpPr>
        <p:spPr>
          <a:xfrm>
            <a:off x="9227127" y="5800436"/>
            <a:ext cx="2004291" cy="369332"/>
          </a:xfrm>
          <a:prstGeom prst="rect">
            <a:avLst/>
          </a:prstGeom>
          <a:noFill/>
        </p:spPr>
        <p:txBody>
          <a:bodyPr wrap="square" rtlCol="0">
            <a:spAutoFit/>
          </a:bodyPr>
          <a:lstStyle/>
          <a:p>
            <a:r>
              <a:rPr lang="en-US" dirty="0"/>
              <a:t>Nairobi, Kenya</a:t>
            </a:r>
            <a:endParaRPr lang="en-KE" dirty="0"/>
          </a:p>
        </p:txBody>
      </p:sp>
    </p:spTree>
    <p:extLst>
      <p:ext uri="{BB962C8B-B14F-4D97-AF65-F5344CB8AC3E}">
        <p14:creationId xmlns:p14="http://schemas.microsoft.com/office/powerpoint/2010/main" val="3530983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6BB1-460C-4E20-8B4E-4952AA1727AD}"/>
              </a:ext>
            </a:extLst>
          </p:cNvPr>
          <p:cNvSpPr>
            <a:spLocks noGrp="1"/>
          </p:cNvSpPr>
          <p:nvPr>
            <p:ph type="title"/>
          </p:nvPr>
        </p:nvSpPr>
        <p:spPr>
          <a:xfrm>
            <a:off x="707571" y="2103437"/>
            <a:ext cx="5599922" cy="1325563"/>
          </a:xfrm>
        </p:spPr>
        <p:txBody>
          <a:bodyPr/>
          <a:lstStyle/>
          <a:p>
            <a:r>
              <a:rPr lang="en-US" b="1" dirty="0">
                <a:latin typeface="Times New Roman" panose="02020603050405020304" pitchFamily="18" charset="0"/>
                <a:cs typeface="Times New Roman" panose="02020603050405020304" pitchFamily="18" charset="0"/>
              </a:rPr>
              <a:t>Table of Content</a:t>
            </a:r>
            <a:endParaRPr lang="en-K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BE7A61-658B-4202-B3D7-1FC5B0BD75FA}"/>
              </a:ext>
            </a:extLst>
          </p:cNvPr>
          <p:cNvSpPr>
            <a:spLocks noGrp="1"/>
          </p:cNvSpPr>
          <p:nvPr>
            <p:ph idx="1"/>
          </p:nvPr>
        </p:nvSpPr>
        <p:spPr>
          <a:xfrm>
            <a:off x="4468633" y="1338729"/>
            <a:ext cx="7132320" cy="4733795"/>
          </a:xfrm>
        </p:spPr>
        <p:txBody>
          <a:bodyPr>
            <a:normAutofit fontScale="70000" lnSpcReduction="20000"/>
          </a:bodyPr>
          <a:lstStyle/>
          <a:p>
            <a:pPr marL="0" indent="0">
              <a:buNone/>
            </a:pPr>
            <a:r>
              <a:rPr lang="en-US" dirty="0">
                <a:solidFill>
                  <a:srgbClr val="7030A0"/>
                </a:solidFill>
                <a:hlinkClick r:id="rId2" action="ppaction://hlinksldjump">
                  <a:extLst>
                    <a:ext uri="{A12FA001-AC4F-418D-AE19-62706E023703}">
                      <ahyp:hlinkClr xmlns:ahyp="http://schemas.microsoft.com/office/drawing/2018/hyperlinkcolor" val="tx"/>
                    </a:ext>
                  </a:extLst>
                </a:hlinkClick>
              </a:rPr>
              <a:t>Problem Statement</a:t>
            </a:r>
            <a:r>
              <a:rPr lang="en-US" dirty="0"/>
              <a:t>  ………………………………………….. 1</a:t>
            </a:r>
          </a:p>
          <a:p>
            <a:pPr marL="0" indent="0">
              <a:buNone/>
            </a:pPr>
            <a:r>
              <a:rPr lang="en-US" dirty="0">
                <a:solidFill>
                  <a:srgbClr val="7030A0"/>
                </a:solidFill>
                <a:hlinkClick r:id="rId3" action="ppaction://hlinksldjump">
                  <a:extLst>
                    <a:ext uri="{A12FA001-AC4F-418D-AE19-62706E023703}">
                      <ahyp:hlinkClr xmlns:ahyp="http://schemas.microsoft.com/office/drawing/2018/hyperlinkcolor" val="tx"/>
                    </a:ext>
                  </a:extLst>
                </a:hlinkClick>
              </a:rPr>
              <a:t>Dataset description</a:t>
            </a:r>
            <a:r>
              <a:rPr lang="en-US" dirty="0"/>
              <a:t> …………………………………………… 2</a:t>
            </a:r>
          </a:p>
          <a:p>
            <a:pPr marL="0" indent="0">
              <a:buNone/>
            </a:pPr>
            <a:r>
              <a:rPr lang="en-US" dirty="0"/>
              <a:t>Exploratory Data Analysis</a:t>
            </a:r>
          </a:p>
          <a:p>
            <a:pPr marL="0" indent="0">
              <a:buNone/>
            </a:pPr>
            <a:r>
              <a:rPr lang="en-US" dirty="0"/>
              <a:t>	</a:t>
            </a:r>
            <a:r>
              <a:rPr lang="en-US" dirty="0">
                <a:solidFill>
                  <a:srgbClr val="7030A0"/>
                </a:solidFill>
                <a:hlinkClick r:id="rId4" action="ppaction://hlinksldjump">
                  <a:extLst>
                    <a:ext uri="{A12FA001-AC4F-418D-AE19-62706E023703}">
                      <ahyp:hlinkClr xmlns:ahyp="http://schemas.microsoft.com/office/drawing/2018/hyperlinkcolor" val="tx"/>
                    </a:ext>
                  </a:extLst>
                </a:hlinkClick>
              </a:rPr>
              <a:t>Descriptive Analysis</a:t>
            </a:r>
            <a:r>
              <a:rPr lang="en-US" dirty="0"/>
              <a:t> ……………………………… 3</a:t>
            </a:r>
          </a:p>
          <a:p>
            <a:pPr marL="0" indent="0">
              <a:buNone/>
            </a:pPr>
            <a:r>
              <a:rPr lang="en-US" dirty="0"/>
              <a:t>	</a:t>
            </a:r>
            <a:r>
              <a:rPr lang="en-US" dirty="0">
                <a:solidFill>
                  <a:srgbClr val="7030A0"/>
                </a:solidFill>
                <a:hlinkClick r:id="rId5" action="ppaction://hlinksldjump">
                  <a:extLst>
                    <a:ext uri="{A12FA001-AC4F-418D-AE19-62706E023703}">
                      <ahyp:hlinkClr xmlns:ahyp="http://schemas.microsoft.com/office/drawing/2018/hyperlinkcolor" val="tx"/>
                    </a:ext>
                  </a:extLst>
                </a:hlinkClick>
              </a:rPr>
              <a:t>Trend Analysis</a:t>
            </a:r>
            <a:r>
              <a:rPr lang="en-US" dirty="0"/>
              <a:t> ……………………………………… 4</a:t>
            </a:r>
          </a:p>
          <a:p>
            <a:pPr marL="0" indent="0">
              <a:buNone/>
            </a:pPr>
            <a:r>
              <a:rPr lang="en-US" dirty="0"/>
              <a:t>	</a:t>
            </a:r>
            <a:r>
              <a:rPr lang="en-US" dirty="0">
                <a:solidFill>
                  <a:srgbClr val="7030A0"/>
                </a:solidFill>
                <a:hlinkClick r:id="rId6" action="ppaction://hlinksldjump">
                  <a:extLst>
                    <a:ext uri="{A12FA001-AC4F-418D-AE19-62706E023703}">
                      <ahyp:hlinkClr xmlns:ahyp="http://schemas.microsoft.com/office/drawing/2018/hyperlinkcolor" val="tx"/>
                    </a:ext>
                  </a:extLst>
                </a:hlinkClick>
              </a:rPr>
              <a:t>Grants Dependency Analysis</a:t>
            </a:r>
            <a:r>
              <a:rPr lang="en-US" dirty="0"/>
              <a:t> ……………….. 5</a:t>
            </a:r>
          </a:p>
          <a:p>
            <a:pPr marL="0" indent="0">
              <a:buNone/>
            </a:pPr>
            <a:r>
              <a:rPr lang="en-US" dirty="0"/>
              <a:t>	</a:t>
            </a:r>
            <a:r>
              <a:rPr lang="en-US" dirty="0">
                <a:solidFill>
                  <a:srgbClr val="7030A0"/>
                </a:solidFill>
                <a:hlinkClick r:id="rId7" action="ppaction://hlinksldjump">
                  <a:extLst>
                    <a:ext uri="{A12FA001-AC4F-418D-AE19-62706E023703}">
                      <ahyp:hlinkClr xmlns:ahyp="http://schemas.microsoft.com/office/drawing/2018/hyperlinkcolor" val="tx"/>
                    </a:ext>
                  </a:extLst>
                </a:hlinkClick>
              </a:rPr>
              <a:t>Correlation Analysis</a:t>
            </a:r>
            <a:r>
              <a:rPr lang="en-US" dirty="0"/>
              <a:t> …………………………….. 6</a:t>
            </a:r>
          </a:p>
          <a:p>
            <a:pPr marL="0" indent="0">
              <a:buNone/>
            </a:pPr>
            <a:r>
              <a:rPr lang="en-US" dirty="0"/>
              <a:t>	Debt Sustainability Analysis</a:t>
            </a:r>
          </a:p>
          <a:p>
            <a:pPr marL="0" indent="0">
              <a:buNone/>
            </a:pPr>
            <a:r>
              <a:rPr lang="en-US" dirty="0"/>
              <a:t>		</a:t>
            </a:r>
            <a:r>
              <a:rPr lang="en-US" dirty="0">
                <a:solidFill>
                  <a:srgbClr val="7030A0"/>
                </a:solidFill>
                <a:hlinkClick r:id="rId8" action="ppaction://hlinksldjump">
                  <a:extLst>
                    <a:ext uri="{A12FA001-AC4F-418D-AE19-62706E023703}">
                      <ahyp:hlinkClr xmlns:ahyp="http://schemas.microsoft.com/office/drawing/2018/hyperlinkcolor" val="tx"/>
                    </a:ext>
                  </a:extLst>
                </a:hlinkClick>
              </a:rPr>
              <a:t>Debt-to-revenue Ratio</a:t>
            </a:r>
            <a:r>
              <a:rPr lang="en-US" dirty="0"/>
              <a:t> ……………. 7 </a:t>
            </a:r>
          </a:p>
          <a:p>
            <a:pPr marL="0" indent="0">
              <a:buNone/>
            </a:pPr>
            <a:r>
              <a:rPr lang="en-US" dirty="0"/>
              <a:t>		</a:t>
            </a:r>
            <a:r>
              <a:rPr lang="en-US" dirty="0">
                <a:solidFill>
                  <a:srgbClr val="7030A0"/>
                </a:solidFill>
                <a:hlinkClick r:id="rId9" action="ppaction://hlinksldjump">
                  <a:extLst>
                    <a:ext uri="{A12FA001-AC4F-418D-AE19-62706E023703}">
                      <ahyp:hlinkClr xmlns:ahyp="http://schemas.microsoft.com/office/drawing/2018/hyperlinkcolor" val="tx"/>
                    </a:ext>
                  </a:extLst>
                </a:hlinkClick>
              </a:rPr>
              <a:t>Year-on-Year Growth Rate</a:t>
            </a:r>
            <a:r>
              <a:rPr lang="en-US" dirty="0"/>
              <a:t> ………. 8</a:t>
            </a:r>
          </a:p>
          <a:p>
            <a:pPr marL="0" indent="0">
              <a:buNone/>
            </a:pPr>
            <a:r>
              <a:rPr lang="en-US" dirty="0"/>
              <a:t>		</a:t>
            </a:r>
            <a:r>
              <a:rPr lang="en-US" dirty="0">
                <a:solidFill>
                  <a:srgbClr val="7030A0"/>
                </a:solidFill>
                <a:hlinkClick r:id="rId10" action="ppaction://hlinksldjump">
                  <a:extLst>
                    <a:ext uri="{A12FA001-AC4F-418D-AE19-62706E023703}">
                      <ahyp:hlinkClr xmlns:ahyp="http://schemas.microsoft.com/office/drawing/2018/hyperlinkcolor" val="tx"/>
                    </a:ext>
                  </a:extLst>
                </a:hlinkClick>
              </a:rPr>
              <a:t>Critical periods</a:t>
            </a:r>
            <a:r>
              <a:rPr lang="en-US" dirty="0"/>
              <a:t> ……………………….. 9 - 10</a:t>
            </a:r>
          </a:p>
          <a:p>
            <a:pPr marL="0" indent="0">
              <a:buNone/>
            </a:pPr>
            <a:r>
              <a:rPr lang="en-US" dirty="0">
                <a:solidFill>
                  <a:srgbClr val="7030A0"/>
                </a:solidFill>
                <a:hlinkClick r:id="rId11" action="ppaction://hlinksldjump">
                  <a:extLst>
                    <a:ext uri="{A12FA001-AC4F-418D-AE19-62706E023703}">
                      <ahyp:hlinkClr xmlns:ahyp="http://schemas.microsoft.com/office/drawing/2018/hyperlinkcolor" val="tx"/>
                    </a:ext>
                  </a:extLst>
                </a:hlinkClick>
              </a:rPr>
              <a:t>Conclusion</a:t>
            </a:r>
            <a:r>
              <a:rPr lang="en-US" dirty="0">
                <a:solidFill>
                  <a:srgbClr val="7030A0"/>
                </a:solidFill>
              </a:rPr>
              <a:t> </a:t>
            </a:r>
            <a:r>
              <a:rPr lang="en-US" dirty="0"/>
              <a:t>………………………………………………………….. 11</a:t>
            </a:r>
          </a:p>
          <a:p>
            <a:pPr marL="0" indent="0">
              <a:buNone/>
            </a:pPr>
            <a:r>
              <a:rPr lang="en-US" dirty="0">
                <a:solidFill>
                  <a:srgbClr val="7030A0"/>
                </a:solidFill>
                <a:hlinkClick r:id="rId12" action="ppaction://hlinksldjump">
                  <a:extLst>
                    <a:ext uri="{A12FA001-AC4F-418D-AE19-62706E023703}">
                      <ahyp:hlinkClr xmlns:ahyp="http://schemas.microsoft.com/office/drawing/2018/hyperlinkcolor" val="tx"/>
                    </a:ext>
                  </a:extLst>
                </a:hlinkClick>
              </a:rPr>
              <a:t>Recommendations</a:t>
            </a:r>
            <a:r>
              <a:rPr lang="en-US" dirty="0">
                <a:solidFill>
                  <a:srgbClr val="7030A0"/>
                </a:solidFill>
              </a:rPr>
              <a:t> </a:t>
            </a:r>
            <a:r>
              <a:rPr lang="en-US" dirty="0"/>
              <a:t>……………………………………………… 12 - 14</a:t>
            </a:r>
          </a:p>
          <a:p>
            <a:pPr marL="0" indent="0">
              <a:buNone/>
            </a:pPr>
            <a:r>
              <a:rPr lang="en-US" dirty="0"/>
              <a:t>		</a:t>
            </a:r>
          </a:p>
          <a:p>
            <a:pPr marL="514350" indent="-514350">
              <a:buAutoNum type="arabicPeriod"/>
            </a:pPr>
            <a:endParaRPr lang="en-KE" dirty="0"/>
          </a:p>
        </p:txBody>
      </p:sp>
    </p:spTree>
    <p:extLst>
      <p:ext uri="{BB962C8B-B14F-4D97-AF65-F5344CB8AC3E}">
        <p14:creationId xmlns:p14="http://schemas.microsoft.com/office/powerpoint/2010/main" val="1030380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D95826-6B2E-4FA9-A351-26A7F7524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9703"/>
            <a:ext cx="7015213" cy="2914650"/>
          </a:xfrm>
          <a:prstGeom prst="rect">
            <a:avLst/>
          </a:prstGeom>
        </p:spPr>
      </p:pic>
      <p:sp>
        <p:nvSpPr>
          <p:cNvPr id="2" name="Title 1">
            <a:extLst>
              <a:ext uri="{FF2B5EF4-FFF2-40B4-BE49-F238E27FC236}">
                <a16:creationId xmlns:a16="http://schemas.microsoft.com/office/drawing/2014/main" id="{074FE4D3-F4D0-441E-AC8B-8ECC20716A46}"/>
              </a:ext>
            </a:extLst>
          </p:cNvPr>
          <p:cNvSpPr>
            <a:spLocks noGrp="1"/>
          </p:cNvSpPr>
          <p:nvPr>
            <p:ph type="title"/>
          </p:nvPr>
        </p:nvSpPr>
        <p:spPr>
          <a:xfrm>
            <a:off x="2901818" y="365125"/>
            <a:ext cx="8451981" cy="1325563"/>
          </a:xfrm>
        </p:spPr>
        <p:txBody>
          <a:bodyPr/>
          <a:lstStyle/>
          <a:p>
            <a:r>
              <a:rPr lang="en-US" b="1" dirty="0">
                <a:latin typeface="Times New Roman" panose="02020603050405020304" pitchFamily="18" charset="0"/>
                <a:cs typeface="Times New Roman" panose="02020603050405020304" pitchFamily="18" charset="0"/>
              </a:rPr>
              <a:t>Problem Statement</a:t>
            </a:r>
            <a:endParaRPr lang="en-K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C285AA-E3C0-463B-A888-E2CE254CB2E7}"/>
              </a:ext>
            </a:extLst>
          </p:cNvPr>
          <p:cNvSpPr>
            <a:spLocks noGrp="1"/>
          </p:cNvSpPr>
          <p:nvPr>
            <p:ph idx="1"/>
          </p:nvPr>
        </p:nvSpPr>
        <p:spPr>
          <a:xfrm>
            <a:off x="2901820" y="1825625"/>
            <a:ext cx="8451980" cy="4351338"/>
          </a:xfrm>
        </p:spPr>
        <p:txBody>
          <a:bodyPr>
            <a:normAutofit fontScale="92500"/>
          </a:bodyPr>
          <a:lstStyle/>
          <a:p>
            <a:pPr marL="0" indent="0">
              <a:buNone/>
            </a:pPr>
            <a:r>
              <a:rPr lang="en-US" b="1" dirty="0"/>
              <a:t>Challenge</a:t>
            </a:r>
            <a:r>
              <a:rPr lang="en-US" dirty="0"/>
              <a:t>: There is need to understand the relationship between Government Debt and Revenue over time. </a:t>
            </a:r>
          </a:p>
          <a:p>
            <a:pPr marL="0" indent="0">
              <a:buNone/>
            </a:pPr>
            <a:endParaRPr lang="en-US" dirty="0"/>
          </a:p>
          <a:p>
            <a:pPr marL="0" indent="0">
              <a:buNone/>
            </a:pPr>
            <a:r>
              <a:rPr lang="en-US" b="1" dirty="0"/>
              <a:t>Data</a:t>
            </a:r>
            <a:r>
              <a:rPr lang="en-US" dirty="0"/>
              <a:t>: We have a dataset that has details about Kenya’s Revenue, External Grants, and Domestic and External Debt.</a:t>
            </a:r>
          </a:p>
          <a:p>
            <a:pPr marL="0" indent="0">
              <a:buNone/>
            </a:pPr>
            <a:endParaRPr lang="en-US" dirty="0"/>
          </a:p>
          <a:p>
            <a:pPr marL="0" indent="0">
              <a:buNone/>
            </a:pPr>
            <a:r>
              <a:rPr lang="en-US" b="1" dirty="0"/>
              <a:t>Objective</a:t>
            </a:r>
            <a:r>
              <a:rPr lang="en-US" dirty="0"/>
              <a:t>: To analyze our data to uncover trends and relationships between Kenya’s revenue and debts with an aim of providing insights into the fiscal health of Kenya.</a:t>
            </a:r>
            <a:endParaRPr lang="en-KE" dirty="0"/>
          </a:p>
        </p:txBody>
      </p:sp>
      <p:sp>
        <p:nvSpPr>
          <p:cNvPr id="4" name="TextBox 3">
            <a:extLst>
              <a:ext uri="{FF2B5EF4-FFF2-40B4-BE49-F238E27FC236}">
                <a16:creationId xmlns:a16="http://schemas.microsoft.com/office/drawing/2014/main" id="{5C998D6D-F976-4672-A5D4-F59136338D39}"/>
              </a:ext>
            </a:extLst>
          </p:cNvPr>
          <p:cNvSpPr txBox="1"/>
          <p:nvPr/>
        </p:nvSpPr>
        <p:spPr>
          <a:xfrm>
            <a:off x="11353799" y="6123543"/>
            <a:ext cx="495144"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1</a:t>
            </a:r>
            <a:endParaRPr lang="en-KE" dirty="0"/>
          </a:p>
        </p:txBody>
      </p:sp>
    </p:spTree>
    <p:extLst>
      <p:ext uri="{BB962C8B-B14F-4D97-AF65-F5344CB8AC3E}">
        <p14:creationId xmlns:p14="http://schemas.microsoft.com/office/powerpoint/2010/main" val="263869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77FE7-D4C5-4C20-A487-6060225754C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Dataset Description</a:t>
            </a:r>
            <a:endParaRPr lang="en-K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076930-7235-4B34-89B8-D658327A9499}"/>
              </a:ext>
            </a:extLst>
          </p:cNvPr>
          <p:cNvSpPr>
            <a:spLocks noGrp="1"/>
          </p:cNvSpPr>
          <p:nvPr>
            <p:ph idx="1"/>
          </p:nvPr>
        </p:nvSpPr>
        <p:spPr>
          <a:xfrm>
            <a:off x="838200" y="2033617"/>
            <a:ext cx="10685106" cy="4089983"/>
          </a:xfrm>
        </p:spPr>
        <p:txBody>
          <a:bodyPr>
            <a:normAutofit/>
          </a:bodyPr>
          <a:lstStyle/>
          <a:p>
            <a:pPr marL="0" indent="0">
              <a:buNone/>
            </a:pPr>
            <a:r>
              <a:rPr lang="en-US" sz="3200" dirty="0"/>
              <a:t>Our data has </a:t>
            </a:r>
            <a:r>
              <a:rPr lang="en-US" sz="3200" b="1" dirty="0"/>
              <a:t>15 </a:t>
            </a:r>
            <a:r>
              <a:rPr lang="en-US" sz="3200" dirty="0"/>
              <a:t>records/rows with </a:t>
            </a:r>
            <a:r>
              <a:rPr lang="en-US" sz="3200" b="1" dirty="0"/>
              <a:t>5</a:t>
            </a:r>
            <a:r>
              <a:rPr lang="en-US" sz="3200" dirty="0"/>
              <a:t> attributes/columns;</a:t>
            </a:r>
          </a:p>
          <a:p>
            <a:pPr marL="0" indent="0">
              <a:buNone/>
            </a:pPr>
            <a:endParaRPr lang="en-US" sz="3200" dirty="0"/>
          </a:p>
          <a:p>
            <a:pPr lvl="1">
              <a:lnSpc>
                <a:spcPct val="107000"/>
              </a:lnSpc>
              <a:spcAft>
                <a:spcPts val="800"/>
              </a:spcAft>
            </a:pPr>
            <a:r>
              <a:rPr lang="en-US" sz="1600" dirty="0">
                <a:effectLst/>
                <a:latin typeface="Calibri" panose="020F0502020204030204" pitchFamily="34" charset="0"/>
                <a:ea typeface="Calibri" panose="020F0502020204030204" pitchFamily="34" charset="0"/>
                <a:cs typeface="SimSun" panose="02010600030101010101" pitchFamily="2" charset="-122"/>
              </a:rPr>
              <a:t>Fiscal Year: From 2008/2009 to 2022/2023( CBK has not yet released 2023/2024 Annual report)</a:t>
            </a:r>
            <a:endParaRPr lang="en-KE" sz="1600" dirty="0">
              <a:effectLst/>
              <a:latin typeface="Calibri" panose="020F0502020204030204" pitchFamily="34" charset="0"/>
              <a:ea typeface="Calibri" panose="020F0502020204030204" pitchFamily="34" charset="0"/>
              <a:cs typeface="SimSun" panose="02010600030101010101" pitchFamily="2" charset="-122"/>
            </a:endParaRPr>
          </a:p>
          <a:p>
            <a:pPr lvl="1">
              <a:lnSpc>
                <a:spcPct val="107000"/>
              </a:lnSpc>
              <a:spcAft>
                <a:spcPts val="800"/>
              </a:spcAft>
            </a:pPr>
            <a:r>
              <a:rPr lang="en-US" sz="1600" dirty="0">
                <a:effectLst/>
                <a:latin typeface="Calibri" panose="020F0502020204030204" pitchFamily="34" charset="0"/>
                <a:ea typeface="Calibri" panose="020F0502020204030204" pitchFamily="34" charset="0"/>
                <a:cs typeface="SimSun" panose="02010600030101010101" pitchFamily="2" charset="-122"/>
              </a:rPr>
              <a:t>Revenue: Total government revenue (in billions of </a:t>
            </a:r>
            <a:r>
              <a:rPr lang="en-US" sz="1600" dirty="0" err="1">
                <a:effectLst/>
                <a:latin typeface="Calibri" panose="020F0502020204030204" pitchFamily="34" charset="0"/>
                <a:ea typeface="Calibri" panose="020F0502020204030204" pitchFamily="34" charset="0"/>
                <a:cs typeface="SimSun" panose="02010600030101010101" pitchFamily="2" charset="-122"/>
              </a:rPr>
              <a:t>KSh</a:t>
            </a:r>
            <a:r>
              <a:rPr lang="en-US" sz="1600" dirty="0">
                <a:effectLst/>
                <a:latin typeface="Calibri" panose="020F0502020204030204" pitchFamily="34" charset="0"/>
                <a:ea typeface="Calibri" panose="020F0502020204030204" pitchFamily="34" charset="0"/>
                <a:cs typeface="SimSun" panose="02010600030101010101" pitchFamily="2" charset="-122"/>
              </a:rPr>
              <a:t>).</a:t>
            </a:r>
            <a:endParaRPr lang="en-KE" sz="1600" dirty="0">
              <a:effectLst/>
              <a:latin typeface="Calibri" panose="020F0502020204030204" pitchFamily="34" charset="0"/>
              <a:ea typeface="Calibri" panose="020F0502020204030204" pitchFamily="34" charset="0"/>
              <a:cs typeface="SimSun" panose="02010600030101010101" pitchFamily="2" charset="-122"/>
            </a:endParaRPr>
          </a:p>
          <a:p>
            <a:pPr lvl="1">
              <a:lnSpc>
                <a:spcPct val="107000"/>
              </a:lnSpc>
              <a:spcAft>
                <a:spcPts val="800"/>
              </a:spcAft>
            </a:pPr>
            <a:r>
              <a:rPr lang="en-US" sz="1600" dirty="0">
                <a:effectLst/>
                <a:latin typeface="Calibri" panose="020F0502020204030204" pitchFamily="34" charset="0"/>
                <a:ea typeface="Calibri" panose="020F0502020204030204" pitchFamily="34" charset="0"/>
                <a:cs typeface="SimSun" panose="02010600030101010101" pitchFamily="2" charset="-122"/>
              </a:rPr>
              <a:t>External Grants: Total grants received (in billions of </a:t>
            </a:r>
            <a:r>
              <a:rPr lang="en-US" sz="1600" dirty="0" err="1">
                <a:effectLst/>
                <a:latin typeface="Calibri" panose="020F0502020204030204" pitchFamily="34" charset="0"/>
                <a:ea typeface="Calibri" panose="020F0502020204030204" pitchFamily="34" charset="0"/>
                <a:cs typeface="SimSun" panose="02010600030101010101" pitchFamily="2" charset="-122"/>
              </a:rPr>
              <a:t>KSh</a:t>
            </a:r>
            <a:r>
              <a:rPr lang="en-US" sz="1600" dirty="0">
                <a:effectLst/>
                <a:latin typeface="Calibri" panose="020F0502020204030204" pitchFamily="34" charset="0"/>
                <a:ea typeface="Calibri" panose="020F0502020204030204" pitchFamily="34" charset="0"/>
                <a:cs typeface="SimSun" panose="02010600030101010101" pitchFamily="2" charset="-122"/>
              </a:rPr>
              <a:t>).</a:t>
            </a:r>
            <a:endParaRPr lang="en-KE" sz="1600" dirty="0">
              <a:effectLst/>
              <a:latin typeface="Calibri" panose="020F0502020204030204" pitchFamily="34" charset="0"/>
              <a:ea typeface="Calibri" panose="020F0502020204030204" pitchFamily="34" charset="0"/>
              <a:cs typeface="SimSun" panose="02010600030101010101" pitchFamily="2" charset="-122"/>
            </a:endParaRPr>
          </a:p>
          <a:p>
            <a:pPr lvl="1">
              <a:lnSpc>
                <a:spcPct val="107000"/>
              </a:lnSpc>
              <a:spcAft>
                <a:spcPts val="800"/>
              </a:spcAft>
            </a:pPr>
            <a:r>
              <a:rPr lang="en-US" sz="1600" dirty="0">
                <a:effectLst/>
                <a:latin typeface="Calibri" panose="020F0502020204030204" pitchFamily="34" charset="0"/>
                <a:ea typeface="Calibri" panose="020F0502020204030204" pitchFamily="34" charset="0"/>
                <a:cs typeface="SimSun" panose="02010600030101010101" pitchFamily="2" charset="-122"/>
              </a:rPr>
              <a:t>Internal Debt: Total internal debt (in billions of </a:t>
            </a:r>
            <a:r>
              <a:rPr lang="en-US" sz="1600" dirty="0" err="1">
                <a:effectLst/>
                <a:latin typeface="Calibri" panose="020F0502020204030204" pitchFamily="34" charset="0"/>
                <a:ea typeface="Calibri" panose="020F0502020204030204" pitchFamily="34" charset="0"/>
                <a:cs typeface="SimSun" panose="02010600030101010101" pitchFamily="2" charset="-122"/>
              </a:rPr>
              <a:t>KSh</a:t>
            </a:r>
            <a:r>
              <a:rPr lang="en-US" sz="1600" dirty="0">
                <a:effectLst/>
                <a:latin typeface="Calibri" panose="020F0502020204030204" pitchFamily="34" charset="0"/>
                <a:ea typeface="Calibri" panose="020F0502020204030204" pitchFamily="34" charset="0"/>
                <a:cs typeface="SimSun" panose="02010600030101010101" pitchFamily="2" charset="-122"/>
              </a:rPr>
              <a:t>).</a:t>
            </a:r>
            <a:endParaRPr lang="en-KE" sz="1600" dirty="0">
              <a:effectLst/>
              <a:latin typeface="Calibri" panose="020F0502020204030204" pitchFamily="34" charset="0"/>
              <a:ea typeface="Calibri" panose="020F0502020204030204" pitchFamily="34" charset="0"/>
              <a:cs typeface="SimSun" panose="02010600030101010101" pitchFamily="2" charset="-122"/>
            </a:endParaRPr>
          </a:p>
          <a:p>
            <a:pPr lvl="1">
              <a:lnSpc>
                <a:spcPct val="107000"/>
              </a:lnSpc>
              <a:spcAft>
                <a:spcPts val="800"/>
              </a:spcAft>
            </a:pPr>
            <a:r>
              <a:rPr lang="en-US" sz="1600" dirty="0">
                <a:effectLst/>
                <a:latin typeface="Calibri" panose="020F0502020204030204" pitchFamily="34" charset="0"/>
                <a:ea typeface="Calibri" panose="020F0502020204030204" pitchFamily="34" charset="0"/>
                <a:cs typeface="SimSun" panose="02010600030101010101" pitchFamily="2" charset="-122"/>
              </a:rPr>
              <a:t>External Debt: Total external debt (in billions of </a:t>
            </a:r>
            <a:r>
              <a:rPr lang="en-US" sz="1600" dirty="0" err="1">
                <a:effectLst/>
                <a:latin typeface="Calibri" panose="020F0502020204030204" pitchFamily="34" charset="0"/>
                <a:ea typeface="Calibri" panose="020F0502020204030204" pitchFamily="34" charset="0"/>
                <a:cs typeface="SimSun" panose="02010600030101010101" pitchFamily="2" charset="-122"/>
              </a:rPr>
              <a:t>KSh</a:t>
            </a:r>
            <a:r>
              <a:rPr lang="en-US" sz="1600" dirty="0">
                <a:effectLst/>
                <a:latin typeface="Calibri" panose="020F0502020204030204" pitchFamily="34" charset="0"/>
                <a:ea typeface="Calibri" panose="020F0502020204030204" pitchFamily="34" charset="0"/>
                <a:cs typeface="SimSun" panose="02010600030101010101" pitchFamily="2" charset="-122"/>
              </a:rPr>
              <a:t>).</a:t>
            </a:r>
            <a:endParaRPr lang="en-KE" sz="1600" dirty="0">
              <a:effectLst/>
              <a:latin typeface="Calibri" panose="020F0502020204030204" pitchFamily="34" charset="0"/>
              <a:ea typeface="Calibri" panose="020F0502020204030204" pitchFamily="34" charset="0"/>
              <a:cs typeface="SimSun" panose="02010600030101010101" pitchFamily="2" charset="-122"/>
            </a:endParaRPr>
          </a:p>
        </p:txBody>
      </p:sp>
      <p:sp>
        <p:nvSpPr>
          <p:cNvPr id="4" name="TextBox 3">
            <a:extLst>
              <a:ext uri="{FF2B5EF4-FFF2-40B4-BE49-F238E27FC236}">
                <a16:creationId xmlns:a16="http://schemas.microsoft.com/office/drawing/2014/main" id="{0FF83DDA-5550-4620-8C35-2FE909E8A019}"/>
              </a:ext>
            </a:extLst>
          </p:cNvPr>
          <p:cNvSpPr txBox="1"/>
          <p:nvPr/>
        </p:nvSpPr>
        <p:spPr>
          <a:xfrm>
            <a:off x="113538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2</a:t>
            </a:r>
            <a:endParaRPr lang="en-KE" dirty="0"/>
          </a:p>
        </p:txBody>
      </p:sp>
      <p:sp>
        <p:nvSpPr>
          <p:cNvPr id="5" name="TextBox 4">
            <a:extLst>
              <a:ext uri="{FF2B5EF4-FFF2-40B4-BE49-F238E27FC236}">
                <a16:creationId xmlns:a16="http://schemas.microsoft.com/office/drawing/2014/main" id="{626EA853-1096-4405-9A89-0575AE77C020}"/>
              </a:ext>
            </a:extLst>
          </p:cNvPr>
          <p:cNvSpPr txBox="1"/>
          <p:nvPr/>
        </p:nvSpPr>
        <p:spPr>
          <a:xfrm>
            <a:off x="838200" y="1476509"/>
            <a:ext cx="9118600" cy="375552"/>
          </a:xfrm>
          <a:prstGeom prst="rect">
            <a:avLst/>
          </a:prstGeom>
          <a:noFill/>
        </p:spPr>
        <p:txBody>
          <a:bodyPr wrap="square" rtlCol="0">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SimSun" panose="02010600030101010101" pitchFamily="2" charset="-122"/>
              </a:rPr>
              <a:t>I gathered some data from the </a:t>
            </a:r>
            <a:r>
              <a:rPr lang="en-US" sz="1800" dirty="0">
                <a:solidFill>
                  <a:schemeClr val="accent1"/>
                </a:solidFill>
                <a:effectLst/>
                <a:latin typeface="Calibri" panose="020F0502020204030204" pitchFamily="34" charset="0"/>
                <a:ea typeface="Calibri" panose="020F0502020204030204" pitchFamily="34" charset="0"/>
                <a:cs typeface="SimSun" panose="02010600030101010101" pitchFamily="2" charset="-122"/>
                <a:hlinkClick r:id="rId2"/>
              </a:rPr>
              <a:t>Central Bank of Kenya Annual reports and financial statements</a:t>
            </a:r>
            <a:r>
              <a:rPr lang="en-US" sz="1800" dirty="0">
                <a:effectLst/>
                <a:latin typeface="Calibri" panose="020F0502020204030204" pitchFamily="34" charset="0"/>
                <a:ea typeface="Calibri" panose="020F0502020204030204" pitchFamily="34" charset="0"/>
                <a:cs typeface="SimSun" panose="02010600030101010101" pitchFamily="2" charset="-122"/>
              </a:rPr>
              <a:t>.</a:t>
            </a:r>
            <a:endParaRPr lang="en-KE" sz="18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342483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92C85-55B0-4090-B3B7-70BF587CF67A}"/>
              </a:ext>
            </a:extLst>
          </p:cNvPr>
          <p:cNvSpPr>
            <a:spLocks noGrp="1"/>
          </p:cNvSpPr>
          <p:nvPr>
            <p:ph type="title"/>
          </p:nvPr>
        </p:nvSpPr>
        <p:spPr>
          <a:xfrm>
            <a:off x="504245" y="2398888"/>
            <a:ext cx="6651929" cy="2060224"/>
          </a:xfrm>
          <a:solidFill>
            <a:srgbClr val="00B050"/>
          </a:solidFill>
        </p:spPr>
        <p:txBody>
          <a:bodyPr/>
          <a:lstStyle/>
          <a:p>
            <a:r>
              <a:rPr lang="en-US" b="1" dirty="0">
                <a:solidFill>
                  <a:schemeClr val="bg1"/>
                </a:solidFill>
                <a:latin typeface="Times New Roman" panose="02020603050405020304" pitchFamily="18" charset="0"/>
                <a:cs typeface="Times New Roman" panose="02020603050405020304" pitchFamily="18" charset="0"/>
              </a:rPr>
              <a:t>Data Analysis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with Microsoft Excel</a:t>
            </a:r>
            <a:endParaRPr lang="en-KE"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47D0489-6515-4447-915B-816FB9FCC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1866" y="1410188"/>
            <a:ext cx="4037623" cy="4037623"/>
          </a:xfrm>
          <a:prstGeom prst="rect">
            <a:avLst/>
          </a:prstGeom>
        </p:spPr>
      </p:pic>
    </p:spTree>
    <p:extLst>
      <p:ext uri="{BB962C8B-B14F-4D97-AF65-F5344CB8AC3E}">
        <p14:creationId xmlns:p14="http://schemas.microsoft.com/office/powerpoint/2010/main" val="274790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CEB88-3D4F-4F79-A9E5-EB00DFE75D15}"/>
              </a:ext>
            </a:extLst>
          </p:cNvPr>
          <p:cNvSpPr>
            <a:spLocks noGrp="1"/>
          </p:cNvSpPr>
          <p:nvPr>
            <p:ph type="title"/>
          </p:nvPr>
        </p:nvSpPr>
        <p:spPr>
          <a:xfrm>
            <a:off x="838200" y="20967"/>
            <a:ext cx="10515600" cy="1325563"/>
          </a:xfrm>
        </p:spPr>
        <p:txBody>
          <a:bodyPr/>
          <a:lstStyle/>
          <a:p>
            <a:r>
              <a:rPr lang="en-US" b="1" dirty="0">
                <a:latin typeface="Times New Roman" panose="02020603050405020304" pitchFamily="18" charset="0"/>
                <a:cs typeface="Times New Roman" panose="02020603050405020304" pitchFamily="18" charset="0"/>
              </a:rPr>
              <a:t>Descriptive Analysis</a:t>
            </a:r>
            <a:endParaRPr lang="en-K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2B78DE-991C-413D-9693-76ADB12FCEE2}"/>
              </a:ext>
            </a:extLst>
          </p:cNvPr>
          <p:cNvSpPr>
            <a:spLocks noGrp="1"/>
          </p:cNvSpPr>
          <p:nvPr>
            <p:ph idx="1"/>
          </p:nvPr>
        </p:nvSpPr>
        <p:spPr>
          <a:xfrm>
            <a:off x="7007057" y="1572524"/>
            <a:ext cx="4844143" cy="4920408"/>
          </a:xfrm>
        </p:spPr>
        <p:txBody>
          <a:bodyPr/>
          <a:lstStyle/>
          <a:p>
            <a:pPr marL="0" indent="0" algn="just">
              <a:lnSpc>
                <a:spcPct val="150000"/>
              </a:lnSpc>
              <a:buNone/>
            </a:pPr>
            <a:r>
              <a:rPr lang="en-US" sz="1600" dirty="0">
                <a:effectLst/>
                <a:latin typeface="Calibri" panose="020F0502020204030204" pitchFamily="34" charset="0"/>
                <a:ea typeface="Calibri" panose="020F0502020204030204" pitchFamily="34" charset="0"/>
                <a:cs typeface="SimSun" panose="02010600030101010101" pitchFamily="2" charset="-122"/>
              </a:rPr>
              <a:t>Kenya portrays a significant growth in both domestic and external debt, with averages around </a:t>
            </a:r>
            <a:r>
              <a:rPr lang="en-US" sz="1600" dirty="0" err="1">
                <a:effectLst/>
                <a:latin typeface="Calibri" panose="020F0502020204030204" pitchFamily="34" charset="0"/>
                <a:ea typeface="Calibri" panose="020F0502020204030204" pitchFamily="34" charset="0"/>
                <a:cs typeface="SimSun" panose="02010600030101010101" pitchFamily="2" charset="-122"/>
              </a:rPr>
              <a:t>Ksh</a:t>
            </a:r>
            <a:r>
              <a:rPr lang="en-US" sz="1600" dirty="0">
                <a:effectLst/>
                <a:latin typeface="Calibri" panose="020F0502020204030204" pitchFamily="34" charset="0"/>
                <a:ea typeface="Calibri" panose="020F0502020204030204" pitchFamily="34" charset="0"/>
                <a:cs typeface="SimSun" panose="02010600030101010101" pitchFamily="2" charset="-122"/>
              </a:rPr>
              <a:t> 2110 billion and </a:t>
            </a:r>
            <a:r>
              <a:rPr lang="en-US" sz="1600" dirty="0" err="1">
                <a:effectLst/>
                <a:latin typeface="Calibri" panose="020F0502020204030204" pitchFamily="34" charset="0"/>
                <a:ea typeface="Calibri" panose="020F0502020204030204" pitchFamily="34" charset="0"/>
                <a:cs typeface="SimSun" panose="02010600030101010101" pitchFamily="2" charset="-122"/>
              </a:rPr>
              <a:t>Ksh</a:t>
            </a:r>
            <a:r>
              <a:rPr lang="en-US" sz="1600" dirty="0">
                <a:effectLst/>
                <a:latin typeface="Calibri" panose="020F0502020204030204" pitchFamily="34" charset="0"/>
                <a:ea typeface="Calibri" panose="020F0502020204030204" pitchFamily="34" charset="0"/>
                <a:cs typeface="SimSun" panose="02010600030101010101" pitchFamily="2" charset="-122"/>
              </a:rPr>
              <a:t> 2191 billion, respectively. </a:t>
            </a:r>
          </a:p>
          <a:p>
            <a:pPr marL="0" indent="0" algn="just">
              <a:lnSpc>
                <a:spcPct val="150000"/>
              </a:lnSpc>
              <a:buNone/>
            </a:pPr>
            <a:r>
              <a:rPr lang="en-US" sz="1600" dirty="0">
                <a:effectLst/>
                <a:latin typeface="Calibri" panose="020F0502020204030204" pitchFamily="34" charset="0"/>
                <a:ea typeface="Calibri" panose="020F0502020204030204" pitchFamily="34" charset="0"/>
                <a:cs typeface="SimSun" panose="02010600030101010101" pitchFamily="2" charset="-122"/>
              </a:rPr>
              <a:t>Revenue has also increased, averaging </a:t>
            </a:r>
            <a:r>
              <a:rPr lang="en-US" sz="1600" dirty="0" err="1">
                <a:effectLst/>
                <a:latin typeface="Calibri" panose="020F0502020204030204" pitchFamily="34" charset="0"/>
                <a:ea typeface="Calibri" panose="020F0502020204030204" pitchFamily="34" charset="0"/>
                <a:cs typeface="SimSun" panose="02010600030101010101" pitchFamily="2" charset="-122"/>
              </a:rPr>
              <a:t>Ksh</a:t>
            </a:r>
            <a:r>
              <a:rPr lang="en-US" sz="1600" dirty="0">
                <a:effectLst/>
                <a:latin typeface="Calibri" panose="020F0502020204030204" pitchFamily="34" charset="0"/>
                <a:ea typeface="Calibri" panose="020F0502020204030204" pitchFamily="34" charset="0"/>
                <a:cs typeface="SimSun" panose="02010600030101010101" pitchFamily="2" charset="-122"/>
              </a:rPr>
              <a:t> 1253.97 billion, but the high standard deviations in both debt and revenue indicate considerable fluctuations over time. </a:t>
            </a:r>
          </a:p>
          <a:p>
            <a:pPr marL="0" indent="0" algn="just">
              <a:lnSpc>
                <a:spcPct val="150000"/>
              </a:lnSpc>
              <a:buNone/>
            </a:pPr>
            <a:r>
              <a:rPr lang="en-US" sz="1600" dirty="0">
                <a:effectLst/>
                <a:latin typeface="Calibri" panose="020F0502020204030204" pitchFamily="34" charset="0"/>
                <a:ea typeface="Calibri" panose="020F0502020204030204" pitchFamily="34" charset="0"/>
                <a:cs typeface="SimSun" panose="02010600030101010101" pitchFamily="2" charset="-122"/>
              </a:rPr>
              <a:t>The growing debt relative to revenue suggests potential challenges in maintaining debt sustainability, especially if revenue growth is not consistent or if borrowing continues to rise sharply.</a:t>
            </a:r>
            <a:endParaRPr lang="en-KE" sz="1600" dirty="0">
              <a:effectLst/>
              <a:latin typeface="Calibri" panose="020F0502020204030204" pitchFamily="34" charset="0"/>
              <a:ea typeface="Calibri" panose="020F0502020204030204" pitchFamily="34" charset="0"/>
              <a:cs typeface="SimSun" panose="02010600030101010101" pitchFamily="2" charset="-122"/>
            </a:endParaRPr>
          </a:p>
          <a:p>
            <a:pPr marL="0" indent="0" algn="just">
              <a:buNone/>
            </a:pPr>
            <a:endParaRPr lang="en-KE" dirty="0"/>
          </a:p>
        </p:txBody>
      </p:sp>
      <p:sp>
        <p:nvSpPr>
          <p:cNvPr id="4" name="TextBox 3">
            <a:extLst>
              <a:ext uri="{FF2B5EF4-FFF2-40B4-BE49-F238E27FC236}">
                <a16:creationId xmlns:a16="http://schemas.microsoft.com/office/drawing/2014/main" id="{14392C0A-629A-45E9-AFF1-49058C466DFE}"/>
              </a:ext>
            </a:extLst>
          </p:cNvPr>
          <p:cNvSpPr txBox="1"/>
          <p:nvPr/>
        </p:nvSpPr>
        <p:spPr>
          <a:xfrm>
            <a:off x="113544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3</a:t>
            </a:r>
            <a:endParaRPr lang="en-KE" dirty="0"/>
          </a:p>
        </p:txBody>
      </p:sp>
      <p:pic>
        <p:nvPicPr>
          <p:cNvPr id="6" name="Picture 5">
            <a:extLst>
              <a:ext uri="{FF2B5EF4-FFF2-40B4-BE49-F238E27FC236}">
                <a16:creationId xmlns:a16="http://schemas.microsoft.com/office/drawing/2014/main" id="{3C23B9EA-44E2-46BB-9F66-9B1C8B0FE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78971"/>
            <a:ext cx="6168857" cy="2955957"/>
          </a:xfrm>
          <a:prstGeom prst="rect">
            <a:avLst/>
          </a:prstGeom>
        </p:spPr>
      </p:pic>
    </p:spTree>
    <p:extLst>
      <p:ext uri="{BB962C8B-B14F-4D97-AF65-F5344CB8AC3E}">
        <p14:creationId xmlns:p14="http://schemas.microsoft.com/office/powerpoint/2010/main" val="2660056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B9F0-3B26-49C5-8CC5-5655B66359C0}"/>
              </a:ext>
            </a:extLst>
          </p:cNvPr>
          <p:cNvSpPr>
            <a:spLocks noGrp="1"/>
          </p:cNvSpPr>
          <p:nvPr>
            <p:ph type="title"/>
          </p:nvPr>
        </p:nvSpPr>
        <p:spPr/>
        <p:txBody>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Trend Analysis</a:t>
            </a:r>
            <a:br>
              <a:rPr lang="en-KE" sz="1800" dirty="0">
                <a:effectLst/>
                <a:latin typeface="Calibri" panose="020F0502020204030204" pitchFamily="34" charset="0"/>
                <a:ea typeface="Calibri" panose="020F0502020204030204" pitchFamily="34" charset="0"/>
                <a:cs typeface="SimSun" panose="02010600030101010101" pitchFamily="2" charset="-122"/>
              </a:rPr>
            </a:br>
            <a:endParaRPr lang="en-KE" dirty="0"/>
          </a:p>
        </p:txBody>
      </p:sp>
      <p:sp>
        <p:nvSpPr>
          <p:cNvPr id="3" name="Content Placeholder 2">
            <a:extLst>
              <a:ext uri="{FF2B5EF4-FFF2-40B4-BE49-F238E27FC236}">
                <a16:creationId xmlns:a16="http://schemas.microsoft.com/office/drawing/2014/main" id="{84C76CEB-5E57-468B-8170-84BFD406E867}"/>
              </a:ext>
            </a:extLst>
          </p:cNvPr>
          <p:cNvSpPr>
            <a:spLocks noGrp="1"/>
          </p:cNvSpPr>
          <p:nvPr>
            <p:ph idx="1"/>
          </p:nvPr>
        </p:nvSpPr>
        <p:spPr>
          <a:xfrm>
            <a:off x="7753738" y="1156996"/>
            <a:ext cx="4097462" cy="5019967"/>
          </a:xfrm>
        </p:spPr>
        <p:txBody>
          <a:bodyPr/>
          <a:lstStyle/>
          <a:p>
            <a:pPr marL="0" indent="0">
              <a:lnSpc>
                <a:spcPct val="150000"/>
              </a:lnSpc>
              <a:spcAft>
                <a:spcPts val="800"/>
              </a:spcAft>
              <a:buNone/>
            </a:pPr>
            <a:r>
              <a:rPr lang="en-US" sz="1600" dirty="0">
                <a:effectLst/>
                <a:latin typeface="Calibri" panose="020F0502020204030204" pitchFamily="34" charset="0"/>
                <a:ea typeface="Calibri" panose="020F0502020204030204" pitchFamily="34" charset="0"/>
                <a:cs typeface="SimSun" panose="02010600030101010101" pitchFamily="2" charset="-122"/>
              </a:rPr>
              <a:t>Kenya's domestic and external debts have sharply increased over time, particularly since </a:t>
            </a:r>
            <a:r>
              <a:rPr lang="en-US" sz="1600" b="1" dirty="0">
                <a:effectLst/>
                <a:latin typeface="Calibri" panose="020F0502020204030204" pitchFamily="34" charset="0"/>
                <a:ea typeface="Calibri" panose="020F0502020204030204" pitchFamily="34" charset="0"/>
                <a:cs typeface="SimSun" panose="02010600030101010101" pitchFamily="2" charset="-122"/>
              </a:rPr>
              <a:t>2014/2015</a:t>
            </a:r>
            <a:r>
              <a:rPr lang="en-US" sz="1600" dirty="0">
                <a:effectLst/>
                <a:latin typeface="Calibri" panose="020F0502020204030204" pitchFamily="34" charset="0"/>
                <a:ea typeface="Calibri" panose="020F0502020204030204" pitchFamily="34" charset="0"/>
                <a:cs typeface="SimSun" panose="02010600030101010101" pitchFamily="2" charset="-122"/>
              </a:rPr>
              <a:t>, with external debt rising the most. In contrast, revenue growth has been more gradual and modest. External grants remain minimal throughout the period. </a:t>
            </a:r>
            <a:endParaRPr lang="en-KE" sz="16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50000"/>
              </a:lnSpc>
              <a:spcAft>
                <a:spcPts val="800"/>
              </a:spcAft>
              <a:buNone/>
            </a:pPr>
            <a:r>
              <a:rPr lang="en-US" sz="1600" dirty="0">
                <a:effectLst/>
                <a:latin typeface="Calibri" panose="020F0502020204030204" pitchFamily="34" charset="0"/>
                <a:ea typeface="Calibri" panose="020F0502020204030204" pitchFamily="34" charset="0"/>
                <a:cs typeface="SimSun" panose="02010600030101010101" pitchFamily="2" charset="-122"/>
              </a:rPr>
              <a:t>The widening gap between debt and revenue suggests growing concerns about debt sustainability.</a:t>
            </a:r>
            <a:endParaRPr lang="en-KE" sz="16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KE" dirty="0"/>
          </a:p>
        </p:txBody>
      </p:sp>
      <p:sp>
        <p:nvSpPr>
          <p:cNvPr id="4" name="TextBox 3">
            <a:extLst>
              <a:ext uri="{FF2B5EF4-FFF2-40B4-BE49-F238E27FC236}">
                <a16:creationId xmlns:a16="http://schemas.microsoft.com/office/drawing/2014/main" id="{3210DB2C-DB5D-45B8-9FAE-1C17A642EEB5}"/>
              </a:ext>
            </a:extLst>
          </p:cNvPr>
          <p:cNvSpPr txBox="1"/>
          <p:nvPr/>
        </p:nvSpPr>
        <p:spPr>
          <a:xfrm>
            <a:off x="113544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4</a:t>
            </a:r>
            <a:endParaRPr lang="en-KE" dirty="0"/>
          </a:p>
        </p:txBody>
      </p:sp>
      <p:pic>
        <p:nvPicPr>
          <p:cNvPr id="6" name="Picture 5">
            <a:extLst>
              <a:ext uri="{FF2B5EF4-FFF2-40B4-BE49-F238E27FC236}">
                <a16:creationId xmlns:a16="http://schemas.microsoft.com/office/drawing/2014/main" id="{2FDA11EB-A214-49B9-9750-433E3D949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57454"/>
            <a:ext cx="6914937" cy="4753638"/>
          </a:xfrm>
          <a:prstGeom prst="rect">
            <a:avLst/>
          </a:prstGeom>
        </p:spPr>
      </p:pic>
    </p:spTree>
    <p:extLst>
      <p:ext uri="{BB962C8B-B14F-4D97-AF65-F5344CB8AC3E}">
        <p14:creationId xmlns:p14="http://schemas.microsoft.com/office/powerpoint/2010/main" val="321858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58A36-FE4E-442B-8CC2-2CA569C2D145}"/>
              </a:ext>
            </a:extLst>
          </p:cNvPr>
          <p:cNvSpPr>
            <a:spLocks noGrp="1"/>
          </p:cNvSpPr>
          <p:nvPr>
            <p:ph type="title"/>
          </p:nvPr>
        </p:nvSpPr>
        <p:spPr/>
        <p:txBody>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Grants Dependency Analysis</a:t>
            </a:r>
            <a:br>
              <a:rPr lang="en-KE" sz="1800" dirty="0">
                <a:effectLst/>
                <a:latin typeface="Calibri" panose="020F0502020204030204" pitchFamily="34" charset="0"/>
                <a:ea typeface="Calibri" panose="020F0502020204030204" pitchFamily="34" charset="0"/>
                <a:cs typeface="SimSun" panose="02010600030101010101" pitchFamily="2" charset="-122"/>
              </a:rPr>
            </a:br>
            <a:endParaRPr lang="en-KE" dirty="0"/>
          </a:p>
        </p:txBody>
      </p:sp>
      <p:sp>
        <p:nvSpPr>
          <p:cNvPr id="3" name="Content Placeholder 2">
            <a:extLst>
              <a:ext uri="{FF2B5EF4-FFF2-40B4-BE49-F238E27FC236}">
                <a16:creationId xmlns:a16="http://schemas.microsoft.com/office/drawing/2014/main" id="{8DA26FC8-CCA6-4EC8-8F34-13345EBAE1FF}"/>
              </a:ext>
            </a:extLst>
          </p:cNvPr>
          <p:cNvSpPr>
            <a:spLocks noGrp="1"/>
          </p:cNvSpPr>
          <p:nvPr>
            <p:ph idx="1"/>
          </p:nvPr>
        </p:nvSpPr>
        <p:spPr>
          <a:xfrm>
            <a:off x="7156580" y="1212980"/>
            <a:ext cx="4694620" cy="4829046"/>
          </a:xfrm>
        </p:spPr>
        <p:txBody>
          <a:bodyPr/>
          <a:lstStyle/>
          <a:p>
            <a:pPr marL="0" indent="0">
              <a:lnSpc>
                <a:spcPct val="150000"/>
              </a:lnSpc>
              <a:buNone/>
            </a:pPr>
            <a:r>
              <a:rPr lang="en-US" sz="1600" dirty="0">
                <a:effectLst/>
                <a:latin typeface="Calibri" panose="020F0502020204030204" pitchFamily="34" charset="0"/>
                <a:ea typeface="Calibri" panose="020F0502020204030204" pitchFamily="34" charset="0"/>
                <a:cs typeface="SimSun" panose="02010600030101010101" pitchFamily="2" charset="-122"/>
              </a:rPr>
              <a:t>There is a declining trend in the percentage contribution of grants to Kenya's total revenue over time, dropping from around 3.77% in </a:t>
            </a:r>
            <a:r>
              <a:rPr lang="en-US" sz="1600" b="1" dirty="0">
                <a:effectLst/>
                <a:latin typeface="Calibri" panose="020F0502020204030204" pitchFamily="34" charset="0"/>
                <a:ea typeface="Calibri" panose="020F0502020204030204" pitchFamily="34" charset="0"/>
                <a:cs typeface="SimSun" panose="02010600030101010101" pitchFamily="2" charset="-122"/>
              </a:rPr>
              <a:t>2008/2009</a:t>
            </a:r>
            <a:r>
              <a:rPr lang="en-US" sz="1600" dirty="0">
                <a:effectLst/>
                <a:latin typeface="Calibri" panose="020F0502020204030204" pitchFamily="34" charset="0"/>
                <a:ea typeface="Calibri" panose="020F0502020204030204" pitchFamily="34" charset="0"/>
                <a:cs typeface="SimSun" panose="02010600030101010101" pitchFamily="2" charset="-122"/>
              </a:rPr>
              <a:t> to about 1.52% in </a:t>
            </a:r>
            <a:r>
              <a:rPr lang="en-US" sz="1600" b="1" dirty="0">
                <a:effectLst/>
                <a:latin typeface="Calibri" panose="020F0502020204030204" pitchFamily="34" charset="0"/>
                <a:ea typeface="Calibri" panose="020F0502020204030204" pitchFamily="34" charset="0"/>
                <a:cs typeface="SimSun" panose="02010600030101010101" pitchFamily="2" charset="-122"/>
              </a:rPr>
              <a:t>2022/2023</a:t>
            </a:r>
            <a:r>
              <a:rPr lang="en-US" sz="1600" dirty="0">
                <a:effectLst/>
                <a:latin typeface="Calibri" panose="020F0502020204030204" pitchFamily="34" charset="0"/>
                <a:ea typeface="Calibri" panose="020F0502020204030204" pitchFamily="34" charset="0"/>
                <a:cs typeface="SimSun" panose="02010600030101010101" pitchFamily="2" charset="-122"/>
              </a:rPr>
              <a:t>. </a:t>
            </a:r>
          </a:p>
          <a:p>
            <a:pPr marL="0" indent="0">
              <a:lnSpc>
                <a:spcPct val="150000"/>
              </a:lnSpc>
              <a:buNone/>
            </a:pPr>
            <a:r>
              <a:rPr lang="en-US" sz="1600" dirty="0">
                <a:effectLst/>
                <a:latin typeface="Calibri" panose="020F0502020204030204" pitchFamily="34" charset="0"/>
                <a:ea typeface="Calibri" panose="020F0502020204030204" pitchFamily="34" charset="0"/>
                <a:cs typeface="SimSun" panose="02010600030101010101" pitchFamily="2" charset="-122"/>
              </a:rPr>
              <a:t>This indicates a reduced reliance on external grants as a revenue source.</a:t>
            </a:r>
            <a:endParaRPr lang="en-KE" sz="16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KE" dirty="0"/>
          </a:p>
        </p:txBody>
      </p:sp>
      <p:sp>
        <p:nvSpPr>
          <p:cNvPr id="4" name="TextBox 3">
            <a:extLst>
              <a:ext uri="{FF2B5EF4-FFF2-40B4-BE49-F238E27FC236}">
                <a16:creationId xmlns:a16="http://schemas.microsoft.com/office/drawing/2014/main" id="{79D81B26-6291-4A04-96F9-2569E8A1EE46}"/>
              </a:ext>
            </a:extLst>
          </p:cNvPr>
          <p:cNvSpPr txBox="1"/>
          <p:nvPr/>
        </p:nvSpPr>
        <p:spPr>
          <a:xfrm>
            <a:off x="113544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5</a:t>
            </a:r>
            <a:endParaRPr lang="en-KE" dirty="0"/>
          </a:p>
        </p:txBody>
      </p:sp>
      <p:pic>
        <p:nvPicPr>
          <p:cNvPr id="6" name="Picture 5">
            <a:extLst>
              <a:ext uri="{FF2B5EF4-FFF2-40B4-BE49-F238E27FC236}">
                <a16:creationId xmlns:a16="http://schemas.microsoft.com/office/drawing/2014/main" id="{9195E1BE-D135-4847-B911-1443A3613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62268"/>
            <a:ext cx="6176550" cy="4761331"/>
          </a:xfrm>
          <a:prstGeom prst="rect">
            <a:avLst/>
          </a:prstGeom>
        </p:spPr>
      </p:pic>
    </p:spTree>
    <p:extLst>
      <p:ext uri="{BB962C8B-B14F-4D97-AF65-F5344CB8AC3E}">
        <p14:creationId xmlns:p14="http://schemas.microsoft.com/office/powerpoint/2010/main" val="841302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5FD1E-9194-4834-A038-FA6D4ACCA2F2}"/>
              </a:ext>
            </a:extLst>
          </p:cNvPr>
          <p:cNvSpPr>
            <a:spLocks noGrp="1"/>
          </p:cNvSpPr>
          <p:nvPr>
            <p:ph type="title"/>
          </p:nvPr>
        </p:nvSpPr>
        <p:spPr/>
        <p:txBody>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Correlation Analysis</a:t>
            </a:r>
            <a:br>
              <a:rPr lang="en-KE" sz="1800" dirty="0">
                <a:effectLst/>
                <a:latin typeface="Calibri" panose="020F0502020204030204" pitchFamily="34" charset="0"/>
                <a:ea typeface="Calibri" panose="020F0502020204030204" pitchFamily="34" charset="0"/>
                <a:cs typeface="SimSun" panose="02010600030101010101" pitchFamily="2" charset="-122"/>
              </a:rPr>
            </a:br>
            <a:endParaRPr lang="en-KE" dirty="0"/>
          </a:p>
        </p:txBody>
      </p:sp>
      <p:pic>
        <p:nvPicPr>
          <p:cNvPr id="6" name="Picture 5">
            <a:extLst>
              <a:ext uri="{FF2B5EF4-FFF2-40B4-BE49-F238E27FC236}">
                <a16:creationId xmlns:a16="http://schemas.microsoft.com/office/drawing/2014/main" id="{4ADC75F3-B8B1-4997-AC18-3D44D1E5A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43513"/>
            <a:ext cx="6513945" cy="2172003"/>
          </a:xfrm>
          <a:prstGeom prst="rect">
            <a:avLst/>
          </a:prstGeom>
        </p:spPr>
      </p:pic>
      <p:sp>
        <p:nvSpPr>
          <p:cNvPr id="3" name="Content Placeholder 2">
            <a:extLst>
              <a:ext uri="{FF2B5EF4-FFF2-40B4-BE49-F238E27FC236}">
                <a16:creationId xmlns:a16="http://schemas.microsoft.com/office/drawing/2014/main" id="{A013D5E4-0763-4CFE-B6B6-FF72FE81F937}"/>
              </a:ext>
            </a:extLst>
          </p:cNvPr>
          <p:cNvSpPr>
            <a:spLocks noGrp="1"/>
          </p:cNvSpPr>
          <p:nvPr>
            <p:ph idx="1"/>
          </p:nvPr>
        </p:nvSpPr>
        <p:spPr>
          <a:xfrm>
            <a:off x="5975928" y="1603952"/>
            <a:ext cx="5673436" cy="4351338"/>
          </a:xfrm>
        </p:spPr>
        <p:txBody>
          <a:bodyPr>
            <a:normAutofit fontScale="92500" lnSpcReduction="20000"/>
          </a:bodyPr>
          <a:lstStyle/>
          <a:p>
            <a:pPr marL="0" indent="0">
              <a:lnSpc>
                <a:spcPct val="150000"/>
              </a:lnSpc>
              <a:buNone/>
            </a:pPr>
            <a:r>
              <a:rPr lang="en-US" sz="1700" dirty="0">
                <a:effectLst/>
                <a:latin typeface="Calibri" panose="020F0502020204030204" pitchFamily="34" charset="0"/>
                <a:ea typeface="Calibri" panose="020F0502020204030204" pitchFamily="34" charset="0"/>
                <a:cs typeface="SimSun" panose="02010600030101010101" pitchFamily="2" charset="-122"/>
              </a:rPr>
              <a:t>There are strong positive correlations between revenue, domestic debt, and external debt, with coefficients above 0.98, indicating that as revenue increases, both types of debt tend to increase as well. </a:t>
            </a:r>
          </a:p>
          <a:p>
            <a:pPr marL="0" indent="0">
              <a:lnSpc>
                <a:spcPct val="150000"/>
              </a:lnSpc>
              <a:buNone/>
            </a:pPr>
            <a:r>
              <a:rPr lang="en-US" sz="1700" dirty="0">
                <a:effectLst/>
                <a:latin typeface="Calibri" panose="020F0502020204030204" pitchFamily="34" charset="0"/>
                <a:ea typeface="Calibri" panose="020F0502020204030204" pitchFamily="34" charset="0"/>
                <a:cs typeface="SimSun" panose="02010600030101010101" pitchFamily="2" charset="-122"/>
              </a:rPr>
              <a:t>External grants have a moderate positive correlation with revenue (0.75) and a slightly lower correlation with both domestic and external debt. This suggests that while grants contribute to revenue, they are less closely linked to the increases in debt compared to revenue itself. </a:t>
            </a:r>
          </a:p>
          <a:p>
            <a:pPr marL="0" indent="0">
              <a:lnSpc>
                <a:spcPct val="150000"/>
              </a:lnSpc>
              <a:buNone/>
            </a:pPr>
            <a:r>
              <a:rPr lang="en-US" sz="1700" dirty="0">
                <a:effectLst/>
                <a:latin typeface="Calibri" panose="020F0502020204030204" pitchFamily="34" charset="0"/>
                <a:ea typeface="Calibri" panose="020F0502020204030204" pitchFamily="34" charset="0"/>
                <a:cs typeface="SimSun" panose="02010600030101010101" pitchFamily="2" charset="-122"/>
              </a:rPr>
              <a:t>Overall, the high correlations highlight that Kenya's revenue and debt levels have been rising together, potentially reflecting reliance on borrowing as revenues grow.</a:t>
            </a:r>
            <a:endParaRPr lang="en-KE" sz="17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KE" dirty="0"/>
          </a:p>
        </p:txBody>
      </p:sp>
      <p:sp>
        <p:nvSpPr>
          <p:cNvPr id="4" name="TextBox 3">
            <a:extLst>
              <a:ext uri="{FF2B5EF4-FFF2-40B4-BE49-F238E27FC236}">
                <a16:creationId xmlns:a16="http://schemas.microsoft.com/office/drawing/2014/main" id="{442CACEA-7367-4E70-A486-E5A957C69BF5}"/>
              </a:ext>
            </a:extLst>
          </p:cNvPr>
          <p:cNvSpPr txBox="1"/>
          <p:nvPr/>
        </p:nvSpPr>
        <p:spPr>
          <a:xfrm>
            <a:off x="11354400" y="6123600"/>
            <a:ext cx="4968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6</a:t>
            </a:r>
            <a:endParaRPr lang="en-KE" dirty="0"/>
          </a:p>
        </p:txBody>
      </p:sp>
    </p:spTree>
    <p:extLst>
      <p:ext uri="{BB962C8B-B14F-4D97-AF65-F5344CB8AC3E}">
        <p14:creationId xmlns:p14="http://schemas.microsoft.com/office/powerpoint/2010/main" val="683577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538</TotalTime>
  <Words>1439</Words>
  <Application>Microsoft Office PowerPoint</Application>
  <PresentationFormat>Widescreen</PresentationFormat>
  <Paragraphs>118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Narrow</vt:lpstr>
      <vt:lpstr>Calibri</vt:lpstr>
      <vt:lpstr>Calibri Light</vt:lpstr>
      <vt:lpstr>Times New Roman</vt:lpstr>
      <vt:lpstr>Office Theme</vt:lpstr>
      <vt:lpstr>Analysis of Government Debt and Revenue Dynamics: Trends, Correlations, and Sustainability Challenges  with Microsoft Excel</vt:lpstr>
      <vt:lpstr>Table of Content</vt:lpstr>
      <vt:lpstr>Problem Statement</vt:lpstr>
      <vt:lpstr>Dataset Description</vt:lpstr>
      <vt:lpstr>Data Analysis  with Microsoft Excel</vt:lpstr>
      <vt:lpstr>Descriptive Analysis</vt:lpstr>
      <vt:lpstr>Trend Analysis </vt:lpstr>
      <vt:lpstr>Grants Dependency Analysis </vt:lpstr>
      <vt:lpstr>Correlation Analysis </vt:lpstr>
      <vt:lpstr>Debt Sustainability Analysis</vt:lpstr>
      <vt:lpstr>Debt Sustainability Analysis</vt:lpstr>
      <vt:lpstr>Debt Sustainability Analysis</vt:lpstr>
      <vt:lpstr>Debt Sustainability Analysis</vt:lpstr>
      <vt:lpstr>Conclusion</vt:lpstr>
      <vt:lpstr>Recommendations</vt:lpstr>
      <vt:lpstr>Recommendations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Consolidated Data Insights from Multiple Annual Reports</dc:title>
  <dc:creator>Raphael Itotia</dc:creator>
  <cp:lastModifiedBy>Raphael Itotia</cp:lastModifiedBy>
  <cp:revision>60</cp:revision>
  <dcterms:created xsi:type="dcterms:W3CDTF">2024-08-26T04:48:09Z</dcterms:created>
  <dcterms:modified xsi:type="dcterms:W3CDTF">2024-08-27T09:17:52Z</dcterms:modified>
</cp:coreProperties>
</file>