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76" autoAdjust="0"/>
  </p:normalViewPr>
  <p:slideViewPr>
    <p:cSldViewPr>
      <p:cViewPr varScale="1">
        <p:scale>
          <a:sx n="66" d="100"/>
          <a:sy n="66" d="100"/>
        </p:scale>
        <p:origin x="-12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DC637-E888-4EB0-BECE-E023BF97C385}" type="datetimeFigureOut">
              <a:rPr lang="en-GB" smtClean="0"/>
              <a:t>16/11/2010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8770D-48E1-43BA-AD77-D08ECFCA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7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8E10-F978-4EEB-8C97-5C3634EF0CB1}" type="datetimeFigureOut">
              <a:rPr lang="en-GB" smtClean="0"/>
              <a:t>16/11/2010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90269"/>
            <a:ext cx="548640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567F-F2FA-45BB-8247-24F6EAF2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567F-F2FA-45BB-8247-24F6EAF26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67DCBD-4AF8-45E9-9255-312909106C25}" type="datetimeFigureOut">
              <a:rPr lang="fr-BE" smtClean="0"/>
              <a:t>16/11/2010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78984C3-C95F-4CE8-A379-303C20B5DC23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Computability</a:t>
            </a:r>
            <a:endParaRPr lang="fr-B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Raphael Javaux – 16th November 2010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82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Proof of a simple algorithm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52736"/>
                <a:ext cx="7520940" cy="3579849"/>
              </a:xfrm>
            </p:spPr>
            <p:txBody>
              <a:bodyPr>
                <a:norm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0! =1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                    </m:t>
                              </m:r>
                            </m:e>
                            <m:e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1! =1×0!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…                              </m:t>
                              </m:r>
                            </m:e>
                            <m:e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!=</m:t>
                              </m:r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GB" sz="20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GB" sz="20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/>
                </a:endParaRPr>
              </a:p>
              <a:p>
                <a:pP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0!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give </a:t>
                </a: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the correct 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value ;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As 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each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 &gt;1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is </a:t>
                </a:r>
                <a:r>
                  <a:rPr lang="en-GB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only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dependant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en-GB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can be computed for each value 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of </a:t>
                </a: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 ≥0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;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As </a:t>
                </a: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GB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GB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is equivalent to </a:t>
                </a: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1×2×…×</m:t>
                    </m:r>
                    <m:d>
                      <m:dPr>
                        <m:ctrlPr>
                          <a:rPr lang="en-GB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GB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–1</m:t>
                        </m:r>
                      </m:e>
                    </m:d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, this compute the </a:t>
                </a:r>
                <a:r>
                  <a:rPr lang="en-GB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factioral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.</a:t>
                </a:r>
                <a:endPara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52736"/>
                <a:ext cx="7520940" cy="3579849"/>
              </a:xfrm>
              <a:blipFill rotWithShape="1">
                <a:blip r:embed="rId3"/>
                <a:stretch>
                  <a:fillRect l="-7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7520940" cy="3579849"/>
          </a:xfrm>
        </p:spPr>
        <p:txBody>
          <a:bodyPr>
            <a:normAutofit/>
          </a:bodyPr>
          <a:lstStyle/>
          <a:p>
            <a:pPr marL="0" indent="0"/>
            <a:r>
              <a:rPr lang="en-GB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In the end …</a:t>
            </a:r>
          </a:p>
          <a:p>
            <a:pPr marL="0" indent="0"/>
            <a:r>
              <a:rPr lang="en-GB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You can put a borderline to limit an infinite range of tests ;</a:t>
            </a:r>
          </a:p>
          <a:p>
            <a:pPr marL="0" indent="0"/>
            <a:r>
              <a:rPr lang="en-GB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For the algorithm, this method is called « proof by induction ».</a:t>
            </a:r>
          </a:p>
          <a:p>
            <a:pPr marL="0" indent="0" algn="ctr">
              <a:lnSpc>
                <a:spcPct val="200000"/>
              </a:lnSpc>
            </a:pPr>
            <a:r>
              <a:rPr lang="en-GB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Thank you for listening.</a:t>
            </a:r>
            <a:endParaRPr lang="en-GB" sz="2000" smtClean="0">
              <a:solidFill>
                <a:schemeClr val="tx1">
                  <a:lumMod val="75000"/>
                  <a:lumOff val="25000"/>
                </a:schemeClr>
              </a:solidFill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344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fr-B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Wait … Computability ?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Computability is the branch of mathematics which talks about algorithms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an algorithm is ;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prove an algorithm ;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an algorithm can be computed by a physical machine ?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Initiated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Alan Turing (UK), Alan Church (USA) and Kurt Gödel (AT) 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during the late 1930s ;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computers (after WWII) were created to validate these models.</a:t>
            </a:r>
          </a:p>
        </p:txBody>
      </p:sp>
    </p:spTree>
    <p:extLst>
      <p:ext uri="{BB962C8B-B14F-4D97-AF65-F5344CB8AC3E}">
        <p14:creationId xmlns:p14="http://schemas.microsoft.com/office/powerpoint/2010/main" val="39494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of an algorithm ;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prove an algorithm 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of a simple equation ;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Proof of a simple algorithm.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an algorithm can be computed by a physical machine ?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think it’s true …</a:t>
            </a:r>
          </a:p>
          <a:p>
            <a:pPr lvl="3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Just an evidence ;</a:t>
            </a:r>
          </a:p>
          <a:p>
            <a:pPr lvl="3">
              <a:buFont typeface="Arial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So, no slides about that .</a:t>
            </a:r>
          </a:p>
        </p:txBody>
      </p:sp>
    </p:spTree>
    <p:extLst>
      <p:ext uri="{BB962C8B-B14F-4D97-AF65-F5344CB8AC3E}">
        <p14:creationId xmlns:p14="http://schemas.microsoft.com/office/powerpoint/2010/main" val="39267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of an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GB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algorithm is a list of well defined instructions for resolving a given logical problem.</a:t>
            </a:r>
            <a:endParaRPr lang="en-GB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Resolve a simple equation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 find a </a:t>
                </a:r>
                <a:r>
                  <a:rPr lang="en-GB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positive integer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solution for this simple equation:</a:t>
                </a:r>
              </a:p>
              <a:p>
                <a:pPr marL="0" indent="0" algn="ctr"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BE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fr-BE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=7</m:t>
                      </m:r>
                      <m:sSup>
                        <m:sSupPr>
                          <m:ctrlPr>
                            <a:rPr lang="fr-BE" sz="20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BE" sz="20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BE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r-BE" sz="2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BE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BE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BE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+2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+12</m:t>
                      </m:r>
                    </m:oMath>
                  </m:oMathPara>
                </a14:m>
                <a:endParaRPr lang="fr-BE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70000"/>
                  </a:lnSpc>
                </a:pP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Try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all values of </a:t>
                </a:r>
                <a14:m>
                  <m:oMath xmlns:m="http://schemas.openxmlformats.org/officeDocument/2006/math">
                    <m:r>
                      <a:rPr lang="fr-BE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fr-BE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+∞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  <a:r>
                  <a:rPr lang="en-US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Come on, let's make it </a:t>
                </a:r>
                <a:r>
                  <a:rPr 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fr-BE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/>
                <a:r>
                  <a:rPr lang="fr-BE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solution </a:t>
                </a:r>
                <a:r>
                  <a:rPr lang="fr-BE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</a:t>
                </a:r>
                <a:r>
                  <a:rPr lang="fr-BE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𝒙</m:t>
                    </m:r>
                    <m:r>
                      <a:rPr lang="fr-BE" sz="20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fr-BE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𝟔𝟎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.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BE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BE" sz="20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become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larger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than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the right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sum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. </a:t>
                </a:r>
                <a14:m>
                  <m:oMath xmlns:m="http://schemas.openxmlformats.org/officeDocument/2006/math">
                    <m:r>
                      <a:rPr lang="fr-BE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6</m:t>
                    </m:r>
                    <m:r>
                      <a:rPr lang="fr-BE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can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be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called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the </a:t>
                </a:r>
                <a:r>
                  <a:rPr lang="fr-BE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borderline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.</a:t>
                </a:r>
              </a:p>
              <a:p>
                <a:pPr marL="0" indent="0">
                  <a:lnSpc>
                    <a:spcPct val="170000"/>
                  </a:lnSpc>
                </a:pP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Just </a:t>
                </a:r>
                <a14:m>
                  <m:oMath xmlns:m="http://schemas.openxmlformats.org/officeDocument/2006/math">
                    <m:r>
                      <a:rPr lang="fr-BE" sz="20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𝟔𝟎</m:t>
                    </m:r>
                  </m:oMath>
                </a14:m>
                <a:r>
                  <a:rPr lang="fr-BE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tests </a:t>
                </a:r>
                <a:r>
                  <a:rPr lang="fr-BE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left</a:t>
                </a:r>
                <a:r>
                  <a:rPr lang="fr-BE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!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Less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than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infinte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. </a:t>
                </a:r>
                <a14:m>
                  <m:oMath xmlns:m="http://schemas.openxmlformats.org/officeDocument/2006/math">
                    <m:r>
                      <a:rPr lang="fr-BE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fr-BE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fr-BE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fr-BE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is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our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0" t="-85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Resolve a simple equation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fr-BE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The </a:t>
            </a:r>
            <a:r>
              <a:rPr lang="fr-BE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method</a:t>
            </a:r>
            <a:r>
              <a:rPr lang="fr-BE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 </a:t>
            </a:r>
            <a:r>
              <a:rPr lang="fr-BE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is</a:t>
            </a:r>
            <a:r>
              <a:rPr lang="fr-BE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 </a:t>
            </a:r>
            <a:r>
              <a:rPr lang="fr-BE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quite</a:t>
            </a:r>
            <a:r>
              <a:rPr lang="fr-BE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 </a:t>
            </a:r>
            <a:r>
              <a:rPr lang="fr-BE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straightforward</a:t>
            </a:r>
            <a:r>
              <a:rPr lang="fr-BE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BE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Limit</a:t>
            </a:r>
            <a:r>
              <a:rPr lang="fr-BE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 the </a:t>
            </a:r>
            <a:r>
              <a:rPr lang="fr-BE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infinite</a:t>
            </a:r>
            <a:r>
              <a:rPr lang="fr-BE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 range of tests by setting a borderline 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BE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Tests all values for the new range of tests.</a:t>
            </a:r>
          </a:p>
          <a:p>
            <a:pPr marL="0" indent="0" algn="ctr">
              <a:lnSpc>
                <a:spcPct val="150000"/>
              </a:lnSpc>
            </a:pPr>
            <a:r>
              <a:rPr lang="fr-BE" sz="2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No solution in the </a:t>
            </a:r>
            <a:r>
              <a:rPr lang="fr-BE" sz="2000" b="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restricted</a:t>
            </a:r>
            <a:r>
              <a:rPr lang="fr-BE" sz="2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 range, no solution </a:t>
            </a:r>
            <a:r>
              <a:rPr lang="fr-BE" sz="2000" b="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at</a:t>
            </a:r>
            <a:r>
              <a:rPr lang="fr-BE" sz="2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/>
              </a:rPr>
              <a:t> all.</a:t>
            </a:r>
          </a:p>
        </p:txBody>
      </p:sp>
    </p:spTree>
    <p:extLst>
      <p:ext uri="{BB962C8B-B14F-4D97-AF65-F5344CB8AC3E}">
        <p14:creationId xmlns:p14="http://schemas.microsoft.com/office/powerpoint/2010/main" val="23108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Proof of a simple algorithm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52736"/>
                <a:ext cx="7520940" cy="3579849"/>
              </a:xfrm>
            </p:spPr>
            <p:txBody>
              <a:bodyPr>
                <a:normAutofit/>
              </a:bodyPr>
              <a:lstStyle/>
              <a:p>
                <a:pPr marL="0" indent="0"/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Write an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algorithm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to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compute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the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factorial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of a </a:t>
                </a:r>
                <a:r>
                  <a:rPr lang="fr-BE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positive </a:t>
                </a:r>
                <a:r>
                  <a:rPr lang="fr-BE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integer</a:t>
                </a:r>
                <a:r>
                  <a:rPr lang="fr-BE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fr-BE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fr-BE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) ;</a:t>
                </a:r>
              </a:p>
              <a:p>
                <a:pPr marL="0" indent="0"/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The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factorial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is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the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product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of all positives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integer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from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to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, </a:t>
                </a:r>
                <a:r>
                  <a:rPr lang="fr-BE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with</a:t>
                </a:r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0! = 1</m:t>
                    </m:r>
                  </m:oMath>
                </a14:m>
                <a:r>
                  <a:rPr lang="fr-BE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;</a:t>
                </a:r>
                <a:endParaRPr lang="fr-BE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/>
                </a:endParaRPr>
              </a:p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fr-BE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! =1×2×3×4 =</m:t>
                      </m:r>
                      <m:r>
                        <a:rPr lang="fr-BE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24</m:t>
                      </m:r>
                    </m:oMath>
                  </m:oMathPara>
                </a14:m>
                <a:endParaRPr lang="fr-BE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/>
                </a:endParaRPr>
              </a:p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fr-BE" sz="20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! = 1×2×3×…×</m:t>
                      </m:r>
                      <m:d>
                        <m:dPr>
                          <m:ctrlPr>
                            <a:rPr lang="fr-BE" sz="2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sz="2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–1</m:t>
                          </m:r>
                        </m:e>
                      </m:d>
                      <m:r>
                        <a:rPr lang="fr-BE" sz="20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fr-BE" sz="20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fr-BE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52736"/>
                <a:ext cx="7520940" cy="3579849"/>
              </a:xfrm>
              <a:blipFill rotWithShape="1">
                <a:blip r:embed="rId3"/>
                <a:stretch>
                  <a:fillRect l="-891" t="-852" r="-121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2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Proof of a simple algorithm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52736"/>
                <a:ext cx="7520940" cy="3579849"/>
              </a:xfrm>
            </p:spPr>
            <p:txBody>
              <a:bodyPr>
                <a:norm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𝑙𝑒𝑡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𝒇𝒂𝒄𝒕𝒐𝒓𝒊𝒂𝒍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       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𝑡h𝑒𝑛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       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𝑒𝑙𝑠𝑒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𝒕𝒊𝒎𝒆𝒔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𝒕𝒉𝒆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𝒇𝒂𝒄𝒕𝒐𝒓𝒊𝒂𝒍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𝒐𝒇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GB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How </a:t>
                </a: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t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o prove this algorithm ?</a:t>
                </a:r>
              </a:p>
              <a:p>
                <a:pPr marL="0" indent="0"/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We need to show that this algorithm </a:t>
                </a:r>
                <a:r>
                  <a:rPr lang="en-GB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always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follows these properties:</a:t>
                </a:r>
              </a:p>
              <a:p>
                <a:pPr marL="0" indent="0" algn="just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0! = 1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! = 1×2×3×…×</m:t>
                              </m:r>
                              <m:d>
                                <m:dPr>
                                  <m:ctrlPr>
                                    <a:rPr lang="en-GB" sz="20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GB" sz="20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–1</m:t>
                                  </m:r>
                                </m:e>
                              </m:d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GB" sz="20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52736"/>
                <a:ext cx="7520940" cy="3579849"/>
              </a:xfrm>
              <a:blipFill rotWithShape="1">
                <a:blip r:embed="rId3"/>
                <a:stretch>
                  <a:fillRect l="-891" t="-852" r="-113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2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Proof of a simple algorithm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52736"/>
                <a:ext cx="7520940" cy="3579849"/>
              </a:xfrm>
            </p:spPr>
            <p:txBody>
              <a:bodyPr>
                <a:normAutofit/>
              </a:bodyPr>
              <a:lstStyle/>
              <a:p>
                <a:pPr marL="0" indent="0"/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So, test all values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+∞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.</a:t>
                </a:r>
              </a:p>
              <a:p>
                <a:pPr marL="0" indent="0"/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Wait, remember the equation ? Put something like a borderline to remove infinity !</a:t>
                </a:r>
              </a:p>
              <a:p>
                <a:pPr marL="0" indent="0"/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The borderline is just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, because after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, the result is</a:t>
                </a: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 </a:t>
                </a: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always the same computation (</a:t>
                </a: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𝑡𝑖𝑚𝑒𝑠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𝑡h𝑒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𝑓𝑎𝑐𝑡𝑜𝑟𝑖𝑎𝑙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20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/>
                  </a:rPr>
                  <a:t>).</a:t>
                </a:r>
                <a:endParaRPr lang="en-GB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/>
                </a:endParaRPr>
              </a:p>
              <a:p>
                <a:pPr marL="0" indent="0"/>
                <a:endParaRPr lang="fr-BE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52736"/>
                <a:ext cx="7520940" cy="3579849"/>
              </a:xfrm>
              <a:blipFill rotWithShape="1">
                <a:blip r:embed="rId3"/>
                <a:stretch>
                  <a:fillRect l="-891" t="-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4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625</TotalTime>
  <Words>547</Words>
  <Application>Microsoft Office PowerPoint</Application>
  <PresentationFormat>On-screen Show (4:3)</PresentationFormat>
  <Paragraphs>66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Computability</vt:lpstr>
      <vt:lpstr>Introduction</vt:lpstr>
      <vt:lpstr>Outline</vt:lpstr>
      <vt:lpstr>Definition of an algorithm</vt:lpstr>
      <vt:lpstr>Resolve a simple equation</vt:lpstr>
      <vt:lpstr>Resolve a simple equation</vt:lpstr>
      <vt:lpstr>Proof of a simple algorithm</vt:lpstr>
      <vt:lpstr>Proof of a simple algorithm</vt:lpstr>
      <vt:lpstr>Proof of a simple algorithm</vt:lpstr>
      <vt:lpstr>Proof of a simple algorithm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</dc:creator>
  <cp:lastModifiedBy>Raphael</cp:lastModifiedBy>
  <cp:revision>55</cp:revision>
  <cp:lastPrinted>2010-11-15T22:16:06Z</cp:lastPrinted>
  <dcterms:created xsi:type="dcterms:W3CDTF">2010-11-14T20:05:47Z</dcterms:created>
  <dcterms:modified xsi:type="dcterms:W3CDTF">2010-11-16T10:38:52Z</dcterms:modified>
</cp:coreProperties>
</file>