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f3ceea91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f3ceea91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f3ceea91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f3ceea91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f3ceea91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f3ceea91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f3ceea9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f3ceea9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f3ceea9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f3ceea9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f3ceea91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f3ceea91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f3ceea91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f3ceea91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f3ceea91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f3ceea91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f3ceea91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f3ceea91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f3ceea91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f3ceea91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f3ceea91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f3ceea91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n.wikipedia.org/wiki/Color_vision" TargetMode="External"/><Relationship Id="rId4" Type="http://schemas.openxmlformats.org/officeDocument/2006/relationships/hyperlink" Target="https://ru.wikipedia.org/wiki/%D0%97%D1%80%D0%B5%D0%BD%D0%B8%D0%B5_%D1%87%D0%B5%D0%BB%D0%BE%D0%B2%D0%B5%D0%BA%D0%B0#%D0%A6%D0%B2%D0%B5%D1%82%D0%BE%D0%B2%D0%BE%D0%B5_%D0%B7%D1%80%D0%B5%D0%BD%D0%B8%D0%B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Модель зрения человека</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В мозг передаётся обработанный сигнал: </a:t>
            </a:r>
            <a:r>
              <a:rPr b="1" lang="en-GB"/>
              <a:t>YAB</a:t>
            </a:r>
            <a:r>
              <a:rPr lang="en-GB"/>
              <a:t>.</a:t>
            </a:r>
            <a:endParaRPr/>
          </a:p>
          <a:p>
            <a:pPr indent="0" lvl="0" marL="0" rtl="0" algn="l">
              <a:spcBef>
                <a:spcPts val="1600"/>
              </a:spcBef>
              <a:spcAft>
                <a:spcPts val="0"/>
              </a:spcAft>
              <a:buNone/>
            </a:pPr>
            <a:r>
              <a:rPr lang="en-GB"/>
              <a:t>Кроме того, “ширина канала” (количество</a:t>
            </a:r>
            <a:br>
              <a:rPr lang="en-GB"/>
            </a:br>
            <a:r>
              <a:rPr lang="en-GB"/>
              <a:t>нейронов) для компонент </a:t>
            </a:r>
            <a:r>
              <a:rPr b="1" lang="en-GB"/>
              <a:t>Y</a:t>
            </a:r>
            <a:r>
              <a:rPr lang="en-GB"/>
              <a:t>, </a:t>
            </a:r>
            <a:r>
              <a:rPr b="1" lang="en-GB"/>
              <a:t>A</a:t>
            </a:r>
            <a:r>
              <a:rPr lang="en-GB"/>
              <a:t>, </a:t>
            </a:r>
            <a:r>
              <a:rPr b="1" lang="en-GB"/>
              <a:t>B</a:t>
            </a:r>
            <a:r>
              <a:rPr lang="en-GB"/>
              <a:t> различна:</a:t>
            </a:r>
            <a:br>
              <a:rPr lang="en-GB"/>
            </a:br>
            <a:r>
              <a:rPr lang="en-GB"/>
              <a:t>о яркости передаётся гораздо больше</a:t>
            </a:r>
            <a:br>
              <a:rPr lang="en-GB"/>
            </a:br>
            <a:r>
              <a:rPr lang="en-GB"/>
              <a:t>информации, чем о цветоразностях.</a:t>
            </a:r>
            <a:endParaRPr/>
          </a:p>
          <a:p>
            <a:pPr indent="0" lvl="0" marL="0" rtl="0" algn="l">
              <a:spcBef>
                <a:spcPts val="1600"/>
              </a:spcBef>
              <a:spcAft>
                <a:spcPts val="1600"/>
              </a:spcAft>
              <a:buNone/>
            </a:pPr>
            <a:r>
              <a:rPr lang="en-GB"/>
              <a:t>Всё это послужило основой для различных</a:t>
            </a:r>
            <a:br>
              <a:rPr lang="en-GB"/>
            </a:br>
            <a:r>
              <a:rPr lang="en-GB"/>
              <a:t>цветоразностных систем представления цвета, например, YUV (альтернативное название: YCbCr), широко используемых при эффективном кодировании и сжатии графической информации.</a:t>
            </a:r>
            <a:endParaRPr/>
          </a:p>
        </p:txBody>
      </p:sp>
      <p:pic>
        <p:nvPicPr>
          <p:cNvPr id="114" name="Google Shape;114;p22"/>
          <p:cNvPicPr preferRelativeResize="0"/>
          <p:nvPr/>
        </p:nvPicPr>
        <p:blipFill>
          <a:blip r:embed="rId3">
            <a:alphaModFix/>
          </a:blip>
          <a:stretch>
            <a:fillRect/>
          </a:stretch>
        </p:blipFill>
        <p:spPr>
          <a:xfrm>
            <a:off x="5423000" y="1152475"/>
            <a:ext cx="3409299" cy="239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Это же преобразование ответственно и за</a:t>
            </a:r>
            <a:br>
              <a:rPr lang="en-GB"/>
            </a:br>
            <a:r>
              <a:rPr lang="en-GB"/>
              <a:t>несоответствие между первичными</a:t>
            </a:r>
            <a:br>
              <a:rPr lang="en-GB"/>
            </a:br>
            <a:r>
              <a:rPr lang="en-GB"/>
              <a:t>цветами в вычислительной технике</a:t>
            </a:r>
            <a:br>
              <a:rPr lang="en-GB"/>
            </a:br>
            <a:r>
              <a:rPr lang="en-GB"/>
              <a:t>(красный, зелёный, синий) и в традиционной</a:t>
            </a:r>
            <a:br>
              <a:rPr lang="en-GB"/>
            </a:br>
            <a:r>
              <a:rPr lang="en-GB"/>
              <a:t>модели цвета, используемой художниками,</a:t>
            </a:r>
            <a:br>
              <a:rPr lang="en-GB"/>
            </a:br>
            <a:r>
              <a:rPr lang="en-GB"/>
              <a:t>где жёлтый считается первичным цветом:</a:t>
            </a:r>
            <a:br>
              <a:rPr lang="en-GB"/>
            </a:br>
            <a:r>
              <a:rPr lang="en-GB"/>
              <a:t>цветоразность </a:t>
            </a:r>
            <a:r>
              <a:rPr b="1" lang="en-GB"/>
              <a:t>B</a:t>
            </a:r>
            <a:r>
              <a:rPr lang="en-GB"/>
              <a:t> как раз является</a:t>
            </a:r>
            <a:br>
              <a:rPr lang="en-GB"/>
            </a:br>
            <a:r>
              <a:rPr lang="en-GB"/>
              <a:t>противопоставлением жёлтого и синего.</a:t>
            </a:r>
            <a:endParaRPr/>
          </a:p>
        </p:txBody>
      </p:sp>
      <p:pic>
        <p:nvPicPr>
          <p:cNvPr id="121" name="Google Shape;121;p23"/>
          <p:cNvPicPr preferRelativeResize="0"/>
          <p:nvPr/>
        </p:nvPicPr>
        <p:blipFill rotWithShape="1">
          <a:blip r:embed="rId3">
            <a:alphaModFix/>
          </a:blip>
          <a:srcRect b="0" l="16812" r="16733" t="0"/>
          <a:stretch/>
        </p:blipFill>
        <p:spPr>
          <a:xfrm>
            <a:off x="5213954" y="1152476"/>
            <a:ext cx="3618345" cy="3339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Литература:</a:t>
            </a:r>
            <a:endParaRPr/>
          </a:p>
          <a:p>
            <a:pPr indent="-342900" lvl="0" marL="457200" rtl="0" algn="l">
              <a:spcBef>
                <a:spcPts val="1600"/>
              </a:spcBef>
              <a:spcAft>
                <a:spcPts val="0"/>
              </a:spcAft>
              <a:buSzPts val="1800"/>
              <a:buAutoNum type="arabicPeriod"/>
            </a:pPr>
            <a:r>
              <a:rPr lang="en-GB"/>
              <a:t>М. Д. Фершильд. Модели цветового восприятия, 2-е издание / John Wiley &amp; Sons, Ltd, 2004 г.</a:t>
            </a:r>
            <a:endParaRPr/>
          </a:p>
          <a:p>
            <a:pPr indent="-342900" lvl="0" marL="457200" rtl="0" algn="l">
              <a:spcBef>
                <a:spcPts val="0"/>
              </a:spcBef>
              <a:spcAft>
                <a:spcPts val="0"/>
              </a:spcAft>
              <a:buSzPts val="1800"/>
              <a:buAutoNum type="arabicPeriod"/>
            </a:pPr>
            <a:r>
              <a:rPr lang="en-GB"/>
              <a:t>Р.В.Г Хант. Цветовоспроизведение, 6-е издание / </a:t>
            </a:r>
            <a:r>
              <a:rPr lang="en-GB"/>
              <a:t>John Wiley &amp; Sons</a:t>
            </a:r>
            <a:r>
              <a:rPr lang="en-GB"/>
              <a:t>, Ltd, 2004 г.</a:t>
            </a:r>
            <a:endParaRPr/>
          </a:p>
          <a:p>
            <a:pPr indent="-342900" lvl="0" marL="457200" rtl="0" algn="l">
              <a:spcBef>
                <a:spcPts val="0"/>
              </a:spcBef>
              <a:spcAft>
                <a:spcPts val="0"/>
              </a:spcAft>
              <a:buSzPts val="1800"/>
              <a:buAutoNum type="arabicPeriod"/>
            </a:pPr>
            <a:r>
              <a:rPr lang="en-GB" u="sng">
                <a:solidFill>
                  <a:schemeClr val="hlink"/>
                </a:solidFill>
                <a:hlinkClick r:id="rId3"/>
              </a:rPr>
              <a:t>https://en.wikipedia.org/wiki/Color_vision</a:t>
            </a:r>
            <a:endParaRPr/>
          </a:p>
          <a:p>
            <a:pPr indent="-342900" lvl="0" marL="457200" rtl="0" algn="l">
              <a:spcBef>
                <a:spcPts val="0"/>
              </a:spcBef>
              <a:spcAft>
                <a:spcPts val="0"/>
              </a:spcAft>
              <a:buSzPts val="1800"/>
              <a:buAutoNum type="arabicPeriod"/>
            </a:pPr>
            <a:r>
              <a:rPr lang="en-GB" u="sng">
                <a:solidFill>
                  <a:schemeClr val="hlink"/>
                </a:solidFill>
                <a:hlinkClick r:id="rId4"/>
              </a:rPr>
              <a:t>https://ru.wikipedia.org/wiki/Зрение_человека#Цветовое_зрение</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Представление и обработка графической информации в вычислительных системах основаны на наших знаниях о модели зрения человека.</a:t>
            </a:r>
            <a:endParaRPr sz="2000"/>
          </a:p>
          <a:p>
            <a:pPr indent="0" lvl="0" marL="0" rtl="0" algn="l">
              <a:spcBef>
                <a:spcPts val="1600"/>
              </a:spcBef>
              <a:spcAft>
                <a:spcPts val="1600"/>
              </a:spcAft>
              <a:buNone/>
            </a:pPr>
            <a:r>
              <a:rPr lang="en-GB" sz="2000"/>
              <a:t>Не только регистрация и отображение изображений стараются соответствовать системе зрения человека, но и алгоритмы кодирования и сжатия данных становятся намного эффективнее при учёте того, что видит и не видит человек.</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Согласно современным представлениям, система зрения человека имеет 4 вида </a:t>
            </a:r>
            <a:r>
              <a:rPr lang="en-GB" sz="2000"/>
              <a:t>рецепторов</a:t>
            </a:r>
            <a:r>
              <a:rPr lang="en-GB" sz="2000"/>
              <a:t>:</a:t>
            </a:r>
            <a:endParaRPr sz="2000"/>
          </a:p>
          <a:p>
            <a:pPr indent="-355600" lvl="0" marL="457200" rtl="0" algn="l">
              <a:spcBef>
                <a:spcPts val="1600"/>
              </a:spcBef>
              <a:spcAft>
                <a:spcPts val="0"/>
              </a:spcAft>
              <a:buSzPts val="2000"/>
              <a:buChar char="●"/>
            </a:pPr>
            <a:r>
              <a:rPr lang="en-GB" sz="2000"/>
              <a:t>3 вида “колбочек”: S (short), M (medium), L (long), отвечающих за цветное зрение. Работают только при высокой освещённости.</a:t>
            </a:r>
            <a:endParaRPr sz="2000"/>
          </a:p>
          <a:p>
            <a:pPr indent="-355600" lvl="0" marL="457200" rtl="0" algn="l">
              <a:spcBef>
                <a:spcPts val="0"/>
              </a:spcBef>
              <a:spcAft>
                <a:spcPts val="0"/>
              </a:spcAft>
              <a:buSzPts val="2000"/>
              <a:buChar char="●"/>
            </a:pPr>
            <a:r>
              <a:rPr lang="en-GB" sz="2000"/>
              <a:t>1 вид “палочек”: R (rods), позволяющих регистрировать яркость. </a:t>
            </a:r>
            <a:r>
              <a:rPr lang="en-GB" sz="2000"/>
              <a:t>Работают только при низкой освещённости.</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4" name="Google Shape;74;p16"/>
          <p:cNvPicPr preferRelativeResize="0"/>
          <p:nvPr/>
        </p:nvPicPr>
        <p:blipFill>
          <a:blip r:embed="rId3">
            <a:alphaModFix/>
          </a:blip>
          <a:stretch>
            <a:fillRect/>
          </a:stretch>
        </p:blipFill>
        <p:spPr>
          <a:xfrm>
            <a:off x="980425" y="587325"/>
            <a:ext cx="6836850" cy="43003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Необходимо отметить, что мозг человека отвечает за очень большую часть восприятия, что может приводить к интересным эффектам.</a:t>
            </a:r>
            <a:endParaRPr/>
          </a:p>
          <a:p>
            <a:pPr indent="0" lvl="0" marL="0" rtl="0" algn="l">
              <a:spcBef>
                <a:spcPts val="1600"/>
              </a:spcBef>
              <a:spcAft>
                <a:spcPts val="1600"/>
              </a:spcAft>
              <a:buNone/>
            </a:pPr>
            <a:r>
              <a:rPr lang="en-GB"/>
              <a:t>Например: вы идёте ночью и видите “красный” автомобиль даже при низкой освещённости. Но, на самом деле, вы различаете только яркость, а красный цвет “до</a:t>
            </a:r>
            <a:r>
              <a:rPr lang="en-GB"/>
              <a:t>страивает</a:t>
            </a:r>
            <a:r>
              <a:rPr lang="en-GB"/>
              <a:t>” мозг на основе на основе того, что вы помните об этом месте со времени, когда шли здесь раньше днём. Таким образом, если автомобиль аккуратно заменить на такой же зелёный, то он всё равно будет продолжать казаться красным.</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Система цветного зрения человека трёхкомпонентная: воспринимаемый цвет описывается тремя значениями. Любые спектры излучения, приводящие к одинаковым этим трём значениям, неразличимы для человека.</a:t>
            </a:r>
            <a:endParaRPr/>
          </a:p>
          <a:p>
            <a:pPr indent="0" lvl="0" marL="0" rtl="0" algn="l">
              <a:spcBef>
                <a:spcPts val="1600"/>
              </a:spcBef>
              <a:spcAft>
                <a:spcPts val="1600"/>
              </a:spcAft>
              <a:buNone/>
            </a:pPr>
            <a:r>
              <a:rPr lang="en-GB"/>
              <a:t>Не все имеют </a:t>
            </a:r>
            <a:r>
              <a:rPr lang="en-GB"/>
              <a:t>трёхкомпонентное восприятие цвета. Например, собаки имеют одну компоненту, то есть различают только яркость. А некоторые виды рептилий, рыб и птиц – четыре компонента. То есть, если им показать фотографию на экране монитора, то они вам могли бы сказать: “совсем не похоже, цвета не те!”</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Регистрация спектра L, M и S рецепторами</a:t>
            </a:r>
            <a:br>
              <a:rPr lang="en-GB"/>
            </a:br>
            <a:r>
              <a:rPr lang="en-GB"/>
              <a:t>лежит в основе цветовой модели RGB,</a:t>
            </a:r>
            <a:br>
              <a:rPr lang="en-GB"/>
            </a:br>
            <a:r>
              <a:rPr lang="en-GB"/>
              <a:t>описывающей цвет как комбинацию красного,</a:t>
            </a:r>
            <a:br>
              <a:rPr lang="en-GB"/>
            </a:br>
            <a:r>
              <a:rPr lang="en-GB"/>
              <a:t>синего и зелёного.</a:t>
            </a:r>
            <a:endParaRPr/>
          </a:p>
          <a:p>
            <a:pPr indent="0" lvl="0" marL="0" rtl="0" algn="l">
              <a:spcBef>
                <a:spcPts val="1600"/>
              </a:spcBef>
              <a:spcAft>
                <a:spcPts val="1600"/>
              </a:spcAft>
              <a:buNone/>
            </a:pPr>
            <a:r>
              <a:rPr lang="en-GB"/>
              <a:t>Необходимо отметить, что соответствие</a:t>
            </a:r>
            <a:br>
              <a:rPr lang="en-GB"/>
            </a:br>
            <a:r>
              <a:rPr lang="en-GB"/>
              <a:t>довольно условно: как видно из графика,</a:t>
            </a:r>
            <a:br>
              <a:rPr lang="en-GB"/>
            </a:br>
            <a:r>
              <a:rPr lang="en-GB"/>
              <a:t>M и L рецепторы чувствительны далеко</a:t>
            </a:r>
            <a:br>
              <a:rPr lang="en-GB"/>
            </a:br>
            <a:r>
              <a:rPr lang="en-GB"/>
              <a:t>не только к чистым “зелёному” и “красному” цветам, а воспринимают довольно широкие спектры, которые ещё и значительно перекрываются.</a:t>
            </a:r>
            <a:endParaRPr/>
          </a:p>
        </p:txBody>
      </p:sp>
      <p:pic>
        <p:nvPicPr>
          <p:cNvPr id="93" name="Google Shape;93;p19"/>
          <p:cNvPicPr preferRelativeResize="0"/>
          <p:nvPr/>
        </p:nvPicPr>
        <p:blipFill>
          <a:blip r:embed="rId3">
            <a:alphaModFix/>
          </a:blip>
          <a:stretch>
            <a:fillRect/>
          </a:stretch>
        </p:blipFill>
        <p:spPr>
          <a:xfrm>
            <a:off x="5423000" y="1152475"/>
            <a:ext cx="3409299" cy="2399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Существенное перекрытие спектров</a:t>
            </a:r>
            <a:br>
              <a:rPr lang="en-GB"/>
            </a:br>
            <a:r>
              <a:rPr lang="en-GB"/>
              <a:t>чувствительности M и L рецепторов приводит</a:t>
            </a:r>
            <a:br>
              <a:rPr lang="en-GB"/>
            </a:br>
            <a:r>
              <a:rPr lang="en-GB"/>
              <a:t>к тому, что при непосредственном восприятии</a:t>
            </a:r>
            <a:br>
              <a:rPr lang="en-GB"/>
            </a:br>
            <a:r>
              <a:rPr b="1" lang="en-GB"/>
              <a:t>S</a:t>
            </a:r>
            <a:r>
              <a:rPr lang="en-GB"/>
              <a:t>, </a:t>
            </a:r>
            <a:r>
              <a:rPr b="1" lang="en-GB"/>
              <a:t>M</a:t>
            </a:r>
            <a:r>
              <a:rPr lang="en-GB"/>
              <a:t>, </a:t>
            </a:r>
            <a:r>
              <a:rPr b="1" lang="en-GB"/>
              <a:t>L</a:t>
            </a:r>
            <a:r>
              <a:rPr lang="en-GB"/>
              <a:t> значений было бы очень трудно</a:t>
            </a:r>
            <a:br>
              <a:rPr lang="en-GB"/>
            </a:br>
            <a:r>
              <a:rPr lang="en-GB"/>
              <a:t>различать красно-зелёные оттенки.</a:t>
            </a:r>
            <a:endParaRPr/>
          </a:p>
          <a:p>
            <a:pPr indent="0" lvl="0" marL="0" rtl="0" algn="l">
              <a:spcBef>
                <a:spcPts val="1600"/>
              </a:spcBef>
              <a:spcAft>
                <a:spcPts val="1600"/>
              </a:spcAft>
              <a:buNone/>
            </a:pPr>
            <a:r>
              <a:rPr lang="en-GB"/>
              <a:t>Система зрения человека решила эту</a:t>
            </a:r>
            <a:br>
              <a:rPr lang="en-GB"/>
            </a:br>
            <a:r>
              <a:rPr lang="en-GB"/>
              <a:t>проблему следующим образом:</a:t>
            </a:r>
            <a:br>
              <a:rPr lang="en-GB"/>
            </a:br>
            <a:r>
              <a:rPr lang="en-GB"/>
              <a:t>после регистрации сразу же на сетчатке глаза выполняется “предварительная обработка”, и в мозг передаётся несколько другая информация.</a:t>
            </a:r>
            <a:endParaRPr/>
          </a:p>
        </p:txBody>
      </p:sp>
      <p:pic>
        <p:nvPicPr>
          <p:cNvPr id="100" name="Google Shape;100;p20"/>
          <p:cNvPicPr preferRelativeResize="0"/>
          <p:nvPr/>
        </p:nvPicPr>
        <p:blipFill>
          <a:blip r:embed="rId3">
            <a:alphaModFix/>
          </a:blip>
          <a:stretch>
            <a:fillRect/>
          </a:stretch>
        </p:blipFill>
        <p:spPr>
          <a:xfrm>
            <a:off x="5423000" y="1152475"/>
            <a:ext cx="3409299" cy="2399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SML</a:t>
            </a:r>
            <a:r>
              <a:rPr lang="en-GB"/>
              <a:t> сигнал (что условно соответствует RGB)</a:t>
            </a:r>
            <a:br>
              <a:rPr lang="en-GB"/>
            </a:br>
            <a:r>
              <a:rPr lang="en-GB"/>
              <a:t>преобразуется следующим образом:</a:t>
            </a:r>
            <a:br>
              <a:rPr lang="en-GB"/>
            </a:br>
            <a:r>
              <a:rPr b="1" lang="en-GB"/>
              <a:t>Y</a:t>
            </a:r>
            <a:r>
              <a:rPr lang="en-GB"/>
              <a:t> = </a:t>
            </a:r>
            <a:r>
              <a:rPr b="1" lang="en-GB"/>
              <a:t>S</a:t>
            </a:r>
            <a:r>
              <a:rPr lang="en-GB"/>
              <a:t> + </a:t>
            </a:r>
            <a:r>
              <a:rPr b="1" lang="en-GB"/>
              <a:t>M</a:t>
            </a:r>
            <a:r>
              <a:rPr lang="en-GB"/>
              <a:t> + </a:t>
            </a:r>
            <a:r>
              <a:rPr b="1" lang="en-GB"/>
              <a:t>L</a:t>
            </a:r>
            <a:br>
              <a:rPr lang="en-GB"/>
            </a:br>
            <a:r>
              <a:rPr b="1" lang="en-GB"/>
              <a:t>A</a:t>
            </a:r>
            <a:r>
              <a:rPr lang="en-GB"/>
              <a:t> = </a:t>
            </a:r>
            <a:r>
              <a:rPr b="1" lang="en-GB"/>
              <a:t>L</a:t>
            </a:r>
            <a:r>
              <a:rPr lang="en-GB"/>
              <a:t> - </a:t>
            </a:r>
            <a:r>
              <a:rPr b="1" lang="en-GB"/>
              <a:t>M</a:t>
            </a:r>
            <a:br>
              <a:rPr lang="en-GB"/>
            </a:br>
            <a:r>
              <a:rPr b="1" lang="en-GB"/>
              <a:t>B</a:t>
            </a:r>
            <a:r>
              <a:rPr lang="en-GB"/>
              <a:t> = (</a:t>
            </a:r>
            <a:r>
              <a:rPr b="1" lang="en-GB"/>
              <a:t>L</a:t>
            </a:r>
            <a:r>
              <a:rPr lang="en-GB"/>
              <a:t> + </a:t>
            </a:r>
            <a:r>
              <a:rPr b="1" lang="en-GB"/>
              <a:t>M</a:t>
            </a:r>
            <a:r>
              <a:rPr lang="en-GB"/>
              <a:t>) - </a:t>
            </a:r>
            <a:r>
              <a:rPr b="1" lang="en-GB"/>
              <a:t>S</a:t>
            </a:r>
            <a:endParaRPr b="1"/>
          </a:p>
          <a:p>
            <a:pPr indent="0" lvl="0" marL="0" rtl="0" algn="l">
              <a:spcBef>
                <a:spcPts val="1600"/>
              </a:spcBef>
              <a:spcAft>
                <a:spcPts val="1600"/>
              </a:spcAft>
              <a:buNone/>
            </a:pPr>
            <a:r>
              <a:rPr lang="en-GB"/>
              <a:t>То есть представление</a:t>
            </a:r>
            <a:br>
              <a:rPr lang="en-GB"/>
            </a:br>
            <a:r>
              <a:rPr lang="en-GB"/>
              <a:t>красный-зелёный-синий превращается в</a:t>
            </a:r>
            <a:br>
              <a:rPr lang="en-GB"/>
            </a:br>
            <a:r>
              <a:rPr lang="en-GB"/>
              <a:t>яркость (</a:t>
            </a:r>
            <a:r>
              <a:rPr b="1" lang="en-GB"/>
              <a:t>Y</a:t>
            </a:r>
            <a:r>
              <a:rPr lang="en-GB"/>
              <a:t>) и две цветоразницы: красно-зелёную (</a:t>
            </a:r>
            <a:r>
              <a:rPr b="1" lang="en-GB"/>
              <a:t>A</a:t>
            </a:r>
            <a:r>
              <a:rPr lang="en-GB"/>
              <a:t>) и жёлто-синюю (</a:t>
            </a:r>
            <a:r>
              <a:rPr b="1" lang="en-GB"/>
              <a:t>B</a:t>
            </a:r>
            <a:r>
              <a:rPr lang="en-GB"/>
              <a:t>).</a:t>
            </a:r>
            <a:endParaRPr/>
          </a:p>
        </p:txBody>
      </p:sp>
      <p:pic>
        <p:nvPicPr>
          <p:cNvPr id="107" name="Google Shape;107;p21"/>
          <p:cNvPicPr preferRelativeResize="0"/>
          <p:nvPr/>
        </p:nvPicPr>
        <p:blipFill>
          <a:blip r:embed="rId3">
            <a:alphaModFix/>
          </a:blip>
          <a:stretch>
            <a:fillRect/>
          </a:stretch>
        </p:blipFill>
        <p:spPr>
          <a:xfrm>
            <a:off x="5423000" y="1152475"/>
            <a:ext cx="3409299" cy="2399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