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26"/>
  </p:notesMasterIdLst>
  <p:handoutMasterIdLst>
    <p:handoutMasterId r:id="rId27"/>
  </p:handoutMasterIdLst>
  <p:sldIdLst>
    <p:sldId id="358" r:id="rId3"/>
    <p:sldId id="359" r:id="rId4"/>
    <p:sldId id="362" r:id="rId5"/>
    <p:sldId id="361" r:id="rId6"/>
    <p:sldId id="363" r:id="rId7"/>
    <p:sldId id="364" r:id="rId8"/>
    <p:sldId id="366" r:id="rId9"/>
    <p:sldId id="365" r:id="rId10"/>
    <p:sldId id="367" r:id="rId11"/>
    <p:sldId id="368" r:id="rId12"/>
    <p:sldId id="369" r:id="rId13"/>
    <p:sldId id="370" r:id="rId14"/>
    <p:sldId id="373" r:id="rId15"/>
    <p:sldId id="374" r:id="rId16"/>
    <p:sldId id="375" r:id="rId17"/>
    <p:sldId id="377" r:id="rId18"/>
    <p:sldId id="378" r:id="rId19"/>
    <p:sldId id="379" r:id="rId20"/>
    <p:sldId id="380" r:id="rId21"/>
    <p:sldId id="381" r:id="rId22"/>
    <p:sldId id="371" r:id="rId23"/>
    <p:sldId id="372" r:id="rId24"/>
    <p:sldId id="360" r:id="rId25"/>
  </p:sldIdLst>
  <p:sldSz cx="10972800" cy="6172200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D2A000"/>
    <a:srgbClr val="5E9200"/>
    <a:srgbClr val="76B900"/>
    <a:srgbClr val="3B3B3B"/>
    <a:srgbClr val="A260C0"/>
    <a:srgbClr val="AEAEAE"/>
    <a:srgbClr val="314C00"/>
    <a:srgbClr val="456C00"/>
    <a:srgbClr val="808080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722" autoAdjust="0"/>
    <p:restoredTop sz="86621" autoAdjust="0"/>
  </p:normalViewPr>
  <p:slideViewPr>
    <p:cSldViewPr snapToObjects="1">
      <p:cViewPr>
        <p:scale>
          <a:sx n="100" d="100"/>
          <a:sy n="100" d="100"/>
        </p:scale>
        <p:origin x="-576" y="-546"/>
      </p:cViewPr>
      <p:guideLst>
        <p:guide orient="horz" pos="1944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7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DDC628-A3A7-4E83-B692-8566F5A4AE70}" type="doc">
      <dgm:prSet loTypeId="urn:microsoft.com/office/officeart/2005/8/layout/cycle5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030717-0A18-410A-A509-FA10E6B1BCBB}">
      <dgm:prSet phldrT="[文本]"/>
      <dgm:spPr>
        <a:solidFill>
          <a:srgbClr val="76B900"/>
        </a:solidFill>
      </dgm:spPr>
      <dgm:t>
        <a:bodyPr/>
        <a:lstStyle/>
        <a:p>
          <a:r>
            <a:rPr lang="en-US" altLang="zh-CN" dirty="0" smtClean="0"/>
            <a:t>Get Intersection between the ray and the scene</a:t>
          </a:r>
          <a:endParaRPr lang="zh-CN" altLang="en-US" dirty="0"/>
        </a:p>
      </dgm:t>
    </dgm:pt>
    <dgm:pt modelId="{40C061A2-7799-4F67-BF37-B6A45F76C6DB}" type="parTrans" cxnId="{36F18976-CF7D-472A-8C89-C5AAD9A3B49D}">
      <dgm:prSet/>
      <dgm:spPr/>
      <dgm:t>
        <a:bodyPr/>
        <a:lstStyle/>
        <a:p>
          <a:endParaRPr lang="zh-CN" altLang="en-US"/>
        </a:p>
      </dgm:t>
    </dgm:pt>
    <dgm:pt modelId="{2F25A995-3B10-4EB9-9A1A-0E5F57240C8D}" type="sibTrans" cxnId="{36F18976-CF7D-472A-8C89-C5AAD9A3B49D}">
      <dgm:prSet/>
      <dgm:spPr/>
      <dgm:t>
        <a:bodyPr/>
        <a:lstStyle/>
        <a:p>
          <a:endParaRPr lang="zh-CN" altLang="en-US"/>
        </a:p>
      </dgm:t>
    </dgm:pt>
    <dgm:pt modelId="{3D343930-7910-464B-8E70-00946414F246}">
      <dgm:prSet phldrT="[文本]"/>
      <dgm:spPr>
        <a:solidFill>
          <a:srgbClr val="76B900"/>
        </a:solidFill>
      </dgm:spPr>
      <dgm:t>
        <a:bodyPr/>
        <a:lstStyle/>
        <a:p>
          <a:r>
            <a:rPr lang="en-US" altLang="zh-CN" dirty="0" smtClean="0"/>
            <a:t>Accumulate the shading color</a:t>
          </a:r>
          <a:endParaRPr lang="zh-CN" altLang="en-US" dirty="0"/>
        </a:p>
      </dgm:t>
    </dgm:pt>
    <dgm:pt modelId="{2B7A8CF0-E12C-4E49-8BC2-211556FCD0B5}" type="parTrans" cxnId="{F005E581-17C8-40E4-ACE7-90DCC024108D}">
      <dgm:prSet/>
      <dgm:spPr/>
      <dgm:t>
        <a:bodyPr/>
        <a:lstStyle/>
        <a:p>
          <a:endParaRPr lang="zh-CN" altLang="en-US"/>
        </a:p>
      </dgm:t>
    </dgm:pt>
    <dgm:pt modelId="{69D32609-00F2-4D6C-ADF6-C15A20CB3A19}" type="sibTrans" cxnId="{F005E581-17C8-40E4-ACE7-90DCC024108D}">
      <dgm:prSet/>
      <dgm:spPr/>
      <dgm:t>
        <a:bodyPr/>
        <a:lstStyle/>
        <a:p>
          <a:endParaRPr lang="zh-CN" altLang="en-US"/>
        </a:p>
      </dgm:t>
    </dgm:pt>
    <dgm:pt modelId="{3DD5DE8B-DD93-4EF0-A678-9F7C834EA9B8}">
      <dgm:prSet phldrT="[文本]"/>
      <dgm:spPr>
        <a:solidFill>
          <a:srgbClr val="314C00"/>
        </a:solidFill>
      </dgm:spPr>
      <dgm:t>
        <a:bodyPr/>
        <a:lstStyle/>
        <a:p>
          <a:r>
            <a:rPr lang="en-US" altLang="zh-CN" dirty="0" smtClean="0">
              <a:solidFill>
                <a:srgbClr val="AEAEAE"/>
              </a:solidFill>
            </a:rPr>
            <a:t>Generate secondary rays if necessary</a:t>
          </a:r>
          <a:endParaRPr lang="zh-CN" altLang="en-US" dirty="0">
            <a:solidFill>
              <a:srgbClr val="AEAEAE"/>
            </a:solidFill>
          </a:endParaRPr>
        </a:p>
      </dgm:t>
    </dgm:pt>
    <dgm:pt modelId="{4580DAAF-9EC7-4CCF-8DEE-F3949951D289}" type="parTrans" cxnId="{28DC1C18-8A89-43D2-B18E-45C0A94C97FE}">
      <dgm:prSet/>
      <dgm:spPr/>
      <dgm:t>
        <a:bodyPr/>
        <a:lstStyle/>
        <a:p>
          <a:endParaRPr lang="zh-CN" altLang="en-US"/>
        </a:p>
      </dgm:t>
    </dgm:pt>
    <dgm:pt modelId="{E573C622-23D5-4444-A3FA-ABC65F889C06}" type="sibTrans" cxnId="{28DC1C18-8A89-43D2-B18E-45C0A94C97FE}">
      <dgm:prSet/>
      <dgm:spPr/>
      <dgm:t>
        <a:bodyPr/>
        <a:lstStyle/>
        <a:p>
          <a:endParaRPr lang="zh-CN" altLang="en-US"/>
        </a:p>
      </dgm:t>
    </dgm:pt>
    <dgm:pt modelId="{CB99ED0F-FD6F-4471-8595-62875B6DDEE3}" type="pres">
      <dgm:prSet presAssocID="{06DDC628-A3A7-4E83-B692-8566F5A4AE7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D193F0-D204-4D0A-9B0E-310720567B9F}" type="pres">
      <dgm:prSet presAssocID="{96030717-0A18-410A-A509-FA10E6B1BCBB}" presName="node" presStyleLbl="node1" presStyleIdx="0" presStyleCnt="3" custScaleX="277664" custScaleY="1015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47E638-CBB7-4A5A-8EB2-4F9904A6D780}" type="pres">
      <dgm:prSet presAssocID="{96030717-0A18-410A-A509-FA10E6B1BCBB}" presName="spNode" presStyleCnt="0"/>
      <dgm:spPr/>
    </dgm:pt>
    <dgm:pt modelId="{B5ABEB31-B50C-4DF0-A352-30C603F2D941}" type="pres">
      <dgm:prSet presAssocID="{2F25A995-3B10-4EB9-9A1A-0E5F57240C8D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C3719BE3-BFC6-4036-926A-A1748C7C8D06}" type="pres">
      <dgm:prSet presAssocID="{3D343930-7910-464B-8E70-00946414F246}" presName="node" presStyleLbl="node1" presStyleIdx="1" presStyleCnt="3" custScaleX="220512" custRadScaleRad="235062" custRadScaleInc="2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388967-7C3C-4A42-9428-D0E5F2EE0EDE}" type="pres">
      <dgm:prSet presAssocID="{3D343930-7910-464B-8E70-00946414F246}" presName="spNode" presStyleCnt="0"/>
      <dgm:spPr/>
    </dgm:pt>
    <dgm:pt modelId="{907D232E-1F9E-494C-B3BD-2148077BDB82}" type="pres">
      <dgm:prSet presAssocID="{69D32609-00F2-4D6C-ADF6-C15A20CB3A19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F6C6A50F-8BA9-41EA-B344-F602013997E6}" type="pres">
      <dgm:prSet presAssocID="{3DD5DE8B-DD93-4EF0-A678-9F7C834EA9B8}" presName="node" presStyleLbl="node1" presStyleIdx="2" presStyleCnt="3" custScaleX="217715" custRadScaleRad="228628" custRadScaleInc="151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3EE1B7-8DBF-4396-BC03-4FD2C023B87B}" type="pres">
      <dgm:prSet presAssocID="{3DD5DE8B-DD93-4EF0-A678-9F7C834EA9B8}" presName="spNode" presStyleCnt="0"/>
      <dgm:spPr/>
    </dgm:pt>
    <dgm:pt modelId="{27CE28CD-49D2-4E9B-9CDE-847974A2BF9E}" type="pres">
      <dgm:prSet presAssocID="{E573C622-23D5-4444-A3FA-ABC65F889C06}" presName="sibTrans" presStyleLbl="sibTrans1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1EAC8E2F-785B-4FC3-A117-AE60EFB854F6}" type="presOf" srcId="{69D32609-00F2-4D6C-ADF6-C15A20CB3A19}" destId="{907D232E-1F9E-494C-B3BD-2148077BDB82}" srcOrd="0" destOrd="0" presId="urn:microsoft.com/office/officeart/2005/8/layout/cycle5"/>
    <dgm:cxn modelId="{AEDEFDCE-2352-4F20-B580-490B7ADA8C07}" type="presOf" srcId="{3D343930-7910-464B-8E70-00946414F246}" destId="{C3719BE3-BFC6-4036-926A-A1748C7C8D06}" srcOrd="0" destOrd="0" presId="urn:microsoft.com/office/officeart/2005/8/layout/cycle5"/>
    <dgm:cxn modelId="{FA70A2DF-7109-41B5-B715-A72A18E97151}" type="presOf" srcId="{2F25A995-3B10-4EB9-9A1A-0E5F57240C8D}" destId="{B5ABEB31-B50C-4DF0-A352-30C603F2D941}" srcOrd="0" destOrd="0" presId="urn:microsoft.com/office/officeart/2005/8/layout/cycle5"/>
    <dgm:cxn modelId="{F005E581-17C8-40E4-ACE7-90DCC024108D}" srcId="{06DDC628-A3A7-4E83-B692-8566F5A4AE70}" destId="{3D343930-7910-464B-8E70-00946414F246}" srcOrd="1" destOrd="0" parTransId="{2B7A8CF0-E12C-4E49-8BC2-211556FCD0B5}" sibTransId="{69D32609-00F2-4D6C-ADF6-C15A20CB3A19}"/>
    <dgm:cxn modelId="{075B9F9A-7F1A-4C14-A11F-378B89C5B41D}" type="presOf" srcId="{96030717-0A18-410A-A509-FA10E6B1BCBB}" destId="{A2D193F0-D204-4D0A-9B0E-310720567B9F}" srcOrd="0" destOrd="0" presId="urn:microsoft.com/office/officeart/2005/8/layout/cycle5"/>
    <dgm:cxn modelId="{63E92FA0-A34A-4592-955D-FA4498D8EBE5}" type="presOf" srcId="{E573C622-23D5-4444-A3FA-ABC65F889C06}" destId="{27CE28CD-49D2-4E9B-9CDE-847974A2BF9E}" srcOrd="0" destOrd="0" presId="urn:microsoft.com/office/officeart/2005/8/layout/cycle5"/>
    <dgm:cxn modelId="{36F18976-CF7D-472A-8C89-C5AAD9A3B49D}" srcId="{06DDC628-A3A7-4E83-B692-8566F5A4AE70}" destId="{96030717-0A18-410A-A509-FA10E6B1BCBB}" srcOrd="0" destOrd="0" parTransId="{40C061A2-7799-4F67-BF37-B6A45F76C6DB}" sibTransId="{2F25A995-3B10-4EB9-9A1A-0E5F57240C8D}"/>
    <dgm:cxn modelId="{28DC1C18-8A89-43D2-B18E-45C0A94C97FE}" srcId="{06DDC628-A3A7-4E83-B692-8566F5A4AE70}" destId="{3DD5DE8B-DD93-4EF0-A678-9F7C834EA9B8}" srcOrd="2" destOrd="0" parTransId="{4580DAAF-9EC7-4CCF-8DEE-F3949951D289}" sibTransId="{E573C622-23D5-4444-A3FA-ABC65F889C06}"/>
    <dgm:cxn modelId="{F8640A32-DE78-4671-B434-B9D1F62FDA57}" type="presOf" srcId="{06DDC628-A3A7-4E83-B692-8566F5A4AE70}" destId="{CB99ED0F-FD6F-4471-8595-62875B6DDEE3}" srcOrd="0" destOrd="0" presId="urn:microsoft.com/office/officeart/2005/8/layout/cycle5"/>
    <dgm:cxn modelId="{84703F58-4E55-4AE4-B832-FE7DB789F30F}" type="presOf" srcId="{3DD5DE8B-DD93-4EF0-A678-9F7C834EA9B8}" destId="{F6C6A50F-8BA9-41EA-B344-F602013997E6}" srcOrd="0" destOrd="0" presId="urn:microsoft.com/office/officeart/2005/8/layout/cycle5"/>
    <dgm:cxn modelId="{C1A0D9B3-C293-4A37-9D6D-51CA15978778}" type="presParOf" srcId="{CB99ED0F-FD6F-4471-8595-62875B6DDEE3}" destId="{A2D193F0-D204-4D0A-9B0E-310720567B9F}" srcOrd="0" destOrd="0" presId="urn:microsoft.com/office/officeart/2005/8/layout/cycle5"/>
    <dgm:cxn modelId="{DB4F5542-0BB7-4D2B-B959-D796CB370178}" type="presParOf" srcId="{CB99ED0F-FD6F-4471-8595-62875B6DDEE3}" destId="{A147E638-CBB7-4A5A-8EB2-4F9904A6D780}" srcOrd="1" destOrd="0" presId="urn:microsoft.com/office/officeart/2005/8/layout/cycle5"/>
    <dgm:cxn modelId="{14259B8C-A8E6-4A02-8784-0658DCBE891F}" type="presParOf" srcId="{CB99ED0F-FD6F-4471-8595-62875B6DDEE3}" destId="{B5ABEB31-B50C-4DF0-A352-30C603F2D941}" srcOrd="2" destOrd="0" presId="urn:microsoft.com/office/officeart/2005/8/layout/cycle5"/>
    <dgm:cxn modelId="{4A4661EA-A2E7-4C7B-93B5-68845DE66130}" type="presParOf" srcId="{CB99ED0F-FD6F-4471-8595-62875B6DDEE3}" destId="{C3719BE3-BFC6-4036-926A-A1748C7C8D06}" srcOrd="3" destOrd="0" presId="urn:microsoft.com/office/officeart/2005/8/layout/cycle5"/>
    <dgm:cxn modelId="{2E93E534-5847-4310-A814-5DAD3ABCAEE7}" type="presParOf" srcId="{CB99ED0F-FD6F-4471-8595-62875B6DDEE3}" destId="{BC388967-7C3C-4A42-9428-D0E5F2EE0EDE}" srcOrd="4" destOrd="0" presId="urn:microsoft.com/office/officeart/2005/8/layout/cycle5"/>
    <dgm:cxn modelId="{F103C0C2-F35D-42DB-BE15-9C6F88388FFB}" type="presParOf" srcId="{CB99ED0F-FD6F-4471-8595-62875B6DDEE3}" destId="{907D232E-1F9E-494C-B3BD-2148077BDB82}" srcOrd="5" destOrd="0" presId="urn:microsoft.com/office/officeart/2005/8/layout/cycle5"/>
    <dgm:cxn modelId="{B83BCB06-DCFD-4879-8C46-F40969FE883D}" type="presParOf" srcId="{CB99ED0F-FD6F-4471-8595-62875B6DDEE3}" destId="{F6C6A50F-8BA9-41EA-B344-F602013997E6}" srcOrd="6" destOrd="0" presId="urn:microsoft.com/office/officeart/2005/8/layout/cycle5"/>
    <dgm:cxn modelId="{47F4C7E8-1BDE-4807-8445-A10779477787}" type="presParOf" srcId="{CB99ED0F-FD6F-4471-8595-62875B6DDEE3}" destId="{653EE1B7-8DBF-4396-BC03-4FD2C023B87B}" srcOrd="7" destOrd="0" presId="urn:microsoft.com/office/officeart/2005/8/layout/cycle5"/>
    <dgm:cxn modelId="{036AE498-12CE-4ED6-96A4-9377EA96263A}" type="presParOf" srcId="{CB99ED0F-FD6F-4471-8595-62875B6DDEE3}" destId="{27CE28CD-49D2-4E9B-9CDE-847974A2BF9E}" srcOrd="8" destOrd="0" presId="urn:microsoft.com/office/officeart/2005/8/layout/cycle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DB5901E-CE8C-4D80-BD89-C21A6AC2FC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D642783-CC9C-473C-A837-69893A1C104B}" type="datetimeFigureOut">
              <a:rPr lang="en-US"/>
              <a:pPr>
                <a:defRPr/>
              </a:pPr>
              <a:t>12/11/2010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F911C7-691A-487F-979C-09FF73170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NVLogo_3D_H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4188" y="5245100"/>
            <a:ext cx="22272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00" y="3447270"/>
            <a:ext cx="5191312" cy="1097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275" y="4802824"/>
            <a:ext cx="5190477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439863"/>
            <a:ext cx="4945063" cy="4252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/>
            </a:lvl1pPr>
            <a:lvl2pPr>
              <a:buSzPct val="100000"/>
              <a:buFontTx/>
              <a:buBlip>
                <a:blip r:embed="rId2"/>
              </a:buBlip>
              <a:defRPr/>
            </a:lvl2pPr>
            <a:lvl3pPr>
              <a:buSzPct val="100000"/>
              <a:buFontTx/>
              <a:buBlip>
                <a:blip r:embed="rId2"/>
              </a:buBlip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/>
            </a:lvl1pPr>
            <a:lvl2pPr>
              <a:buSzPct val="100000"/>
              <a:buFontTx/>
              <a:buBlip>
                <a:blip r:embed="rId2"/>
              </a:buBlip>
              <a:defRPr sz="2000"/>
            </a:lvl2pPr>
            <a:lvl3pPr>
              <a:buSzPct val="100000"/>
              <a:buFontTx/>
              <a:buBlip>
                <a:blip r:embed="rId2"/>
              </a:buBlip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/>
            </a:lvl1pPr>
            <a:lvl2pPr>
              <a:buSzPct val="100000"/>
              <a:buFontTx/>
              <a:buBlip>
                <a:blip r:embed="rId2"/>
              </a:buBlip>
              <a:defRPr sz="2000" b="1"/>
            </a:lvl2pPr>
            <a:lvl3pPr>
              <a:buSzPct val="100000"/>
              <a:buFontTx/>
              <a:buBlip>
                <a:blip r:embed="rId2"/>
              </a:buBlip>
              <a:defRPr sz="1800" b="1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9204325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49275" y="1439863"/>
            <a:ext cx="10042525" cy="4252912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325" y="1917700"/>
            <a:ext cx="9328150" cy="1322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6238" y="3497263"/>
            <a:ext cx="7680325" cy="15779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NVLogo_3D_H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104188" y="5245100"/>
            <a:ext cx="22272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00" y="3447270"/>
            <a:ext cx="5191312" cy="1097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275" y="4802824"/>
            <a:ext cx="5190477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47650"/>
            <a:ext cx="9204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457200" y="5829300"/>
            <a:ext cx="2057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/>
              <a:t>NVIDIA Confidential</a:t>
            </a: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9982200" y="52959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CBB95643-3D25-45B5-A0D9-D623B300742E}" type="slidenum">
              <a:rPr lang="en-US"/>
              <a:pPr>
                <a:spcBef>
                  <a:spcPct val="50000"/>
                </a:spcBef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87" r:id="rId2"/>
    <p:sldLayoutId id="2147483686" r:id="rId3"/>
    <p:sldLayoutId id="2147483685" r:id="rId4"/>
    <p:sldLayoutId id="2147483684" r:id="rId5"/>
    <p:sldLayoutId id="2147483683" r:id="rId6"/>
    <p:sldLayoutId id="2147483682" r:id="rId7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0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429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0"/>
        </a:buBlip>
        <a:defRPr sz="2000" b="1">
          <a:solidFill>
            <a:schemeClr val="tx1"/>
          </a:solidFill>
          <a:latin typeface="+mn-lt"/>
        </a:defRPr>
      </a:lvl2pPr>
      <a:lvl3pPr marL="1371600" indent="-282575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0"/>
        </a:buBlip>
        <a:defRPr b="1">
          <a:solidFill>
            <a:schemeClr val="tx1"/>
          </a:solidFill>
          <a:latin typeface="+mn-lt"/>
        </a:defRPr>
      </a:lvl3pPr>
      <a:lvl4pPr marL="17748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47650"/>
            <a:ext cx="9204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172" name="Text Box 4"/>
          <p:cNvSpPr txBox="1">
            <a:spLocks noChangeArrowheads="1"/>
          </p:cNvSpPr>
          <p:nvPr userDrawn="1"/>
        </p:nvSpPr>
        <p:spPr bwMode="auto">
          <a:xfrm>
            <a:off x="565150" y="5789613"/>
            <a:ext cx="13192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FFFFFF"/>
                </a:solidFill>
              </a:rPr>
              <a:t>NVIDIA Confidential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3" r:id="rId1"/>
    <p:sldLayoutId id="2147483691" r:id="rId2"/>
    <p:sldLayoutId id="2147483690" r:id="rId3"/>
    <p:sldLayoutId id="2147483689" r:id="rId4"/>
    <p:sldLayoutId id="2147483688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SzPct val="180000"/>
        <a:buBlip>
          <a:blip r:embed="rId8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74725" indent="-403225" algn="l" rtl="0" eaLnBrk="0" fontAlgn="base" hangingPunct="0">
        <a:spcBef>
          <a:spcPct val="20000"/>
        </a:spcBef>
        <a:spcAft>
          <a:spcPct val="0"/>
        </a:spcAft>
        <a:buSzPct val="180000"/>
        <a:buBlip>
          <a:blip r:embed="rId8"/>
        </a:buBlip>
        <a:defRPr sz="2000" b="1">
          <a:solidFill>
            <a:schemeClr val="tx1"/>
          </a:solidFill>
          <a:latin typeface="+mn-lt"/>
        </a:defRPr>
      </a:lvl2pPr>
      <a:lvl3pPr marL="1431925" indent="-342900" algn="l" rtl="0" eaLnBrk="0" fontAlgn="base" hangingPunct="0">
        <a:spcBef>
          <a:spcPct val="20000"/>
        </a:spcBef>
        <a:spcAft>
          <a:spcPct val="0"/>
        </a:spcAft>
        <a:buSzPct val="180000"/>
        <a:buBlip>
          <a:blip r:embed="rId8"/>
        </a:buBlip>
        <a:defRPr sz="2400" b="1">
          <a:solidFill>
            <a:schemeClr val="tx1"/>
          </a:solidFill>
          <a:latin typeface="+mn-lt"/>
        </a:defRPr>
      </a:lvl3pPr>
      <a:lvl4pPr marL="17748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9906000" y="5707063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1" y="3543300"/>
            <a:ext cx="6477000" cy="1569660"/>
          </a:xfrm>
        </p:spPr>
        <p:txBody>
          <a:bodyPr/>
          <a:lstStyle/>
          <a:p>
            <a:r>
              <a:rPr lang="en-US" altLang="zh-CN" dirty="0" smtClean="0"/>
              <a:t>Interactive Ray Tracing using KD-Tree in DFS manner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04800" y="5060732"/>
            <a:ext cx="5190477" cy="430887"/>
          </a:xfrm>
        </p:spPr>
        <p:txBody>
          <a:bodyPr/>
          <a:lstStyle/>
          <a:p>
            <a:r>
              <a:rPr lang="en-US" altLang="zh-CN" sz="2200" dirty="0" err="1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Jiayin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Cao</a:t>
            </a:r>
            <a:endParaRPr lang="zh-CN" altLang="en-US" sz="2200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圆角矩形 68"/>
          <p:cNvSpPr/>
          <p:nvPr/>
        </p:nvSpPr>
        <p:spPr>
          <a:xfrm>
            <a:off x="540000" y="4000500"/>
            <a:ext cx="4870200" cy="571500"/>
          </a:xfrm>
          <a:prstGeom prst="roundRect">
            <a:avLst/>
          </a:prstGeom>
          <a:solidFill>
            <a:srgbClr val="D2A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540000" y="3276600"/>
            <a:ext cx="7391400" cy="571500"/>
          </a:xfrm>
          <a:prstGeom prst="roundRect">
            <a:avLst/>
          </a:prstGeom>
          <a:solidFill>
            <a:srgbClr val="D2A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540000" y="2590800"/>
            <a:ext cx="7391400" cy="571500"/>
          </a:xfrm>
          <a:prstGeom prst="roundRect">
            <a:avLst/>
          </a:prstGeom>
          <a:solidFill>
            <a:srgbClr val="D2A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540000" y="1924050"/>
            <a:ext cx="7391400" cy="571500"/>
          </a:xfrm>
          <a:prstGeom prst="roundRect">
            <a:avLst/>
          </a:prstGeom>
          <a:solidFill>
            <a:srgbClr val="D2A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540000" y="1219200"/>
            <a:ext cx="7391400" cy="571500"/>
          </a:xfrm>
          <a:prstGeom prst="roundRect">
            <a:avLst/>
          </a:prstGeom>
          <a:solidFill>
            <a:srgbClr val="D2A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way my algorithm works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12804" y="1981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90104" y="2705100"/>
            <a:ext cx="266700" cy="3429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990898" y="2570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>
            <a:off x="989310" y="31805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971848" y="39044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018804" y="1981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223590" y="2705100"/>
            <a:ext cx="266700" cy="3429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rot="5400000">
            <a:off x="2224384" y="2570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>
            <a:off x="2222796" y="31805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238004" y="1981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457204" y="1981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661990" y="2705100"/>
            <a:ext cx="266700" cy="3429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rot="5400000">
            <a:off x="4662784" y="2570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661196" y="31805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5676404" y="1981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881190" y="2705100"/>
            <a:ext cx="266700" cy="3429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5881984" y="2570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>
            <a:off x="5880396" y="31805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 flipV="1">
            <a:off x="4686300" y="3771900"/>
            <a:ext cx="1331416" cy="266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6940056" y="1981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990104" y="1314450"/>
            <a:ext cx="266700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rot="5400000">
            <a:off x="989310" y="178990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209800" y="1333500"/>
            <a:ext cx="266700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rot="5400000">
            <a:off x="2209006" y="1808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3467100" y="1333500"/>
            <a:ext cx="266700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rot="5400000">
            <a:off x="3466306" y="1808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4686300" y="1333500"/>
            <a:ext cx="266700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rot="5400000">
            <a:off x="4685506" y="1808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5867400" y="1333500"/>
            <a:ext cx="266700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 rot="5400000">
            <a:off x="5866606" y="1808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7124700" y="1333500"/>
            <a:ext cx="266700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 rot="5400000">
            <a:off x="7123906" y="1808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3429000" y="2703600"/>
            <a:ext cx="266700" cy="3429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 rot="5400000">
            <a:off x="3431382" y="25694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7124700" y="2705100"/>
            <a:ext cx="266700" cy="3429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/>
          <p:nvPr/>
        </p:nvCxnSpPr>
        <p:spPr>
          <a:xfrm rot="5400000">
            <a:off x="7127082" y="2570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0800000" flipV="1">
            <a:off x="3600450" y="3771900"/>
            <a:ext cx="1187452" cy="2666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207418" y="39044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812804" y="4038601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1997074" y="4038601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3222626" y="4038601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4445002" y="4038601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991692" y="3390900"/>
            <a:ext cx="266700" cy="3048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2209800" y="3390900"/>
            <a:ext cx="266700" cy="3048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654552" y="3390900"/>
            <a:ext cx="266700" cy="3048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5884366" y="3390900"/>
            <a:ext cx="266700" cy="3048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8835900" y="4381500"/>
            <a:ext cx="266700" cy="3048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597900" y="4343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ray</a:t>
            </a:r>
            <a:endParaRPr lang="zh-CN" altLang="en-US" dirty="0"/>
          </a:p>
        </p:txBody>
      </p:sp>
      <p:sp>
        <p:nvSpPr>
          <p:cNvPr id="76" name="圆角矩形 75"/>
          <p:cNvSpPr/>
          <p:nvPr/>
        </p:nvSpPr>
        <p:spPr>
          <a:xfrm>
            <a:off x="8382000" y="4991100"/>
            <a:ext cx="1060200" cy="361950"/>
          </a:xfrm>
          <a:prstGeom prst="roundRect">
            <a:avLst/>
          </a:prstGeom>
          <a:solidFill>
            <a:srgbClr val="D2A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9597900" y="49911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pass</a:t>
            </a:r>
            <a:endParaRPr lang="zh-CN" altLang="en-US" dirty="0"/>
          </a:p>
        </p:txBody>
      </p:sp>
      <p:cxnSp>
        <p:nvCxnSpPr>
          <p:cNvPr id="78" name="直接箭头连接符 77"/>
          <p:cNvCxnSpPr/>
          <p:nvPr/>
        </p:nvCxnSpPr>
        <p:spPr>
          <a:xfrm rot="5400000">
            <a:off x="970260" y="4628357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rot="5400000">
            <a:off x="2205830" y="4628357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rot="5400000">
            <a:off x="3429794" y="4628357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5400000">
            <a:off x="4659608" y="4628357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Depth first search in KD-Tree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Problem:</a:t>
            </a:r>
          </a:p>
          <a:p>
            <a:pPr lvl="1"/>
            <a:r>
              <a:rPr lang="en-US" altLang="zh-CN" sz="2400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There is no hardware stack in GPU kernel.</a:t>
            </a:r>
          </a:p>
          <a:p>
            <a:r>
              <a:rPr lang="en-US" altLang="zh-CN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The way it is solved:</a:t>
            </a:r>
          </a:p>
          <a:p>
            <a:pPr lvl="1"/>
            <a:r>
              <a:rPr lang="en-US" altLang="zh-CN" sz="2400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Using 32-bits unsigned integer as stack. ( fast , low cost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Depth first search in KD-Tree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957803" y="162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237803" y="270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677803" y="270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17803" y="3782718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6950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2206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3978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1453203" y="2199706"/>
            <a:ext cx="622800" cy="386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H="1">
            <a:off x="2209803" y="2205106"/>
            <a:ext cx="622800" cy="375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>
            <a:off x="733203" y="3279706"/>
            <a:ext cx="622800" cy="386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6200000" flipH="1">
            <a:off x="1374303" y="3358606"/>
            <a:ext cx="622800" cy="228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6200000" flipH="1">
            <a:off x="2898603" y="3285106"/>
            <a:ext cx="622800" cy="375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2370303" y="3353205"/>
            <a:ext cx="622803" cy="23940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504698" y="1912730"/>
            <a:ext cx="2819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6244097" y="2992731"/>
            <a:ext cx="2160002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0800000">
            <a:off x="4504698" y="4072730"/>
            <a:ext cx="2818606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 flipH="1" flipV="1">
            <a:off x="3425492" y="2993524"/>
            <a:ext cx="2158412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503904" y="3155948"/>
            <a:ext cx="2819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5400000">
            <a:off x="4960310" y="3613148"/>
            <a:ext cx="914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rot="5400000">
            <a:off x="5482892" y="2535530"/>
            <a:ext cx="1240836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16200000" flipH="1">
            <a:off x="4757602" y="1494225"/>
            <a:ext cx="940800" cy="837009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6200000" flipH="1">
            <a:off x="5564301" y="2465333"/>
            <a:ext cx="2299204" cy="2134794"/>
          </a:xfrm>
          <a:prstGeom prst="line">
            <a:avLst/>
          </a:prstGeom>
          <a:ln w="31750">
            <a:solidFill>
              <a:srgbClr val="92D05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10800000" flipV="1">
            <a:off x="6562098" y="3540124"/>
            <a:ext cx="381794" cy="30400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6562098" y="3691730"/>
            <a:ext cx="533400" cy="15240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6200000" flipH="1">
            <a:off x="6943892" y="3540124"/>
            <a:ext cx="151606" cy="15160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rot="5400000">
            <a:off x="4695198" y="2497430"/>
            <a:ext cx="381000" cy="1524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4809497" y="2624930"/>
            <a:ext cx="457201" cy="1392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961899" y="2383128"/>
            <a:ext cx="304799" cy="241802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200000" flipH="1">
            <a:off x="4802500" y="3228326"/>
            <a:ext cx="318794" cy="3048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rot="10800000" flipV="1">
            <a:off x="4961900" y="3540124"/>
            <a:ext cx="152399" cy="151606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200000" flipH="1">
            <a:off x="4650497" y="3380328"/>
            <a:ext cx="470400" cy="152403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05492" y="1915906"/>
            <a:ext cx="30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104104" y="1915906"/>
            <a:ext cx="45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505492" y="31559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419098" y="31583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153400" y="1624306"/>
            <a:ext cx="243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KD-Tree Traverse</a:t>
            </a:r>
          </a:p>
          <a:p>
            <a:endParaRPr lang="en-US" altLang="zh-CN" sz="2000" b="1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t </a:t>
            </a:r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 l</a:t>
            </a:r>
          </a:p>
          <a:p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l  a</a:t>
            </a:r>
          </a:p>
          <a:p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a </a:t>
            </a:r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 l</a:t>
            </a:r>
          </a:p>
          <a:p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l  b</a:t>
            </a:r>
          </a:p>
          <a:p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b  l</a:t>
            </a:r>
          </a:p>
          <a:p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l  t ( important )</a:t>
            </a:r>
          </a:p>
          <a:p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t  r</a:t>
            </a:r>
          </a:p>
          <a:p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r  d</a:t>
            </a:r>
            <a:endParaRPr lang="zh-CN" altLang="en-US" sz="2000" b="1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stack using bits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57803" y="1624306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237803" y="270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677803" y="270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7803" y="3782718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950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2206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978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1453203" y="2199706"/>
            <a:ext cx="622800" cy="386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H="1">
            <a:off x="2209803" y="2205106"/>
            <a:ext cx="622800" cy="375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733203" y="3279706"/>
            <a:ext cx="622800" cy="386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1374303" y="3358606"/>
            <a:ext cx="622800" cy="228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H="1">
            <a:off x="2898603" y="3285106"/>
            <a:ext cx="622800" cy="375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2370303" y="3353205"/>
            <a:ext cx="622803" cy="23940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504698" y="1912730"/>
            <a:ext cx="2819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6244097" y="2992731"/>
            <a:ext cx="2160002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0800000">
            <a:off x="4504698" y="4072730"/>
            <a:ext cx="2818606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 flipH="1" flipV="1">
            <a:off x="3425492" y="2993524"/>
            <a:ext cx="2158412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503904" y="3155948"/>
            <a:ext cx="2819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>
            <a:off x="4960310" y="3613148"/>
            <a:ext cx="914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5482892" y="2535530"/>
            <a:ext cx="1240836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H="1">
            <a:off x="4757602" y="1494225"/>
            <a:ext cx="940800" cy="837009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6200000" flipH="1">
            <a:off x="5564301" y="2465333"/>
            <a:ext cx="2299204" cy="2134794"/>
          </a:xfrm>
          <a:prstGeom prst="line">
            <a:avLst/>
          </a:prstGeom>
          <a:ln w="31750">
            <a:solidFill>
              <a:srgbClr val="92D05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0800000" flipV="1">
            <a:off x="6562098" y="3540124"/>
            <a:ext cx="381794" cy="30400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562098" y="3691730"/>
            <a:ext cx="533400" cy="15240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6943892" y="3540124"/>
            <a:ext cx="151606" cy="15160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4695198" y="2497430"/>
            <a:ext cx="381000" cy="1524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809497" y="2624930"/>
            <a:ext cx="457201" cy="1392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61899" y="2383128"/>
            <a:ext cx="304799" cy="241802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4802500" y="3228326"/>
            <a:ext cx="318794" cy="3048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0800000" flipV="1">
            <a:off x="4961900" y="3540124"/>
            <a:ext cx="152399" cy="151606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4650497" y="3380328"/>
            <a:ext cx="470400" cy="152403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05492" y="1915906"/>
            <a:ext cx="30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04104" y="1915906"/>
            <a:ext cx="45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05492" y="31559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19098" y="31583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534400" y="1644466"/>
            <a:ext cx="175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Virtual stack</a:t>
            </a:r>
          </a:p>
          <a:p>
            <a:pPr algn="ctr"/>
            <a:endParaRPr lang="en-US" altLang="zh-CN" sz="2000" b="1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…</a:t>
            </a:r>
          </a:p>
          <a:p>
            <a:pPr algn="ctr"/>
            <a:endParaRPr lang="en-US" altLang="zh-CN" sz="2000" b="1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altLang="zh-CN" sz="2000" b="1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Traverse state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stack using bits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57803" y="1624306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237803" y="2704306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677803" y="270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7803" y="3782718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950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2206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978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1453203" y="2199706"/>
            <a:ext cx="622800" cy="386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H="1">
            <a:off x="2209803" y="2205106"/>
            <a:ext cx="622800" cy="375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733203" y="3279706"/>
            <a:ext cx="622800" cy="386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1374303" y="3358606"/>
            <a:ext cx="622800" cy="228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H="1">
            <a:off x="2898603" y="3285106"/>
            <a:ext cx="622800" cy="375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2370303" y="3353205"/>
            <a:ext cx="622803" cy="23940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504698" y="1912730"/>
            <a:ext cx="2819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6244097" y="2992731"/>
            <a:ext cx="2160002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0800000">
            <a:off x="4504698" y="4072730"/>
            <a:ext cx="2818606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 flipH="1" flipV="1">
            <a:off x="3425492" y="2993524"/>
            <a:ext cx="2158412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503904" y="3155948"/>
            <a:ext cx="2819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>
            <a:off x="4960310" y="3613148"/>
            <a:ext cx="914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5482892" y="2535530"/>
            <a:ext cx="1240836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H="1">
            <a:off x="4757602" y="1494225"/>
            <a:ext cx="940800" cy="837009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6200000" flipH="1">
            <a:off x="5564301" y="2465333"/>
            <a:ext cx="2299204" cy="2134794"/>
          </a:xfrm>
          <a:prstGeom prst="line">
            <a:avLst/>
          </a:prstGeom>
          <a:ln w="31750">
            <a:solidFill>
              <a:srgbClr val="92D05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0800000" flipV="1">
            <a:off x="6562098" y="3540124"/>
            <a:ext cx="381794" cy="30400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562098" y="3691730"/>
            <a:ext cx="533400" cy="15240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6943892" y="3540124"/>
            <a:ext cx="151606" cy="15160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4695198" y="2497430"/>
            <a:ext cx="381000" cy="1524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809497" y="2624930"/>
            <a:ext cx="457201" cy="1392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61899" y="2383128"/>
            <a:ext cx="304799" cy="241802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4802500" y="3228326"/>
            <a:ext cx="318794" cy="3048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0800000" flipV="1">
            <a:off x="4961900" y="3540124"/>
            <a:ext cx="152399" cy="151606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4650497" y="3380328"/>
            <a:ext cx="470400" cy="152403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05492" y="1915906"/>
            <a:ext cx="30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04104" y="1915906"/>
            <a:ext cx="45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05492" y="31559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19098" y="31583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534400" y="1644466"/>
            <a:ext cx="175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Virtual stack</a:t>
            </a:r>
          </a:p>
          <a:p>
            <a:pPr algn="ctr"/>
            <a:endParaRPr lang="en-US" altLang="zh-CN" sz="2000" b="1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…</a:t>
            </a:r>
          </a:p>
          <a:p>
            <a:pPr algn="ctr"/>
            <a:endParaRPr lang="en-US" altLang="zh-CN" sz="2000" b="1" dirty="0" smtClean="0">
              <a:solidFill>
                <a:srgbClr val="73B900"/>
              </a:solidFill>
            </a:endParaRPr>
          </a:p>
          <a:p>
            <a:pPr algn="ctr"/>
            <a:endParaRPr lang="en-US" altLang="zh-CN" sz="2000" b="1" dirty="0" smtClean="0">
              <a:solidFill>
                <a:srgbClr val="73B900"/>
              </a:solidFill>
            </a:endParaRP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</a:rPr>
              <a:t>Traverse state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stack using bits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57803" y="1624306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237803" y="2704306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677803" y="270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7803" y="3782718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950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2206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978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1453203" y="2199706"/>
            <a:ext cx="622800" cy="386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H="1">
            <a:off x="2209803" y="2205106"/>
            <a:ext cx="622800" cy="375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733203" y="3279706"/>
            <a:ext cx="622800" cy="386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1374303" y="3358606"/>
            <a:ext cx="622800" cy="228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H="1">
            <a:off x="2898603" y="3285106"/>
            <a:ext cx="622800" cy="375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2370303" y="3353205"/>
            <a:ext cx="622803" cy="23940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504698" y="1912730"/>
            <a:ext cx="2819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6244097" y="2992731"/>
            <a:ext cx="2160002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0800000">
            <a:off x="4504698" y="4072730"/>
            <a:ext cx="2818606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 flipH="1" flipV="1">
            <a:off x="3425492" y="2993524"/>
            <a:ext cx="2158412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503904" y="3155948"/>
            <a:ext cx="2819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>
            <a:off x="4960310" y="3613148"/>
            <a:ext cx="914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5482892" y="2535530"/>
            <a:ext cx="1240836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H="1">
            <a:off x="4757602" y="1494225"/>
            <a:ext cx="940800" cy="837009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6200000" flipH="1">
            <a:off x="5564301" y="2465333"/>
            <a:ext cx="2299204" cy="2134794"/>
          </a:xfrm>
          <a:prstGeom prst="line">
            <a:avLst/>
          </a:prstGeom>
          <a:ln w="31750">
            <a:solidFill>
              <a:srgbClr val="92D05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0800000" flipV="1">
            <a:off x="6562098" y="3540124"/>
            <a:ext cx="381794" cy="30400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562098" y="3691730"/>
            <a:ext cx="533400" cy="15240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6943892" y="3540124"/>
            <a:ext cx="151606" cy="15160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4695198" y="2497430"/>
            <a:ext cx="381000" cy="1524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809497" y="2624930"/>
            <a:ext cx="457201" cy="1392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61899" y="2383128"/>
            <a:ext cx="304799" cy="241802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4802500" y="3228326"/>
            <a:ext cx="318794" cy="3048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0800000" flipV="1">
            <a:off x="4961900" y="3540124"/>
            <a:ext cx="152399" cy="151606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4650497" y="3380328"/>
            <a:ext cx="470400" cy="152403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05492" y="1915906"/>
            <a:ext cx="30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04104" y="1915906"/>
            <a:ext cx="45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05492" y="31559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19098" y="31583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534400" y="1644466"/>
            <a:ext cx="1752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Virtual stack</a:t>
            </a:r>
          </a:p>
          <a:p>
            <a:pPr algn="ctr"/>
            <a:endParaRPr lang="en-US" altLang="zh-CN" sz="2000" b="1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…</a:t>
            </a:r>
          </a:p>
          <a:p>
            <a:pPr algn="ctr"/>
            <a:endParaRPr lang="en-US" altLang="zh-CN" sz="2000" b="1" dirty="0" smtClean="0">
              <a:solidFill>
                <a:srgbClr val="73B900"/>
              </a:solidFill>
            </a:endParaRPr>
          </a:p>
          <a:p>
            <a:pPr algn="ctr"/>
            <a:endParaRPr lang="en-US" altLang="zh-CN" sz="2000" b="1" dirty="0" smtClean="0">
              <a:solidFill>
                <a:srgbClr val="73B900"/>
              </a:solidFill>
            </a:endParaRP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</a:rPr>
              <a:t>Traverse state</a:t>
            </a:r>
            <a:endParaRPr lang="en-US" altLang="zh-CN" sz="2000" b="1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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Back track state</a:t>
            </a:r>
            <a:endParaRPr lang="en-US" altLang="zh-CN" sz="2000" b="1" dirty="0" smtClean="0">
              <a:solidFill>
                <a:srgbClr val="73B9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stack using bits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57803" y="1624306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237803" y="2704306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677803" y="270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7803" y="3782718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95003" y="3784306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2206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978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1453203" y="2199706"/>
            <a:ext cx="622800" cy="386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H="1">
            <a:off x="2209803" y="2205106"/>
            <a:ext cx="622800" cy="375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733203" y="3279706"/>
            <a:ext cx="622800" cy="386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1374303" y="3358606"/>
            <a:ext cx="622800" cy="228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H="1">
            <a:off x="2898603" y="3285106"/>
            <a:ext cx="622800" cy="375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2370303" y="3353205"/>
            <a:ext cx="622803" cy="23940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504698" y="1912730"/>
            <a:ext cx="2819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6244097" y="2992731"/>
            <a:ext cx="2160002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0800000">
            <a:off x="4504698" y="4072730"/>
            <a:ext cx="2818606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 flipH="1" flipV="1">
            <a:off x="3425492" y="2993524"/>
            <a:ext cx="2158412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503904" y="3155948"/>
            <a:ext cx="2819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>
            <a:off x="4960310" y="3613148"/>
            <a:ext cx="914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5482892" y="2535530"/>
            <a:ext cx="1240836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H="1">
            <a:off x="4757602" y="1494225"/>
            <a:ext cx="940800" cy="837009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6200000" flipH="1">
            <a:off x="5564301" y="2465333"/>
            <a:ext cx="2299204" cy="2134794"/>
          </a:xfrm>
          <a:prstGeom prst="line">
            <a:avLst/>
          </a:prstGeom>
          <a:ln w="31750">
            <a:solidFill>
              <a:srgbClr val="92D05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0800000" flipV="1">
            <a:off x="6562098" y="3540124"/>
            <a:ext cx="381794" cy="30400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562098" y="3691730"/>
            <a:ext cx="533400" cy="15240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6943892" y="3540124"/>
            <a:ext cx="151606" cy="15160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4695198" y="2497430"/>
            <a:ext cx="381000" cy="1524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809497" y="2624930"/>
            <a:ext cx="457201" cy="1392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61899" y="2383128"/>
            <a:ext cx="304799" cy="241802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4802500" y="3228326"/>
            <a:ext cx="318794" cy="3048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0800000" flipV="1">
            <a:off x="4961900" y="3540124"/>
            <a:ext cx="152399" cy="151606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4650497" y="3380328"/>
            <a:ext cx="470400" cy="152403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05492" y="1915906"/>
            <a:ext cx="30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04104" y="1915906"/>
            <a:ext cx="45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05492" y="31559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19098" y="31583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534400" y="1644466"/>
            <a:ext cx="1752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Virtual stack</a:t>
            </a:r>
          </a:p>
          <a:p>
            <a:pPr algn="ctr"/>
            <a:endParaRPr lang="en-US" altLang="zh-CN" sz="2000" b="1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1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…</a:t>
            </a:r>
            <a:endParaRPr lang="en-US" altLang="zh-CN" sz="2000" b="1" dirty="0" smtClean="0">
              <a:solidFill>
                <a:srgbClr val="73B900"/>
              </a:solidFill>
            </a:endParaRPr>
          </a:p>
          <a:p>
            <a:pPr algn="ctr"/>
            <a:endParaRPr lang="en-US" altLang="zh-CN" sz="2000" b="1" dirty="0" smtClean="0">
              <a:solidFill>
                <a:srgbClr val="73B900"/>
              </a:solidFill>
            </a:endParaRPr>
          </a:p>
          <a:p>
            <a:pPr algn="ctr"/>
            <a:endParaRPr lang="en-US" altLang="zh-CN" sz="2000" b="1" dirty="0" smtClean="0">
              <a:solidFill>
                <a:srgbClr val="73B900"/>
              </a:solidFill>
            </a:endParaRP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</a:rPr>
              <a:t>Traverse state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sym typeface="Wingdings" pitchFamily="2" charset="2"/>
              </a:rPr>
              <a:t>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sym typeface="Wingdings" pitchFamily="2" charset="2"/>
              </a:rPr>
              <a:t>Back track state</a:t>
            </a:r>
            <a:endParaRPr lang="en-US" altLang="zh-CN" sz="2000" b="1" dirty="0" smtClean="0">
              <a:solidFill>
                <a:srgbClr val="73B9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stack using bits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57803" y="1624306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237803" y="2704306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677803" y="270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7803" y="3782718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950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2206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978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1453203" y="2199706"/>
            <a:ext cx="622800" cy="386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H="1">
            <a:off x="2209803" y="2205106"/>
            <a:ext cx="622800" cy="375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733203" y="3279706"/>
            <a:ext cx="622800" cy="386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1374303" y="3358606"/>
            <a:ext cx="622800" cy="228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H="1">
            <a:off x="2898603" y="3285106"/>
            <a:ext cx="622800" cy="375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2370303" y="3353205"/>
            <a:ext cx="622803" cy="23940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504698" y="1912730"/>
            <a:ext cx="2819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6244097" y="2992731"/>
            <a:ext cx="2160002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0800000">
            <a:off x="4504698" y="4072730"/>
            <a:ext cx="2818606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 flipH="1" flipV="1">
            <a:off x="3425492" y="2993524"/>
            <a:ext cx="2158412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503904" y="3155948"/>
            <a:ext cx="2819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>
            <a:off x="4960310" y="3613148"/>
            <a:ext cx="914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5482892" y="2535530"/>
            <a:ext cx="1240836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H="1">
            <a:off x="4757602" y="1494225"/>
            <a:ext cx="940800" cy="837009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6200000" flipH="1">
            <a:off x="5564301" y="2465333"/>
            <a:ext cx="2299204" cy="2134794"/>
          </a:xfrm>
          <a:prstGeom prst="line">
            <a:avLst/>
          </a:prstGeom>
          <a:ln w="31750">
            <a:solidFill>
              <a:srgbClr val="92D05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0800000" flipV="1">
            <a:off x="6562098" y="3540124"/>
            <a:ext cx="381794" cy="30400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562098" y="3691730"/>
            <a:ext cx="533400" cy="15240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6943892" y="3540124"/>
            <a:ext cx="151606" cy="15160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4695198" y="2497430"/>
            <a:ext cx="381000" cy="1524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809497" y="2624930"/>
            <a:ext cx="457201" cy="1392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61899" y="2383128"/>
            <a:ext cx="304799" cy="241802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4802500" y="3228326"/>
            <a:ext cx="318794" cy="3048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0800000" flipV="1">
            <a:off x="4961900" y="3540124"/>
            <a:ext cx="152399" cy="151606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4650497" y="3380328"/>
            <a:ext cx="470400" cy="152403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05492" y="1915906"/>
            <a:ext cx="30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04104" y="1915906"/>
            <a:ext cx="45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05492" y="31559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19098" y="31583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534400" y="1644466"/>
            <a:ext cx="175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Virtual stack</a:t>
            </a:r>
          </a:p>
          <a:p>
            <a:pPr algn="ctr"/>
            <a:endParaRPr lang="en-US" altLang="zh-CN" sz="2000" b="1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5E9200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…</a:t>
            </a:r>
          </a:p>
          <a:p>
            <a:pPr algn="ctr"/>
            <a:endParaRPr lang="en-US" altLang="zh-CN" sz="2000" b="1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altLang="zh-CN" sz="2000" b="1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Back track state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stack using bits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57803" y="1624306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237803" y="270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677803" y="270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7803" y="3782718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950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2206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978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1453203" y="2199706"/>
            <a:ext cx="622800" cy="386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H="1">
            <a:off x="2209803" y="2205106"/>
            <a:ext cx="622800" cy="375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733203" y="3279706"/>
            <a:ext cx="622800" cy="386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1374303" y="3358606"/>
            <a:ext cx="622800" cy="228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H="1">
            <a:off x="2898603" y="3285106"/>
            <a:ext cx="622800" cy="375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2370303" y="3353205"/>
            <a:ext cx="622803" cy="23940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504698" y="1912730"/>
            <a:ext cx="2819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6244097" y="2992731"/>
            <a:ext cx="2160002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0800000">
            <a:off x="4504698" y="4072730"/>
            <a:ext cx="2818606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 flipH="1" flipV="1">
            <a:off x="3425492" y="2993524"/>
            <a:ext cx="2158412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503904" y="3155948"/>
            <a:ext cx="2819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>
            <a:off x="4960310" y="3613148"/>
            <a:ext cx="914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5482892" y="2535530"/>
            <a:ext cx="1240836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H="1">
            <a:off x="4757602" y="1494225"/>
            <a:ext cx="940800" cy="837009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6200000" flipH="1">
            <a:off x="5564301" y="2465333"/>
            <a:ext cx="2299204" cy="2134794"/>
          </a:xfrm>
          <a:prstGeom prst="line">
            <a:avLst/>
          </a:prstGeom>
          <a:ln w="31750">
            <a:solidFill>
              <a:srgbClr val="92D05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0800000" flipV="1">
            <a:off x="6562098" y="3540124"/>
            <a:ext cx="381794" cy="30400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562098" y="3691730"/>
            <a:ext cx="533400" cy="15240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6943892" y="3540124"/>
            <a:ext cx="151606" cy="15160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4695198" y="2497430"/>
            <a:ext cx="381000" cy="1524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809497" y="2624930"/>
            <a:ext cx="457201" cy="1392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61899" y="2383128"/>
            <a:ext cx="304799" cy="241802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4802500" y="3228326"/>
            <a:ext cx="318794" cy="3048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0800000" flipV="1">
            <a:off x="4961900" y="3540124"/>
            <a:ext cx="152399" cy="151606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4650497" y="3380328"/>
            <a:ext cx="470400" cy="152403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05492" y="1915906"/>
            <a:ext cx="30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04104" y="1915906"/>
            <a:ext cx="45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05492" y="31559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19098" y="31583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534400" y="1644466"/>
            <a:ext cx="175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Virtual stack</a:t>
            </a:r>
          </a:p>
          <a:p>
            <a:pPr algn="ctr"/>
            <a:endParaRPr lang="en-US" altLang="zh-CN" sz="2000" b="1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5E9200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5E9200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…</a:t>
            </a:r>
            <a:endParaRPr lang="en-US" altLang="zh-CN" sz="2000" b="1" dirty="0" smtClean="0">
              <a:solidFill>
                <a:srgbClr val="73B900"/>
              </a:solidFill>
            </a:endParaRPr>
          </a:p>
          <a:p>
            <a:pPr algn="ctr"/>
            <a:endParaRPr lang="en-US" altLang="zh-CN" sz="2000" b="1" dirty="0" smtClean="0">
              <a:solidFill>
                <a:srgbClr val="73B900"/>
              </a:solidFill>
            </a:endParaRPr>
          </a:p>
          <a:p>
            <a:pPr algn="ctr"/>
            <a:endParaRPr lang="en-US" altLang="zh-CN" sz="2000" b="1" dirty="0" smtClean="0">
              <a:solidFill>
                <a:srgbClr val="73B900"/>
              </a:solidFill>
            </a:endParaRP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</a:rPr>
              <a:t>Back track state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stack using bits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57803" y="1624306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237803" y="270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677803" y="2704306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7803" y="3782718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950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2206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978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1453203" y="2199706"/>
            <a:ext cx="622800" cy="386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H="1">
            <a:off x="2209803" y="2205106"/>
            <a:ext cx="622800" cy="375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733203" y="3279706"/>
            <a:ext cx="622800" cy="386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1374303" y="3358606"/>
            <a:ext cx="622800" cy="228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H="1">
            <a:off x="2898603" y="3285106"/>
            <a:ext cx="622800" cy="375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2370303" y="3353205"/>
            <a:ext cx="622803" cy="23940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504698" y="1912730"/>
            <a:ext cx="2819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6244097" y="2992731"/>
            <a:ext cx="2160002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0800000">
            <a:off x="4504698" y="4072730"/>
            <a:ext cx="2818606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 flipH="1" flipV="1">
            <a:off x="3425492" y="2993524"/>
            <a:ext cx="2158412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503904" y="3155948"/>
            <a:ext cx="2819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>
            <a:off x="4960310" y="3613148"/>
            <a:ext cx="914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5482892" y="2535530"/>
            <a:ext cx="1240836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H="1">
            <a:off x="4757602" y="1494225"/>
            <a:ext cx="940800" cy="837009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6200000" flipH="1">
            <a:off x="5564301" y="2465333"/>
            <a:ext cx="2299204" cy="2134794"/>
          </a:xfrm>
          <a:prstGeom prst="line">
            <a:avLst/>
          </a:prstGeom>
          <a:ln w="31750">
            <a:solidFill>
              <a:srgbClr val="92D05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0800000" flipV="1">
            <a:off x="6562098" y="3540124"/>
            <a:ext cx="381794" cy="30400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562098" y="3691730"/>
            <a:ext cx="533400" cy="15240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6943892" y="3540124"/>
            <a:ext cx="151606" cy="15160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4695198" y="2497430"/>
            <a:ext cx="381000" cy="1524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809497" y="2624930"/>
            <a:ext cx="457201" cy="1392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61899" y="2383128"/>
            <a:ext cx="304799" cy="241802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4802500" y="3228326"/>
            <a:ext cx="318794" cy="3048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0800000" flipV="1">
            <a:off x="4961900" y="3540124"/>
            <a:ext cx="152399" cy="151606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4650497" y="3380328"/>
            <a:ext cx="470400" cy="152403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05492" y="1915906"/>
            <a:ext cx="30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04104" y="1915906"/>
            <a:ext cx="45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05492" y="31559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19098" y="31583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534400" y="1644466"/>
            <a:ext cx="175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Virtual stack</a:t>
            </a:r>
          </a:p>
          <a:p>
            <a:pPr algn="ctr"/>
            <a:endParaRPr lang="en-US" altLang="zh-CN" sz="2000" b="1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5E9200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…</a:t>
            </a:r>
            <a:endParaRPr lang="en-US" altLang="zh-CN" sz="2000" b="1" dirty="0" smtClean="0">
              <a:solidFill>
                <a:srgbClr val="73B900"/>
              </a:solidFill>
            </a:endParaRPr>
          </a:p>
          <a:p>
            <a:pPr algn="ctr"/>
            <a:endParaRPr lang="en-US" altLang="zh-CN" sz="2000" b="1" dirty="0" smtClean="0">
              <a:solidFill>
                <a:srgbClr val="73B900"/>
              </a:solidFill>
            </a:endParaRPr>
          </a:p>
          <a:p>
            <a:pPr algn="ctr"/>
            <a:endParaRPr lang="en-US" altLang="zh-CN" sz="2000" b="1" dirty="0" smtClean="0">
              <a:solidFill>
                <a:srgbClr val="73B900"/>
              </a:solidFill>
            </a:endParaRP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</a:rPr>
              <a:t>Traverse state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The highlight of my work.</a:t>
            </a:r>
          </a:p>
          <a:p>
            <a:r>
              <a:rPr lang="en-US" altLang="zh-CN" sz="2600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What’s ray tracing.</a:t>
            </a:r>
          </a:p>
          <a:p>
            <a:r>
              <a:rPr lang="en-US" altLang="zh-CN" sz="2600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How do I map ray tracing algorithm on CUDA hardware.</a:t>
            </a:r>
          </a:p>
          <a:p>
            <a:r>
              <a:rPr lang="en-US" altLang="zh-CN" sz="2600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The performance of the algorithm.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stack using bits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57803" y="1624306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237803" y="270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677803" y="2704306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7803" y="3782718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950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220603" y="3784306"/>
            <a:ext cx="457200" cy="457200"/>
          </a:xfrm>
          <a:prstGeom prst="ellipse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97803" y="3784306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1453203" y="2199706"/>
            <a:ext cx="622800" cy="386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H="1">
            <a:off x="2209803" y="2205106"/>
            <a:ext cx="622800" cy="375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733203" y="3279706"/>
            <a:ext cx="622800" cy="386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1374303" y="3358606"/>
            <a:ext cx="622800" cy="228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H="1">
            <a:off x="2898603" y="3285106"/>
            <a:ext cx="622800" cy="375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2370303" y="3353205"/>
            <a:ext cx="622803" cy="23940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504698" y="1912730"/>
            <a:ext cx="2819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6244097" y="2992731"/>
            <a:ext cx="2160002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0800000">
            <a:off x="4504698" y="4072730"/>
            <a:ext cx="2818606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 flipH="1" flipV="1">
            <a:off x="3425492" y="2993524"/>
            <a:ext cx="2158412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503904" y="3155948"/>
            <a:ext cx="2819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>
            <a:off x="4960310" y="3613148"/>
            <a:ext cx="914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5482892" y="2535530"/>
            <a:ext cx="1240836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H="1">
            <a:off x="4757602" y="1494225"/>
            <a:ext cx="940800" cy="837009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6200000" flipH="1">
            <a:off x="5564301" y="2465333"/>
            <a:ext cx="2299204" cy="2134794"/>
          </a:xfrm>
          <a:prstGeom prst="line">
            <a:avLst/>
          </a:prstGeom>
          <a:ln w="31750">
            <a:solidFill>
              <a:srgbClr val="92D05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0800000" flipV="1">
            <a:off x="6562098" y="3540124"/>
            <a:ext cx="381794" cy="30400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562098" y="3691730"/>
            <a:ext cx="533400" cy="15240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6943892" y="3540124"/>
            <a:ext cx="151606" cy="15160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4695198" y="2497430"/>
            <a:ext cx="381000" cy="1524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809497" y="2624930"/>
            <a:ext cx="457201" cy="1392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61899" y="2383128"/>
            <a:ext cx="304799" cy="241802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4802500" y="3228326"/>
            <a:ext cx="318794" cy="304801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0800000" flipV="1">
            <a:off x="4961900" y="3540124"/>
            <a:ext cx="152399" cy="151606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H="1">
            <a:off x="4650497" y="3380328"/>
            <a:ext cx="470400" cy="152403"/>
          </a:xfrm>
          <a:prstGeom prst="line">
            <a:avLst/>
          </a:prstGeom>
          <a:ln w="3175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05492" y="1915906"/>
            <a:ext cx="30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04104" y="1915906"/>
            <a:ext cx="45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05492" y="31559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19098" y="31583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534400" y="1644466"/>
            <a:ext cx="175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Virtual stack</a:t>
            </a:r>
          </a:p>
          <a:p>
            <a:pPr algn="ctr"/>
            <a:endParaRPr lang="en-US" altLang="zh-CN" sz="2000" b="1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0</a:t>
            </a: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…</a:t>
            </a:r>
            <a:endParaRPr lang="en-US" altLang="zh-CN" sz="2000" b="1" dirty="0" smtClean="0">
              <a:solidFill>
                <a:srgbClr val="73B900"/>
              </a:solidFill>
            </a:endParaRPr>
          </a:p>
          <a:p>
            <a:pPr algn="ctr"/>
            <a:endParaRPr lang="en-US" altLang="zh-CN" sz="2000" b="1" dirty="0" smtClean="0">
              <a:solidFill>
                <a:srgbClr val="73B900"/>
              </a:solidFill>
            </a:endParaRPr>
          </a:p>
          <a:p>
            <a:pPr algn="ctr"/>
            <a:endParaRPr lang="en-US" altLang="zh-CN" sz="2000" b="1" dirty="0" smtClean="0">
              <a:solidFill>
                <a:srgbClr val="73B900"/>
              </a:solidFill>
            </a:endParaRPr>
          </a:p>
          <a:p>
            <a:pPr algn="ctr"/>
            <a:r>
              <a:rPr lang="en-US" altLang="zh-CN" sz="2000" b="1" dirty="0" smtClean="0">
                <a:solidFill>
                  <a:srgbClr val="73B900"/>
                </a:solidFill>
              </a:rPr>
              <a:t>Traverse state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performance of the algorithm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400800" y="1638300"/>
          <a:ext cx="3505202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  <a:gridCol w="1752601"/>
              </a:tblGrid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GPU</a:t>
                      </a:r>
                      <a:endParaRPr lang="zh-CN" altLang="en-US" dirty="0"/>
                    </a:p>
                  </a:txBody>
                  <a:tcPr>
                    <a:solidFill>
                      <a:srgbClr val="5E9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FPS</a:t>
                      </a:r>
                      <a:endParaRPr lang="zh-CN" altLang="en-US" dirty="0"/>
                    </a:p>
                  </a:txBody>
                  <a:tcPr>
                    <a:solidFill>
                      <a:srgbClr val="5E9200"/>
                    </a:solidFill>
                  </a:tcPr>
                </a:tc>
              </a:tr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GTX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285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GTX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460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:\CUDA Contest\CUDA Ray Tracing\gallery\corne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1008000"/>
            <a:ext cx="4499999" cy="3600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752600" y="486918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Cornell Box  ( 34 triangles 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39243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70 times faster than a naïve CPU ray tracing algorithm.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performance of the algorithm</a:t>
            </a:r>
            <a:endParaRPr lang="zh-CN" altLang="en-US" dirty="0"/>
          </a:p>
        </p:txBody>
      </p:sp>
      <p:pic>
        <p:nvPicPr>
          <p:cNvPr id="2050" name="Picture 2" descr="H:\CUDA Contest\CUDA Ray Tracing\gallery\dragon_on_tab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08000"/>
            <a:ext cx="4500001" cy="3600000"/>
          </a:xfrm>
          <a:prstGeom prst="rect">
            <a:avLst/>
          </a:prstGeom>
          <a:noFill/>
        </p:spPr>
      </p:pic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400800" y="1638300"/>
          <a:ext cx="3505202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  <a:gridCol w="1752601"/>
              </a:tblGrid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GPU</a:t>
                      </a:r>
                      <a:endParaRPr lang="zh-CN" altLang="en-US" dirty="0"/>
                    </a:p>
                  </a:txBody>
                  <a:tcPr>
                    <a:solidFill>
                      <a:srgbClr val="5E9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FPS</a:t>
                      </a:r>
                      <a:endParaRPr lang="zh-CN" altLang="en-US" dirty="0"/>
                    </a:p>
                  </a:txBody>
                  <a:tcPr>
                    <a:solidFill>
                      <a:srgbClr val="5E9200"/>
                    </a:solidFill>
                  </a:tcPr>
                </a:tc>
              </a:tr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GTX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285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GTX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460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0800" y="39243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18 times faster than a naïve CPU ray tracing algorithm.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4869181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Dragon on table ( 872870 triangles )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gallery</a:t>
            </a:r>
            <a:endParaRPr lang="zh-CN" altLang="en-US" dirty="0"/>
          </a:p>
        </p:txBody>
      </p:sp>
      <p:pic>
        <p:nvPicPr>
          <p:cNvPr id="1026" name="Picture 2" descr="H:\CUDA Contest\CUDA Ray Tracing\gallery\billi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1104900"/>
            <a:ext cx="2700000" cy="2160000"/>
          </a:xfrm>
          <a:prstGeom prst="rect">
            <a:avLst/>
          </a:prstGeom>
          <a:noFill/>
        </p:spPr>
      </p:pic>
      <p:pic>
        <p:nvPicPr>
          <p:cNvPr id="1027" name="Picture 3" descr="H:\CUDA Contest\CUDA Ray Tracing\gallery\bunny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1104900"/>
            <a:ext cx="2700000" cy="2160000"/>
          </a:xfrm>
          <a:prstGeom prst="rect">
            <a:avLst/>
          </a:prstGeom>
          <a:noFill/>
        </p:spPr>
      </p:pic>
      <p:pic>
        <p:nvPicPr>
          <p:cNvPr id="1028" name="Picture 4" descr="H:\CUDA Contest\CUDA Ray Tracing\gallery\happy_buddha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543300"/>
            <a:ext cx="2700000" cy="2160000"/>
          </a:xfrm>
          <a:prstGeom prst="rect">
            <a:avLst/>
          </a:prstGeom>
          <a:noFill/>
        </p:spPr>
      </p:pic>
      <p:pic>
        <p:nvPicPr>
          <p:cNvPr id="1030" name="Picture 6" descr="H:\CUDA Contest\CUDA Ray Tracing\gallery\toasters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69401" y="1104900"/>
            <a:ext cx="2700000" cy="2160000"/>
          </a:xfrm>
          <a:prstGeom prst="rect">
            <a:avLst/>
          </a:prstGeom>
          <a:noFill/>
        </p:spPr>
      </p:pic>
      <p:pic>
        <p:nvPicPr>
          <p:cNvPr id="1031" name="Picture 7" descr="H:\CUDA Contest\CUDA Ray Tracing\gallery\ches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1" y="3543300"/>
            <a:ext cx="2700000" cy="2160000"/>
          </a:xfrm>
          <a:prstGeom prst="rect">
            <a:avLst/>
          </a:prstGeom>
          <a:noFill/>
        </p:spPr>
      </p:pic>
      <p:pic>
        <p:nvPicPr>
          <p:cNvPr id="3074" name="Picture 2" descr="H:\CUDA Contest\CUDA Ray Tracing\gallery\dragon_on_table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69401" y="3543300"/>
            <a:ext cx="2700000" cy="2160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highlight of my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Mapping ray tracing algorithm on CUDA hardware well , support texture , shadow , reflection , refraction and multiple lights.</a:t>
            </a:r>
          </a:p>
          <a:p>
            <a:r>
              <a:rPr lang="en-US" altLang="zh-CN" sz="2600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A depth first search algorithm in GPU kernel without hardware stack.</a:t>
            </a:r>
          </a:p>
          <a:p>
            <a:r>
              <a:rPr lang="en-US" altLang="zh-CN" sz="2600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Achieving interactive performance for complex scenes.</a:t>
            </a:r>
            <a:endParaRPr lang="zh-CN" altLang="en-US" sz="2600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way ray tracing works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686300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In computer graphics, ray tracing is a technique for generating an image by tracing the path of light through pixels in an image plane.</a:t>
            </a:r>
            <a:endParaRPr lang="zh-CN" altLang="en-US" sz="2000" b="1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333500"/>
            <a:ext cx="469399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ray tracing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Ray tracing can generate photo realistic images.( reflection, refraction )</a:t>
            </a:r>
          </a:p>
          <a:p>
            <a:r>
              <a:rPr lang="en-US" altLang="zh-CN" sz="2600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Ray tracing is software rendering , which means that every pass is programmable.</a:t>
            </a:r>
          </a:p>
          <a:p>
            <a:r>
              <a:rPr lang="en-US" altLang="zh-CN" sz="2600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Ray tracing could be mixed with other algorithm, such as photon mapping , </a:t>
            </a:r>
            <a:r>
              <a:rPr lang="en-US" altLang="zh-CN" sz="2600" dirty="0" err="1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radiosity</a:t>
            </a:r>
            <a:r>
              <a:rPr lang="en-US" altLang="zh-CN" sz="2600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.</a:t>
            </a:r>
            <a:endParaRPr lang="zh-CN" altLang="en-US" sz="2600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naïve ray tracing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439863"/>
            <a:ext cx="10042525" cy="427037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The following operations are performed for each pixel:</a:t>
            </a:r>
            <a:endParaRPr lang="zh-CN" altLang="en-US" sz="2000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3733800" y="2171700"/>
          <a:ext cx="6858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066800" y="2171700"/>
            <a:ext cx="2514151" cy="681279"/>
            <a:chOff x="1859798" y="772"/>
            <a:chExt cx="2514151" cy="681279"/>
          </a:xfrm>
          <a:scene3d>
            <a:camera prst="orthographicFront"/>
            <a:lightRig rig="chilly" dir="t"/>
          </a:scene3d>
        </p:grpSpPr>
        <p:sp>
          <p:nvSpPr>
            <p:cNvPr id="7" name="圆角矩形 6"/>
            <p:cNvSpPr/>
            <p:nvPr/>
          </p:nvSpPr>
          <p:spPr>
            <a:xfrm>
              <a:off x="1859798" y="772"/>
              <a:ext cx="2514151" cy="681279"/>
            </a:xfrm>
            <a:prstGeom prst="roundRect">
              <a:avLst/>
            </a:prstGeom>
            <a:solidFill>
              <a:srgbClr val="76B9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1893055" y="34029"/>
              <a:ext cx="2447637" cy="61476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700" kern="12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19200" y="21717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primary ray for current pixel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580951" y="2552700"/>
            <a:ext cx="190544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naïve ray tracing algorithm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12804" y="1981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12804" y="33147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90104" y="2705100"/>
            <a:ext cx="266700" cy="3429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990898" y="2570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989310" y="31805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971848" y="39044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990104" y="4038600"/>
            <a:ext cx="266700" cy="3429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rot="5400000">
            <a:off x="971848" y="45140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812804" y="4648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018804" y="1981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018804" y="33147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23590" y="2705100"/>
            <a:ext cx="266700" cy="3429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rot="5400000">
            <a:off x="2224384" y="2570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2222796" y="31805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238004" y="1981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457204" y="1981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457204" y="33147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661990" y="2705100"/>
            <a:ext cx="266700" cy="3429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rot="5400000">
            <a:off x="4662784" y="2570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>
            <a:off x="4661196" y="31805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5676404" y="1981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676404" y="33147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881190" y="2705100"/>
            <a:ext cx="266700" cy="3429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5881984" y="2570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5400000">
            <a:off x="5880396" y="31805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5883572" y="39044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5900240" y="4038600"/>
            <a:ext cx="266700" cy="3429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5885160" y="45140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5670052" y="4648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940056" y="1981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9601200" y="14859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10600" y="19812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Accumulate shading result ( get intersection , </a:t>
            </a:r>
            <a:r>
              <a:rPr lang="en-US" altLang="zh-CN" dirty="0" err="1" smtClean="0"/>
              <a:t>brdf</a:t>
            </a:r>
            <a:r>
              <a:rPr lang="en-US" altLang="zh-CN" dirty="0" smtClean="0"/>
              <a:t> )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9829800" y="3162300"/>
            <a:ext cx="266700" cy="3429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686800" y="3505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next level ray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1574804" y="1485900"/>
            <a:ext cx="412252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49056" y="1485900"/>
            <a:ext cx="412252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968256" y="1485900"/>
            <a:ext cx="412252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187456" y="1485900"/>
            <a:ext cx="412252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451604" y="1485900"/>
            <a:ext cx="412252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90104" y="1314450"/>
            <a:ext cx="266700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989310" y="178990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2209800" y="1333500"/>
            <a:ext cx="266700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2209006" y="1808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3467100" y="1333500"/>
            <a:ext cx="266700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rot="5400000">
            <a:off x="3466306" y="1808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4686300" y="1333500"/>
            <a:ext cx="266700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4685506" y="1808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5867400" y="1333500"/>
            <a:ext cx="266700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 rot="5400000">
            <a:off x="5866606" y="1808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7124700" y="1333500"/>
            <a:ext cx="266700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 rot="5400000">
            <a:off x="7123906" y="1808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9829800" y="4400550"/>
            <a:ext cx="266700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686800" y="474345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primary ray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problems need to be solved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2148681"/>
            <a:ext cx="10042525" cy="1417637"/>
          </a:xfrm>
        </p:spPr>
        <p:txBody>
          <a:bodyPr/>
          <a:lstStyle/>
          <a:p>
            <a:r>
              <a:rPr lang="en-US" altLang="zh-CN" sz="2600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How to map the algorithm on CUDA hardware.</a:t>
            </a:r>
          </a:p>
          <a:p>
            <a:endParaRPr lang="en-US" altLang="zh-CN" sz="2600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600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How to traverse KD-Tree to get the intersection result.</a:t>
            </a:r>
            <a:endParaRPr lang="zh-CN" altLang="en-US" sz="2600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圆角矩形 58"/>
          <p:cNvSpPr/>
          <p:nvPr/>
        </p:nvSpPr>
        <p:spPr>
          <a:xfrm>
            <a:off x="3154360" y="943659"/>
            <a:ext cx="889004" cy="443728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4352426" y="943659"/>
            <a:ext cx="889004" cy="443728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5574802" y="943659"/>
            <a:ext cx="889004" cy="443728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6858000" y="943659"/>
            <a:ext cx="889004" cy="443728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1930396" y="952500"/>
            <a:ext cx="889004" cy="443728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685800" y="952500"/>
            <a:ext cx="889004" cy="443728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simple way of doing GPU ray tracing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12804" y="1981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12804" y="33147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90104" y="2705100"/>
            <a:ext cx="266700" cy="3429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990898" y="2570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>
            <a:off x="989310" y="31805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971848" y="39044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90104" y="4038600"/>
            <a:ext cx="266700" cy="3429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971848" y="45140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12804" y="4648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018804" y="1981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018804" y="33147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223590" y="2705100"/>
            <a:ext cx="266700" cy="3429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rot="5400000">
            <a:off x="2224384" y="2570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>
            <a:off x="2222796" y="31805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238004" y="1981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457204" y="1981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457204" y="33147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661990" y="2705100"/>
            <a:ext cx="266700" cy="3429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rot="5400000">
            <a:off x="4662784" y="2570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661196" y="31805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5676404" y="1981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676404" y="33147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881190" y="2705100"/>
            <a:ext cx="266700" cy="3429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5881984" y="2570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>
            <a:off x="5880396" y="31805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5883572" y="39044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900240" y="4038600"/>
            <a:ext cx="266700" cy="3429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5885160" y="45140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5670052" y="4648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940056" y="1981200"/>
            <a:ext cx="685800" cy="457200"/>
          </a:xfrm>
          <a:prstGeom prst="roundRect">
            <a:avLst/>
          </a:prstGeom>
          <a:solidFill>
            <a:srgbClr val="5E92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90104" y="1314450"/>
            <a:ext cx="266700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rot="5400000">
            <a:off x="989310" y="178990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2209800" y="1333500"/>
            <a:ext cx="266700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rot="5400000">
            <a:off x="2209006" y="1808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3467100" y="1333500"/>
            <a:ext cx="266700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 rot="5400000">
            <a:off x="3466306" y="1808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4686300" y="1333500"/>
            <a:ext cx="266700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 rot="5400000">
            <a:off x="4685506" y="1808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5867400" y="1333500"/>
            <a:ext cx="266700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 rot="5400000">
            <a:off x="5866606" y="1808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124700" y="1333500"/>
            <a:ext cx="266700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 rot="5400000">
            <a:off x="7123906" y="1808956"/>
            <a:ext cx="2667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382000" y="105787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Each pixel is processed by one single thread.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229600" y="2253734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3B900"/>
                </a:solidFill>
                <a:latin typeface="+mj-lt"/>
                <a:ea typeface="+mj-ea"/>
                <a:cs typeface="+mj-cs"/>
              </a:rPr>
              <a:t>Problem</a:t>
            </a:r>
            <a:endParaRPr lang="zh-CN" altLang="en-US" sz="2000" b="1" dirty="0" smtClean="0">
              <a:solidFill>
                <a:srgbClr val="73B9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382000" y="2653844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Divergence in warp will cause bad performance.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8635996" y="4479577"/>
            <a:ext cx="508004" cy="98923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9296400" y="4736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thread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_Corp_16x9_BLK_2007">
  <a:themeElements>
    <a:clrScheme name="PPT_Template_Corp_16x9_rev2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PPT_Template_Corp_16x9_re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_Template_Corp_16x9_rev1">
  <a:themeElements>
    <a:clrScheme name="PPT_Template_Corp_16x9_rev1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PPT_Template_Corp_16x9_re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E9200"/>
        </a:solidFill>
        <a:ln>
          <a:noFill/>
        </a:ln>
        <a:scene3d>
          <a:camera prst="orthographicFront"/>
          <a:lightRig rig="threePt" dir="t"/>
        </a:scene3d>
        <a:sp3d>
          <a:bevelT w="165100" prst="coolSlant"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PT_Template_Corp_16x9_rev1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PPT_Temp_Corp_16x9_BLK_2007</Template>
  <TotalTime>62564</TotalTime>
  <Words>621</Words>
  <Application>Microsoft Office PowerPoint</Application>
  <PresentationFormat>自定义</PresentationFormat>
  <Paragraphs>265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PPT_Temp_Corp_16x9_BLK_2007</vt:lpstr>
      <vt:lpstr>PPT_Template_Corp_16x9_rev1</vt:lpstr>
      <vt:lpstr>Interactive Ray Tracing using KD-Tree in DFS manner</vt:lpstr>
      <vt:lpstr>Agenda</vt:lpstr>
      <vt:lpstr>The highlight of my work</vt:lpstr>
      <vt:lpstr>The way ray tracing works</vt:lpstr>
      <vt:lpstr>Why ray tracing</vt:lpstr>
      <vt:lpstr>A naïve ray tracing algorithm</vt:lpstr>
      <vt:lpstr>A naïve ray tracing algorithm</vt:lpstr>
      <vt:lpstr>The problems need to be solved</vt:lpstr>
      <vt:lpstr>A simple way of doing GPU ray tracing</vt:lpstr>
      <vt:lpstr>The way my algorithm works</vt:lpstr>
      <vt:lpstr>Depth first search in KD-Tree</vt:lpstr>
      <vt:lpstr>Depth first search in KD-Tree</vt:lpstr>
      <vt:lpstr>Virtual stack using bits</vt:lpstr>
      <vt:lpstr>Virtual stack using bits</vt:lpstr>
      <vt:lpstr>Virtual stack using bits</vt:lpstr>
      <vt:lpstr>Virtual stack using bits</vt:lpstr>
      <vt:lpstr>Virtual stack using bits</vt:lpstr>
      <vt:lpstr>Virtual stack using bits</vt:lpstr>
      <vt:lpstr>Virtual stack using bits</vt:lpstr>
      <vt:lpstr>Virtual stack using bits</vt:lpstr>
      <vt:lpstr>The performance of the algorithm</vt:lpstr>
      <vt:lpstr>The performance of the algorithm</vt:lpstr>
      <vt:lpstr>The gallery</vt:lpstr>
    </vt:vector>
  </TitlesOfParts>
  <Manager>Sharon Clay</Manager>
  <Company>NVIDIA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Spec System</dc:title>
  <dc:subject>NESS and interface and module spec system</dc:subject>
  <dc:creator>bgarlick Benjamin Garlick</dc:creator>
  <cp:lastModifiedBy>codeboycjy</cp:lastModifiedBy>
  <cp:revision>333</cp:revision>
  <dcterms:created xsi:type="dcterms:W3CDTF">2009-02-10T03:43:46Z</dcterms:created>
  <dcterms:modified xsi:type="dcterms:W3CDTF">2010-12-11T04:50:01Z</dcterms:modified>
</cp:coreProperties>
</file>