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78" r:id="rId5"/>
    <p:sldId id="263" r:id="rId6"/>
    <p:sldId id="265" r:id="rId7"/>
    <p:sldId id="266" r:id="rId8"/>
    <p:sldId id="267" r:id="rId9"/>
    <p:sldId id="268" r:id="rId10"/>
    <p:sldId id="269" r:id="rId11"/>
    <p:sldId id="272" r:id="rId12"/>
    <p:sldId id="273" r:id="rId13"/>
    <p:sldId id="274" r:id="rId14"/>
    <p:sldId id="271" r:id="rId15"/>
    <p:sldId id="275" r:id="rId16"/>
    <p:sldId id="276" r:id="rId17"/>
    <p:sldId id="279" r:id="rId18"/>
    <p:sldId id="280" r:id="rId19"/>
    <p:sldId id="281"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BR" smtClean="0"/>
              <a:t>Clique para editar o título mestre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5/26/2024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5/26/2024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257300" y="2909102"/>
            <a:ext cx="4800600" cy="29963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633864" y="2909102"/>
            <a:ext cx="4800600" cy="29963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BR" smtClean="0"/>
              <a:t>Clique para editar o título mestre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5/26/2024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5/26/2024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5/26/2024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Falconsai/text_summarization" TargetMode="External"/><Relationship Id="rId2" Type="http://schemas.openxmlformats.org/officeDocument/2006/relationships/hyperlink" Target="https://huggingface.co/lxyuan/distilbert-base-multilingual-cased-sentiments-studen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8522" y="1870284"/>
            <a:ext cx="10318418" cy="2618589"/>
          </a:xfrm>
        </p:spPr>
        <p:txBody>
          <a:bodyPr/>
          <a:lstStyle/>
          <a:p>
            <a:r>
              <a:rPr lang="pt-BR" dirty="0" smtClean="0"/>
              <a:t>Library </a:t>
            </a:r>
            <a:r>
              <a:rPr lang="pt-BR" sz="9600" dirty="0" err="1" smtClean="0"/>
              <a:t>seekers</a:t>
            </a:r>
            <a:endParaRPr lang="pt-BR" dirty="0"/>
          </a:p>
        </p:txBody>
      </p:sp>
    </p:spTree>
    <p:extLst>
      <p:ext uri="{BB962C8B-B14F-4D97-AF65-F5344CB8AC3E}">
        <p14:creationId xmlns:p14="http://schemas.microsoft.com/office/powerpoint/2010/main" val="137905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26291" y="624016"/>
            <a:ext cx="6253548" cy="5002839"/>
          </a:xfrm>
          <a:prstGeom prst="rect">
            <a:avLst/>
          </a:prstGeom>
        </p:spPr>
      </p:pic>
      <p:sp>
        <p:nvSpPr>
          <p:cNvPr id="3" name="CaixaDeTexto 2"/>
          <p:cNvSpPr txBox="1"/>
          <p:nvPr/>
        </p:nvSpPr>
        <p:spPr>
          <a:xfrm>
            <a:off x="7858895" y="2001794"/>
            <a:ext cx="3220997" cy="2031325"/>
          </a:xfrm>
          <a:prstGeom prst="rect">
            <a:avLst/>
          </a:prstGeom>
          <a:noFill/>
        </p:spPr>
        <p:txBody>
          <a:bodyPr wrap="square" rtlCol="0">
            <a:spAutoFit/>
          </a:bodyPr>
          <a:lstStyle/>
          <a:p>
            <a:pPr algn="just"/>
            <a:r>
              <a:rPr lang="pt-BR" dirty="0" smtClean="0"/>
              <a:t>Para uma editora, da mesma forma como os livros, mapear o desempenho de cada autor na visão dos leitores, traz muito valor na tomada de decisão dos investimentos em adquirir novos livros.</a:t>
            </a:r>
            <a:endParaRPr lang="pt-BR" dirty="0"/>
          </a:p>
        </p:txBody>
      </p:sp>
    </p:spTree>
    <p:extLst>
      <p:ext uri="{BB962C8B-B14F-4D97-AF65-F5344CB8AC3E}">
        <p14:creationId xmlns:p14="http://schemas.microsoft.com/office/powerpoint/2010/main" val="182702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rmAutofit/>
          </a:bodyPr>
          <a:lstStyle/>
          <a:p>
            <a:r>
              <a:rPr lang="pt-BR" sz="3600" dirty="0" smtClean="0"/>
              <a:t>Respondendo hipóteses</a:t>
            </a:r>
            <a:endParaRPr lang="pt-BR" sz="3600" dirty="0"/>
          </a:p>
        </p:txBody>
      </p:sp>
      <p:sp>
        <p:nvSpPr>
          <p:cNvPr id="3" name="Retângulo 2"/>
          <p:cNvSpPr/>
          <p:nvPr/>
        </p:nvSpPr>
        <p:spPr>
          <a:xfrm>
            <a:off x="1251678" y="1720334"/>
            <a:ext cx="5285421" cy="369332"/>
          </a:xfrm>
          <a:prstGeom prst="rect">
            <a:avLst/>
          </a:prstGeom>
        </p:spPr>
        <p:txBody>
          <a:bodyPr wrap="none">
            <a:spAutoFit/>
          </a:bodyPr>
          <a:lstStyle/>
          <a:p>
            <a:r>
              <a:rPr lang="pt-BR" b="1" dirty="0">
                <a:solidFill>
                  <a:srgbClr val="78D1E1"/>
                </a:solidFill>
                <a:latin typeface="JetBrains Mono NL" panose="02000009000000000000" pitchFamily="49" charset="0"/>
              </a:rPr>
              <a:t>Autor mais bem avaliado é o mais lido</a:t>
            </a:r>
            <a:endParaRPr lang="pt-BR" b="0" dirty="0">
              <a:solidFill>
                <a:srgbClr val="E1E1E6"/>
              </a:solidFill>
              <a:effectLst/>
              <a:latin typeface="JetBrains Mono NL" panose="02000009000000000000" pitchFamily="49" charset="0"/>
            </a:endParaRPr>
          </a:p>
        </p:txBody>
      </p:sp>
      <p:sp>
        <p:nvSpPr>
          <p:cNvPr id="6" name="CaixaDeTexto 5"/>
          <p:cNvSpPr txBox="1"/>
          <p:nvPr/>
        </p:nvSpPr>
        <p:spPr>
          <a:xfrm>
            <a:off x="1251678" y="2089666"/>
            <a:ext cx="7916801" cy="646331"/>
          </a:xfrm>
          <a:prstGeom prst="rect">
            <a:avLst/>
          </a:prstGeom>
          <a:noFill/>
        </p:spPr>
        <p:txBody>
          <a:bodyPr wrap="square" rtlCol="0">
            <a:spAutoFit/>
          </a:bodyPr>
          <a:lstStyle/>
          <a:p>
            <a:pPr algn="just"/>
            <a:r>
              <a:rPr lang="pt-BR" dirty="0" smtClean="0"/>
              <a:t>Devido filtro realizado, a relação livro-autor ficou 1-1, logo, apesar de haver autores melhores avaliados, somente um livro foi retornado</a:t>
            </a:r>
            <a:endParaRPr lang="pt-BR" dirty="0"/>
          </a:p>
        </p:txBody>
      </p:sp>
      <p:pic>
        <p:nvPicPr>
          <p:cNvPr id="7" name="Imagem 6"/>
          <p:cNvPicPr>
            <a:picLocks noChangeAspect="1"/>
          </p:cNvPicPr>
          <p:nvPr/>
        </p:nvPicPr>
        <p:blipFill>
          <a:blip r:embed="rId2"/>
          <a:stretch>
            <a:fillRect/>
          </a:stretch>
        </p:blipFill>
        <p:spPr>
          <a:xfrm>
            <a:off x="1251678" y="2954943"/>
            <a:ext cx="4429743" cy="1771897"/>
          </a:xfrm>
          <a:prstGeom prst="rect">
            <a:avLst/>
          </a:prstGeom>
        </p:spPr>
      </p:pic>
    </p:spTree>
    <p:extLst>
      <p:ext uri="{BB962C8B-B14F-4D97-AF65-F5344CB8AC3E}">
        <p14:creationId xmlns:p14="http://schemas.microsoft.com/office/powerpoint/2010/main" val="101267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97804" y="451707"/>
            <a:ext cx="4458272" cy="369332"/>
          </a:xfrm>
          <a:prstGeom prst="rect">
            <a:avLst/>
          </a:prstGeom>
        </p:spPr>
        <p:txBody>
          <a:bodyPr wrap="none">
            <a:spAutoFit/>
          </a:bodyPr>
          <a:lstStyle/>
          <a:p>
            <a:r>
              <a:rPr lang="pt-BR" b="1" dirty="0">
                <a:solidFill>
                  <a:srgbClr val="78D1E1"/>
                </a:solidFill>
                <a:latin typeface="JetBrains Mono NL" panose="02000009000000000000" pitchFamily="49" charset="0"/>
              </a:rPr>
              <a:t>Existem leitores problemáticos </a:t>
            </a:r>
            <a:endParaRPr lang="pt-BR" b="0" dirty="0">
              <a:solidFill>
                <a:srgbClr val="E1E1E6"/>
              </a:solidFill>
              <a:effectLst/>
              <a:latin typeface="JetBrains Mono NL" panose="02000009000000000000" pitchFamily="49" charset="0"/>
            </a:endParaRPr>
          </a:p>
        </p:txBody>
      </p:sp>
      <p:sp>
        <p:nvSpPr>
          <p:cNvPr id="3" name="CaixaDeTexto 2"/>
          <p:cNvSpPr txBox="1"/>
          <p:nvPr/>
        </p:nvSpPr>
        <p:spPr>
          <a:xfrm>
            <a:off x="1197804" y="821039"/>
            <a:ext cx="7916801" cy="1200329"/>
          </a:xfrm>
          <a:prstGeom prst="rect">
            <a:avLst/>
          </a:prstGeom>
          <a:noFill/>
        </p:spPr>
        <p:txBody>
          <a:bodyPr wrap="square" rtlCol="0">
            <a:spAutoFit/>
          </a:bodyPr>
          <a:lstStyle/>
          <a:p>
            <a:pPr algn="just"/>
            <a:r>
              <a:rPr lang="pt-BR" dirty="0" smtClean="0"/>
              <a:t>Foram identificados leitores que mais forneceram avaliações ruins aos livros que leram, levando a pensar que eles podem ser</a:t>
            </a:r>
            <a:r>
              <a:rPr lang="pt-BR" dirty="0"/>
              <a:t> </a:t>
            </a:r>
            <a:r>
              <a:rPr lang="pt-BR" dirty="0" smtClean="0"/>
              <a:t>críticos de mais (ou problemáticos)</a:t>
            </a:r>
          </a:p>
          <a:p>
            <a:pPr algn="just"/>
            <a:endParaRPr lang="pt-BR" dirty="0"/>
          </a:p>
          <a:p>
            <a:pPr algn="just"/>
            <a:r>
              <a:rPr lang="pt-BR" dirty="0" smtClean="0"/>
              <a:t>- </a:t>
            </a:r>
            <a:r>
              <a:rPr lang="pt-BR" dirty="0" err="1" smtClean="0"/>
              <a:t>Spaniardx</a:t>
            </a:r>
            <a:r>
              <a:rPr lang="pt-BR" dirty="0"/>
              <a:t>', '</a:t>
            </a:r>
            <a:r>
              <a:rPr lang="pt-BR" dirty="0" err="1"/>
              <a:t>Shawn</a:t>
            </a:r>
            <a:r>
              <a:rPr lang="pt-BR" dirty="0"/>
              <a:t> M. Owen "</a:t>
            </a:r>
            <a:r>
              <a:rPr lang="pt-BR" dirty="0" err="1"/>
              <a:t>solocolo</a:t>
            </a:r>
            <a:r>
              <a:rPr lang="pt-BR" dirty="0"/>
              <a:t>"</a:t>
            </a:r>
            <a:endParaRPr lang="pt-BR" dirty="0"/>
          </a:p>
        </p:txBody>
      </p:sp>
      <p:sp>
        <p:nvSpPr>
          <p:cNvPr id="4" name="Retângulo 3"/>
          <p:cNvSpPr/>
          <p:nvPr/>
        </p:nvSpPr>
        <p:spPr>
          <a:xfrm>
            <a:off x="1197804" y="2651210"/>
            <a:ext cx="3768980" cy="369332"/>
          </a:xfrm>
          <a:prstGeom prst="rect">
            <a:avLst/>
          </a:prstGeom>
        </p:spPr>
        <p:txBody>
          <a:bodyPr wrap="none">
            <a:spAutoFit/>
          </a:bodyPr>
          <a:lstStyle/>
          <a:p>
            <a:r>
              <a:rPr lang="pt-BR" b="1" dirty="0">
                <a:solidFill>
                  <a:srgbClr val="78D1E1"/>
                </a:solidFill>
                <a:latin typeface="JetBrains Mono NL" panose="02000009000000000000" pitchFamily="49" charset="0"/>
              </a:rPr>
              <a:t>Existem leitores ecléticos</a:t>
            </a:r>
            <a:endParaRPr lang="pt-BR" b="0" dirty="0">
              <a:solidFill>
                <a:srgbClr val="E1E1E6"/>
              </a:solidFill>
              <a:effectLst/>
              <a:latin typeface="JetBrains Mono NL" panose="02000009000000000000" pitchFamily="49" charset="0"/>
            </a:endParaRPr>
          </a:p>
        </p:txBody>
      </p:sp>
      <p:sp>
        <p:nvSpPr>
          <p:cNvPr id="5" name="CaixaDeTexto 4"/>
          <p:cNvSpPr txBox="1"/>
          <p:nvPr/>
        </p:nvSpPr>
        <p:spPr>
          <a:xfrm>
            <a:off x="1197804" y="3050219"/>
            <a:ext cx="7916801" cy="1200329"/>
          </a:xfrm>
          <a:prstGeom prst="rect">
            <a:avLst/>
          </a:prstGeom>
          <a:noFill/>
        </p:spPr>
        <p:txBody>
          <a:bodyPr wrap="square" rtlCol="0">
            <a:spAutoFit/>
          </a:bodyPr>
          <a:lstStyle/>
          <a:p>
            <a:pPr algn="just"/>
            <a:r>
              <a:rPr lang="pt-BR" dirty="0" smtClean="0"/>
              <a:t>Os leitores que mais avaliaram livros foram levados em consideração para identificar quais categorias de livros eles leram</a:t>
            </a:r>
          </a:p>
          <a:p>
            <a:pPr algn="just"/>
            <a:endParaRPr lang="pt-BR" dirty="0"/>
          </a:p>
          <a:p>
            <a:r>
              <a:rPr lang="pt-BR" dirty="0" smtClean="0"/>
              <a:t>- </a:t>
            </a:r>
            <a:r>
              <a:rPr lang="pt-BR" dirty="0" err="1"/>
              <a:t>Lawyeraau</a:t>
            </a:r>
            <a:endParaRPr lang="pt-BR" dirty="0"/>
          </a:p>
        </p:txBody>
      </p:sp>
      <p:pic>
        <p:nvPicPr>
          <p:cNvPr id="6" name="Imagem 5"/>
          <p:cNvPicPr>
            <a:picLocks noChangeAspect="1"/>
          </p:cNvPicPr>
          <p:nvPr/>
        </p:nvPicPr>
        <p:blipFill>
          <a:blip r:embed="rId2"/>
          <a:stretch>
            <a:fillRect/>
          </a:stretch>
        </p:blipFill>
        <p:spPr>
          <a:xfrm>
            <a:off x="1197804" y="4280225"/>
            <a:ext cx="4008510" cy="911391"/>
          </a:xfrm>
          <a:prstGeom prst="rect">
            <a:avLst/>
          </a:prstGeom>
        </p:spPr>
      </p:pic>
      <p:sp>
        <p:nvSpPr>
          <p:cNvPr id="7" name="Retângulo 6"/>
          <p:cNvSpPr/>
          <p:nvPr/>
        </p:nvSpPr>
        <p:spPr>
          <a:xfrm>
            <a:off x="6411333" y="3927382"/>
            <a:ext cx="3568008" cy="646331"/>
          </a:xfrm>
          <a:prstGeom prst="rect">
            <a:avLst/>
          </a:prstGeom>
        </p:spPr>
        <p:txBody>
          <a:bodyPr wrap="square">
            <a:spAutoFit/>
          </a:bodyPr>
          <a:lstStyle/>
          <a:p>
            <a:r>
              <a:rPr lang="pt-BR" dirty="0"/>
              <a:t>- </a:t>
            </a:r>
            <a:r>
              <a:rPr lang="pt-BR" dirty="0"/>
              <a:t>Deborah </a:t>
            </a:r>
            <a:r>
              <a:rPr lang="pt-BR" dirty="0" err="1"/>
              <a:t>Dieleman</a:t>
            </a:r>
            <a:r>
              <a:rPr lang="pt-BR" dirty="0"/>
              <a:t> "</a:t>
            </a:r>
            <a:r>
              <a:rPr lang="pt-BR" dirty="0" err="1"/>
              <a:t>Jen</a:t>
            </a:r>
            <a:r>
              <a:rPr lang="pt-BR" dirty="0"/>
              <a:t> D"</a:t>
            </a:r>
          </a:p>
          <a:p>
            <a:endParaRPr lang="pt-BR" dirty="0"/>
          </a:p>
        </p:txBody>
      </p:sp>
      <p:pic>
        <p:nvPicPr>
          <p:cNvPr id="8" name="Imagem 7"/>
          <p:cNvPicPr>
            <a:picLocks noChangeAspect="1"/>
          </p:cNvPicPr>
          <p:nvPr/>
        </p:nvPicPr>
        <p:blipFill>
          <a:blip r:embed="rId3"/>
          <a:stretch>
            <a:fillRect/>
          </a:stretch>
        </p:blipFill>
        <p:spPr>
          <a:xfrm>
            <a:off x="6411333" y="4365605"/>
            <a:ext cx="4039164" cy="762106"/>
          </a:xfrm>
          <a:prstGeom prst="rect">
            <a:avLst/>
          </a:prstGeom>
        </p:spPr>
      </p:pic>
    </p:spTree>
    <p:extLst>
      <p:ext uri="{BB962C8B-B14F-4D97-AF65-F5344CB8AC3E}">
        <p14:creationId xmlns:p14="http://schemas.microsoft.com/office/powerpoint/2010/main" val="369215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96779" y="865143"/>
            <a:ext cx="5453448" cy="338554"/>
          </a:xfrm>
          <a:prstGeom prst="rect">
            <a:avLst/>
          </a:prstGeom>
        </p:spPr>
        <p:txBody>
          <a:bodyPr wrap="square">
            <a:spAutoFit/>
          </a:bodyPr>
          <a:lstStyle/>
          <a:p>
            <a:r>
              <a:rPr lang="pt-BR" sz="1600" b="1" dirty="0">
                <a:solidFill>
                  <a:srgbClr val="78D1E1"/>
                </a:solidFill>
                <a:latin typeface="JetBrains Mono NL" panose="02000009000000000000" pitchFamily="49" charset="0"/>
              </a:rPr>
              <a:t>Livros populares com baixa </a:t>
            </a:r>
            <a:r>
              <a:rPr lang="pt-BR" sz="1600" b="1" dirty="0" smtClean="0">
                <a:solidFill>
                  <a:srgbClr val="78D1E1"/>
                </a:solidFill>
                <a:latin typeface="JetBrains Mono NL" panose="02000009000000000000" pitchFamily="49" charset="0"/>
              </a:rPr>
              <a:t>avaliação</a:t>
            </a:r>
            <a:endParaRPr lang="pt-BR" sz="1600" b="0" dirty="0">
              <a:solidFill>
                <a:srgbClr val="E1E1E6"/>
              </a:solidFill>
              <a:effectLst/>
              <a:latin typeface="JetBrains Mono NL" panose="02000009000000000000" pitchFamily="49" charset="0"/>
            </a:endParaRPr>
          </a:p>
        </p:txBody>
      </p:sp>
      <p:pic>
        <p:nvPicPr>
          <p:cNvPr id="3" name="Imagem 2"/>
          <p:cNvPicPr>
            <a:picLocks noChangeAspect="1"/>
          </p:cNvPicPr>
          <p:nvPr/>
        </p:nvPicPr>
        <p:blipFill>
          <a:blip r:embed="rId2"/>
          <a:stretch>
            <a:fillRect/>
          </a:stretch>
        </p:blipFill>
        <p:spPr>
          <a:xfrm>
            <a:off x="996779" y="1416452"/>
            <a:ext cx="4410691" cy="2838846"/>
          </a:xfrm>
          <a:prstGeom prst="rect">
            <a:avLst/>
          </a:prstGeom>
        </p:spPr>
      </p:pic>
      <p:pic>
        <p:nvPicPr>
          <p:cNvPr id="4" name="Imagem 3"/>
          <p:cNvPicPr>
            <a:picLocks noChangeAspect="1"/>
          </p:cNvPicPr>
          <p:nvPr/>
        </p:nvPicPr>
        <p:blipFill>
          <a:blip r:embed="rId3"/>
          <a:stretch>
            <a:fillRect/>
          </a:stretch>
        </p:blipFill>
        <p:spPr>
          <a:xfrm>
            <a:off x="6056659" y="1416452"/>
            <a:ext cx="4499668" cy="2838846"/>
          </a:xfrm>
          <a:prstGeom prst="rect">
            <a:avLst/>
          </a:prstGeom>
        </p:spPr>
      </p:pic>
      <p:sp>
        <p:nvSpPr>
          <p:cNvPr id="5" name="Retângulo 4"/>
          <p:cNvSpPr/>
          <p:nvPr/>
        </p:nvSpPr>
        <p:spPr>
          <a:xfrm>
            <a:off x="6056659" y="865143"/>
            <a:ext cx="4751622" cy="338554"/>
          </a:xfrm>
          <a:prstGeom prst="rect">
            <a:avLst/>
          </a:prstGeom>
        </p:spPr>
        <p:txBody>
          <a:bodyPr wrap="none">
            <a:spAutoFit/>
          </a:bodyPr>
          <a:lstStyle/>
          <a:p>
            <a:r>
              <a:rPr lang="pt-BR" sz="1600" b="1" dirty="0" smtClean="0">
                <a:solidFill>
                  <a:srgbClr val="78D1E1"/>
                </a:solidFill>
                <a:latin typeface="JetBrains Mono NL" panose="02000009000000000000" pitchFamily="49" charset="0"/>
              </a:rPr>
              <a:t>Livro </a:t>
            </a:r>
            <a:r>
              <a:rPr lang="pt-BR" sz="1600" b="1" dirty="0">
                <a:solidFill>
                  <a:srgbClr val="78D1E1"/>
                </a:solidFill>
                <a:latin typeface="JetBrains Mono NL" panose="02000009000000000000" pitchFamily="49" charset="0"/>
              </a:rPr>
              <a:t>mais bem avaliado é o mais lido</a:t>
            </a:r>
            <a:endParaRPr lang="pt-BR" sz="1600" dirty="0">
              <a:solidFill>
                <a:srgbClr val="E1E1E6"/>
              </a:solidFill>
              <a:latin typeface="JetBrains Mono NL" panose="02000009000000000000" pitchFamily="49" charset="0"/>
            </a:endParaRPr>
          </a:p>
        </p:txBody>
      </p:sp>
    </p:spTree>
    <p:extLst>
      <p:ext uri="{BB962C8B-B14F-4D97-AF65-F5344CB8AC3E}">
        <p14:creationId xmlns:p14="http://schemas.microsoft.com/office/powerpoint/2010/main" val="79966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rmAutofit/>
          </a:bodyPr>
          <a:lstStyle/>
          <a:p>
            <a:r>
              <a:rPr lang="pt-BR" sz="3600" dirty="0" smtClean="0"/>
              <a:t>entregáveis</a:t>
            </a:r>
            <a:endParaRPr lang="pt-BR" sz="3600" dirty="0"/>
          </a:p>
        </p:txBody>
      </p:sp>
      <p:pic>
        <p:nvPicPr>
          <p:cNvPr id="6" name="Imagem 5"/>
          <p:cNvPicPr>
            <a:picLocks noChangeAspect="1"/>
          </p:cNvPicPr>
          <p:nvPr/>
        </p:nvPicPr>
        <p:blipFill>
          <a:blip r:embed="rId2"/>
          <a:stretch>
            <a:fillRect/>
          </a:stretch>
        </p:blipFill>
        <p:spPr>
          <a:xfrm>
            <a:off x="1251678" y="4344768"/>
            <a:ext cx="1889115" cy="1742994"/>
          </a:xfrm>
          <a:prstGeom prst="rect">
            <a:avLst/>
          </a:prstGeom>
        </p:spPr>
      </p:pic>
      <p:pic>
        <p:nvPicPr>
          <p:cNvPr id="7" name="Imagem 6"/>
          <p:cNvPicPr>
            <a:picLocks noChangeAspect="1"/>
          </p:cNvPicPr>
          <p:nvPr/>
        </p:nvPicPr>
        <p:blipFill>
          <a:blip r:embed="rId3"/>
          <a:stretch>
            <a:fillRect/>
          </a:stretch>
        </p:blipFill>
        <p:spPr>
          <a:xfrm>
            <a:off x="6772700" y="1277443"/>
            <a:ext cx="2247732" cy="1597562"/>
          </a:xfrm>
          <a:prstGeom prst="rect">
            <a:avLst/>
          </a:prstGeom>
        </p:spPr>
      </p:pic>
      <p:pic>
        <p:nvPicPr>
          <p:cNvPr id="8" name="Imagem 7"/>
          <p:cNvPicPr>
            <a:picLocks noChangeAspect="1"/>
          </p:cNvPicPr>
          <p:nvPr/>
        </p:nvPicPr>
        <p:blipFill>
          <a:blip r:embed="rId4"/>
          <a:stretch>
            <a:fillRect/>
          </a:stretch>
        </p:blipFill>
        <p:spPr>
          <a:xfrm>
            <a:off x="3705131" y="4344768"/>
            <a:ext cx="2134910" cy="1742994"/>
          </a:xfrm>
          <a:prstGeom prst="rect">
            <a:avLst/>
          </a:prstGeom>
        </p:spPr>
      </p:pic>
      <p:pic>
        <p:nvPicPr>
          <p:cNvPr id="9" name="Imagem 8"/>
          <p:cNvPicPr>
            <a:picLocks noChangeAspect="1"/>
          </p:cNvPicPr>
          <p:nvPr/>
        </p:nvPicPr>
        <p:blipFill>
          <a:blip r:embed="rId5"/>
          <a:stretch>
            <a:fillRect/>
          </a:stretch>
        </p:blipFill>
        <p:spPr>
          <a:xfrm>
            <a:off x="1251678" y="1277443"/>
            <a:ext cx="4954877" cy="2643768"/>
          </a:xfrm>
          <a:prstGeom prst="rect">
            <a:avLst/>
          </a:prstGeom>
        </p:spPr>
      </p:pic>
      <p:sp>
        <p:nvSpPr>
          <p:cNvPr id="10" name="CaixaDeTexto 9"/>
          <p:cNvSpPr txBox="1"/>
          <p:nvPr/>
        </p:nvSpPr>
        <p:spPr>
          <a:xfrm>
            <a:off x="6770893" y="3606104"/>
            <a:ext cx="3855918" cy="1477328"/>
          </a:xfrm>
          <a:prstGeom prst="rect">
            <a:avLst/>
          </a:prstGeom>
          <a:noFill/>
        </p:spPr>
        <p:txBody>
          <a:bodyPr wrap="square" rtlCol="0">
            <a:spAutoFit/>
          </a:bodyPr>
          <a:lstStyle/>
          <a:p>
            <a:pPr algn="just"/>
            <a:r>
              <a:rPr lang="pt-BR" dirty="0" smtClean="0"/>
              <a:t>Esses </a:t>
            </a:r>
            <a:r>
              <a:rPr lang="pt-BR" dirty="0" err="1" smtClean="0"/>
              <a:t>datasets</a:t>
            </a:r>
            <a:r>
              <a:rPr lang="pt-BR" dirty="0" smtClean="0"/>
              <a:t> foram montados para servirem de input na construção de painéis de monitoramento de desempenho, além de funcionarem como registros de dados históricos</a:t>
            </a:r>
            <a:endParaRPr lang="pt-BR" dirty="0"/>
          </a:p>
        </p:txBody>
      </p:sp>
    </p:spTree>
    <p:extLst>
      <p:ext uri="{BB962C8B-B14F-4D97-AF65-F5344CB8AC3E}">
        <p14:creationId xmlns:p14="http://schemas.microsoft.com/office/powerpoint/2010/main" val="5316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273917" y="805765"/>
            <a:ext cx="3515216" cy="1819529"/>
          </a:xfrm>
          <a:prstGeom prst="rect">
            <a:avLst/>
          </a:prstGeom>
        </p:spPr>
      </p:pic>
      <p:pic>
        <p:nvPicPr>
          <p:cNvPr id="3" name="Imagem 2"/>
          <p:cNvPicPr>
            <a:picLocks noChangeAspect="1"/>
          </p:cNvPicPr>
          <p:nvPr/>
        </p:nvPicPr>
        <p:blipFill>
          <a:blip r:embed="rId3"/>
          <a:stretch>
            <a:fillRect/>
          </a:stretch>
        </p:blipFill>
        <p:spPr>
          <a:xfrm>
            <a:off x="1273917" y="3378347"/>
            <a:ext cx="3267531" cy="2819794"/>
          </a:xfrm>
          <a:prstGeom prst="rect">
            <a:avLst/>
          </a:prstGeom>
        </p:spPr>
      </p:pic>
      <p:pic>
        <p:nvPicPr>
          <p:cNvPr id="4" name="Imagem 3"/>
          <p:cNvPicPr>
            <a:picLocks noChangeAspect="1"/>
          </p:cNvPicPr>
          <p:nvPr/>
        </p:nvPicPr>
        <p:blipFill>
          <a:blip r:embed="rId4"/>
          <a:stretch>
            <a:fillRect/>
          </a:stretch>
        </p:blipFill>
        <p:spPr>
          <a:xfrm>
            <a:off x="6639324" y="1853661"/>
            <a:ext cx="2876951" cy="771633"/>
          </a:xfrm>
          <a:prstGeom prst="rect">
            <a:avLst/>
          </a:prstGeom>
        </p:spPr>
      </p:pic>
      <p:sp>
        <p:nvSpPr>
          <p:cNvPr id="5" name="Retângulo 4"/>
          <p:cNvSpPr/>
          <p:nvPr/>
        </p:nvSpPr>
        <p:spPr>
          <a:xfrm>
            <a:off x="1273917" y="344615"/>
            <a:ext cx="3631122" cy="369332"/>
          </a:xfrm>
          <a:prstGeom prst="rect">
            <a:avLst/>
          </a:prstGeom>
        </p:spPr>
        <p:txBody>
          <a:bodyPr wrap="none">
            <a:spAutoFit/>
          </a:bodyPr>
          <a:lstStyle/>
          <a:p>
            <a:r>
              <a:rPr lang="pt-BR" smtClean="0">
                <a:solidFill>
                  <a:srgbClr val="5A4B81"/>
                </a:solidFill>
                <a:latin typeface="JetBrains Mono NL" panose="02000009000000000000" pitchFamily="49" charset="0"/>
              </a:rPr>
              <a:t>Leitores que mais avaliam</a:t>
            </a:r>
            <a:endParaRPr lang="pt-BR" b="0" dirty="0">
              <a:solidFill>
                <a:srgbClr val="E1E1E6"/>
              </a:solidFill>
              <a:effectLst/>
              <a:latin typeface="JetBrains Mono NL" panose="02000009000000000000" pitchFamily="49" charset="0"/>
            </a:endParaRPr>
          </a:p>
        </p:txBody>
      </p:sp>
      <p:sp>
        <p:nvSpPr>
          <p:cNvPr id="6" name="Retângulo 5"/>
          <p:cNvSpPr/>
          <p:nvPr/>
        </p:nvSpPr>
        <p:spPr>
          <a:xfrm>
            <a:off x="1206081" y="3009015"/>
            <a:ext cx="4596130" cy="369332"/>
          </a:xfrm>
          <a:prstGeom prst="rect">
            <a:avLst/>
          </a:prstGeom>
        </p:spPr>
        <p:txBody>
          <a:bodyPr wrap="none">
            <a:spAutoFit/>
          </a:bodyPr>
          <a:lstStyle/>
          <a:p>
            <a:r>
              <a:rPr lang="pt-BR" dirty="0" smtClean="0">
                <a:solidFill>
                  <a:srgbClr val="5A4B81"/>
                </a:solidFill>
                <a:latin typeface="JetBrains Mono NL" panose="02000009000000000000" pitchFamily="49" charset="0"/>
              </a:rPr>
              <a:t>Leitores mais rápidos na leitura</a:t>
            </a:r>
            <a:endParaRPr lang="pt-BR" b="0" dirty="0">
              <a:solidFill>
                <a:srgbClr val="E1E1E6"/>
              </a:solidFill>
              <a:effectLst/>
              <a:latin typeface="JetBrains Mono NL" panose="02000009000000000000" pitchFamily="49" charset="0"/>
            </a:endParaRPr>
          </a:p>
        </p:txBody>
      </p:sp>
      <p:sp>
        <p:nvSpPr>
          <p:cNvPr id="7" name="Retângulo 6"/>
          <p:cNvSpPr/>
          <p:nvPr/>
        </p:nvSpPr>
        <p:spPr>
          <a:xfrm>
            <a:off x="6639324" y="1069198"/>
            <a:ext cx="3300600" cy="646331"/>
          </a:xfrm>
          <a:prstGeom prst="rect">
            <a:avLst/>
          </a:prstGeom>
        </p:spPr>
        <p:txBody>
          <a:bodyPr wrap="square">
            <a:spAutoFit/>
          </a:bodyPr>
          <a:lstStyle/>
          <a:p>
            <a:r>
              <a:rPr lang="pt-BR" dirty="0">
                <a:solidFill>
                  <a:srgbClr val="5A4B81"/>
                </a:solidFill>
                <a:latin typeface="JetBrains Mono NL" panose="02000009000000000000" pitchFamily="49" charset="0"/>
              </a:rPr>
              <a:t>Leitores positivos com mais propriedade </a:t>
            </a:r>
            <a:endParaRPr lang="pt-BR" b="0" dirty="0">
              <a:solidFill>
                <a:srgbClr val="E1E1E6"/>
              </a:solidFill>
              <a:effectLst/>
              <a:latin typeface="JetBrains Mono NL" panose="02000009000000000000" pitchFamily="49" charset="0"/>
            </a:endParaRPr>
          </a:p>
        </p:txBody>
      </p:sp>
      <p:sp>
        <p:nvSpPr>
          <p:cNvPr id="8" name="CaixaDeTexto 7"/>
          <p:cNvSpPr txBox="1"/>
          <p:nvPr/>
        </p:nvSpPr>
        <p:spPr>
          <a:xfrm>
            <a:off x="5756184" y="3911081"/>
            <a:ext cx="5066880" cy="1754326"/>
          </a:xfrm>
          <a:prstGeom prst="rect">
            <a:avLst/>
          </a:prstGeom>
          <a:noFill/>
        </p:spPr>
        <p:txBody>
          <a:bodyPr wrap="square" rtlCol="0">
            <a:spAutoFit/>
          </a:bodyPr>
          <a:lstStyle/>
          <a:p>
            <a:pPr algn="just"/>
            <a:r>
              <a:rPr lang="pt-BR" dirty="0" smtClean="0"/>
              <a:t>Esses três </a:t>
            </a:r>
            <a:r>
              <a:rPr lang="pt-BR" dirty="0" err="1" smtClean="0"/>
              <a:t>datasets</a:t>
            </a:r>
            <a:r>
              <a:rPr lang="pt-BR" dirty="0" smtClean="0"/>
              <a:t> criados também podem ser usados para fornecer insights estratégicos, ao localizar os leitores mais relevantes para a editora, podendo trazê-los para uma entrevista ou estabelecer alguma parceria, de divulgação no </a:t>
            </a:r>
            <a:r>
              <a:rPr lang="pt-BR" i="1" dirty="0" smtClean="0"/>
              <a:t>Instagram</a:t>
            </a:r>
            <a:r>
              <a:rPr lang="pt-BR" dirty="0" smtClean="0"/>
              <a:t>, por exemplo.</a:t>
            </a:r>
            <a:endParaRPr lang="pt-BR" dirty="0"/>
          </a:p>
        </p:txBody>
      </p:sp>
    </p:spTree>
    <p:extLst>
      <p:ext uri="{BB962C8B-B14F-4D97-AF65-F5344CB8AC3E}">
        <p14:creationId xmlns:p14="http://schemas.microsoft.com/office/powerpoint/2010/main" val="337016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Autofit/>
          </a:bodyPr>
          <a:lstStyle/>
          <a:p>
            <a:r>
              <a:rPr lang="pt-BR" sz="3600" dirty="0" smtClean="0"/>
              <a:t>Mail marketing</a:t>
            </a:r>
            <a:endParaRPr lang="pt-BR" sz="3600" dirty="0"/>
          </a:p>
        </p:txBody>
      </p:sp>
      <p:sp>
        <p:nvSpPr>
          <p:cNvPr id="11" name="Retângulo 10"/>
          <p:cNvSpPr/>
          <p:nvPr/>
        </p:nvSpPr>
        <p:spPr>
          <a:xfrm>
            <a:off x="1251678" y="1143166"/>
            <a:ext cx="6096000" cy="1754326"/>
          </a:xfrm>
          <a:prstGeom prst="rect">
            <a:avLst/>
          </a:prstGeom>
        </p:spPr>
        <p:txBody>
          <a:bodyPr>
            <a:spAutoFit/>
          </a:bodyPr>
          <a:lstStyle/>
          <a:p>
            <a:pPr algn="just"/>
            <a:r>
              <a:rPr lang="pt-BR" dirty="0" smtClean="0"/>
              <a:t>Utilizando o modelo de sumarização descrito, na variável </a:t>
            </a:r>
            <a:r>
              <a:rPr lang="pt-BR" dirty="0" err="1" smtClean="0"/>
              <a:t>description</a:t>
            </a:r>
            <a:r>
              <a:rPr lang="pt-BR" dirty="0" smtClean="0"/>
              <a:t> do </a:t>
            </a:r>
            <a:r>
              <a:rPr lang="pt-BR" dirty="0" err="1" smtClean="0"/>
              <a:t>dataset</a:t>
            </a:r>
            <a:r>
              <a:rPr lang="pt-BR" dirty="0" smtClean="0"/>
              <a:t> </a:t>
            </a:r>
            <a:r>
              <a:rPr lang="pt-BR" dirty="0" err="1" smtClean="0"/>
              <a:t>books_data</a:t>
            </a:r>
            <a:r>
              <a:rPr lang="pt-BR" dirty="0" smtClean="0"/>
              <a:t>, o resultado dessa sumarização gerou um material textual que pode ser usado pela editora para enviar e-mails atrativos para clientes cadastrados, apresentando um livro que eles possivelmente não tenham lido e se encaixem no seu perfil de leitura.</a:t>
            </a:r>
            <a:endParaRPr lang="pt-BR" dirty="0"/>
          </a:p>
        </p:txBody>
      </p:sp>
      <p:sp>
        <p:nvSpPr>
          <p:cNvPr id="3" name="Retângulo 2"/>
          <p:cNvSpPr/>
          <p:nvPr/>
        </p:nvSpPr>
        <p:spPr>
          <a:xfrm>
            <a:off x="1251678" y="3418512"/>
            <a:ext cx="5750484" cy="2862322"/>
          </a:xfrm>
          <a:prstGeom prst="rect">
            <a:avLst/>
          </a:prstGeom>
        </p:spPr>
        <p:txBody>
          <a:bodyPr wrap="square">
            <a:spAutoFit/>
          </a:bodyPr>
          <a:lstStyle/>
          <a:p>
            <a:r>
              <a:rPr lang="en-US" sz="1200" dirty="0" err="1" smtClean="0"/>
              <a:t>Exemplo</a:t>
            </a:r>
            <a:r>
              <a:rPr lang="en-US" sz="1200" dirty="0" smtClean="0"/>
              <a:t>:</a:t>
            </a:r>
          </a:p>
          <a:p>
            <a:endParaRPr lang="en-US" sz="1200" dirty="0" smtClean="0"/>
          </a:p>
          <a:p>
            <a:r>
              <a:rPr lang="en-US" sz="1200" dirty="0" smtClean="0"/>
              <a:t>Still </a:t>
            </a:r>
            <a:r>
              <a:rPr lang="en-US" sz="1200" dirty="0"/>
              <a:t>considered one of the best books ever written about bullfighting, Death in the Afternoon is an impassioned look at the sport by one of its true aficionados. </a:t>
            </a:r>
            <a:r>
              <a:rPr lang="en-US" sz="1200" dirty="0"/>
              <a:t>It reflects Hemingway's conviction that bullfighting was more than mere sport and reveals a rich source of inspiration for his art. The unrivaled drama of bullfighting, with its rigorous combination of athleticism and artistry, and its requisite display of grace under pressure, ignited Hemingway's imagination. Here he describes and explains the technical aspects of this dangerous ritual and “the emotional and spiritual intensity and pure classic beauty that can be produced by a man, an animal, and a piece of scarlet serge draped on a stick.” Seen through his eyes, bullfighting becomes a richly choreographed ballet, with performers who range from awkward amateurs to masters of great elegance and cunning. A fascinating look at the history and grandeur of bullfighting, Death in the Afternoon is also a deeper contemplation of the nature of cowardice and bravery, sport and tragedy, and is enlivened throughout by Hemingway's sharp commentary on life and literature.</a:t>
            </a:r>
          </a:p>
        </p:txBody>
      </p:sp>
      <p:sp>
        <p:nvSpPr>
          <p:cNvPr id="4" name="Retângulo 3"/>
          <p:cNvSpPr/>
          <p:nvPr/>
        </p:nvSpPr>
        <p:spPr>
          <a:xfrm>
            <a:off x="7496433" y="4275939"/>
            <a:ext cx="3303373" cy="1015663"/>
          </a:xfrm>
          <a:prstGeom prst="rect">
            <a:avLst/>
          </a:prstGeom>
        </p:spPr>
        <p:txBody>
          <a:bodyPr wrap="square">
            <a:spAutoFit/>
          </a:bodyPr>
          <a:lstStyle/>
          <a:p>
            <a:r>
              <a:rPr lang="en-US" sz="1200" dirty="0"/>
              <a:t>Death in the Afternoon is an impassioned look at the sport by one of its true aficionados . It reflects Hemingway's conviction that bullfighting was more than mere sport and reveals a rich source of inspiration for his art.</a:t>
            </a:r>
            <a:endParaRPr lang="pt-BR" sz="1200" dirty="0"/>
          </a:p>
        </p:txBody>
      </p:sp>
      <p:sp>
        <p:nvSpPr>
          <p:cNvPr id="12" name="Retângulo 11"/>
          <p:cNvSpPr/>
          <p:nvPr/>
        </p:nvSpPr>
        <p:spPr>
          <a:xfrm>
            <a:off x="3273779" y="3552713"/>
            <a:ext cx="1207382" cy="276999"/>
          </a:xfrm>
          <a:prstGeom prst="rect">
            <a:avLst/>
          </a:prstGeom>
        </p:spPr>
        <p:txBody>
          <a:bodyPr wrap="none">
            <a:spAutoFit/>
          </a:bodyPr>
          <a:lstStyle/>
          <a:p>
            <a:r>
              <a:rPr lang="pt-BR" sz="1200" dirty="0" err="1" smtClean="0">
                <a:solidFill>
                  <a:srgbClr val="5A4B81"/>
                </a:solidFill>
                <a:latin typeface="JetBrains Mono NL" panose="02000009000000000000" pitchFamily="49" charset="0"/>
              </a:rPr>
              <a:t>description</a:t>
            </a:r>
            <a:endParaRPr lang="pt-BR" sz="1200" b="0" dirty="0">
              <a:solidFill>
                <a:srgbClr val="E1E1E6"/>
              </a:solidFill>
              <a:effectLst/>
              <a:latin typeface="JetBrains Mono NL" panose="02000009000000000000" pitchFamily="49" charset="0"/>
            </a:endParaRPr>
          </a:p>
        </p:txBody>
      </p:sp>
      <p:sp>
        <p:nvSpPr>
          <p:cNvPr id="13" name="Retângulo 12"/>
          <p:cNvSpPr/>
          <p:nvPr/>
        </p:nvSpPr>
        <p:spPr>
          <a:xfrm>
            <a:off x="8544428" y="3998940"/>
            <a:ext cx="1207382" cy="276999"/>
          </a:xfrm>
          <a:prstGeom prst="rect">
            <a:avLst/>
          </a:prstGeom>
        </p:spPr>
        <p:txBody>
          <a:bodyPr wrap="none">
            <a:spAutoFit/>
          </a:bodyPr>
          <a:lstStyle/>
          <a:p>
            <a:r>
              <a:rPr lang="pt-BR" sz="1200" dirty="0" smtClean="0">
                <a:solidFill>
                  <a:srgbClr val="5A4B81"/>
                </a:solidFill>
                <a:latin typeface="JetBrains Mono NL" panose="02000009000000000000" pitchFamily="49" charset="0"/>
              </a:rPr>
              <a:t>sumarização</a:t>
            </a:r>
            <a:endParaRPr lang="pt-BR" sz="1200" b="0" dirty="0">
              <a:solidFill>
                <a:srgbClr val="E1E1E6"/>
              </a:solidFill>
              <a:effectLst/>
              <a:latin typeface="JetBrains Mono NL" panose="02000009000000000000" pitchFamily="49" charset="0"/>
            </a:endParaRPr>
          </a:p>
        </p:txBody>
      </p:sp>
    </p:spTree>
    <p:extLst>
      <p:ext uri="{BB962C8B-B14F-4D97-AF65-F5344CB8AC3E}">
        <p14:creationId xmlns:p14="http://schemas.microsoft.com/office/powerpoint/2010/main" val="98524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Autofit/>
          </a:bodyPr>
          <a:lstStyle/>
          <a:p>
            <a:r>
              <a:rPr lang="pt-BR" sz="3600" dirty="0" smtClean="0"/>
              <a:t>Q&amp;A</a:t>
            </a:r>
            <a:endParaRPr lang="pt-BR" sz="3600" dirty="0"/>
          </a:p>
        </p:txBody>
      </p:sp>
      <p:sp>
        <p:nvSpPr>
          <p:cNvPr id="11" name="Retângulo 10"/>
          <p:cNvSpPr/>
          <p:nvPr/>
        </p:nvSpPr>
        <p:spPr>
          <a:xfrm>
            <a:off x="1251678" y="1143166"/>
            <a:ext cx="6096000" cy="1200329"/>
          </a:xfrm>
          <a:prstGeom prst="rect">
            <a:avLst/>
          </a:prstGeom>
        </p:spPr>
        <p:txBody>
          <a:bodyPr>
            <a:spAutoFit/>
          </a:bodyPr>
          <a:lstStyle/>
          <a:p>
            <a:pPr algn="just"/>
            <a:r>
              <a:rPr lang="pt-BR" dirty="0" smtClean="0"/>
              <a:t>O modelo de perguntas e respostas utilizado foi baseado na arquitetura RAG, onde uma base textual de consulta é utilizada para que as respostas sejam fornecidas trazendo informações relevantes sobre o conteúdo disponível.</a:t>
            </a:r>
            <a:endParaRPr lang="pt-BR" dirty="0"/>
          </a:p>
        </p:txBody>
      </p:sp>
      <p:pic>
        <p:nvPicPr>
          <p:cNvPr id="5" name="Imagem 4"/>
          <p:cNvPicPr>
            <a:picLocks noChangeAspect="1"/>
          </p:cNvPicPr>
          <p:nvPr/>
        </p:nvPicPr>
        <p:blipFill>
          <a:blip r:embed="rId2"/>
          <a:stretch>
            <a:fillRect/>
          </a:stretch>
        </p:blipFill>
        <p:spPr>
          <a:xfrm>
            <a:off x="1251678" y="2629558"/>
            <a:ext cx="8087854" cy="1600423"/>
          </a:xfrm>
          <a:prstGeom prst="rect">
            <a:avLst/>
          </a:prstGeom>
        </p:spPr>
      </p:pic>
      <p:pic>
        <p:nvPicPr>
          <p:cNvPr id="6" name="Imagem 5"/>
          <p:cNvPicPr>
            <a:picLocks noChangeAspect="1"/>
          </p:cNvPicPr>
          <p:nvPr/>
        </p:nvPicPr>
        <p:blipFill>
          <a:blip r:embed="rId3"/>
          <a:stretch>
            <a:fillRect/>
          </a:stretch>
        </p:blipFill>
        <p:spPr>
          <a:xfrm>
            <a:off x="1251678" y="4516044"/>
            <a:ext cx="8192643" cy="1143160"/>
          </a:xfrm>
          <a:prstGeom prst="rect">
            <a:avLst/>
          </a:prstGeom>
        </p:spPr>
      </p:pic>
    </p:spTree>
    <p:extLst>
      <p:ext uri="{BB962C8B-B14F-4D97-AF65-F5344CB8AC3E}">
        <p14:creationId xmlns:p14="http://schemas.microsoft.com/office/powerpoint/2010/main" val="19097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218727" y="714799"/>
            <a:ext cx="6096000" cy="923330"/>
          </a:xfrm>
          <a:prstGeom prst="rect">
            <a:avLst/>
          </a:prstGeom>
        </p:spPr>
        <p:txBody>
          <a:bodyPr>
            <a:spAutoFit/>
          </a:bodyPr>
          <a:lstStyle/>
          <a:p>
            <a:pPr algn="just"/>
            <a:r>
              <a:rPr lang="pt-BR" dirty="0" smtClean="0"/>
              <a:t>Foi criada uma variável combinando o título do livro, a descrição (sinopse) e a categoria do livro, para que ela fosse usada na base de pesquisa para o modelo</a:t>
            </a:r>
            <a:endParaRPr lang="pt-BR" dirty="0"/>
          </a:p>
        </p:txBody>
      </p:sp>
      <p:sp>
        <p:nvSpPr>
          <p:cNvPr id="4" name="Retângulo 3"/>
          <p:cNvSpPr/>
          <p:nvPr/>
        </p:nvSpPr>
        <p:spPr>
          <a:xfrm>
            <a:off x="1218727" y="1977251"/>
            <a:ext cx="8007178" cy="369332"/>
          </a:xfrm>
          <a:prstGeom prst="rect">
            <a:avLst/>
          </a:prstGeom>
        </p:spPr>
        <p:txBody>
          <a:bodyPr wrap="square">
            <a:spAutoFit/>
          </a:bodyPr>
          <a:lstStyle/>
          <a:p>
            <a:r>
              <a:rPr lang="en-US" dirty="0" err="1"/>
              <a:t>Estrutura</a:t>
            </a:r>
            <a:r>
              <a:rPr lang="en-US" dirty="0"/>
              <a:t> da </a:t>
            </a:r>
            <a:r>
              <a:rPr lang="en-US" dirty="0" err="1"/>
              <a:t>pergunta</a:t>
            </a:r>
            <a:r>
              <a:rPr lang="en-US" dirty="0"/>
              <a:t>: In the book </a:t>
            </a:r>
            <a:r>
              <a:rPr lang="en-US" dirty="0" smtClean="0"/>
              <a:t>{</a:t>
            </a:r>
            <a:r>
              <a:rPr lang="en-US" dirty="0" err="1" smtClean="0"/>
              <a:t>livro</a:t>
            </a:r>
            <a:r>
              <a:rPr lang="en-US" dirty="0" smtClean="0"/>
              <a:t>}, </a:t>
            </a:r>
            <a:r>
              <a:rPr lang="en-US" dirty="0"/>
              <a:t>what information is more important?</a:t>
            </a:r>
          </a:p>
        </p:txBody>
      </p:sp>
      <p:sp>
        <p:nvSpPr>
          <p:cNvPr id="5" name="Retângulo 4"/>
          <p:cNvSpPr/>
          <p:nvPr/>
        </p:nvSpPr>
        <p:spPr>
          <a:xfrm>
            <a:off x="1218727" y="2603326"/>
            <a:ext cx="9144473" cy="2308324"/>
          </a:xfrm>
          <a:prstGeom prst="rect">
            <a:avLst/>
          </a:prstGeom>
        </p:spPr>
        <p:txBody>
          <a:bodyPr wrap="square">
            <a:spAutoFit/>
          </a:bodyPr>
          <a:lstStyle/>
          <a:p>
            <a:r>
              <a:rPr lang="en-US" sz="1200" dirty="0"/>
              <a:t>- </a:t>
            </a:r>
            <a:r>
              <a:rPr lang="en-US" sz="1200" dirty="0" err="1"/>
              <a:t>Livro</a:t>
            </a:r>
            <a:r>
              <a:rPr lang="en-US" sz="1200" dirty="0"/>
              <a:t>: Death in the Afternoon</a:t>
            </a:r>
          </a:p>
          <a:p>
            <a:r>
              <a:rPr lang="en-US" sz="1200" dirty="0"/>
              <a:t/>
            </a:r>
            <a:br>
              <a:rPr lang="en-US" sz="1200" dirty="0"/>
            </a:br>
            <a:r>
              <a:rPr lang="en-US" sz="1200" dirty="0"/>
              <a:t>- </a:t>
            </a:r>
            <a:r>
              <a:rPr lang="en-US" sz="1200" dirty="0" err="1"/>
              <a:t>Conteúdo</a:t>
            </a:r>
            <a:r>
              <a:rPr lang="en-US" sz="1200" dirty="0"/>
              <a:t> </a:t>
            </a:r>
            <a:r>
              <a:rPr lang="en-US" sz="1200" dirty="0" err="1"/>
              <a:t>pesquisado</a:t>
            </a:r>
            <a:r>
              <a:rPr lang="en-US" sz="1200" dirty="0"/>
              <a:t>: Still considered one of the best books ever written about bullfighting, Death in the Afternoon is an impassioned look at the sport by one of its true aficionados. It reflects Hemingway's conviction that bullfighting was more than mere sport and reveals a rich source of inspiration for his art. The unrivaled drama of bullfighting, with its rigorous combination of athleticism and artistry, and its requisite display of grace under pressure, ignited Hemingway's imagination. Here he describes and explains the technical aspects of this dangerous ritual and “the emotional and spiritual intensity and pure classic beauty that can be produced by a man, an animal, and a piece of scarlet serge draped on a stick.” Seen through his eyes, bullfighting becomes a richly choreographed ballet, with performers who range from awkward amateurs to masters of great elegance and cunning. A fascinating look at the history and grandeur of bullfighting, Death in the Afternoon is also a deeper contemplation of the nature of cowardice and bravery, sport and tragedy, and is enlivened throughout by Hemingway's sharp commentary on life and literature.</a:t>
            </a:r>
          </a:p>
          <a:p>
            <a:r>
              <a:rPr lang="en-US" sz="1200" dirty="0"/>
              <a:t/>
            </a:r>
            <a:br>
              <a:rPr lang="en-US" sz="1200" dirty="0"/>
            </a:br>
            <a:r>
              <a:rPr lang="en-US" sz="1200" dirty="0"/>
              <a:t>- </a:t>
            </a:r>
            <a:r>
              <a:rPr lang="en-US" sz="1200" dirty="0" err="1"/>
              <a:t>Resposta</a:t>
            </a:r>
            <a:r>
              <a:rPr lang="en-US" sz="1200" dirty="0"/>
              <a:t>: the nature of cowardice and bravery, sport and tragedy</a:t>
            </a:r>
          </a:p>
        </p:txBody>
      </p:sp>
    </p:spTree>
    <p:extLst>
      <p:ext uri="{BB962C8B-B14F-4D97-AF65-F5344CB8AC3E}">
        <p14:creationId xmlns:p14="http://schemas.microsoft.com/office/powerpoint/2010/main" val="119629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Autofit/>
          </a:bodyPr>
          <a:lstStyle/>
          <a:p>
            <a:r>
              <a:rPr lang="pt-BR" sz="3600" dirty="0" smtClean="0"/>
              <a:t>Mapeando possíveis impactos</a:t>
            </a:r>
            <a:endParaRPr lang="pt-BR" sz="3600" dirty="0"/>
          </a:p>
        </p:txBody>
      </p:sp>
      <p:sp>
        <p:nvSpPr>
          <p:cNvPr id="7" name="Retângulo 6"/>
          <p:cNvSpPr/>
          <p:nvPr/>
        </p:nvSpPr>
        <p:spPr>
          <a:xfrm>
            <a:off x="1251678" y="1110216"/>
            <a:ext cx="6096000" cy="1200329"/>
          </a:xfrm>
          <a:prstGeom prst="rect">
            <a:avLst/>
          </a:prstGeom>
        </p:spPr>
        <p:txBody>
          <a:bodyPr>
            <a:spAutoFit/>
          </a:bodyPr>
          <a:lstStyle/>
          <a:p>
            <a:pPr algn="just"/>
            <a:r>
              <a:rPr lang="pt-BR" dirty="0" smtClean="0"/>
              <a:t>1. Pensando num cenário em que categorias de livros mais bem avaliadas tenham maior sucesso nas vendas, o exemplo abaixo traz uma noção do quanto a editora pode lucrar ao investir de forma estratégica:</a:t>
            </a:r>
            <a:endParaRPr lang="pt-BR" dirty="0"/>
          </a:p>
        </p:txBody>
      </p:sp>
      <p:pic>
        <p:nvPicPr>
          <p:cNvPr id="3" name="Imagem 2"/>
          <p:cNvPicPr>
            <a:picLocks noChangeAspect="1"/>
          </p:cNvPicPr>
          <p:nvPr/>
        </p:nvPicPr>
        <p:blipFill>
          <a:blip r:embed="rId2"/>
          <a:stretch>
            <a:fillRect/>
          </a:stretch>
        </p:blipFill>
        <p:spPr>
          <a:xfrm>
            <a:off x="1251678" y="2401161"/>
            <a:ext cx="4810796" cy="1047896"/>
          </a:xfrm>
          <a:prstGeom prst="rect">
            <a:avLst/>
          </a:prstGeom>
        </p:spPr>
      </p:pic>
      <p:sp>
        <p:nvSpPr>
          <p:cNvPr id="8" name="Retângulo 7"/>
          <p:cNvSpPr/>
          <p:nvPr/>
        </p:nvSpPr>
        <p:spPr>
          <a:xfrm>
            <a:off x="1251678" y="3742204"/>
            <a:ext cx="6096000" cy="923330"/>
          </a:xfrm>
          <a:prstGeom prst="rect">
            <a:avLst/>
          </a:prstGeom>
        </p:spPr>
        <p:txBody>
          <a:bodyPr>
            <a:spAutoFit/>
          </a:bodyPr>
          <a:lstStyle/>
          <a:p>
            <a:pPr algn="just"/>
            <a:r>
              <a:rPr lang="pt-BR" dirty="0" smtClean="0"/>
              <a:t>2. A ideia com os mails marketing é aumentar o número de vendas dos livros, atraindo os leitores para comprar livros que tenham mais a ver com o perfil deles.</a:t>
            </a:r>
            <a:endParaRPr lang="pt-BR" dirty="0"/>
          </a:p>
        </p:txBody>
      </p:sp>
      <p:pic>
        <p:nvPicPr>
          <p:cNvPr id="9" name="Imagem 8"/>
          <p:cNvPicPr>
            <a:picLocks noChangeAspect="1"/>
          </p:cNvPicPr>
          <p:nvPr/>
        </p:nvPicPr>
        <p:blipFill>
          <a:blip r:embed="rId3"/>
          <a:stretch>
            <a:fillRect/>
          </a:stretch>
        </p:blipFill>
        <p:spPr>
          <a:xfrm>
            <a:off x="1251678" y="4880716"/>
            <a:ext cx="5744377" cy="1066949"/>
          </a:xfrm>
          <a:prstGeom prst="rect">
            <a:avLst/>
          </a:prstGeom>
        </p:spPr>
      </p:pic>
    </p:spTree>
    <p:extLst>
      <p:ext uri="{BB962C8B-B14F-4D97-AF65-F5344CB8AC3E}">
        <p14:creationId xmlns:p14="http://schemas.microsoft.com/office/powerpoint/2010/main" val="35361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406139"/>
            <a:ext cx="4590982" cy="638893"/>
          </a:xfrm>
        </p:spPr>
        <p:txBody>
          <a:bodyPr>
            <a:normAutofit/>
          </a:bodyPr>
          <a:lstStyle/>
          <a:p>
            <a:r>
              <a:rPr lang="pt-BR" sz="3600" dirty="0" smtClean="0"/>
              <a:t>Situação proposta</a:t>
            </a:r>
            <a:endParaRPr lang="pt-BR" sz="3600" dirty="0"/>
          </a:p>
        </p:txBody>
      </p:sp>
      <p:sp>
        <p:nvSpPr>
          <p:cNvPr id="3" name="Retângulo 2"/>
          <p:cNvSpPr/>
          <p:nvPr/>
        </p:nvSpPr>
        <p:spPr>
          <a:xfrm>
            <a:off x="1251678" y="1629843"/>
            <a:ext cx="9254837" cy="2585323"/>
          </a:xfrm>
          <a:prstGeom prst="rect">
            <a:avLst/>
          </a:prstGeom>
        </p:spPr>
        <p:txBody>
          <a:bodyPr wrap="square">
            <a:spAutoFit/>
          </a:bodyPr>
          <a:lstStyle/>
          <a:p>
            <a:pPr algn="just"/>
            <a:r>
              <a:rPr lang="pt-BR" dirty="0"/>
              <a:t>A editora contratou a A3Data para explorar uma base de avaliações de </a:t>
            </a:r>
            <a:r>
              <a:rPr lang="pt-BR" dirty="0" smtClean="0"/>
              <a:t>livros. Atualmente </a:t>
            </a:r>
            <a:r>
              <a:rPr lang="pt-BR" dirty="0"/>
              <a:t>o processo de exploração é feito manualmente pelos analistas e </a:t>
            </a:r>
            <a:r>
              <a:rPr lang="pt-BR" dirty="0" smtClean="0"/>
              <a:t>leva muito </a:t>
            </a:r>
            <a:r>
              <a:rPr lang="pt-BR" dirty="0"/>
              <a:t>tempo. O objetivo é tanto de entender a performance de um certo </a:t>
            </a:r>
            <a:r>
              <a:rPr lang="pt-BR" dirty="0" smtClean="0"/>
              <a:t>autor, um </a:t>
            </a:r>
            <a:r>
              <a:rPr lang="pt-BR" dirty="0"/>
              <a:t>gênero ou até buscar usuários com opiniões relevantes para uma </a:t>
            </a:r>
            <a:r>
              <a:rPr lang="pt-BR" dirty="0" smtClean="0"/>
              <a:t>entrevista. A </a:t>
            </a:r>
            <a:r>
              <a:rPr lang="pt-BR" dirty="0"/>
              <a:t>editora gostaria de uma ferramenta que agilizasse e otimizasse este </a:t>
            </a:r>
            <a:r>
              <a:rPr lang="pt-BR" dirty="0" smtClean="0"/>
              <a:t>processo.</a:t>
            </a:r>
          </a:p>
          <a:p>
            <a:pPr algn="just"/>
            <a:endParaRPr lang="pt-BR" dirty="0"/>
          </a:p>
          <a:p>
            <a:pPr algn="just"/>
            <a:r>
              <a:rPr lang="pt-BR" dirty="0" smtClean="0"/>
              <a:t>Diante disso, traçou-se o objetivo de desenvolver um processo de ranqueamento a partir dos pontos </a:t>
            </a:r>
            <a:r>
              <a:rPr lang="pt-BR" dirty="0" smtClean="0"/>
              <a:t>escolhidos, </a:t>
            </a:r>
            <a:r>
              <a:rPr lang="pt-BR" dirty="0" smtClean="0"/>
              <a:t>geração de material estratégico para promover a divulgação de determinado </a:t>
            </a:r>
            <a:r>
              <a:rPr lang="pt-BR" dirty="0" smtClean="0"/>
              <a:t>livro e modelo Q&amp;A para fornecer informações sobre os livros cadastrados.</a:t>
            </a:r>
            <a:endParaRPr lang="pt-BR" dirty="0"/>
          </a:p>
        </p:txBody>
      </p:sp>
    </p:spTree>
    <p:extLst>
      <p:ext uri="{BB962C8B-B14F-4D97-AF65-F5344CB8AC3E}">
        <p14:creationId xmlns:p14="http://schemas.microsoft.com/office/powerpoint/2010/main" val="429125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Autofit/>
          </a:bodyPr>
          <a:lstStyle/>
          <a:p>
            <a:r>
              <a:rPr lang="pt-BR" sz="3600" dirty="0"/>
              <a:t>Futuros entregáveis</a:t>
            </a:r>
            <a:br>
              <a:rPr lang="pt-BR" sz="3600" dirty="0"/>
            </a:br>
            <a:endParaRPr lang="pt-BR" sz="3600" dirty="0"/>
          </a:p>
        </p:txBody>
      </p:sp>
      <p:sp>
        <p:nvSpPr>
          <p:cNvPr id="11" name="Retângulo 10"/>
          <p:cNvSpPr/>
          <p:nvPr/>
        </p:nvSpPr>
        <p:spPr>
          <a:xfrm>
            <a:off x="1251678" y="1728052"/>
            <a:ext cx="6096000" cy="2031325"/>
          </a:xfrm>
          <a:prstGeom prst="rect">
            <a:avLst/>
          </a:prstGeom>
        </p:spPr>
        <p:txBody>
          <a:bodyPr>
            <a:spAutoFit/>
          </a:bodyPr>
          <a:lstStyle/>
          <a:p>
            <a:pPr marL="285750" indent="-285750" algn="just">
              <a:buFontTx/>
              <a:buChar char="-"/>
            </a:pPr>
            <a:r>
              <a:rPr lang="pt-BR" dirty="0" smtClean="0"/>
              <a:t>Script </a:t>
            </a:r>
            <a:r>
              <a:rPr lang="pt-BR" dirty="0"/>
              <a:t>para automatizar processo de envio de </a:t>
            </a:r>
            <a:r>
              <a:rPr lang="pt-BR" dirty="0" err="1"/>
              <a:t>mailling</a:t>
            </a:r>
            <a:r>
              <a:rPr lang="pt-BR" dirty="0"/>
              <a:t> com conteúdo de campanha sobre os livros mais bem avaliados</a:t>
            </a:r>
          </a:p>
          <a:p>
            <a:pPr marL="285750" indent="-285750" algn="just">
              <a:buFontTx/>
              <a:buChar char="-"/>
            </a:pPr>
            <a:r>
              <a:rPr lang="pt-BR" dirty="0"/>
              <a:t>Pipeline de processamento dos dados, gerando as bases dentro de determinado período (semanal, quinzenal, mensal)</a:t>
            </a:r>
          </a:p>
          <a:p>
            <a:pPr marL="285750" indent="-285750" algn="just">
              <a:buFontTx/>
              <a:buChar char="-"/>
            </a:pPr>
            <a:r>
              <a:rPr lang="pt-BR" dirty="0"/>
              <a:t>Construção de interface de consumo do modelo </a:t>
            </a:r>
            <a:r>
              <a:rPr lang="pt-BR" dirty="0" smtClean="0"/>
              <a:t>Q&amp;A</a:t>
            </a:r>
          </a:p>
          <a:p>
            <a:pPr marL="285750" indent="-285750" algn="just">
              <a:buFontTx/>
              <a:buChar char="-"/>
            </a:pPr>
            <a:r>
              <a:rPr lang="pt-BR" dirty="0" smtClean="0"/>
              <a:t>Fine </a:t>
            </a:r>
            <a:r>
              <a:rPr lang="pt-BR" dirty="0" err="1" smtClean="0"/>
              <a:t>tuning</a:t>
            </a:r>
            <a:r>
              <a:rPr lang="pt-BR" dirty="0" smtClean="0"/>
              <a:t> do modelo de Q&amp;A para torna-lo mais específico no fornecimento das respostas</a:t>
            </a:r>
            <a:endParaRPr lang="pt-BR" dirty="0"/>
          </a:p>
        </p:txBody>
      </p:sp>
    </p:spTree>
    <p:extLst>
      <p:ext uri="{BB962C8B-B14F-4D97-AF65-F5344CB8AC3E}">
        <p14:creationId xmlns:p14="http://schemas.microsoft.com/office/powerpoint/2010/main" val="145978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2180291" cy="615142"/>
          </a:xfrm>
        </p:spPr>
        <p:txBody>
          <a:bodyPr>
            <a:normAutofit/>
          </a:bodyPr>
          <a:lstStyle/>
          <a:p>
            <a:r>
              <a:rPr lang="pt-BR" sz="3600" dirty="0" err="1" smtClean="0"/>
              <a:t>roadmap</a:t>
            </a:r>
            <a:endParaRPr lang="pt-BR" sz="3600" dirty="0"/>
          </a:p>
        </p:txBody>
      </p:sp>
      <p:sp>
        <p:nvSpPr>
          <p:cNvPr id="3" name="Retângulo 2"/>
          <p:cNvSpPr/>
          <p:nvPr/>
        </p:nvSpPr>
        <p:spPr>
          <a:xfrm>
            <a:off x="1251678" y="1159634"/>
            <a:ext cx="9254837" cy="2862322"/>
          </a:xfrm>
          <a:prstGeom prst="rect">
            <a:avLst/>
          </a:prstGeom>
        </p:spPr>
        <p:txBody>
          <a:bodyPr wrap="square">
            <a:spAutoFit/>
          </a:bodyPr>
          <a:lstStyle/>
          <a:p>
            <a:pPr algn="just"/>
            <a:r>
              <a:rPr lang="pt-BR" dirty="0" smtClean="0"/>
              <a:t>Entregáveis nesta etapa</a:t>
            </a:r>
          </a:p>
          <a:p>
            <a:pPr marL="285750" indent="-285750" algn="just">
              <a:buFontTx/>
              <a:buChar char="-"/>
            </a:pPr>
            <a:r>
              <a:rPr lang="pt-BR" dirty="0" err="1" smtClean="0"/>
              <a:t>Dataset</a:t>
            </a:r>
            <a:r>
              <a:rPr lang="pt-BR" dirty="0" smtClean="0"/>
              <a:t> contendo top10 melhores livros avaliados pelos leitores</a:t>
            </a:r>
          </a:p>
          <a:p>
            <a:pPr marL="285750" indent="-285750" algn="just">
              <a:buFontTx/>
              <a:buChar char="-"/>
            </a:pPr>
            <a:r>
              <a:rPr lang="pt-BR" dirty="0" err="1"/>
              <a:t>Dataset</a:t>
            </a:r>
            <a:r>
              <a:rPr lang="pt-BR" dirty="0"/>
              <a:t> contendo </a:t>
            </a:r>
            <a:r>
              <a:rPr lang="pt-BR" dirty="0" smtClean="0"/>
              <a:t>top5 editoras dos livros avaliados </a:t>
            </a:r>
            <a:r>
              <a:rPr lang="pt-BR" dirty="0"/>
              <a:t>pelos leitores</a:t>
            </a:r>
          </a:p>
          <a:p>
            <a:pPr marL="285750" indent="-285750" algn="just">
              <a:buFontTx/>
              <a:buChar char="-"/>
            </a:pPr>
            <a:r>
              <a:rPr lang="pt-BR" dirty="0" err="1"/>
              <a:t>Dataset</a:t>
            </a:r>
            <a:r>
              <a:rPr lang="pt-BR" dirty="0"/>
              <a:t> contendo </a:t>
            </a:r>
            <a:r>
              <a:rPr lang="pt-BR" dirty="0" smtClean="0"/>
              <a:t>top5 categorias dos livros </a:t>
            </a:r>
            <a:r>
              <a:rPr lang="pt-BR" dirty="0"/>
              <a:t>avaliados pelos leitores</a:t>
            </a:r>
          </a:p>
          <a:p>
            <a:pPr marL="285750" indent="-285750" algn="just">
              <a:buFontTx/>
              <a:buChar char="-"/>
            </a:pPr>
            <a:r>
              <a:rPr lang="pt-BR" dirty="0" err="1"/>
              <a:t>Dataset</a:t>
            </a:r>
            <a:r>
              <a:rPr lang="pt-BR" dirty="0"/>
              <a:t> contendo </a:t>
            </a:r>
            <a:r>
              <a:rPr lang="pt-BR" dirty="0" smtClean="0"/>
              <a:t>top5 autores dos livros </a:t>
            </a:r>
            <a:r>
              <a:rPr lang="pt-BR" dirty="0"/>
              <a:t>avaliados pelos </a:t>
            </a:r>
            <a:r>
              <a:rPr lang="pt-BR" dirty="0" smtClean="0"/>
              <a:t>leitores</a:t>
            </a:r>
          </a:p>
          <a:p>
            <a:pPr marL="285750" indent="-285750" algn="just">
              <a:buFontTx/>
              <a:buChar char="-"/>
            </a:pPr>
            <a:r>
              <a:rPr lang="pt-BR" dirty="0" err="1" smtClean="0"/>
              <a:t>Dataset</a:t>
            </a:r>
            <a:r>
              <a:rPr lang="pt-BR" dirty="0" smtClean="0"/>
              <a:t> contendo leitores com mais propriedade sobre os livros</a:t>
            </a:r>
          </a:p>
          <a:p>
            <a:pPr marL="285750" indent="-285750" algn="just">
              <a:buFontTx/>
              <a:buChar char="-"/>
            </a:pPr>
            <a:r>
              <a:rPr lang="pt-BR" dirty="0" err="1" smtClean="0"/>
              <a:t>Dataset</a:t>
            </a:r>
            <a:r>
              <a:rPr lang="pt-BR" dirty="0" smtClean="0"/>
              <a:t> contendo leitores mais rápidos na leitura</a:t>
            </a:r>
          </a:p>
          <a:p>
            <a:pPr marL="285750" indent="-285750" algn="just">
              <a:buFontTx/>
              <a:buChar char="-"/>
            </a:pPr>
            <a:r>
              <a:rPr lang="pt-BR" dirty="0" err="1" smtClean="0"/>
              <a:t>Dataset</a:t>
            </a:r>
            <a:r>
              <a:rPr lang="pt-BR" dirty="0" smtClean="0"/>
              <a:t> contendo leitores que mais avaliam os </a:t>
            </a:r>
            <a:r>
              <a:rPr lang="pt-BR" dirty="0" smtClean="0"/>
              <a:t>livros</a:t>
            </a:r>
          </a:p>
          <a:p>
            <a:pPr marL="285750" indent="-285750" algn="just">
              <a:buFontTx/>
              <a:buChar char="-"/>
            </a:pPr>
            <a:r>
              <a:rPr lang="pt-BR" dirty="0" smtClean="0"/>
              <a:t>Modelo Q&amp;A para alimentar leitores com informações a respeito dos livros</a:t>
            </a:r>
          </a:p>
          <a:p>
            <a:pPr marL="285750" indent="-285750" algn="just">
              <a:buFontTx/>
              <a:buChar char="-"/>
            </a:pPr>
            <a:r>
              <a:rPr lang="pt-BR" dirty="0" smtClean="0"/>
              <a:t>Material para mail marketing</a:t>
            </a:r>
            <a:endParaRPr lang="pt-BR" dirty="0" smtClean="0"/>
          </a:p>
        </p:txBody>
      </p:sp>
    </p:spTree>
    <p:extLst>
      <p:ext uri="{BB962C8B-B14F-4D97-AF65-F5344CB8AC3E}">
        <p14:creationId xmlns:p14="http://schemas.microsoft.com/office/powerpoint/2010/main" val="326653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406139"/>
            <a:ext cx="4590982" cy="638893"/>
          </a:xfrm>
        </p:spPr>
        <p:txBody>
          <a:bodyPr>
            <a:normAutofit/>
          </a:bodyPr>
          <a:lstStyle/>
          <a:p>
            <a:r>
              <a:rPr lang="pt-BR" sz="3600" dirty="0" smtClean="0"/>
              <a:t>Bases utilizadas</a:t>
            </a:r>
            <a:endParaRPr lang="pt-BR" sz="3600" dirty="0"/>
          </a:p>
        </p:txBody>
      </p:sp>
      <p:sp>
        <p:nvSpPr>
          <p:cNvPr id="3" name="Retângulo 2"/>
          <p:cNvSpPr/>
          <p:nvPr/>
        </p:nvSpPr>
        <p:spPr>
          <a:xfrm>
            <a:off x="1251678" y="1629843"/>
            <a:ext cx="9254837" cy="1754326"/>
          </a:xfrm>
          <a:prstGeom prst="rect">
            <a:avLst/>
          </a:prstGeom>
        </p:spPr>
        <p:txBody>
          <a:bodyPr wrap="square">
            <a:spAutoFit/>
          </a:bodyPr>
          <a:lstStyle/>
          <a:p>
            <a:pPr algn="just"/>
            <a:r>
              <a:rPr lang="pt-BR" dirty="0" err="1" smtClean="0"/>
              <a:t>Books_data</a:t>
            </a:r>
            <a:r>
              <a:rPr lang="pt-BR" dirty="0" smtClean="0"/>
              <a:t>: Base contendo informações a respeito dos livros da editora; </a:t>
            </a:r>
            <a:r>
              <a:rPr lang="pt-BR" b="1" dirty="0">
                <a:solidFill>
                  <a:srgbClr val="78D1E1"/>
                </a:solidFill>
              </a:rPr>
              <a:t>Título do livro</a:t>
            </a:r>
            <a:r>
              <a:rPr lang="pt-BR" dirty="0" smtClean="0"/>
              <a:t>, Descrição (sinopse),  Autor, Publicadora, Data de publicação, Categorias – foram as variáveis utilizadas para o estudo.</a:t>
            </a:r>
          </a:p>
          <a:p>
            <a:pPr algn="just"/>
            <a:endParaRPr lang="pt-BR" dirty="0" smtClean="0"/>
          </a:p>
          <a:p>
            <a:pPr algn="just"/>
            <a:r>
              <a:rPr lang="pt-BR" dirty="0" err="1" smtClean="0"/>
              <a:t>Books_rating</a:t>
            </a:r>
            <a:r>
              <a:rPr lang="pt-BR" dirty="0" smtClean="0"/>
              <a:t>: Base contendo informações sobre as avaliações dos leitores dos livros; </a:t>
            </a:r>
            <a:r>
              <a:rPr lang="pt-BR" b="1" dirty="0" smtClean="0">
                <a:solidFill>
                  <a:srgbClr val="78D1E1"/>
                </a:solidFill>
              </a:rPr>
              <a:t>Título </a:t>
            </a:r>
            <a:r>
              <a:rPr lang="pt-BR" b="1" dirty="0">
                <a:solidFill>
                  <a:srgbClr val="78D1E1"/>
                </a:solidFill>
              </a:rPr>
              <a:t>do </a:t>
            </a:r>
            <a:r>
              <a:rPr lang="pt-BR" b="1" dirty="0" smtClean="0">
                <a:solidFill>
                  <a:srgbClr val="78D1E1"/>
                </a:solidFill>
              </a:rPr>
              <a:t>livro, </a:t>
            </a:r>
            <a:r>
              <a:rPr lang="pt-BR" dirty="0" err="1" smtClean="0"/>
              <a:t>User_id</a:t>
            </a:r>
            <a:r>
              <a:rPr lang="pt-BR" dirty="0" smtClean="0"/>
              <a:t>, </a:t>
            </a:r>
            <a:r>
              <a:rPr lang="pt-BR" dirty="0" err="1" smtClean="0"/>
              <a:t>profileName</a:t>
            </a:r>
            <a:r>
              <a:rPr lang="pt-BR" dirty="0" smtClean="0"/>
              <a:t>, score</a:t>
            </a:r>
            <a:r>
              <a:rPr lang="pt-BR" dirty="0"/>
              <a:t>, time, </a:t>
            </a:r>
            <a:r>
              <a:rPr lang="pt-BR" dirty="0" err="1" smtClean="0"/>
              <a:t>summary</a:t>
            </a:r>
            <a:r>
              <a:rPr lang="pt-BR" dirty="0" smtClean="0"/>
              <a:t> – </a:t>
            </a:r>
            <a:r>
              <a:rPr lang="pt-BR" dirty="0"/>
              <a:t>foram as variáveis utilizadas para o </a:t>
            </a:r>
            <a:r>
              <a:rPr lang="pt-BR" dirty="0" smtClean="0"/>
              <a:t>estudo.</a:t>
            </a:r>
            <a:endParaRPr lang="pt-BR" dirty="0"/>
          </a:p>
        </p:txBody>
      </p:sp>
    </p:spTree>
    <p:extLst>
      <p:ext uri="{BB962C8B-B14F-4D97-AF65-F5344CB8AC3E}">
        <p14:creationId xmlns:p14="http://schemas.microsoft.com/office/powerpoint/2010/main" val="69922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2762182" cy="615142"/>
          </a:xfrm>
        </p:spPr>
        <p:txBody>
          <a:bodyPr>
            <a:normAutofit/>
          </a:bodyPr>
          <a:lstStyle/>
          <a:p>
            <a:r>
              <a:rPr lang="pt-BR" sz="3600" dirty="0" smtClean="0"/>
              <a:t>Hipóteses</a:t>
            </a:r>
            <a:endParaRPr lang="pt-BR" sz="3600" dirty="0"/>
          </a:p>
        </p:txBody>
      </p:sp>
      <p:sp>
        <p:nvSpPr>
          <p:cNvPr id="3" name="Retângulo 2"/>
          <p:cNvSpPr/>
          <p:nvPr/>
        </p:nvSpPr>
        <p:spPr>
          <a:xfrm>
            <a:off x="1251678" y="1845728"/>
            <a:ext cx="6894795" cy="1938992"/>
          </a:xfrm>
          <a:prstGeom prst="rect">
            <a:avLst/>
          </a:prstGeom>
        </p:spPr>
        <p:txBody>
          <a:bodyPr wrap="square">
            <a:spAutoFit/>
          </a:bodyPr>
          <a:lstStyle/>
          <a:p>
            <a:pPr marL="285750" indent="-285750" algn="just">
              <a:buFontTx/>
              <a:buChar char="-"/>
            </a:pPr>
            <a:r>
              <a:rPr lang="pt-BR" sz="2400" dirty="0" smtClean="0"/>
              <a:t>Autor mais bem avaliado é o mais lido</a:t>
            </a:r>
          </a:p>
          <a:p>
            <a:pPr marL="285750" indent="-285750" algn="just">
              <a:buFontTx/>
              <a:buChar char="-"/>
            </a:pPr>
            <a:r>
              <a:rPr lang="pt-BR" sz="2400" dirty="0" smtClean="0"/>
              <a:t>Existem leitores problemáticos </a:t>
            </a:r>
          </a:p>
          <a:p>
            <a:pPr marL="285750" indent="-285750" algn="just">
              <a:buFontTx/>
              <a:buChar char="-"/>
            </a:pPr>
            <a:r>
              <a:rPr lang="pt-BR" sz="2400" dirty="0" smtClean="0"/>
              <a:t>Existem leitores ecléticos</a:t>
            </a:r>
          </a:p>
          <a:p>
            <a:pPr marL="285750" indent="-285750" algn="just">
              <a:buFontTx/>
              <a:buChar char="-"/>
            </a:pPr>
            <a:r>
              <a:rPr lang="pt-BR" sz="2400" dirty="0" smtClean="0"/>
              <a:t>Livros populares com baixa avaliação</a:t>
            </a:r>
          </a:p>
          <a:p>
            <a:pPr marL="285750" indent="-285750" algn="just">
              <a:buFontTx/>
              <a:buChar char="-"/>
            </a:pPr>
            <a:r>
              <a:rPr lang="pt-BR" sz="2400" dirty="0" smtClean="0"/>
              <a:t>Livro mais bem avaliado é o mais lido</a:t>
            </a:r>
          </a:p>
        </p:txBody>
      </p:sp>
    </p:spTree>
    <p:extLst>
      <p:ext uri="{BB962C8B-B14F-4D97-AF65-F5344CB8AC3E}">
        <p14:creationId xmlns:p14="http://schemas.microsoft.com/office/powerpoint/2010/main" val="219369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590744" cy="615142"/>
          </a:xfrm>
        </p:spPr>
        <p:txBody>
          <a:bodyPr>
            <a:normAutofit fontScale="90000"/>
          </a:bodyPr>
          <a:lstStyle/>
          <a:p>
            <a:r>
              <a:rPr lang="pt-BR" sz="3600" dirty="0"/>
              <a:t>Tratamentos realizados</a:t>
            </a:r>
            <a:br>
              <a:rPr lang="pt-BR" sz="3600" dirty="0"/>
            </a:br>
            <a:endParaRPr lang="pt-BR" sz="3600" dirty="0"/>
          </a:p>
        </p:txBody>
      </p:sp>
      <p:pic>
        <p:nvPicPr>
          <p:cNvPr id="4" name="Imagem 3"/>
          <p:cNvPicPr>
            <a:picLocks noChangeAspect="1"/>
          </p:cNvPicPr>
          <p:nvPr/>
        </p:nvPicPr>
        <p:blipFill>
          <a:blip r:embed="rId2"/>
          <a:stretch>
            <a:fillRect/>
          </a:stretch>
        </p:blipFill>
        <p:spPr>
          <a:xfrm>
            <a:off x="1380244" y="1124903"/>
            <a:ext cx="5531302" cy="5338707"/>
          </a:xfrm>
          <a:prstGeom prst="rect">
            <a:avLst/>
          </a:prstGeom>
        </p:spPr>
      </p:pic>
      <p:pic>
        <p:nvPicPr>
          <p:cNvPr id="5" name="Imagem 4"/>
          <p:cNvPicPr>
            <a:picLocks noChangeAspect="1"/>
          </p:cNvPicPr>
          <p:nvPr/>
        </p:nvPicPr>
        <p:blipFill>
          <a:blip r:embed="rId3"/>
          <a:stretch>
            <a:fillRect/>
          </a:stretch>
        </p:blipFill>
        <p:spPr>
          <a:xfrm>
            <a:off x="7309452" y="1510858"/>
            <a:ext cx="3784175" cy="2130266"/>
          </a:xfrm>
          <a:prstGeom prst="rect">
            <a:avLst/>
          </a:prstGeom>
        </p:spPr>
      </p:pic>
      <p:pic>
        <p:nvPicPr>
          <p:cNvPr id="6" name="Imagem 5"/>
          <p:cNvPicPr>
            <a:picLocks noChangeAspect="1"/>
          </p:cNvPicPr>
          <p:nvPr/>
        </p:nvPicPr>
        <p:blipFill>
          <a:blip r:embed="rId4"/>
          <a:stretch>
            <a:fillRect/>
          </a:stretch>
        </p:blipFill>
        <p:spPr>
          <a:xfrm>
            <a:off x="7777352" y="3972282"/>
            <a:ext cx="2848373" cy="562053"/>
          </a:xfrm>
          <a:prstGeom prst="rect">
            <a:avLst/>
          </a:prstGeom>
        </p:spPr>
      </p:pic>
      <p:sp>
        <p:nvSpPr>
          <p:cNvPr id="7" name="CaixaDeTexto 6"/>
          <p:cNvSpPr txBox="1"/>
          <p:nvPr/>
        </p:nvSpPr>
        <p:spPr>
          <a:xfrm>
            <a:off x="7309452" y="4786183"/>
            <a:ext cx="2141838" cy="369332"/>
          </a:xfrm>
          <a:prstGeom prst="rect">
            <a:avLst/>
          </a:prstGeom>
          <a:noFill/>
        </p:spPr>
        <p:txBody>
          <a:bodyPr wrap="square" rtlCol="0">
            <a:spAutoFit/>
          </a:bodyPr>
          <a:lstStyle/>
          <a:p>
            <a:r>
              <a:rPr lang="pt-BR" dirty="0" smtClean="0"/>
              <a:t>Arquivos parquet</a:t>
            </a:r>
            <a:endParaRPr lang="pt-BR" dirty="0"/>
          </a:p>
        </p:txBody>
      </p:sp>
    </p:spTree>
    <p:extLst>
      <p:ext uri="{BB962C8B-B14F-4D97-AF65-F5344CB8AC3E}">
        <p14:creationId xmlns:p14="http://schemas.microsoft.com/office/powerpoint/2010/main" val="331478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rmAutofit/>
          </a:bodyPr>
          <a:lstStyle/>
          <a:p>
            <a:r>
              <a:rPr lang="pt-BR" sz="3600" dirty="0" smtClean="0"/>
              <a:t>Modelos </a:t>
            </a:r>
            <a:r>
              <a:rPr lang="pt-BR" sz="3600" dirty="0" err="1" smtClean="0"/>
              <a:t>nlp</a:t>
            </a:r>
            <a:endParaRPr lang="pt-BR" sz="3600" dirty="0"/>
          </a:p>
        </p:txBody>
      </p:sp>
      <p:sp>
        <p:nvSpPr>
          <p:cNvPr id="3" name="Retângulo 2"/>
          <p:cNvSpPr/>
          <p:nvPr/>
        </p:nvSpPr>
        <p:spPr>
          <a:xfrm>
            <a:off x="1251678" y="1516214"/>
            <a:ext cx="11063890" cy="3477875"/>
          </a:xfrm>
          <a:prstGeom prst="rect">
            <a:avLst/>
          </a:prstGeom>
        </p:spPr>
        <p:txBody>
          <a:bodyPr wrap="square">
            <a:spAutoFit/>
          </a:bodyPr>
          <a:lstStyle/>
          <a:p>
            <a:pPr marL="285750" indent="-285750" algn="just">
              <a:buFontTx/>
              <a:buChar char="-"/>
            </a:pPr>
            <a:r>
              <a:rPr lang="pt-BR" sz="2000" dirty="0" smtClean="0"/>
              <a:t>Classificador de sentimentos: </a:t>
            </a:r>
            <a:r>
              <a:rPr lang="pt-BR" sz="2000" dirty="0" err="1"/>
              <a:t>lxyuan</a:t>
            </a:r>
            <a:r>
              <a:rPr lang="pt-BR" sz="2000" dirty="0"/>
              <a:t>/</a:t>
            </a:r>
            <a:r>
              <a:rPr lang="pt-BR" sz="2000" dirty="0" err="1"/>
              <a:t>distilbert</a:t>
            </a:r>
            <a:r>
              <a:rPr lang="pt-BR" sz="2000" dirty="0"/>
              <a:t>-base-</a:t>
            </a:r>
            <a:r>
              <a:rPr lang="pt-BR" sz="2000" dirty="0" err="1"/>
              <a:t>multilingual</a:t>
            </a:r>
            <a:r>
              <a:rPr lang="pt-BR" sz="2000" dirty="0"/>
              <a:t>-</a:t>
            </a:r>
            <a:r>
              <a:rPr lang="pt-BR" sz="2000" dirty="0" err="1"/>
              <a:t>cased-sentiments-student</a:t>
            </a:r>
            <a:endParaRPr lang="pt-BR" sz="2000" dirty="0"/>
          </a:p>
          <a:p>
            <a:pPr marL="285750" indent="-285750" algn="just">
              <a:buFontTx/>
              <a:buChar char="-"/>
            </a:pPr>
            <a:r>
              <a:rPr lang="pt-BR" sz="2000" dirty="0" err="1" smtClean="0"/>
              <a:t>Sumarizador</a:t>
            </a:r>
            <a:r>
              <a:rPr lang="pt-BR" sz="2000" dirty="0" smtClean="0"/>
              <a:t>: </a:t>
            </a:r>
            <a:r>
              <a:rPr lang="pt-BR" sz="2000" dirty="0" err="1" smtClean="0"/>
              <a:t>Falconsai</a:t>
            </a:r>
            <a:r>
              <a:rPr lang="pt-BR" sz="2000" dirty="0" smtClean="0"/>
              <a:t>/</a:t>
            </a:r>
            <a:r>
              <a:rPr lang="pt-BR" sz="2000" dirty="0" err="1" smtClean="0"/>
              <a:t>text_summarization</a:t>
            </a:r>
            <a:endParaRPr lang="pt-BR" sz="2000" dirty="0" smtClean="0"/>
          </a:p>
          <a:p>
            <a:pPr marL="285750" indent="-285750" algn="just">
              <a:buFontTx/>
              <a:buChar char="-"/>
            </a:pPr>
            <a:endParaRPr lang="pt-BR" sz="2000" dirty="0"/>
          </a:p>
          <a:p>
            <a:pPr marL="285750" indent="-285750" algn="just">
              <a:buFontTx/>
              <a:buChar char="-"/>
            </a:pPr>
            <a:endParaRPr lang="pt-BR" sz="2000" dirty="0" smtClean="0"/>
          </a:p>
          <a:p>
            <a:pPr algn="just"/>
            <a:r>
              <a:rPr lang="pt-BR" sz="2000" dirty="0" smtClean="0"/>
              <a:t>O modelo classificador apresentou um desempenho de 88,29% nas predições de teste</a:t>
            </a:r>
          </a:p>
          <a:p>
            <a:pPr algn="just"/>
            <a:r>
              <a:rPr lang="pt-BR" sz="2000" dirty="0" smtClean="0"/>
              <a:t>O modelo </a:t>
            </a:r>
            <a:r>
              <a:rPr lang="pt-BR" sz="2000" dirty="0" err="1" smtClean="0"/>
              <a:t>sumarizador</a:t>
            </a:r>
            <a:r>
              <a:rPr lang="pt-BR" sz="2000" dirty="0" smtClean="0"/>
              <a:t> apresentou F1-Score de 0,95</a:t>
            </a:r>
          </a:p>
          <a:p>
            <a:pPr algn="just"/>
            <a:endParaRPr lang="pt-BR" sz="2000" dirty="0"/>
          </a:p>
          <a:p>
            <a:pPr algn="just"/>
            <a:endParaRPr lang="pt-BR" sz="2000" dirty="0" smtClean="0"/>
          </a:p>
          <a:p>
            <a:pPr algn="just"/>
            <a:r>
              <a:rPr lang="pt-BR" sz="2000" dirty="0" smtClean="0"/>
              <a:t>Links:</a:t>
            </a:r>
          </a:p>
          <a:p>
            <a:pPr marL="342900" indent="-342900" algn="just">
              <a:buFontTx/>
              <a:buChar char="-"/>
            </a:pPr>
            <a:r>
              <a:rPr lang="pt-BR" sz="2000" dirty="0" smtClean="0">
                <a:hlinkClick r:id="rId2"/>
              </a:rPr>
              <a:t>https</a:t>
            </a:r>
            <a:r>
              <a:rPr lang="pt-BR" sz="2000" dirty="0">
                <a:hlinkClick r:id="rId2"/>
              </a:rPr>
              <a:t>://</a:t>
            </a:r>
            <a:r>
              <a:rPr lang="pt-BR" sz="2000" dirty="0" smtClean="0">
                <a:hlinkClick r:id="rId2"/>
              </a:rPr>
              <a:t>huggingface.co/lxyuan/distilbert-base-multilingual-cased-sentiments-student</a:t>
            </a:r>
            <a:endParaRPr lang="pt-BR" sz="2000" dirty="0" smtClean="0"/>
          </a:p>
          <a:p>
            <a:pPr marL="342900" indent="-342900" algn="just">
              <a:buFontTx/>
              <a:buChar char="-"/>
            </a:pPr>
            <a:r>
              <a:rPr lang="pt-BR" sz="2000" dirty="0">
                <a:hlinkClick r:id="rId3"/>
              </a:rPr>
              <a:t>https://</a:t>
            </a:r>
            <a:r>
              <a:rPr lang="pt-BR" sz="2000" dirty="0" smtClean="0">
                <a:hlinkClick r:id="rId3"/>
              </a:rPr>
              <a:t>huggingface.co/Falconsai/text_summarization</a:t>
            </a:r>
            <a:endParaRPr lang="pt-BR" sz="2000" dirty="0" smtClean="0"/>
          </a:p>
        </p:txBody>
      </p:sp>
    </p:spTree>
    <p:extLst>
      <p:ext uri="{BB962C8B-B14F-4D97-AF65-F5344CB8AC3E}">
        <p14:creationId xmlns:p14="http://schemas.microsoft.com/office/powerpoint/2010/main" val="198706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6771976" cy="615142"/>
          </a:xfrm>
        </p:spPr>
        <p:txBody>
          <a:bodyPr>
            <a:normAutofit/>
          </a:bodyPr>
          <a:lstStyle/>
          <a:p>
            <a:r>
              <a:rPr lang="pt-BR" sz="3600" dirty="0" smtClean="0"/>
              <a:t>Análise exploratória</a:t>
            </a:r>
            <a:endParaRPr lang="pt-BR" sz="3600" dirty="0"/>
          </a:p>
        </p:txBody>
      </p:sp>
      <p:pic>
        <p:nvPicPr>
          <p:cNvPr id="4" name="Imagem 3"/>
          <p:cNvPicPr>
            <a:picLocks noChangeAspect="1"/>
          </p:cNvPicPr>
          <p:nvPr/>
        </p:nvPicPr>
        <p:blipFill>
          <a:blip r:embed="rId2"/>
          <a:stretch>
            <a:fillRect/>
          </a:stretch>
        </p:blipFill>
        <p:spPr>
          <a:xfrm>
            <a:off x="973351" y="1118286"/>
            <a:ext cx="8356515" cy="5142471"/>
          </a:xfrm>
          <a:prstGeom prst="rect">
            <a:avLst/>
          </a:prstGeom>
        </p:spPr>
      </p:pic>
      <p:sp>
        <p:nvSpPr>
          <p:cNvPr id="5" name="CaixaDeTexto 4"/>
          <p:cNvSpPr txBox="1"/>
          <p:nvPr/>
        </p:nvSpPr>
        <p:spPr>
          <a:xfrm>
            <a:off x="9514701" y="2479589"/>
            <a:ext cx="2199503" cy="1754326"/>
          </a:xfrm>
          <a:prstGeom prst="rect">
            <a:avLst/>
          </a:prstGeom>
          <a:noFill/>
        </p:spPr>
        <p:txBody>
          <a:bodyPr wrap="square" rtlCol="0">
            <a:spAutoFit/>
          </a:bodyPr>
          <a:lstStyle/>
          <a:p>
            <a:pPr algn="just"/>
            <a:r>
              <a:rPr lang="pt-BR" dirty="0" smtClean="0"/>
              <a:t>Fornecer uma visão da avaliação dos livros pelos leitores traz grande valor ao transmitir uma indicação.</a:t>
            </a:r>
            <a:endParaRPr lang="pt-BR" dirty="0"/>
          </a:p>
        </p:txBody>
      </p:sp>
    </p:spTree>
    <p:extLst>
      <p:ext uri="{BB962C8B-B14F-4D97-AF65-F5344CB8AC3E}">
        <p14:creationId xmlns:p14="http://schemas.microsoft.com/office/powerpoint/2010/main" val="45711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6112135" y="938857"/>
            <a:ext cx="5527930" cy="3316758"/>
          </a:xfrm>
          <a:prstGeom prst="rect">
            <a:avLst/>
          </a:prstGeom>
        </p:spPr>
      </p:pic>
      <p:sp>
        <p:nvSpPr>
          <p:cNvPr id="4" name="CaixaDeTexto 3"/>
          <p:cNvSpPr txBox="1"/>
          <p:nvPr/>
        </p:nvSpPr>
        <p:spPr>
          <a:xfrm>
            <a:off x="1213463" y="4876800"/>
            <a:ext cx="4452257" cy="923330"/>
          </a:xfrm>
          <a:prstGeom prst="rect">
            <a:avLst/>
          </a:prstGeom>
          <a:noFill/>
        </p:spPr>
        <p:txBody>
          <a:bodyPr wrap="square" rtlCol="0">
            <a:spAutoFit/>
          </a:bodyPr>
          <a:lstStyle/>
          <a:p>
            <a:pPr algn="just"/>
            <a:r>
              <a:rPr lang="pt-BR" dirty="0" smtClean="0"/>
              <a:t>É importante passar para um leitor, principalmente os menos experientes, qual a publicadora demonstra melhor desempenho.</a:t>
            </a:r>
            <a:endParaRPr lang="pt-BR" dirty="0"/>
          </a:p>
        </p:txBody>
      </p:sp>
      <p:sp>
        <p:nvSpPr>
          <p:cNvPr id="5" name="CaixaDeTexto 4"/>
          <p:cNvSpPr txBox="1"/>
          <p:nvPr/>
        </p:nvSpPr>
        <p:spPr>
          <a:xfrm>
            <a:off x="6713837" y="4502491"/>
            <a:ext cx="4464739" cy="1200329"/>
          </a:xfrm>
          <a:prstGeom prst="rect">
            <a:avLst/>
          </a:prstGeom>
          <a:noFill/>
        </p:spPr>
        <p:txBody>
          <a:bodyPr wrap="square" rtlCol="0">
            <a:spAutoFit/>
          </a:bodyPr>
          <a:lstStyle/>
          <a:p>
            <a:pPr algn="just"/>
            <a:r>
              <a:rPr lang="pt-BR" dirty="0" smtClean="0"/>
              <a:t>No acervo da editora, ter um retorno sobre as categorias melhores avaliadas, pode ser um norte a se seguir no mapeamento de compra de novos livros.</a:t>
            </a:r>
            <a:endParaRPr lang="pt-BR" dirty="0"/>
          </a:p>
        </p:txBody>
      </p:sp>
      <p:pic>
        <p:nvPicPr>
          <p:cNvPr id="6" name="Imagem 5"/>
          <p:cNvPicPr>
            <a:picLocks noChangeAspect="1"/>
          </p:cNvPicPr>
          <p:nvPr/>
        </p:nvPicPr>
        <p:blipFill>
          <a:blip r:embed="rId3"/>
          <a:stretch>
            <a:fillRect/>
          </a:stretch>
        </p:blipFill>
        <p:spPr>
          <a:xfrm>
            <a:off x="1051248" y="507436"/>
            <a:ext cx="4776686" cy="4179600"/>
          </a:xfrm>
          <a:prstGeom prst="rect">
            <a:avLst/>
          </a:prstGeom>
        </p:spPr>
      </p:pic>
    </p:spTree>
    <p:extLst>
      <p:ext uri="{BB962C8B-B14F-4D97-AF65-F5344CB8AC3E}">
        <p14:creationId xmlns:p14="http://schemas.microsoft.com/office/powerpoint/2010/main" val="372509813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TM10001106[[fn=Selo]]</Template>
  <TotalTime>562</TotalTime>
  <Words>1160</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Gill Sans MT</vt:lpstr>
      <vt:lpstr>Impact</vt:lpstr>
      <vt:lpstr>JetBrains Mono NL</vt:lpstr>
      <vt:lpstr>Badge</vt:lpstr>
      <vt:lpstr>Library seekers</vt:lpstr>
      <vt:lpstr>Situação proposta</vt:lpstr>
      <vt:lpstr>roadmap</vt:lpstr>
      <vt:lpstr>Bases utilizadas</vt:lpstr>
      <vt:lpstr>Hipóteses</vt:lpstr>
      <vt:lpstr>Tratamentos realizados </vt:lpstr>
      <vt:lpstr>Modelos nlp</vt:lpstr>
      <vt:lpstr>Análise exploratória</vt:lpstr>
      <vt:lpstr>Apresentação do PowerPoint</vt:lpstr>
      <vt:lpstr>Apresentação do PowerPoint</vt:lpstr>
      <vt:lpstr>Respondendo hipóteses</vt:lpstr>
      <vt:lpstr>Apresentação do PowerPoint</vt:lpstr>
      <vt:lpstr>Apresentação do PowerPoint</vt:lpstr>
      <vt:lpstr>entregáveis</vt:lpstr>
      <vt:lpstr>Apresentação do PowerPoint</vt:lpstr>
      <vt:lpstr>Mail marketing</vt:lpstr>
      <vt:lpstr>Q&amp;A</vt:lpstr>
      <vt:lpstr>Apresentação do PowerPoint</vt:lpstr>
      <vt:lpstr>Mapeando possíveis impactos</vt:lpstr>
      <vt:lpstr>Futuros entregáveis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dc:creator>
  <cp:lastModifiedBy>RAFAEL</cp:lastModifiedBy>
  <cp:revision>57</cp:revision>
  <dcterms:created xsi:type="dcterms:W3CDTF">2024-05-25T19:38:24Z</dcterms:created>
  <dcterms:modified xsi:type="dcterms:W3CDTF">2024-05-26T18:07:50Z</dcterms:modified>
</cp:coreProperties>
</file>