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4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8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3A0F-50F4-5F45-BEAE-3C57D1A4584B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osmihel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34DB-65BA-DE46-85B4-9BC016BD9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Mental Health Attitudes and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B1F8A-A211-5D44-AB04-3AB14F035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1696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investigation of survey data from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Open Sourcing Mental Illness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i="1" dirty="0"/>
              <a:t>Conducted in partial completion of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i="1" dirty="0"/>
              <a:t>IS/DATA 621, City University of New York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i="1" dirty="0"/>
              <a:t>May, 2018</a:t>
            </a:r>
          </a:p>
        </p:txBody>
      </p:sp>
    </p:spTree>
    <p:extLst>
      <p:ext uri="{BB962C8B-B14F-4D97-AF65-F5344CB8AC3E}">
        <p14:creationId xmlns:p14="http://schemas.microsoft.com/office/powerpoint/2010/main" val="136950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1551-9E6F-F94D-A8C9-4BA4AAC4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F1EA-29CA-1042-B6FA-11687569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Highly predictive variables within a company’s control that encourage the treatment of mental health include</a:t>
            </a:r>
          </a:p>
          <a:p>
            <a:pPr lvl="1"/>
            <a:r>
              <a:rPr lang="en-US" dirty="0"/>
              <a:t>An employer offering mental health benefits</a:t>
            </a:r>
          </a:p>
          <a:p>
            <a:pPr lvl="1"/>
            <a:r>
              <a:rPr lang="en-US" dirty="0"/>
              <a:t>An employee being well informed about the options offered by the employer for mental health treatment</a:t>
            </a:r>
          </a:p>
          <a:p>
            <a:pPr lvl="1"/>
            <a:r>
              <a:rPr lang="en-US" dirty="0"/>
              <a:t>Anonymity being maintained when an employee makes use of mental health or substance abuse treatment resources offered by the employer</a:t>
            </a:r>
          </a:p>
          <a:p>
            <a:r>
              <a:rPr lang="en-US" dirty="0"/>
              <a:t>Highly predictive variable about the employee’s self-evaluation that encourages the treatment of mental health</a:t>
            </a:r>
          </a:p>
          <a:p>
            <a:pPr lvl="1"/>
            <a:r>
              <a:rPr lang="en-US" dirty="0"/>
              <a:t>Mental health issue affecting work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50882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1550-8D23-5D4C-8118-A4B0BF46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Analysis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049E-4906-9B42-A538-BA603461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Andy Carson</a:t>
            </a:r>
          </a:p>
          <a:p>
            <a:r>
              <a:rPr lang="en-US" dirty="0"/>
              <a:t>Raphael Nash</a:t>
            </a:r>
          </a:p>
          <a:p>
            <a:r>
              <a:rPr lang="en-US" dirty="0"/>
              <a:t>Joel Park</a:t>
            </a:r>
          </a:p>
          <a:p>
            <a:r>
              <a:rPr lang="en-US" dirty="0"/>
              <a:t>Joy Payton</a:t>
            </a:r>
          </a:p>
          <a:p>
            <a:r>
              <a:rPr lang="en-US" dirty="0"/>
              <a:t>Walt Wells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6070-24B0-2540-A1DD-41EF547E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8E6F-BC18-634B-9D78-A0B7A225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of us are avid users of open source software, write code, and are information professionals.</a:t>
            </a:r>
          </a:p>
          <a:p>
            <a:r>
              <a:rPr lang="en-US" dirty="0"/>
              <a:t>Some of us have careers in medicine.</a:t>
            </a:r>
          </a:p>
          <a:p>
            <a:r>
              <a:rPr lang="en-US" dirty="0"/>
              <a:t>All of us know someone who struggles with mental illness.</a:t>
            </a:r>
          </a:p>
          <a:p>
            <a:r>
              <a:rPr lang="en-US" dirty="0"/>
              <a:t>We have all managed other employees and want healthy coworkers, colleagues, and direct reports.</a:t>
            </a:r>
          </a:p>
          <a:p>
            <a:r>
              <a:rPr lang="en-US" dirty="0"/>
              <a:t>We want to understand what promotes access to mental health care in information workers.</a:t>
            </a:r>
          </a:p>
        </p:txBody>
      </p:sp>
    </p:spTree>
    <p:extLst>
      <p:ext uri="{BB962C8B-B14F-4D97-AF65-F5344CB8AC3E}">
        <p14:creationId xmlns:p14="http://schemas.microsoft.com/office/powerpoint/2010/main" val="237831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0C19-FDD7-A84D-9D26-BAA6F26A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Sourcing Mental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5420-FD31-B948-8BE4-186A05F9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5164144"/>
            <a:ext cx="6571343" cy="6496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https://osmihelp.org/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603AB-FC59-C741-BA5C-B524E22C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62" y="2001844"/>
            <a:ext cx="3175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1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BD56-7A71-FC40-B3C5-C3859FD8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9789-0FD6-8144-876D-BEC5B95F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Sourcing Mental Illness (OSMI) offered its mental health survey in 2014, 2016, and 2017.  </a:t>
            </a:r>
          </a:p>
          <a:p>
            <a:r>
              <a:rPr lang="en-US" dirty="0"/>
              <a:t>Data is available for 2014 and 2016.</a:t>
            </a:r>
          </a:p>
          <a:p>
            <a:r>
              <a:rPr lang="en-US" dirty="0"/>
              <a:t>We used 2016 data, licensed under 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4.0).  Therefore our findings here are shared under the same license.  For more information please see </a:t>
            </a:r>
            <a:r>
              <a:rPr lang="en-US" dirty="0">
                <a:hlinkClick r:id="rId2"/>
              </a:rPr>
              <a:t>https://creativecommons.org/licenses/by-sa/4.0/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3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53B4-0999-2347-AE36-6FFE12A9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9409-2B00-6A45-BBEA-0495AF14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Survey data is collected anonymously, with no identifying information (no IRB / Ethics oversight required).</a:t>
            </a:r>
          </a:p>
          <a:p>
            <a:r>
              <a:rPr lang="en-US" dirty="0"/>
              <a:t>Some questions are posed about the person answering the survey, such as “What is your gender?”, “Do you work remotely?”, “Do you have a family history of mental illness?”.</a:t>
            </a:r>
          </a:p>
          <a:p>
            <a:r>
              <a:rPr lang="en-US" dirty="0"/>
              <a:t>Other questions ask about that person’s employer (e.g.  “Do you think that discussing a mental health disorder with your employer would have negative consequences?”)</a:t>
            </a:r>
          </a:p>
          <a:p>
            <a:r>
              <a:rPr lang="en-US" dirty="0"/>
              <a:t>Some questions can be answered in a free-text format, others are multiple choice.</a:t>
            </a:r>
          </a:p>
        </p:txBody>
      </p:sp>
    </p:spTree>
    <p:extLst>
      <p:ext uri="{BB962C8B-B14F-4D97-AF65-F5344CB8AC3E}">
        <p14:creationId xmlns:p14="http://schemas.microsoft.com/office/powerpoint/2010/main" val="99858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F1AB-61F0-B74F-9328-1AF008C0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4C40-CD37-C345-933F-7EEF2B77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89956"/>
          </a:xfrm>
        </p:spPr>
        <p:txBody>
          <a:bodyPr>
            <a:normAutofit/>
          </a:bodyPr>
          <a:lstStyle/>
          <a:p>
            <a:r>
              <a:rPr lang="en-US" dirty="0"/>
              <a:t>Survey is offered in English only</a:t>
            </a:r>
          </a:p>
          <a:p>
            <a:r>
              <a:rPr lang="en-US" dirty="0"/>
              <a:t>No tracking of participation (people could choose to respond multiple times)</a:t>
            </a:r>
          </a:p>
          <a:p>
            <a:r>
              <a:rPr lang="en-US" dirty="0"/>
              <a:t>Free text fields (e.g. gender) need to be consolidated to categorical answers</a:t>
            </a:r>
          </a:p>
          <a:p>
            <a:r>
              <a:rPr lang="en-US" dirty="0"/>
              <a:t>Self-selection / sampling biases exist (predominantly North American, likely engaged / interested in the topic)</a:t>
            </a:r>
          </a:p>
          <a:p>
            <a:r>
              <a:rPr lang="en-US" dirty="0"/>
              <a:t>Information about employer is gathered from employees (may be inaccurate)</a:t>
            </a:r>
          </a:p>
        </p:txBody>
      </p:sp>
    </p:spTree>
    <p:extLst>
      <p:ext uri="{BB962C8B-B14F-4D97-AF65-F5344CB8AC3E}">
        <p14:creationId xmlns:p14="http://schemas.microsoft.com/office/powerpoint/2010/main" val="62912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6357-E561-4A43-B321-6A8CA754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01A9-59E2-1948-A0E2-0A83327B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field mined for useful information that could clear up ambiguous answers</a:t>
            </a:r>
          </a:p>
          <a:p>
            <a:r>
              <a:rPr lang="en-US" dirty="0"/>
              <a:t>Gender field consolidated into M/F/Other</a:t>
            </a:r>
          </a:p>
          <a:p>
            <a:r>
              <a:rPr lang="en-US" dirty="0"/>
              <a:t>Removal of unhelpful questions like U.S. State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61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A90-013C-7741-90B5-D4AA7821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1153-0D20-C944-8956-664E5E59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model seeking professional mental health services as the dependent variable based on responses to other questions</a:t>
            </a:r>
          </a:p>
          <a:p>
            <a:r>
              <a:rPr lang="en-US" dirty="0"/>
              <a:t>Logistic regression using logit</a:t>
            </a:r>
          </a:p>
          <a:p>
            <a:r>
              <a:rPr lang="en-US" dirty="0"/>
              <a:t>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64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{E1820A8D-5315-F942-AB23-61C1476F0E41}tf10001119</Template>
  <TotalTime>69</TotalTime>
  <Words>508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Mental Health Attitudes and Work</vt:lpstr>
      <vt:lpstr>An Analysis By</vt:lpstr>
      <vt:lpstr>Motivations</vt:lpstr>
      <vt:lpstr>Open Sourcing Mental Illness</vt:lpstr>
      <vt:lpstr>OSMI Data</vt:lpstr>
      <vt:lpstr>OSMI Data</vt:lpstr>
      <vt:lpstr>Limitations and Challenges</vt:lpstr>
      <vt:lpstr>Data Cleaning</vt:lpstr>
      <vt:lpstr>Analytics Approach</vt:lpstr>
      <vt:lpstr>Notable findings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Attitudes and Work</dc:title>
  <dc:creator>Microsoft Office User</dc:creator>
  <cp:lastModifiedBy>Microsoft Office User</cp:lastModifiedBy>
  <cp:revision>7</cp:revision>
  <dcterms:created xsi:type="dcterms:W3CDTF">2018-05-07T21:59:49Z</dcterms:created>
  <dcterms:modified xsi:type="dcterms:W3CDTF">2018-05-07T23:08:56Z</dcterms:modified>
</cp:coreProperties>
</file>