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BD9"/>
    <a:srgbClr val="1A2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61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47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89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85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624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040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702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79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13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64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66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83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30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81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3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80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82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EB6A6F-E06F-474A-9A87-11C4CD85446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EC9238-8243-44F2-B72A-2BE4890C1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63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67013" y="6858000"/>
            <a:ext cx="9144000" cy="23876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90774" y="6858000"/>
            <a:ext cx="8791575" cy="165576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0" y="400049"/>
            <a:ext cx="12192000" cy="928688"/>
          </a:xfrm>
          <a:prstGeom prst="roundRect">
            <a:avLst/>
          </a:prstGeom>
          <a:gradFill flip="none" rotWithShape="1">
            <a:gsLst>
              <a:gs pos="0">
                <a:srgbClr val="1A24F6">
                  <a:shade val="30000"/>
                  <a:satMod val="115000"/>
                </a:srgbClr>
              </a:gs>
              <a:gs pos="50000">
                <a:srgbClr val="1A24F6">
                  <a:shade val="67500"/>
                  <a:satMod val="115000"/>
                </a:srgbClr>
              </a:gs>
              <a:gs pos="100000">
                <a:srgbClr val="1A24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2875" y="448161"/>
            <a:ext cx="9458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RESULTS SUMMARY</a:t>
            </a:r>
            <a:endParaRPr lang="pt-BR" sz="48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5" y="1402268"/>
            <a:ext cx="1176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Sales started to grow after 2016</a:t>
            </a:r>
            <a:endParaRPr lang="pt-BR" sz="32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0833"/>
            <a:ext cx="9446422" cy="414337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401050" y="3391471"/>
            <a:ext cx="322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rgbClr val="083BD9"/>
                </a:solidFill>
              </a:rPr>
              <a:t>Betwen</a:t>
            </a:r>
            <a:r>
              <a:rPr lang="pt-BR" b="1" dirty="0" smtClean="0">
                <a:solidFill>
                  <a:srgbClr val="083BD9"/>
                </a:solidFill>
              </a:rPr>
              <a:t> 2017 </a:t>
            </a:r>
            <a:r>
              <a:rPr lang="pt-BR" b="1" dirty="0" err="1" smtClean="0">
                <a:solidFill>
                  <a:srgbClr val="083BD9"/>
                </a:solidFill>
              </a:rPr>
              <a:t>and</a:t>
            </a:r>
            <a:r>
              <a:rPr lang="pt-BR" b="1" dirty="0" smtClean="0">
                <a:solidFill>
                  <a:srgbClr val="083BD9"/>
                </a:solidFill>
              </a:rPr>
              <a:t> 2018 </a:t>
            </a:r>
            <a:r>
              <a:rPr lang="pt-BR" b="1" dirty="0" err="1" smtClean="0">
                <a:solidFill>
                  <a:srgbClr val="083BD9"/>
                </a:solidFill>
              </a:rPr>
              <a:t>our</a:t>
            </a:r>
            <a:r>
              <a:rPr lang="pt-BR" b="1" dirty="0" smtClean="0">
                <a:solidFill>
                  <a:srgbClr val="083BD9"/>
                </a:solidFill>
              </a:rPr>
              <a:t> </a:t>
            </a:r>
            <a:r>
              <a:rPr lang="pt-BR" b="1" dirty="0" err="1" smtClean="0">
                <a:solidFill>
                  <a:srgbClr val="083BD9"/>
                </a:solidFill>
              </a:rPr>
              <a:t>sales</a:t>
            </a:r>
            <a:r>
              <a:rPr lang="pt-BR" b="1" dirty="0" smtClean="0">
                <a:solidFill>
                  <a:srgbClr val="083BD9"/>
                </a:solidFill>
              </a:rPr>
              <a:t> </a:t>
            </a:r>
            <a:r>
              <a:rPr lang="pt-BR" b="1" dirty="0" err="1" smtClean="0">
                <a:solidFill>
                  <a:srgbClr val="083BD9"/>
                </a:solidFill>
              </a:rPr>
              <a:t>grown</a:t>
            </a:r>
            <a:r>
              <a:rPr lang="pt-BR" b="1" dirty="0" smtClean="0">
                <a:solidFill>
                  <a:srgbClr val="083BD9"/>
                </a:solidFill>
              </a:rPr>
              <a:t> 20 %</a:t>
            </a:r>
            <a:endParaRPr lang="pt-BR" b="1" dirty="0">
              <a:solidFill>
                <a:srgbClr val="083B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400049"/>
            <a:ext cx="12192000" cy="928688"/>
          </a:xfrm>
          <a:prstGeom prst="roundRect">
            <a:avLst/>
          </a:prstGeom>
          <a:gradFill flip="none" rotWithShape="1">
            <a:gsLst>
              <a:gs pos="0">
                <a:srgbClr val="1A24F6">
                  <a:shade val="30000"/>
                  <a:satMod val="115000"/>
                </a:srgbClr>
              </a:gs>
              <a:gs pos="50000">
                <a:srgbClr val="1A24F6">
                  <a:shade val="67500"/>
                  <a:satMod val="115000"/>
                </a:srgbClr>
              </a:gs>
              <a:gs pos="100000">
                <a:srgbClr val="1A24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2875" y="448161"/>
            <a:ext cx="9458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RESULTS SUMMARY</a:t>
            </a:r>
            <a:endParaRPr lang="pt-BR" sz="48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5" y="1402268"/>
            <a:ext cx="1176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Only May and December had sales in 2018 lower than 2017</a:t>
            </a:r>
            <a:endParaRPr lang="pt-BR" sz="32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74" y="2643188"/>
            <a:ext cx="13630274" cy="39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400049"/>
            <a:ext cx="12192000" cy="928688"/>
          </a:xfrm>
          <a:prstGeom prst="roundRect">
            <a:avLst/>
          </a:prstGeom>
          <a:gradFill flip="none" rotWithShape="1">
            <a:gsLst>
              <a:gs pos="0">
                <a:srgbClr val="1A24F6">
                  <a:shade val="30000"/>
                  <a:satMod val="115000"/>
                </a:srgbClr>
              </a:gs>
              <a:gs pos="50000">
                <a:srgbClr val="1A24F6">
                  <a:shade val="67500"/>
                  <a:satMod val="115000"/>
                </a:srgbClr>
              </a:gs>
              <a:gs pos="100000">
                <a:srgbClr val="1A24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2875" y="448161"/>
            <a:ext cx="9458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RESULTS SUMMARY</a:t>
            </a:r>
            <a:endParaRPr lang="pt-BR" sz="48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5" y="1402268"/>
            <a:ext cx="1176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As we can see, the sales force category is the “Technology” </a:t>
            </a:r>
            <a:endParaRPr lang="pt-BR" sz="32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291" y="2400300"/>
            <a:ext cx="12894469" cy="46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400049"/>
            <a:ext cx="12192000" cy="928688"/>
          </a:xfrm>
          <a:prstGeom prst="roundRect">
            <a:avLst/>
          </a:prstGeom>
          <a:gradFill flip="none" rotWithShape="1">
            <a:gsLst>
              <a:gs pos="0">
                <a:srgbClr val="1A24F6">
                  <a:shade val="30000"/>
                  <a:satMod val="115000"/>
                </a:srgbClr>
              </a:gs>
              <a:gs pos="50000">
                <a:srgbClr val="1A24F6">
                  <a:shade val="67500"/>
                  <a:satMod val="115000"/>
                </a:srgbClr>
              </a:gs>
              <a:gs pos="100000">
                <a:srgbClr val="1A24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2875" y="448161"/>
            <a:ext cx="9458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RESULTS SUMMARY</a:t>
            </a:r>
            <a:endParaRPr lang="pt-BR" sz="48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29400" y="3273930"/>
            <a:ext cx="5562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These are the top10 best-selling items each year</a:t>
            </a:r>
            <a:endParaRPr lang="pt-BR" sz="32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3630"/>
            <a:ext cx="75580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47</TotalTime>
  <Words>56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Tw Cen MT</vt:lpstr>
      <vt:lpstr>Gotícula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5</cp:revision>
  <dcterms:created xsi:type="dcterms:W3CDTF">2024-08-22T05:15:36Z</dcterms:created>
  <dcterms:modified xsi:type="dcterms:W3CDTF">2024-08-22T06:03:36Z</dcterms:modified>
</cp:coreProperties>
</file>