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d8b390ef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d8b390ef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d8b390ef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d8b390ef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d869ca77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d869ca77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d869ca770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d869ca77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d869ca77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d869ca77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d869ca77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d869ca77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d8b390e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d8b390e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d8b390ef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d8b390ef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d8b390ef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d8b390ef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d8b390ef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d8b390ef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d8b390ef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d8b390ef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intip.in/2022codingpertemuan1" TargetMode="External"/><Relationship Id="rId4" Type="http://schemas.openxmlformats.org/officeDocument/2006/relationships/hyperlink" Target="https://forms.gle/kUEBerS4HJP7s6mE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rive.google.com/drive/folders/1TqWUX2yQKlcJqAPylH0MCU1k1e0r6Kl6?usp=sharing" TargetMode="External"/><Relationship Id="rId4" Type="http://schemas.openxmlformats.org/officeDocument/2006/relationships/hyperlink" Target="https://code.visualstudio.com/" TargetMode="External"/><Relationship Id="rId9" Type="http://schemas.openxmlformats.org/officeDocument/2006/relationships/hyperlink" Target="https://www.learn-html.org/" TargetMode="External"/><Relationship Id="rId5" Type="http://schemas.openxmlformats.org/officeDocument/2006/relationships/hyperlink" Target="https://www.sublimetext.com/" TargetMode="External"/><Relationship Id="rId6" Type="http://schemas.openxmlformats.org/officeDocument/2006/relationships/hyperlink" Target="https://notepad-plus-plus.org/downloads/" TargetMode="External"/><Relationship Id="rId7" Type="http://schemas.openxmlformats.org/officeDocument/2006/relationships/hyperlink" Target="https://www.w3schools.com/html/" TargetMode="External"/><Relationship Id="rId8" Type="http://schemas.openxmlformats.org/officeDocument/2006/relationships/hyperlink" Target="https://www.tutorialspoint.com/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0" y="1437901"/>
            <a:ext cx="5361300" cy="1264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Ekstrakurikuler Koding</a:t>
            </a:r>
            <a:endParaRPr b="1"/>
          </a:p>
        </p:txBody>
      </p:sp>
      <p:sp>
        <p:nvSpPr>
          <p:cNvPr id="129" name="Google Shape;129;p13"/>
          <p:cNvSpPr txBox="1"/>
          <p:nvPr>
            <p:ph idx="1" type="subTitle"/>
          </p:nvPr>
        </p:nvSpPr>
        <p:spPr>
          <a:xfrm>
            <a:off x="1562250" y="2702100"/>
            <a:ext cx="6019500" cy="10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Pertemuan 1 - Persiapan alat dan pengenalan tag dasar</a:t>
            </a:r>
            <a:endParaRPr/>
          </a:p>
          <a:p>
            <a:pPr indent="0" lvl="0" marL="0" rtl="0" algn="ctr">
              <a:spcBef>
                <a:spcPts val="0"/>
              </a:spcBef>
              <a:spcAft>
                <a:spcPts val="0"/>
              </a:spcAft>
              <a:buNone/>
            </a:pPr>
            <a:r>
              <a:rPr lang="en"/>
              <a:t>Link Materi : </a:t>
            </a:r>
            <a:r>
              <a:rPr lang="en" u="sng">
                <a:solidFill>
                  <a:schemeClr val="hlink"/>
                </a:solidFill>
                <a:hlinkClick r:id="rId3"/>
              </a:rPr>
              <a:t>https://intip.in/2022codingpertemuan1</a:t>
            </a:r>
            <a:r>
              <a:rPr lang="en"/>
              <a:t> </a:t>
            </a:r>
            <a:endParaRPr/>
          </a:p>
          <a:p>
            <a:pPr indent="0" lvl="0" marL="0" rtl="0" algn="ctr">
              <a:spcBef>
                <a:spcPts val="0"/>
              </a:spcBef>
              <a:spcAft>
                <a:spcPts val="0"/>
              </a:spcAft>
              <a:buNone/>
            </a:pPr>
            <a:r>
              <a:rPr lang="en"/>
              <a:t>Link Presensi siswa/i : </a:t>
            </a:r>
            <a:r>
              <a:rPr lang="en" u="sng">
                <a:solidFill>
                  <a:srgbClr val="3367D6"/>
                </a:solidFill>
                <a:highlight>
                  <a:srgbClr val="FFFFFF"/>
                </a:highlight>
                <a:latin typeface="Roboto"/>
                <a:ea typeface="Roboto"/>
                <a:cs typeface="Roboto"/>
                <a:sym typeface="Roboto"/>
                <a:hlinkClick r:id="rId4">
                  <a:extLst>
                    <a:ext uri="{A12FA001-AC4F-418D-AE19-62706E023703}">
                      <ahyp:hlinkClr val="tx"/>
                    </a:ext>
                  </a:extLst>
                </a:hlinkClick>
              </a:rPr>
              <a:t>https://forms.gle/kUEBerS4HJP7s6mE6</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Memahami struktur Tabel</a:t>
            </a:r>
            <a:r>
              <a:rPr lang="en" sz="2300"/>
              <a:t> pada HTML 5</a:t>
            </a:r>
            <a:endParaRPr sz="2300"/>
          </a:p>
        </p:txBody>
      </p:sp>
      <p:sp>
        <p:nvSpPr>
          <p:cNvPr id="188" name="Google Shape;188;p22"/>
          <p:cNvSpPr txBox="1"/>
          <p:nvPr>
            <p:ph idx="1" type="body"/>
          </p:nvPr>
        </p:nvSpPr>
        <p:spPr>
          <a:xfrm>
            <a:off x="819150" y="1668650"/>
            <a:ext cx="3753000" cy="2770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1200">
                <a:solidFill>
                  <a:srgbClr val="2D2D2D"/>
                </a:solidFill>
                <a:highlight>
                  <a:srgbClr val="FFFFFF"/>
                </a:highlight>
                <a:latin typeface="Roboto"/>
                <a:ea typeface="Roboto"/>
                <a:cs typeface="Roboto"/>
                <a:sym typeface="Roboto"/>
              </a:rPr>
              <a:t>Untuk membuat tabel di HTML menggunakan tag &lt;table&gt;..&lt;/table&gt;. Kemudian di dalam tag tersebut ditambahkan tag &lt;tr&gt;..&lt;/tr&gt;. Lalu di dalam tag tersebut diberi tag &lt;td&gt;..&lt;/td&gt;.</a:t>
            </a:r>
            <a:endParaRPr sz="1200">
              <a:solidFill>
                <a:srgbClr val="2D2D2D"/>
              </a:solidFill>
              <a:highlight>
                <a:srgbClr val="FFFFFF"/>
              </a:highlight>
              <a:latin typeface="Roboto"/>
              <a:ea typeface="Roboto"/>
              <a:cs typeface="Roboto"/>
              <a:sym typeface="Roboto"/>
            </a:endParaRPr>
          </a:p>
          <a:p>
            <a:pPr indent="-299085" lvl="0" marL="457200" rtl="0" algn="l">
              <a:lnSpc>
                <a:spcPct val="140000"/>
              </a:lnSpc>
              <a:spcBef>
                <a:spcPts val="1500"/>
              </a:spcBef>
              <a:spcAft>
                <a:spcPts val="0"/>
              </a:spcAft>
              <a:buClr>
                <a:srgbClr val="2D2D2D"/>
              </a:buClr>
              <a:buSzPct val="100000"/>
              <a:buFont typeface="Roboto"/>
              <a:buChar char="●"/>
            </a:pPr>
            <a:r>
              <a:rPr lang="en" sz="1200">
                <a:solidFill>
                  <a:srgbClr val="2D2D2D"/>
                </a:solidFill>
                <a:highlight>
                  <a:srgbClr val="FFFFFF"/>
                </a:highlight>
                <a:latin typeface="Roboto"/>
                <a:ea typeface="Roboto"/>
                <a:cs typeface="Roboto"/>
                <a:sym typeface="Roboto"/>
              </a:rPr>
              <a:t>Tag &lt;table&gt; digunakan untuk mendeklarasikan pembuka dan penutup tabel.</a:t>
            </a:r>
            <a:endParaRPr sz="1200">
              <a:solidFill>
                <a:srgbClr val="2D2D2D"/>
              </a:solidFill>
              <a:highlight>
                <a:srgbClr val="FFFFFF"/>
              </a:highlight>
              <a:latin typeface="Roboto"/>
              <a:ea typeface="Roboto"/>
              <a:cs typeface="Roboto"/>
              <a:sym typeface="Roboto"/>
            </a:endParaRPr>
          </a:p>
          <a:p>
            <a:pPr indent="-299085" lvl="0" marL="457200" rtl="0" algn="l">
              <a:lnSpc>
                <a:spcPct val="140000"/>
              </a:lnSpc>
              <a:spcBef>
                <a:spcPts val="0"/>
              </a:spcBef>
              <a:spcAft>
                <a:spcPts val="0"/>
              </a:spcAft>
              <a:buClr>
                <a:srgbClr val="2D2D2D"/>
              </a:buClr>
              <a:buSzPct val="100000"/>
              <a:buFont typeface="Roboto"/>
              <a:buChar char="●"/>
            </a:pPr>
            <a:r>
              <a:rPr lang="en" sz="1200">
                <a:solidFill>
                  <a:srgbClr val="2D2D2D"/>
                </a:solidFill>
                <a:highlight>
                  <a:srgbClr val="FFFFFF"/>
                </a:highlight>
                <a:latin typeface="Roboto"/>
                <a:ea typeface="Roboto"/>
                <a:cs typeface="Roboto"/>
                <a:sym typeface="Roboto"/>
              </a:rPr>
              <a:t>Tag &lt;tr&gt; berfungsi untuk membuat baris pada tabel (table row).</a:t>
            </a:r>
            <a:endParaRPr sz="1200">
              <a:solidFill>
                <a:srgbClr val="2D2D2D"/>
              </a:solidFill>
              <a:highlight>
                <a:srgbClr val="FFFFFF"/>
              </a:highlight>
              <a:latin typeface="Roboto"/>
              <a:ea typeface="Roboto"/>
              <a:cs typeface="Roboto"/>
              <a:sym typeface="Roboto"/>
            </a:endParaRPr>
          </a:p>
          <a:p>
            <a:pPr indent="-299085" lvl="0" marL="457200" rtl="0" algn="l">
              <a:lnSpc>
                <a:spcPct val="140000"/>
              </a:lnSpc>
              <a:spcBef>
                <a:spcPts val="0"/>
              </a:spcBef>
              <a:spcAft>
                <a:spcPts val="0"/>
              </a:spcAft>
              <a:buClr>
                <a:srgbClr val="2D2D2D"/>
              </a:buClr>
              <a:buSzPct val="100000"/>
              <a:buFont typeface="Roboto"/>
              <a:buChar char="●"/>
            </a:pPr>
            <a:r>
              <a:rPr lang="en" sz="1200">
                <a:solidFill>
                  <a:srgbClr val="2D2D2D"/>
                </a:solidFill>
                <a:highlight>
                  <a:srgbClr val="FFFFFF"/>
                </a:highlight>
                <a:latin typeface="Roboto"/>
                <a:ea typeface="Roboto"/>
                <a:cs typeface="Roboto"/>
                <a:sym typeface="Roboto"/>
              </a:rPr>
              <a:t>Tag &lt;td&gt; digunakan untuk membuat kolom di dalam baris tabel di HTML sehingga akan membentuk sel (table data).</a:t>
            </a:r>
            <a:endParaRPr sz="1250">
              <a:solidFill>
                <a:srgbClr val="202122"/>
              </a:solidFill>
              <a:highlight>
                <a:srgbClr val="FFFFFF"/>
              </a:highlight>
              <a:latin typeface="Arial"/>
              <a:ea typeface="Arial"/>
              <a:cs typeface="Arial"/>
              <a:sym typeface="Arial"/>
            </a:endParaRPr>
          </a:p>
        </p:txBody>
      </p:sp>
      <p:sp>
        <p:nvSpPr>
          <p:cNvPr id="189" name="Google Shape;189;p22"/>
          <p:cNvSpPr txBox="1"/>
          <p:nvPr>
            <p:ph idx="1" type="body"/>
          </p:nvPr>
        </p:nvSpPr>
        <p:spPr>
          <a:xfrm>
            <a:off x="4725075" y="1647800"/>
            <a:ext cx="3753000" cy="277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&lt;!DOCTYPE html&gt;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&lt;html&gt;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 &lt;head&gt;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  &lt;title&gt;Tabel di HTML&lt;/title&gt;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 &lt;/head&gt;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&lt;body&gt;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  &lt;p&gt;Contoh tabel&lt;/p&gt;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  &lt;table&gt;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    &lt;tr&gt;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        &lt;td&gt;Baris 1, Kolom 1&lt;/td&gt;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        &lt;td&gt;Baris 1, Kolom 2&lt;/td&gt;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        &lt;td&gt;Baris 1, Kolom 3&lt;/td&gt;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        &lt;td&gt;Baris 1, Kolom 4&lt;/td&gt;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    &lt;/tr&gt;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  &lt;/table&gt;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&lt;/body&gt;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&lt;/html&gt;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t/>
            </a:r>
            <a:endParaRPr b="1" sz="1000">
              <a:solidFill>
                <a:srgbClr val="272727"/>
              </a:solidFill>
              <a:highlight>
                <a:srgbClr val="FFFFF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Melakukan Iframe embed video</a:t>
            </a:r>
            <a:r>
              <a:rPr lang="en" sz="2300"/>
              <a:t> pada HTML 5</a:t>
            </a:r>
            <a:endParaRPr sz="2300"/>
          </a:p>
        </p:txBody>
      </p:sp>
      <p:sp>
        <p:nvSpPr>
          <p:cNvPr id="195" name="Google Shape;195;p23"/>
          <p:cNvSpPr txBox="1"/>
          <p:nvPr>
            <p:ph idx="1" type="body"/>
          </p:nvPr>
        </p:nvSpPr>
        <p:spPr>
          <a:xfrm>
            <a:off x="819150" y="1668650"/>
            <a:ext cx="3753000" cy="2770200"/>
          </a:xfrm>
          <a:prstGeom prst="rect">
            <a:avLst/>
          </a:prstGeom>
        </p:spPr>
        <p:txBody>
          <a:bodyPr anchorCtr="0" anchor="t" bIns="91425" lIns="91425" spcFirstLastPara="1" rIns="91425" wrap="square" tIns="91425">
            <a:normAutofit fontScale="92500"/>
          </a:bodyPr>
          <a:lstStyle/>
          <a:p>
            <a:pPr indent="0" lvl="0" marL="0" rtl="0" algn="l">
              <a:lnSpc>
                <a:spcPct val="160000"/>
              </a:lnSpc>
              <a:spcBef>
                <a:spcPts val="0"/>
              </a:spcBef>
              <a:spcAft>
                <a:spcPts val="0"/>
              </a:spcAft>
              <a:buNone/>
            </a:pPr>
            <a:r>
              <a:rPr lang="en" sz="1350">
                <a:solidFill>
                  <a:srgbClr val="212529"/>
                </a:solidFill>
                <a:highlight>
                  <a:srgbClr val="FFFFFF"/>
                </a:highlight>
                <a:latin typeface="Verdana"/>
                <a:ea typeface="Verdana"/>
                <a:cs typeface="Verdana"/>
                <a:sym typeface="Verdana"/>
              </a:rPr>
              <a:t>HTML </a:t>
            </a:r>
            <a:r>
              <a:rPr lang="en">
                <a:solidFill>
                  <a:srgbClr val="DD0055"/>
                </a:solidFill>
                <a:highlight>
                  <a:srgbClr val="FFFFFF"/>
                </a:highlight>
                <a:latin typeface="Courier New"/>
                <a:ea typeface="Courier New"/>
                <a:cs typeface="Courier New"/>
                <a:sym typeface="Courier New"/>
              </a:rPr>
              <a:t>&lt;embed&gt;</a:t>
            </a:r>
            <a:r>
              <a:rPr lang="en" sz="1350">
                <a:solidFill>
                  <a:srgbClr val="212529"/>
                </a:solidFill>
                <a:highlight>
                  <a:srgbClr val="FFFFFF"/>
                </a:highlight>
                <a:latin typeface="Verdana"/>
                <a:ea typeface="Verdana"/>
                <a:cs typeface="Verdana"/>
                <a:sym typeface="Verdana"/>
              </a:rPr>
              <a:t> element digunakan untuk mengintegrasikan aplikasi external (selain HTML) atau konten interaktif (Plug-in) kedalam dokumen HTML (Web).</a:t>
            </a:r>
            <a:endParaRPr sz="1350">
              <a:solidFill>
                <a:srgbClr val="212529"/>
              </a:solidFill>
              <a:highlight>
                <a:srgbClr val="FFFFFF"/>
              </a:highlight>
              <a:latin typeface="Verdana"/>
              <a:ea typeface="Verdana"/>
              <a:cs typeface="Verdana"/>
              <a:sym typeface="Verdana"/>
            </a:endParaRPr>
          </a:p>
          <a:p>
            <a:pPr indent="0" lvl="0" marL="0" rtl="0" algn="l">
              <a:lnSpc>
                <a:spcPct val="160000"/>
              </a:lnSpc>
              <a:spcBef>
                <a:spcPts val="1800"/>
              </a:spcBef>
              <a:spcAft>
                <a:spcPts val="1800"/>
              </a:spcAft>
              <a:buNone/>
            </a:pPr>
            <a:r>
              <a:rPr lang="en" sz="1350">
                <a:solidFill>
                  <a:srgbClr val="212529"/>
                </a:solidFill>
                <a:highlight>
                  <a:srgbClr val="FFFFFF"/>
                </a:highlight>
                <a:latin typeface="Verdana"/>
                <a:ea typeface="Verdana"/>
                <a:cs typeface="Verdana"/>
                <a:sym typeface="Verdana"/>
              </a:rPr>
              <a:t>Penggunaannya bersamaan dengan attribute </a:t>
            </a:r>
            <a:r>
              <a:rPr lang="en">
                <a:solidFill>
                  <a:srgbClr val="DD0055"/>
                </a:solidFill>
                <a:highlight>
                  <a:srgbClr val="FFFFFF"/>
                </a:highlight>
                <a:latin typeface="Courier New"/>
                <a:ea typeface="Courier New"/>
                <a:cs typeface="Courier New"/>
                <a:sym typeface="Courier New"/>
              </a:rPr>
              <a:t>&lt;src&gt;</a:t>
            </a:r>
            <a:r>
              <a:rPr lang="en" sz="1350">
                <a:solidFill>
                  <a:srgbClr val="212529"/>
                </a:solidFill>
                <a:highlight>
                  <a:srgbClr val="FFFFFF"/>
                </a:highlight>
                <a:latin typeface="Verdana"/>
                <a:ea typeface="Verdana"/>
                <a:cs typeface="Verdana"/>
                <a:sym typeface="Verdana"/>
              </a:rPr>
              <a:t> yang merujuk pada sumber dari file aplikasi eksternal atau plug-in tersebut.</a:t>
            </a:r>
            <a:endParaRPr sz="1350">
              <a:solidFill>
                <a:srgbClr val="212529"/>
              </a:solidFill>
              <a:highlight>
                <a:srgbClr val="FFFFFF"/>
              </a:highlight>
              <a:latin typeface="Verdana"/>
              <a:ea typeface="Verdana"/>
              <a:cs typeface="Verdana"/>
              <a:sym typeface="Verdana"/>
            </a:endParaRPr>
          </a:p>
        </p:txBody>
      </p:sp>
      <p:sp>
        <p:nvSpPr>
          <p:cNvPr id="196" name="Google Shape;196;p23"/>
          <p:cNvSpPr txBox="1"/>
          <p:nvPr>
            <p:ph idx="1" type="body"/>
          </p:nvPr>
        </p:nvSpPr>
        <p:spPr>
          <a:xfrm>
            <a:off x="4725075" y="1647800"/>
            <a:ext cx="3753000" cy="277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&lt;!DOCTYPE html&gt;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&lt;html&gt;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 &lt;head&gt;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  &lt;title&gt;Embed di HTML&lt;/title&gt;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 &lt;/head&gt;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&lt;body&gt;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  &lt;p&gt;Contoh Embed &lt;/p&gt;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  </a:t>
            </a:r>
            <a:r>
              <a:rPr b="1" lang="en" sz="1000">
                <a:solidFill>
                  <a:srgbClr val="272727"/>
                </a:solidFill>
                <a:highlight>
                  <a:srgbClr val="FFFFFF"/>
                </a:highlight>
                <a:latin typeface="Courier New"/>
                <a:ea typeface="Courier New"/>
                <a:cs typeface="Courier New"/>
                <a:sym typeface="Courier New"/>
              </a:rPr>
              <a:t>&lt;embed src="whitebird1.swf" type="application/vnd.adobe.flash-movie"&gt;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&lt;/body&gt;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272727"/>
                </a:solidFill>
                <a:highlight>
                  <a:srgbClr val="FFFFFF"/>
                </a:highlight>
                <a:latin typeface="Courier New"/>
                <a:ea typeface="Courier New"/>
                <a:cs typeface="Courier New"/>
                <a:sym typeface="Courier New"/>
              </a:rPr>
              <a:t>&lt;/html&gt;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t/>
            </a:r>
            <a:endParaRPr b="1" sz="1000">
              <a:solidFill>
                <a:srgbClr val="272727"/>
              </a:solidFill>
              <a:highlight>
                <a:srgbClr val="FFFFFF"/>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19150" y="845600"/>
            <a:ext cx="75057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Referensi</a:t>
            </a:r>
            <a:endParaRPr b="1"/>
          </a:p>
        </p:txBody>
      </p:sp>
      <p:sp>
        <p:nvSpPr>
          <p:cNvPr id="202" name="Google Shape;202;p24"/>
          <p:cNvSpPr txBox="1"/>
          <p:nvPr>
            <p:ph idx="1" type="body"/>
          </p:nvPr>
        </p:nvSpPr>
        <p:spPr>
          <a:xfrm>
            <a:off x="819150" y="1427250"/>
            <a:ext cx="7505700" cy="3294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URL </a:t>
            </a:r>
            <a:r>
              <a:rPr lang="en"/>
              <a:t>hasil karya sebelumnya</a:t>
            </a:r>
            <a:br>
              <a:rPr lang="en"/>
            </a:br>
            <a:r>
              <a:rPr lang="en" u="sng">
                <a:solidFill>
                  <a:schemeClr val="hlink"/>
                </a:solidFill>
                <a:hlinkClick r:id="rId3"/>
              </a:rPr>
              <a:t>https://drive.google.com/drive/folders/1TqWUX2yQKlcJqAPylH0MCU1k1e0r6Kl6?usp=sharing</a:t>
            </a:r>
            <a:r>
              <a:rPr lang="en"/>
              <a:t> </a:t>
            </a:r>
            <a:endParaRPr/>
          </a:p>
          <a:p>
            <a:pPr indent="-311150" lvl="0" marL="457200" rtl="0" algn="l">
              <a:spcBef>
                <a:spcPts val="0"/>
              </a:spcBef>
              <a:spcAft>
                <a:spcPts val="0"/>
              </a:spcAft>
              <a:buSzPts val="1300"/>
              <a:buAutoNum type="arabicPeriod"/>
            </a:pPr>
            <a:r>
              <a:rPr lang="en"/>
              <a:t>Text Editor : </a:t>
            </a:r>
            <a:r>
              <a:rPr lang="en" u="sng">
                <a:solidFill>
                  <a:schemeClr val="hlink"/>
                </a:solidFill>
                <a:hlinkClick r:id="rId4"/>
              </a:rPr>
              <a:t>https://code.visualstudio.com/</a:t>
            </a:r>
            <a:r>
              <a:rPr lang="en"/>
              <a:t> , </a:t>
            </a:r>
            <a:r>
              <a:rPr lang="en" u="sng">
                <a:solidFill>
                  <a:schemeClr val="hlink"/>
                </a:solidFill>
                <a:hlinkClick r:id="rId5"/>
              </a:rPr>
              <a:t>https://www.sublimetext.com/</a:t>
            </a:r>
            <a:r>
              <a:rPr lang="en"/>
              <a:t> , </a:t>
            </a:r>
            <a:r>
              <a:rPr lang="en" u="sng">
                <a:solidFill>
                  <a:schemeClr val="hlink"/>
                </a:solidFill>
                <a:hlinkClick r:id="rId6"/>
              </a:rPr>
              <a:t>https://notepad-plus-plus.org/downloads/</a:t>
            </a:r>
            <a:r>
              <a:rPr lang="en"/>
              <a:t> </a:t>
            </a:r>
            <a:endParaRPr/>
          </a:p>
          <a:p>
            <a:pPr indent="-311150" lvl="0" marL="457200" rtl="0" algn="l">
              <a:spcBef>
                <a:spcPts val="0"/>
              </a:spcBef>
              <a:spcAft>
                <a:spcPts val="0"/>
              </a:spcAft>
              <a:buSzPts val="1300"/>
              <a:buAutoNum type="arabicPeriod"/>
            </a:pPr>
            <a:r>
              <a:rPr lang="en"/>
              <a:t>Referensi Materi : </a:t>
            </a:r>
            <a:r>
              <a:rPr lang="en" u="sng">
                <a:solidFill>
                  <a:schemeClr val="hlink"/>
                </a:solidFill>
                <a:hlinkClick r:id="rId7"/>
              </a:rPr>
              <a:t>https://www.w3schools.com/html/</a:t>
            </a:r>
            <a:r>
              <a:rPr lang="en"/>
              <a:t> , </a:t>
            </a:r>
            <a:r>
              <a:rPr lang="en" u="sng">
                <a:solidFill>
                  <a:schemeClr val="hlink"/>
                </a:solidFill>
                <a:hlinkClick r:id="rId8"/>
              </a:rPr>
              <a:t>https://www.tutorialspoint.com/html/</a:t>
            </a:r>
            <a:r>
              <a:rPr lang="en"/>
              <a:t> , </a:t>
            </a:r>
            <a:r>
              <a:rPr lang="en" u="sng">
                <a:solidFill>
                  <a:schemeClr val="hlink"/>
                </a:solidFill>
                <a:hlinkClick r:id="rId9"/>
              </a:rPr>
              <a:t>https://www.learn-html.org/</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Goal / Capaian selama 1 semester</a:t>
            </a:r>
            <a:endParaRPr b="1"/>
          </a:p>
        </p:txBody>
      </p:sp>
      <p:sp>
        <p:nvSpPr>
          <p:cNvPr id="135" name="Google Shape;135;p14"/>
          <p:cNvSpPr txBox="1"/>
          <p:nvPr>
            <p:ph idx="1" type="body"/>
          </p:nvPr>
        </p:nvSpPr>
        <p:spPr>
          <a:xfrm>
            <a:off x="819150" y="156210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Siswa/i mampu memahami tag koding secara umum (web)</a:t>
            </a:r>
            <a:endParaRPr/>
          </a:p>
          <a:p>
            <a:pPr indent="-311150" lvl="0" marL="457200" rtl="0" algn="l">
              <a:spcBef>
                <a:spcPts val="0"/>
              </a:spcBef>
              <a:spcAft>
                <a:spcPts val="0"/>
              </a:spcAft>
              <a:buSzPts val="1300"/>
              <a:buAutoNum type="arabicPeriod"/>
            </a:pPr>
            <a:r>
              <a:rPr lang="en"/>
              <a:t>Siswa/i mampu menampilkan hasil koding dalam bentuk visual</a:t>
            </a:r>
            <a:endParaRPr/>
          </a:p>
          <a:p>
            <a:pPr indent="-311150" lvl="0" marL="457200" rtl="0" algn="l">
              <a:spcBef>
                <a:spcPts val="0"/>
              </a:spcBef>
              <a:spcAft>
                <a:spcPts val="0"/>
              </a:spcAft>
              <a:buSzPts val="1300"/>
              <a:buAutoNum type="arabicPeriod"/>
            </a:pPr>
            <a:r>
              <a:rPr lang="en"/>
              <a:t>Siswa/i mampu membuat karya / kreasi yang muncul dari ide masing-masing berdasarkan pengalaman koding yang telah dilakukan</a:t>
            </a:r>
            <a:endParaRPr/>
          </a:p>
          <a:p>
            <a:pPr indent="-311150" lvl="0" marL="457200" rtl="0" algn="l">
              <a:spcBef>
                <a:spcPts val="0"/>
              </a:spcBef>
              <a:spcAft>
                <a:spcPts val="0"/>
              </a:spcAft>
              <a:buSzPts val="1300"/>
              <a:buAutoNum type="arabicPeriod"/>
            </a:pPr>
            <a:r>
              <a:rPr lang="en"/>
              <a:t>Siswa/i memiliki percaya diri untuk menyampaikan / melakukan presentasi dari karya / kreasi yang telah dibuat.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Timeline kita selama 1 Semester</a:t>
            </a:r>
            <a:endParaRPr b="1"/>
          </a:p>
        </p:txBody>
      </p:sp>
      <p:sp>
        <p:nvSpPr>
          <p:cNvPr id="141" name="Google Shape;141;p15"/>
          <p:cNvSpPr txBox="1"/>
          <p:nvPr>
            <p:ph idx="1" type="body"/>
          </p:nvPr>
        </p:nvSpPr>
        <p:spPr>
          <a:xfrm>
            <a:off x="819150" y="154345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Tag HTML (dibahas di pertemuan 1 - 3)</a:t>
            </a:r>
            <a:endParaRPr/>
          </a:p>
          <a:p>
            <a:pPr indent="-311150" lvl="0" marL="457200" rtl="0" algn="l">
              <a:spcBef>
                <a:spcPts val="0"/>
              </a:spcBef>
              <a:spcAft>
                <a:spcPts val="0"/>
              </a:spcAft>
              <a:buSzPts val="1300"/>
              <a:buAutoNum type="arabicPeriod"/>
            </a:pPr>
            <a:r>
              <a:rPr lang="en"/>
              <a:t>CSS &amp; Bootstrap (dibahas di pertemuan 4 - 6)</a:t>
            </a:r>
            <a:endParaRPr/>
          </a:p>
          <a:p>
            <a:pPr indent="-311150" lvl="0" marL="457200" rtl="0" algn="l">
              <a:spcBef>
                <a:spcPts val="0"/>
              </a:spcBef>
              <a:spcAft>
                <a:spcPts val="0"/>
              </a:spcAft>
              <a:buSzPts val="1300"/>
              <a:buAutoNum type="arabicPeriod"/>
            </a:pPr>
            <a:r>
              <a:rPr lang="en"/>
              <a:t>Penyusunan Karya Akhir (dibahas di pertemuan 7 - selesai)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Agenda pertemuan 1</a:t>
            </a:r>
            <a:endParaRPr b="1"/>
          </a:p>
        </p:txBody>
      </p:sp>
      <p:sp>
        <p:nvSpPr>
          <p:cNvPr id="147" name="Google Shape;147;p16"/>
          <p:cNvSpPr txBox="1"/>
          <p:nvPr>
            <p:ph idx="1" type="body"/>
          </p:nvPr>
        </p:nvSpPr>
        <p:spPr>
          <a:xfrm>
            <a:off x="819150" y="1464525"/>
            <a:ext cx="7505700" cy="3294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Show dan menjelaskan hasil karya sebelumnya dan beberapa halaman website umum</a:t>
            </a:r>
            <a:endParaRPr/>
          </a:p>
          <a:p>
            <a:pPr indent="-311150" lvl="0" marL="457200" rtl="0" algn="l">
              <a:spcBef>
                <a:spcPts val="0"/>
              </a:spcBef>
              <a:spcAft>
                <a:spcPts val="0"/>
              </a:spcAft>
              <a:buSzPts val="1300"/>
              <a:buAutoNum type="arabicPeriod"/>
            </a:pPr>
            <a:r>
              <a:rPr lang="en"/>
              <a:t>Instalasi persiapan alat, seperti :</a:t>
            </a:r>
            <a:endParaRPr/>
          </a:p>
          <a:p>
            <a:pPr indent="-298450" lvl="1" marL="914400" rtl="0" algn="l">
              <a:spcBef>
                <a:spcPts val="0"/>
              </a:spcBef>
              <a:spcAft>
                <a:spcPts val="0"/>
              </a:spcAft>
              <a:buSzPts val="1100"/>
              <a:buAutoNum type="alphaLcPeriod"/>
            </a:pPr>
            <a:r>
              <a:rPr lang="en"/>
              <a:t>Browser (chrome, mozilla, safari)</a:t>
            </a:r>
            <a:endParaRPr/>
          </a:p>
          <a:p>
            <a:pPr indent="-298450" lvl="1" marL="914400" rtl="0" algn="l">
              <a:spcBef>
                <a:spcPts val="0"/>
              </a:spcBef>
              <a:spcAft>
                <a:spcPts val="0"/>
              </a:spcAft>
              <a:buSzPts val="1100"/>
              <a:buAutoNum type="alphaLcPeriod"/>
            </a:pPr>
            <a:r>
              <a:rPr lang="en"/>
              <a:t>Text Editor (</a:t>
            </a:r>
            <a:r>
              <a:rPr b="1" lang="en"/>
              <a:t>vsCode</a:t>
            </a:r>
            <a:r>
              <a:rPr lang="en"/>
              <a:t>, sublime, notepad++, xcode)</a:t>
            </a:r>
            <a:endParaRPr/>
          </a:p>
          <a:p>
            <a:pPr indent="-298450" lvl="1" marL="914400" rtl="0" algn="l">
              <a:spcBef>
                <a:spcPts val="0"/>
              </a:spcBef>
              <a:spcAft>
                <a:spcPts val="0"/>
              </a:spcAft>
              <a:buSzPts val="1100"/>
              <a:buAutoNum type="alphaLcPeriod"/>
            </a:pPr>
            <a:r>
              <a:rPr lang="en"/>
              <a:t>Extension text editor (opsional, apabila menggunakan vsCode)</a:t>
            </a:r>
            <a:endParaRPr/>
          </a:p>
          <a:p>
            <a:pPr indent="-311150" lvl="0" marL="457200" rtl="0" algn="l">
              <a:spcBef>
                <a:spcPts val="0"/>
              </a:spcBef>
              <a:spcAft>
                <a:spcPts val="0"/>
              </a:spcAft>
              <a:buSzPts val="1300"/>
              <a:buAutoNum type="arabicPeriod"/>
            </a:pPr>
            <a:r>
              <a:rPr lang="en"/>
              <a:t>Pengenalan tag HTML dasar, seperti :</a:t>
            </a:r>
            <a:endParaRPr/>
          </a:p>
          <a:p>
            <a:pPr indent="-298450" lvl="1" marL="914400" rtl="0" algn="l">
              <a:spcBef>
                <a:spcPts val="0"/>
              </a:spcBef>
              <a:spcAft>
                <a:spcPts val="0"/>
              </a:spcAft>
              <a:buSzPts val="1100"/>
              <a:buAutoNum type="alphaLcPeriod"/>
            </a:pPr>
            <a:r>
              <a:rPr lang="en"/>
              <a:t>Memahami struktur dasar </a:t>
            </a:r>
            <a:r>
              <a:rPr lang="en"/>
              <a:t>HTML 5</a:t>
            </a:r>
            <a:endParaRPr/>
          </a:p>
          <a:p>
            <a:pPr indent="-298450" lvl="1" marL="914400" rtl="0" algn="l">
              <a:spcBef>
                <a:spcPts val="0"/>
              </a:spcBef>
              <a:spcAft>
                <a:spcPts val="0"/>
              </a:spcAft>
              <a:buSzPts val="1100"/>
              <a:buAutoNum type="alphaLcPeriod"/>
            </a:pPr>
            <a:r>
              <a:rPr lang="en"/>
              <a:t>Menuliskan Komentar</a:t>
            </a:r>
            <a:endParaRPr/>
          </a:p>
          <a:p>
            <a:pPr indent="-298450" lvl="1" marL="914400" rtl="0" algn="l">
              <a:spcBef>
                <a:spcPts val="0"/>
              </a:spcBef>
              <a:spcAft>
                <a:spcPts val="0"/>
              </a:spcAft>
              <a:buSzPts val="1100"/>
              <a:buAutoNum type="alphaLcPeriod"/>
            </a:pPr>
            <a:r>
              <a:rPr lang="en"/>
              <a:t>Macam-macam Heading dan Paragraph</a:t>
            </a:r>
            <a:endParaRPr/>
          </a:p>
          <a:p>
            <a:pPr indent="-298450" lvl="1" marL="914400" rtl="0" algn="l">
              <a:spcBef>
                <a:spcPts val="0"/>
              </a:spcBef>
              <a:spcAft>
                <a:spcPts val="0"/>
              </a:spcAft>
              <a:buSzPts val="1100"/>
              <a:buAutoNum type="alphaLcPeriod"/>
            </a:pPr>
            <a:r>
              <a:rPr lang="en"/>
              <a:t>Macam-macam text formatting (bold, italic, underline, strikethrough, dll)</a:t>
            </a:r>
            <a:endParaRPr/>
          </a:p>
          <a:p>
            <a:pPr indent="-298450" lvl="1" marL="914400" rtl="0" algn="l">
              <a:spcBef>
                <a:spcPts val="0"/>
              </a:spcBef>
              <a:spcAft>
                <a:spcPts val="0"/>
              </a:spcAft>
              <a:buSzPts val="1100"/>
              <a:buAutoNum type="alphaLcPeriod"/>
            </a:pPr>
            <a:r>
              <a:rPr lang="en"/>
              <a:t>Memahami cara Load Gambar dari url atau file manager</a:t>
            </a:r>
            <a:endParaRPr/>
          </a:p>
          <a:p>
            <a:pPr indent="-298450" lvl="1" marL="914400" rtl="0" algn="l">
              <a:spcBef>
                <a:spcPts val="0"/>
              </a:spcBef>
              <a:spcAft>
                <a:spcPts val="0"/>
              </a:spcAft>
              <a:buSzPts val="1100"/>
              <a:buAutoNum type="alphaLcPeriod"/>
            </a:pPr>
            <a:r>
              <a:rPr lang="en"/>
              <a:t>Memahami struktur Tabel</a:t>
            </a:r>
            <a:endParaRPr/>
          </a:p>
          <a:p>
            <a:pPr indent="-298450" lvl="1" marL="914400" rtl="0" algn="l">
              <a:spcBef>
                <a:spcPts val="0"/>
              </a:spcBef>
              <a:spcAft>
                <a:spcPts val="0"/>
              </a:spcAft>
              <a:buSzPts val="1100"/>
              <a:buAutoNum type="alphaLcPeriod"/>
            </a:pPr>
            <a:r>
              <a:rPr lang="en"/>
              <a:t>Melakukan Iframe embed video</a:t>
            </a:r>
            <a:endParaRPr/>
          </a:p>
          <a:p>
            <a:pPr indent="-311150" lvl="0" marL="457200" rtl="0" algn="l">
              <a:spcBef>
                <a:spcPts val="0"/>
              </a:spcBef>
              <a:spcAft>
                <a:spcPts val="0"/>
              </a:spcAft>
              <a:buSzPts val="1300"/>
              <a:buAutoNum type="arabicPeriod"/>
            </a:pPr>
            <a:r>
              <a:rPr lang="en"/>
              <a:t>Tanya jawab / diskusi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Memahami struktur dasar HTML 5</a:t>
            </a:r>
            <a:endParaRPr/>
          </a:p>
        </p:txBody>
      </p:sp>
      <p:sp>
        <p:nvSpPr>
          <p:cNvPr id="153" name="Google Shape;153;p17"/>
          <p:cNvSpPr txBox="1"/>
          <p:nvPr>
            <p:ph idx="1" type="body"/>
          </p:nvPr>
        </p:nvSpPr>
        <p:spPr>
          <a:xfrm>
            <a:off x="819150" y="1668650"/>
            <a:ext cx="3753000" cy="277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272727"/>
                </a:solidFill>
                <a:highlight>
                  <a:srgbClr val="FFFFFF"/>
                </a:highlight>
                <a:latin typeface="Arial"/>
                <a:ea typeface="Arial"/>
                <a:cs typeface="Arial"/>
                <a:sym typeface="Arial"/>
              </a:rPr>
              <a:t>Setiap halaman </a:t>
            </a:r>
            <a:r>
              <a:rPr b="1" lang="en" sz="1500">
                <a:solidFill>
                  <a:srgbClr val="272727"/>
                </a:solidFill>
                <a:highlight>
                  <a:srgbClr val="FFFFFF"/>
                </a:highlight>
                <a:latin typeface="Arial"/>
                <a:ea typeface="Arial"/>
                <a:cs typeface="Arial"/>
                <a:sym typeface="Arial"/>
              </a:rPr>
              <a:t>HTML</a:t>
            </a:r>
            <a:r>
              <a:rPr lang="en" sz="1500">
                <a:solidFill>
                  <a:srgbClr val="272727"/>
                </a:solidFill>
                <a:highlight>
                  <a:srgbClr val="FFFFFF"/>
                </a:highlight>
                <a:latin typeface="Arial"/>
                <a:ea typeface="Arial"/>
                <a:cs typeface="Arial"/>
                <a:sym typeface="Arial"/>
              </a:rPr>
              <a:t> setidaknya memiliki struktur dasar yang terdiri dari : Tag </a:t>
            </a:r>
            <a:r>
              <a:rPr b="1" lang="en" sz="1500">
                <a:solidFill>
                  <a:srgbClr val="272727"/>
                </a:solidFill>
                <a:highlight>
                  <a:srgbClr val="FFFFFF"/>
                </a:highlight>
                <a:latin typeface="Arial"/>
                <a:ea typeface="Arial"/>
                <a:cs typeface="Arial"/>
                <a:sym typeface="Arial"/>
              </a:rPr>
              <a:t>DTD</a:t>
            </a:r>
            <a:r>
              <a:rPr lang="en" sz="1500">
                <a:solidFill>
                  <a:srgbClr val="272727"/>
                </a:solidFill>
                <a:highlight>
                  <a:srgbClr val="FFFFFF"/>
                </a:highlight>
                <a:latin typeface="Arial"/>
                <a:ea typeface="Arial"/>
                <a:cs typeface="Arial"/>
                <a:sym typeface="Arial"/>
              </a:rPr>
              <a:t> atau </a:t>
            </a:r>
            <a:r>
              <a:rPr b="1" lang="en" sz="1500">
                <a:solidFill>
                  <a:srgbClr val="272727"/>
                </a:solidFill>
                <a:highlight>
                  <a:srgbClr val="FFFFFF"/>
                </a:highlight>
                <a:latin typeface="Arial"/>
                <a:ea typeface="Arial"/>
                <a:cs typeface="Arial"/>
                <a:sym typeface="Arial"/>
              </a:rPr>
              <a:t>DOCTYPE, </a:t>
            </a:r>
            <a:r>
              <a:rPr lang="en" sz="1500">
                <a:solidFill>
                  <a:srgbClr val="272727"/>
                </a:solidFill>
                <a:highlight>
                  <a:srgbClr val="FFFFFF"/>
                </a:highlight>
                <a:latin typeface="Arial"/>
                <a:ea typeface="Arial"/>
                <a:cs typeface="Arial"/>
                <a:sym typeface="Arial"/>
              </a:rPr>
              <a:t>tag</a:t>
            </a:r>
            <a:r>
              <a:rPr b="1" lang="en" sz="1500">
                <a:solidFill>
                  <a:srgbClr val="272727"/>
                </a:solidFill>
                <a:highlight>
                  <a:srgbClr val="FFFFFF"/>
                </a:highlight>
                <a:latin typeface="Arial"/>
                <a:ea typeface="Arial"/>
                <a:cs typeface="Arial"/>
                <a:sym typeface="Arial"/>
              </a:rPr>
              <a:t> html, </a:t>
            </a:r>
            <a:r>
              <a:rPr lang="en" sz="1500">
                <a:solidFill>
                  <a:srgbClr val="272727"/>
                </a:solidFill>
                <a:highlight>
                  <a:srgbClr val="FFFFFF"/>
                </a:highlight>
                <a:latin typeface="Arial"/>
                <a:ea typeface="Arial"/>
                <a:cs typeface="Arial"/>
                <a:sym typeface="Arial"/>
              </a:rPr>
              <a:t>tag</a:t>
            </a:r>
            <a:r>
              <a:rPr b="1" lang="en" sz="1500">
                <a:solidFill>
                  <a:srgbClr val="272727"/>
                </a:solidFill>
                <a:highlight>
                  <a:srgbClr val="FFFFFF"/>
                </a:highlight>
                <a:latin typeface="Arial"/>
                <a:ea typeface="Arial"/>
                <a:cs typeface="Arial"/>
                <a:sym typeface="Arial"/>
              </a:rPr>
              <a:t> head</a:t>
            </a:r>
            <a:r>
              <a:rPr lang="en" sz="1500">
                <a:solidFill>
                  <a:srgbClr val="272727"/>
                </a:solidFill>
                <a:highlight>
                  <a:srgbClr val="FFFFFF"/>
                </a:highlight>
                <a:latin typeface="Arial"/>
                <a:ea typeface="Arial"/>
                <a:cs typeface="Arial"/>
                <a:sym typeface="Arial"/>
              </a:rPr>
              <a:t>, dan tag </a:t>
            </a:r>
            <a:r>
              <a:rPr b="1" lang="en" sz="1500">
                <a:solidFill>
                  <a:srgbClr val="272727"/>
                </a:solidFill>
                <a:highlight>
                  <a:srgbClr val="FFFFFF"/>
                </a:highlight>
                <a:latin typeface="Arial"/>
                <a:ea typeface="Arial"/>
                <a:cs typeface="Arial"/>
                <a:sym typeface="Arial"/>
              </a:rPr>
              <a:t>body</a:t>
            </a:r>
            <a:r>
              <a:rPr lang="en" sz="1500">
                <a:solidFill>
                  <a:srgbClr val="272727"/>
                </a:solidFill>
                <a:highlight>
                  <a:srgbClr val="FFFFFF"/>
                </a:highlight>
                <a:latin typeface="Arial"/>
                <a:ea typeface="Arial"/>
                <a:cs typeface="Arial"/>
                <a:sym typeface="Arial"/>
              </a:rPr>
              <a:t>. Inilah yang merupakan struktur paling dasar dari HTML, walaupun HTML tidak hanya berisi struktur tersebut.</a:t>
            </a:r>
            <a:endParaRPr sz="1600"/>
          </a:p>
        </p:txBody>
      </p:sp>
      <p:sp>
        <p:nvSpPr>
          <p:cNvPr id="154" name="Google Shape;154;p17"/>
          <p:cNvSpPr txBox="1"/>
          <p:nvPr>
            <p:ph idx="1" type="body"/>
          </p:nvPr>
        </p:nvSpPr>
        <p:spPr>
          <a:xfrm>
            <a:off x="4725075" y="1647800"/>
            <a:ext cx="3753000" cy="2770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b="1" lang="en" sz="1050">
                <a:solidFill>
                  <a:srgbClr val="272727"/>
                </a:solidFill>
                <a:highlight>
                  <a:srgbClr val="FFFFFF"/>
                </a:highlight>
                <a:latin typeface="Courier New"/>
                <a:ea typeface="Courier New"/>
                <a:cs typeface="Courier New"/>
                <a:sym typeface="Courier New"/>
              </a:rPr>
              <a:t>&lt;!DOCTYPE html&gt;</a:t>
            </a:r>
            <a:endParaRPr b="1" sz="1050">
              <a:solidFill>
                <a:srgbClr val="272727"/>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0"/>
              </a:spcAft>
              <a:buSzPts val="688"/>
              <a:buNone/>
            </a:pPr>
            <a:r>
              <a:rPr b="1" lang="en" sz="1050">
                <a:solidFill>
                  <a:srgbClr val="000000"/>
                </a:solidFill>
                <a:highlight>
                  <a:srgbClr val="FFFFFF"/>
                </a:highlight>
                <a:latin typeface="Courier New"/>
                <a:ea typeface="Courier New"/>
                <a:cs typeface="Courier New"/>
                <a:sym typeface="Courier New"/>
              </a:rPr>
              <a:t>  </a:t>
            </a:r>
            <a:r>
              <a:rPr b="1" lang="en" sz="1050">
                <a:solidFill>
                  <a:srgbClr val="272727"/>
                </a:solidFill>
                <a:highlight>
                  <a:srgbClr val="FFFFFF"/>
                </a:highlight>
                <a:latin typeface="Courier New"/>
                <a:ea typeface="Courier New"/>
                <a:cs typeface="Courier New"/>
                <a:sym typeface="Courier New"/>
              </a:rPr>
              <a:t>&lt;html&gt;</a:t>
            </a:r>
            <a:endParaRPr b="1" sz="1050">
              <a:solidFill>
                <a:srgbClr val="272727"/>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0"/>
              </a:spcAft>
              <a:buSzPts val="688"/>
              <a:buNone/>
            </a:pPr>
            <a:r>
              <a:rPr b="1" lang="en" sz="1050">
                <a:solidFill>
                  <a:srgbClr val="000000"/>
                </a:solidFill>
                <a:highlight>
                  <a:srgbClr val="FFFFFF"/>
                </a:highlight>
                <a:latin typeface="Courier New"/>
                <a:ea typeface="Courier New"/>
                <a:cs typeface="Courier New"/>
                <a:sym typeface="Courier New"/>
              </a:rPr>
              <a:t>  </a:t>
            </a:r>
            <a:r>
              <a:rPr b="1" lang="en" sz="1050">
                <a:solidFill>
                  <a:srgbClr val="272727"/>
                </a:solidFill>
                <a:highlight>
                  <a:srgbClr val="FFFFFF"/>
                </a:highlight>
                <a:latin typeface="Courier New"/>
                <a:ea typeface="Courier New"/>
                <a:cs typeface="Courier New"/>
                <a:sym typeface="Courier New"/>
              </a:rPr>
              <a:t>&lt;head&gt;</a:t>
            </a:r>
            <a:endParaRPr b="1" sz="1050">
              <a:solidFill>
                <a:srgbClr val="272727"/>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0"/>
              </a:spcAft>
              <a:buSzPts val="688"/>
              <a:buNone/>
            </a:pPr>
            <a:r>
              <a:rPr b="1" lang="en" sz="1050">
                <a:solidFill>
                  <a:srgbClr val="000000"/>
                </a:solidFill>
                <a:highlight>
                  <a:srgbClr val="FFFFFF"/>
                </a:highlight>
                <a:latin typeface="Courier New"/>
                <a:ea typeface="Courier New"/>
                <a:cs typeface="Courier New"/>
                <a:sym typeface="Courier New"/>
              </a:rPr>
              <a:t>    </a:t>
            </a:r>
            <a:r>
              <a:rPr b="1" lang="en" sz="1050">
                <a:solidFill>
                  <a:srgbClr val="272727"/>
                </a:solidFill>
                <a:highlight>
                  <a:srgbClr val="FFFFFF"/>
                </a:highlight>
                <a:latin typeface="Courier New"/>
                <a:ea typeface="Courier New"/>
                <a:cs typeface="Courier New"/>
                <a:sym typeface="Courier New"/>
              </a:rPr>
              <a:t>&lt;title&gt;Title dari Websiteku&lt;/title&gt;</a:t>
            </a:r>
            <a:endParaRPr b="1" sz="1050">
              <a:solidFill>
                <a:srgbClr val="272727"/>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0"/>
              </a:spcAft>
              <a:buSzPts val="688"/>
              <a:buNone/>
            </a:pPr>
            <a:r>
              <a:rPr b="1" lang="en" sz="1050">
                <a:solidFill>
                  <a:srgbClr val="000000"/>
                </a:solidFill>
                <a:highlight>
                  <a:srgbClr val="FFFFFF"/>
                </a:highlight>
                <a:latin typeface="Courier New"/>
                <a:ea typeface="Courier New"/>
                <a:cs typeface="Courier New"/>
                <a:sym typeface="Courier New"/>
              </a:rPr>
              <a:t>  </a:t>
            </a:r>
            <a:r>
              <a:rPr b="1" lang="en" sz="1050">
                <a:solidFill>
                  <a:srgbClr val="272727"/>
                </a:solidFill>
                <a:highlight>
                  <a:srgbClr val="FFFFFF"/>
                </a:highlight>
                <a:latin typeface="Courier New"/>
                <a:ea typeface="Courier New"/>
                <a:cs typeface="Courier New"/>
                <a:sym typeface="Courier New"/>
              </a:rPr>
              <a:t>&lt;/head&gt;</a:t>
            </a:r>
            <a:endParaRPr b="1" sz="1050">
              <a:solidFill>
                <a:srgbClr val="272727"/>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0"/>
              </a:spcAft>
              <a:buSzPts val="688"/>
              <a:buNone/>
            </a:pPr>
            <a:r>
              <a:rPr b="1" lang="en" sz="1050">
                <a:solidFill>
                  <a:srgbClr val="272727"/>
                </a:solidFill>
                <a:highlight>
                  <a:srgbClr val="FFFFFF"/>
                </a:highlight>
                <a:latin typeface="Courier New"/>
                <a:ea typeface="Courier New"/>
                <a:cs typeface="Courier New"/>
                <a:sym typeface="Courier New"/>
              </a:rPr>
              <a:t>&lt;body&gt;</a:t>
            </a:r>
            <a:endParaRPr b="1" sz="1050">
              <a:solidFill>
                <a:srgbClr val="272727"/>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0"/>
              </a:spcAft>
              <a:buSzPts val="688"/>
              <a:buNone/>
            </a:pPr>
            <a:r>
              <a:rPr b="1" lang="en" sz="1050">
                <a:solidFill>
                  <a:srgbClr val="000000"/>
                </a:solidFill>
                <a:highlight>
                  <a:srgbClr val="FFFFFF"/>
                </a:highlight>
                <a:latin typeface="Courier New"/>
                <a:ea typeface="Courier New"/>
                <a:cs typeface="Courier New"/>
                <a:sym typeface="Courier New"/>
              </a:rPr>
              <a:t>   </a:t>
            </a:r>
            <a:r>
              <a:rPr b="1" lang="en" sz="1050">
                <a:solidFill>
                  <a:srgbClr val="272727"/>
                </a:solidFill>
                <a:highlight>
                  <a:srgbClr val="FFFFFF"/>
                </a:highlight>
                <a:latin typeface="Courier New"/>
                <a:ea typeface="Courier New"/>
                <a:cs typeface="Courier New"/>
                <a:sym typeface="Courier New"/>
              </a:rPr>
              <a:t>&lt;p&gt;Selamat Pagi Dunia, Hello World!&lt;/p&gt;</a:t>
            </a:r>
            <a:endParaRPr b="1" sz="1050">
              <a:solidFill>
                <a:srgbClr val="272727"/>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0"/>
              </a:spcAft>
              <a:buSzPts val="688"/>
              <a:buNone/>
            </a:pPr>
            <a:r>
              <a:rPr b="1" lang="en" sz="1050">
                <a:solidFill>
                  <a:srgbClr val="272727"/>
                </a:solidFill>
                <a:highlight>
                  <a:srgbClr val="FFFFFF"/>
                </a:highlight>
                <a:latin typeface="Courier New"/>
                <a:ea typeface="Courier New"/>
                <a:cs typeface="Courier New"/>
                <a:sym typeface="Courier New"/>
              </a:rPr>
              <a:t>&lt;/body&gt;</a:t>
            </a:r>
            <a:endParaRPr b="1" sz="1050">
              <a:solidFill>
                <a:srgbClr val="272727"/>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0"/>
              </a:spcAft>
              <a:buSzPts val="688"/>
              <a:buNone/>
            </a:pPr>
            <a:r>
              <a:rPr b="1" lang="en" sz="1050">
                <a:solidFill>
                  <a:srgbClr val="272727"/>
                </a:solidFill>
                <a:highlight>
                  <a:srgbClr val="FFFFFF"/>
                </a:highlight>
                <a:latin typeface="Courier New"/>
                <a:ea typeface="Courier New"/>
                <a:cs typeface="Courier New"/>
                <a:sym typeface="Courier New"/>
              </a:rPr>
              <a:t>&lt;/html&gt;</a:t>
            </a:r>
            <a:endParaRPr b="1" sz="1050">
              <a:solidFill>
                <a:srgbClr val="272727"/>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1200"/>
              </a:spcAft>
              <a:buSzPts val="688"/>
              <a:buNone/>
            </a:pPr>
            <a:r>
              <a:t/>
            </a:r>
            <a:endParaRPr b="1" sz="1237">
              <a:solidFill>
                <a:srgbClr val="272727"/>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Menuliskan Komentar pada HTML 5</a:t>
            </a:r>
            <a:endParaRPr/>
          </a:p>
        </p:txBody>
      </p:sp>
      <p:sp>
        <p:nvSpPr>
          <p:cNvPr id="160" name="Google Shape;160;p18"/>
          <p:cNvSpPr txBox="1"/>
          <p:nvPr>
            <p:ph idx="1" type="body"/>
          </p:nvPr>
        </p:nvSpPr>
        <p:spPr>
          <a:xfrm>
            <a:off x="819150" y="1668650"/>
            <a:ext cx="3753000" cy="27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0000"/>
                </a:solidFill>
                <a:highlight>
                  <a:srgbClr val="FFFFFF"/>
                </a:highlight>
                <a:latin typeface="Georgia"/>
                <a:ea typeface="Georgia"/>
                <a:cs typeface="Georgia"/>
                <a:sym typeface="Georgia"/>
              </a:rPr>
              <a:t>Komentar adalah elemen yang akan diabaikan oleh browser. Ia tidak akan ditampilkan di dalam web.</a:t>
            </a:r>
            <a:endParaRPr sz="1500">
              <a:solidFill>
                <a:srgbClr val="000000"/>
              </a:solidFill>
              <a:highlight>
                <a:srgbClr val="FFFFFF"/>
              </a:highlight>
              <a:latin typeface="Georgia"/>
              <a:ea typeface="Georgia"/>
              <a:cs typeface="Georgia"/>
              <a:sym typeface="Georgia"/>
            </a:endParaRPr>
          </a:p>
          <a:p>
            <a:pPr indent="0" lvl="0" marL="0" rtl="0" algn="l">
              <a:spcBef>
                <a:spcPts val="1200"/>
              </a:spcBef>
              <a:spcAft>
                <a:spcPts val="1200"/>
              </a:spcAft>
              <a:buNone/>
            </a:pPr>
            <a:r>
              <a:rPr lang="en" sz="1500">
                <a:solidFill>
                  <a:srgbClr val="000000"/>
                </a:solidFill>
                <a:highlight>
                  <a:srgbClr val="FFFFFF"/>
                </a:highlight>
                <a:latin typeface="Georgia"/>
                <a:ea typeface="Georgia"/>
                <a:cs typeface="Georgia"/>
                <a:sym typeface="Georgia"/>
              </a:rPr>
              <a:t>Komentar biasanya digunakan untuk memberikan informasi tambahan pada kode HTML dan kadang juga digunakan untuk menon-aktifkan beberapa kode HTML.</a:t>
            </a:r>
            <a:endParaRPr sz="1900">
              <a:solidFill>
                <a:srgbClr val="272727"/>
              </a:solidFill>
              <a:highlight>
                <a:srgbClr val="FFFFFF"/>
              </a:highlight>
              <a:latin typeface="Arial"/>
              <a:ea typeface="Arial"/>
              <a:cs typeface="Arial"/>
              <a:sym typeface="Arial"/>
            </a:endParaRPr>
          </a:p>
        </p:txBody>
      </p:sp>
      <p:sp>
        <p:nvSpPr>
          <p:cNvPr id="161" name="Google Shape;161;p18"/>
          <p:cNvSpPr txBox="1"/>
          <p:nvPr>
            <p:ph idx="1" type="body"/>
          </p:nvPr>
        </p:nvSpPr>
        <p:spPr>
          <a:xfrm>
            <a:off x="4725075" y="1647800"/>
            <a:ext cx="3753000" cy="277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&lt;!DOCTYPE html&gt;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&lt;html lang="en"&gt;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&lt;head&gt;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&lt;title&gt;Belajar Membuat Komentar di HTML&lt;/title&gt;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&lt;/head&gt;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&lt;body&gt;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 ini adalah komentar --&gt;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&lt;p&gt;Hello World!&lt;/p&gt;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 ini juga komentar</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dan ditulis dalam dua baris --&gt;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&lt;/body&gt;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&lt;/html&gt;</a:t>
            </a:r>
            <a:endParaRPr b="1" sz="1000">
              <a:solidFill>
                <a:srgbClr val="272727"/>
              </a:solidFill>
              <a:highlight>
                <a:srgbClr val="FFFFF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Macam-macam Heading dan Paragraph</a:t>
            </a:r>
            <a:r>
              <a:rPr lang="en" sz="2300"/>
              <a:t> pada HTML 5</a:t>
            </a:r>
            <a:endParaRPr sz="2300"/>
          </a:p>
        </p:txBody>
      </p:sp>
      <p:sp>
        <p:nvSpPr>
          <p:cNvPr id="167" name="Google Shape;167;p19"/>
          <p:cNvSpPr txBox="1"/>
          <p:nvPr>
            <p:ph idx="1" type="body"/>
          </p:nvPr>
        </p:nvSpPr>
        <p:spPr>
          <a:xfrm>
            <a:off x="819150" y="1668650"/>
            <a:ext cx="3753000" cy="27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50">
                <a:solidFill>
                  <a:srgbClr val="202122"/>
                </a:solidFill>
                <a:highlight>
                  <a:srgbClr val="FFFFFF"/>
                </a:highlight>
                <a:latin typeface="Arial"/>
                <a:ea typeface="Arial"/>
                <a:cs typeface="Arial"/>
                <a:sym typeface="Arial"/>
              </a:rPr>
              <a:t>Tag heading biasanya digunakan untuk membuat judul pada halaman web, tag heading pada HTML terdiri dari 6 tingkatan yaitu yang terdiri dari h1, h2, h3, h4, h5, h6. Tag heading secara default di tampilkan oleh browser dengan huruf tebal (bold), tag heading yang paling besar adalah h1 dan yang paling kecil adalah h6.</a:t>
            </a:r>
            <a:endParaRPr sz="1250">
              <a:solidFill>
                <a:srgbClr val="202122"/>
              </a:solidFill>
              <a:highlight>
                <a:srgbClr val="FFFFFF"/>
              </a:highlight>
              <a:latin typeface="Arial"/>
              <a:ea typeface="Arial"/>
              <a:cs typeface="Arial"/>
              <a:sym typeface="Arial"/>
            </a:endParaRPr>
          </a:p>
          <a:p>
            <a:pPr indent="0" lvl="0" marL="0" rtl="0" algn="l">
              <a:spcBef>
                <a:spcPts val="1200"/>
              </a:spcBef>
              <a:spcAft>
                <a:spcPts val="1200"/>
              </a:spcAft>
              <a:buNone/>
            </a:pPr>
            <a:r>
              <a:rPr lang="en" sz="1250">
                <a:solidFill>
                  <a:srgbClr val="202122"/>
                </a:solidFill>
                <a:highlight>
                  <a:srgbClr val="FFFFFF"/>
                </a:highlight>
                <a:latin typeface="Arial"/>
                <a:ea typeface="Arial"/>
                <a:cs typeface="Arial"/>
                <a:sym typeface="Arial"/>
              </a:rPr>
              <a:t>Sedangkan Tag paragraph digunakan untuk membuat sebuah paragraf pada halaman web, tag Paragraf sendiri hanya terdiri dari 1 tag yaitu &lt;p&gt;</a:t>
            </a:r>
            <a:endParaRPr sz="1250">
              <a:solidFill>
                <a:srgbClr val="202122"/>
              </a:solidFill>
              <a:highlight>
                <a:srgbClr val="FFFFFF"/>
              </a:highlight>
              <a:latin typeface="Arial"/>
              <a:ea typeface="Arial"/>
              <a:cs typeface="Arial"/>
              <a:sym typeface="Arial"/>
            </a:endParaRPr>
          </a:p>
        </p:txBody>
      </p:sp>
      <p:sp>
        <p:nvSpPr>
          <p:cNvPr id="168" name="Google Shape;168;p19"/>
          <p:cNvSpPr txBox="1"/>
          <p:nvPr>
            <p:ph idx="1" type="body"/>
          </p:nvPr>
        </p:nvSpPr>
        <p:spPr>
          <a:xfrm>
            <a:off x="4725075" y="1647800"/>
            <a:ext cx="3753000" cy="277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&lt;!DOCTYPE html&gt;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&lt;html lang="en"&gt;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&lt;head&gt;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&lt;title&gt;Belajar Membuat Heading Paragraf di HTML&lt;/title&gt;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&lt;/head&gt;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&lt;body&gt;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&lt;h1&gt;Hello World!&lt;/h1&gt;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&lt;h2&gt;Hello World!&lt;/h2&gt;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&lt;h3&gt;Hello World!&lt;/h3&gt;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&lt;h4&gt;Hello World!&lt;/h4&gt;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&lt;p&gt;Hello World!&lt;/p&gt;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&lt;/body&gt;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&lt;/html&gt;</a:t>
            </a:r>
            <a:endParaRPr b="1" sz="1000">
              <a:solidFill>
                <a:srgbClr val="272727"/>
              </a:solidFill>
              <a:highlight>
                <a:srgbClr val="FFFFFF"/>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Macam-macam text formatting (bold, italic, underline, strikethrough, dll)</a:t>
            </a:r>
            <a:r>
              <a:rPr lang="en" sz="2300"/>
              <a:t> pada HTML 5</a:t>
            </a:r>
            <a:endParaRPr sz="2300"/>
          </a:p>
        </p:txBody>
      </p:sp>
      <p:sp>
        <p:nvSpPr>
          <p:cNvPr id="174" name="Google Shape;174;p20"/>
          <p:cNvSpPr txBox="1"/>
          <p:nvPr>
            <p:ph idx="1" type="body"/>
          </p:nvPr>
        </p:nvSpPr>
        <p:spPr>
          <a:xfrm>
            <a:off x="819150" y="1668650"/>
            <a:ext cx="3753000" cy="27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50">
                <a:solidFill>
                  <a:srgbClr val="202122"/>
                </a:solidFill>
                <a:highlight>
                  <a:srgbClr val="FFFFFF"/>
                </a:highlight>
                <a:latin typeface="Arial"/>
                <a:ea typeface="Arial"/>
                <a:cs typeface="Arial"/>
                <a:sym typeface="Arial"/>
              </a:rPr>
              <a:t>Text formatting yaitu melakukan pengaturan / konfigurasi pada teks yang akan dijadikan isi dari sebuah halaman web. Pengaturan tersebut akan terlihat secara real, sehingga apa yang diinputkan pada dokumen HTML akan diperlihatkan oleh web browser.</a:t>
            </a:r>
            <a:endParaRPr sz="1250">
              <a:solidFill>
                <a:srgbClr val="202122"/>
              </a:solidFill>
              <a:highlight>
                <a:srgbClr val="FFFFFF"/>
              </a:highlight>
              <a:latin typeface="Arial"/>
              <a:ea typeface="Arial"/>
              <a:cs typeface="Arial"/>
              <a:sym typeface="Arial"/>
            </a:endParaRPr>
          </a:p>
          <a:p>
            <a:pPr indent="0" lvl="0" marL="0" rtl="0" algn="l">
              <a:spcBef>
                <a:spcPts val="1200"/>
              </a:spcBef>
              <a:spcAft>
                <a:spcPts val="1200"/>
              </a:spcAft>
              <a:buNone/>
            </a:pPr>
            <a:r>
              <a:rPr lang="en" sz="1250">
                <a:solidFill>
                  <a:srgbClr val="202122"/>
                </a:solidFill>
                <a:highlight>
                  <a:srgbClr val="FFFFFF"/>
                </a:highlight>
                <a:latin typeface="Arial"/>
                <a:ea typeface="Arial"/>
                <a:cs typeface="Arial"/>
                <a:sym typeface="Arial"/>
              </a:rPr>
              <a:t>Text formatting digunakan untuk membuat font menjadi tebal, miring, ataupun mempunyai garis bawah.</a:t>
            </a:r>
            <a:endParaRPr sz="1250">
              <a:solidFill>
                <a:srgbClr val="202122"/>
              </a:solidFill>
              <a:highlight>
                <a:srgbClr val="FFFFFF"/>
              </a:highlight>
              <a:latin typeface="Arial"/>
              <a:ea typeface="Arial"/>
              <a:cs typeface="Arial"/>
              <a:sym typeface="Arial"/>
            </a:endParaRPr>
          </a:p>
        </p:txBody>
      </p:sp>
      <p:sp>
        <p:nvSpPr>
          <p:cNvPr id="175" name="Google Shape;175;p20"/>
          <p:cNvSpPr txBox="1"/>
          <p:nvPr>
            <p:ph idx="1" type="body"/>
          </p:nvPr>
        </p:nvSpPr>
        <p:spPr>
          <a:xfrm>
            <a:off x="4725075" y="1647800"/>
            <a:ext cx="3753000" cy="277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&lt;!DOCTYPE html&gt;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&lt;html lang="en"&gt;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&lt;head&gt;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&lt;title&gt;Belajar Membuat Text Format di HTML&lt;/title&gt;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&lt;/head&gt;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&lt;body&gt;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&lt;b&gt;Ini Text Bold!&lt;/b&gt;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&lt;i&gt;Ini Text Italic!&lt;/i&gt;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&lt;u&gt;Ini Text Underline!&lt;/u&gt;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&lt;s&gt;Ini Text Strikethrough!&lt;s&gt;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    &lt;/body&gt;</a:t>
            </a:r>
            <a:endParaRPr b="1" sz="10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rPr b="1" lang="en" sz="1000">
                <a:solidFill>
                  <a:srgbClr val="272727"/>
                </a:solidFill>
                <a:highlight>
                  <a:srgbClr val="FFFFFF"/>
                </a:highlight>
                <a:latin typeface="Courier New"/>
                <a:ea typeface="Courier New"/>
                <a:cs typeface="Courier New"/>
                <a:sym typeface="Courier New"/>
              </a:rPr>
              <a:t>&lt;/html&gt;</a:t>
            </a:r>
            <a:endParaRPr b="1" sz="1000">
              <a:solidFill>
                <a:srgbClr val="272727"/>
              </a:solidFill>
              <a:highlight>
                <a:srgbClr val="FFFFFF"/>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Memahami cara Load Gambar dari url atau file manager</a:t>
            </a:r>
            <a:r>
              <a:rPr lang="en" sz="2300"/>
              <a:t> pada HTML 5</a:t>
            </a:r>
            <a:endParaRPr sz="2300"/>
          </a:p>
        </p:txBody>
      </p:sp>
      <p:sp>
        <p:nvSpPr>
          <p:cNvPr id="181" name="Google Shape;181;p21"/>
          <p:cNvSpPr txBox="1"/>
          <p:nvPr>
            <p:ph idx="1" type="body"/>
          </p:nvPr>
        </p:nvSpPr>
        <p:spPr>
          <a:xfrm>
            <a:off x="819150" y="1668650"/>
            <a:ext cx="3753000" cy="27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highlight>
                  <a:srgbClr val="FFFFFF"/>
                </a:highlight>
                <a:latin typeface="Georgia"/>
                <a:ea typeface="Georgia"/>
                <a:cs typeface="Georgia"/>
                <a:sym typeface="Georgia"/>
              </a:rPr>
              <a:t>Gambar dapat kita tambakan di HTML dengan menggunakan tag </a:t>
            </a:r>
            <a:r>
              <a:rPr lang="en" sz="1200">
                <a:solidFill>
                  <a:srgbClr val="E83E8C"/>
                </a:solidFill>
                <a:highlight>
                  <a:srgbClr val="FFFFFF"/>
                </a:highlight>
                <a:latin typeface="Courier New"/>
                <a:ea typeface="Courier New"/>
                <a:cs typeface="Courier New"/>
                <a:sym typeface="Courier New"/>
              </a:rPr>
              <a:t>&lt;img&gt;</a:t>
            </a:r>
            <a:r>
              <a:rPr lang="en" sz="1100">
                <a:solidFill>
                  <a:srgbClr val="000000"/>
                </a:solidFill>
                <a:highlight>
                  <a:srgbClr val="FFFFFF"/>
                </a:highlight>
                <a:latin typeface="Georgia"/>
                <a:ea typeface="Georgia"/>
                <a:cs typeface="Georgia"/>
                <a:sym typeface="Georgia"/>
              </a:rPr>
              <a:t>. Tag ini memiliki atribut wajib, yakni </a:t>
            </a:r>
            <a:r>
              <a:rPr lang="en" sz="1200">
                <a:solidFill>
                  <a:srgbClr val="E83E8C"/>
                </a:solidFill>
                <a:highlight>
                  <a:srgbClr val="FFFFFF"/>
                </a:highlight>
                <a:latin typeface="Courier New"/>
                <a:ea typeface="Courier New"/>
                <a:cs typeface="Courier New"/>
                <a:sym typeface="Courier New"/>
              </a:rPr>
              <a:t>src</a:t>
            </a:r>
            <a:r>
              <a:rPr lang="en" sz="1100">
                <a:solidFill>
                  <a:srgbClr val="000000"/>
                </a:solidFill>
                <a:highlight>
                  <a:srgbClr val="FFFFFF"/>
                </a:highlight>
                <a:latin typeface="Georgia"/>
                <a:ea typeface="Georgia"/>
                <a:cs typeface="Georgia"/>
                <a:sym typeface="Georgia"/>
              </a:rPr>
              <a:t>.</a:t>
            </a:r>
            <a:endParaRPr sz="1100">
              <a:solidFill>
                <a:srgbClr val="000000"/>
              </a:solidFill>
              <a:highlight>
                <a:srgbClr val="FFFFFF"/>
              </a:highlight>
              <a:latin typeface="Georgia"/>
              <a:ea typeface="Georgia"/>
              <a:cs typeface="Georgia"/>
              <a:sym typeface="Georgia"/>
            </a:endParaRPr>
          </a:p>
          <a:p>
            <a:pPr indent="0" lvl="0" marL="0" rtl="0" algn="l">
              <a:spcBef>
                <a:spcPts val="1200"/>
              </a:spcBef>
              <a:spcAft>
                <a:spcPts val="1200"/>
              </a:spcAft>
              <a:buNone/>
            </a:pPr>
            <a:r>
              <a:rPr lang="en" sz="1100">
                <a:solidFill>
                  <a:srgbClr val="000000"/>
                </a:solidFill>
                <a:highlight>
                  <a:srgbClr val="FFFFFF"/>
                </a:highlight>
                <a:latin typeface="Georgia"/>
                <a:ea typeface="Georgia"/>
                <a:cs typeface="Georgia"/>
                <a:sym typeface="Georgia"/>
              </a:rPr>
              <a:t>Jika kita tidak mengisi atribut </a:t>
            </a:r>
            <a:r>
              <a:rPr lang="en" sz="1200">
                <a:solidFill>
                  <a:srgbClr val="E83E8C"/>
                </a:solidFill>
                <a:highlight>
                  <a:srgbClr val="FFFFFF"/>
                </a:highlight>
                <a:latin typeface="Courier New"/>
                <a:ea typeface="Courier New"/>
                <a:cs typeface="Courier New"/>
                <a:sym typeface="Courier New"/>
              </a:rPr>
              <a:t>src</a:t>
            </a:r>
            <a:r>
              <a:rPr lang="en" sz="1100">
                <a:solidFill>
                  <a:srgbClr val="000000"/>
                </a:solidFill>
                <a:highlight>
                  <a:srgbClr val="FFFFFF"/>
                </a:highlight>
                <a:latin typeface="Georgia"/>
                <a:ea typeface="Georgia"/>
                <a:cs typeface="Georgia"/>
                <a:sym typeface="Georgia"/>
              </a:rPr>
              <a:t>, maka gambar tidak akan ditampilkan.</a:t>
            </a:r>
            <a:endParaRPr sz="1250">
              <a:solidFill>
                <a:srgbClr val="202122"/>
              </a:solidFill>
              <a:highlight>
                <a:srgbClr val="FFFFFF"/>
              </a:highlight>
              <a:latin typeface="Arial"/>
              <a:ea typeface="Arial"/>
              <a:cs typeface="Arial"/>
              <a:sym typeface="Arial"/>
            </a:endParaRPr>
          </a:p>
        </p:txBody>
      </p:sp>
      <p:sp>
        <p:nvSpPr>
          <p:cNvPr id="182" name="Google Shape;182;p21"/>
          <p:cNvSpPr txBox="1"/>
          <p:nvPr>
            <p:ph idx="1" type="body"/>
          </p:nvPr>
        </p:nvSpPr>
        <p:spPr>
          <a:xfrm>
            <a:off x="4725075" y="1647800"/>
            <a:ext cx="3753000" cy="277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900">
                <a:solidFill>
                  <a:srgbClr val="272727"/>
                </a:solidFill>
                <a:highlight>
                  <a:srgbClr val="FFFFFF"/>
                </a:highlight>
                <a:latin typeface="Courier New"/>
                <a:ea typeface="Courier New"/>
                <a:cs typeface="Courier New"/>
                <a:sym typeface="Courier New"/>
              </a:rPr>
              <a:t>&lt;!DOCTYPE html&gt;</a:t>
            </a:r>
            <a:endParaRPr b="1" sz="9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900">
                <a:solidFill>
                  <a:srgbClr val="272727"/>
                </a:solidFill>
                <a:highlight>
                  <a:srgbClr val="FFFFFF"/>
                </a:highlight>
                <a:latin typeface="Courier New"/>
                <a:ea typeface="Courier New"/>
                <a:cs typeface="Courier New"/>
                <a:sym typeface="Courier New"/>
              </a:rPr>
              <a:t>&lt;html lang="en"&gt;</a:t>
            </a:r>
            <a:endParaRPr b="1" sz="9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900">
                <a:solidFill>
                  <a:srgbClr val="272727"/>
                </a:solidFill>
                <a:highlight>
                  <a:srgbClr val="FFFFFF"/>
                </a:highlight>
                <a:latin typeface="Courier New"/>
                <a:ea typeface="Courier New"/>
                <a:cs typeface="Courier New"/>
                <a:sym typeface="Courier New"/>
              </a:rPr>
              <a:t>&lt;head&gt;</a:t>
            </a:r>
            <a:endParaRPr b="1" sz="9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900">
                <a:solidFill>
                  <a:srgbClr val="272727"/>
                </a:solidFill>
                <a:highlight>
                  <a:srgbClr val="FFFFFF"/>
                </a:highlight>
                <a:latin typeface="Courier New"/>
                <a:ea typeface="Courier New"/>
                <a:cs typeface="Courier New"/>
                <a:sym typeface="Courier New"/>
              </a:rPr>
              <a:t>  &lt;meta charset="UTF-8"&gt;</a:t>
            </a:r>
            <a:endParaRPr b="1" sz="9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900">
                <a:solidFill>
                  <a:srgbClr val="272727"/>
                </a:solidFill>
                <a:highlight>
                  <a:srgbClr val="FFFFFF"/>
                </a:highlight>
                <a:latin typeface="Courier New"/>
                <a:ea typeface="Courier New"/>
                <a:cs typeface="Courier New"/>
                <a:sym typeface="Courier New"/>
              </a:rPr>
              <a:t>  &lt;title&gt;Contoh Gambar di HTML&lt;/title&gt;</a:t>
            </a:r>
            <a:endParaRPr b="1" sz="9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900">
                <a:solidFill>
                  <a:srgbClr val="272727"/>
                </a:solidFill>
                <a:highlight>
                  <a:srgbClr val="FFFFFF"/>
                </a:highlight>
                <a:latin typeface="Courier New"/>
                <a:ea typeface="Courier New"/>
                <a:cs typeface="Courier New"/>
                <a:sym typeface="Courier New"/>
              </a:rPr>
              <a:t>&lt;/head&gt;</a:t>
            </a:r>
            <a:endParaRPr b="1" sz="9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900">
                <a:solidFill>
                  <a:srgbClr val="272727"/>
                </a:solidFill>
                <a:highlight>
                  <a:srgbClr val="FFFFFF"/>
                </a:highlight>
                <a:latin typeface="Courier New"/>
                <a:ea typeface="Courier New"/>
                <a:cs typeface="Courier New"/>
                <a:sym typeface="Courier New"/>
              </a:rPr>
              <a:t>&lt;body&gt;</a:t>
            </a:r>
            <a:endParaRPr b="1" sz="9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900">
                <a:solidFill>
                  <a:srgbClr val="272727"/>
                </a:solidFill>
                <a:highlight>
                  <a:srgbClr val="FFFFFF"/>
                </a:highlight>
                <a:latin typeface="Courier New"/>
                <a:ea typeface="Courier New"/>
                <a:cs typeface="Courier New"/>
                <a:sym typeface="Courier New"/>
              </a:rPr>
              <a:t>  &lt;h1&gt;Menampilkan Gambar di HTML&lt;/h1&gt;</a:t>
            </a:r>
            <a:endParaRPr b="1" sz="9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900">
                <a:solidFill>
                  <a:srgbClr val="272727"/>
                </a:solidFill>
                <a:highlight>
                  <a:srgbClr val="FFFFFF"/>
                </a:highlight>
                <a:latin typeface="Courier New"/>
                <a:ea typeface="Courier New"/>
                <a:cs typeface="Courier New"/>
                <a:sym typeface="Courier New"/>
              </a:rPr>
              <a:t>  &lt;p&gt;Berikut ini adalah gambar sawah:&lt;/p&gt;</a:t>
            </a:r>
            <a:endParaRPr b="1" sz="9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900">
                <a:solidFill>
                  <a:srgbClr val="272727"/>
                </a:solidFill>
                <a:highlight>
                  <a:srgbClr val="FFFFFF"/>
                </a:highlight>
                <a:latin typeface="Courier New"/>
                <a:ea typeface="Courier New"/>
                <a:cs typeface="Courier New"/>
                <a:sym typeface="Courier New"/>
              </a:rPr>
              <a:t>  &lt;p&gt;</a:t>
            </a:r>
            <a:endParaRPr b="1" sz="9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900">
                <a:solidFill>
                  <a:srgbClr val="272727"/>
                </a:solidFill>
                <a:highlight>
                  <a:srgbClr val="FFFFFF"/>
                </a:highlight>
                <a:latin typeface="Courier New"/>
                <a:ea typeface="Courier New"/>
                <a:cs typeface="Courier New"/>
                <a:sym typeface="Courier New"/>
              </a:rPr>
              <a:t>    &lt;img src="sawah.jpg" /&gt; //memanggil gambar di 1 folder yang sama dengan file html</a:t>
            </a:r>
            <a:endParaRPr b="1" sz="9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900">
                <a:solidFill>
                  <a:srgbClr val="272727"/>
                </a:solidFill>
                <a:highlight>
                  <a:srgbClr val="FFFFFF"/>
                </a:highlight>
                <a:latin typeface="Courier New"/>
                <a:ea typeface="Courier New"/>
                <a:cs typeface="Courier New"/>
                <a:sym typeface="Courier New"/>
              </a:rPr>
              <a:t>    </a:t>
            </a:r>
            <a:r>
              <a:rPr b="1" lang="en" sz="900">
                <a:solidFill>
                  <a:srgbClr val="272727"/>
                </a:solidFill>
                <a:highlight>
                  <a:srgbClr val="FFFFFF"/>
                </a:highlight>
                <a:latin typeface="Courier New"/>
                <a:ea typeface="Courier New"/>
                <a:cs typeface="Courier New"/>
                <a:sym typeface="Courier New"/>
              </a:rPr>
              <a:t>&lt;img src="https://static.wikia.nocookie.net/marvelcinematicuniverse/images/1/1e/Spider-Man_%28No_Way_Home%29.jpeg/" /&gt; //memanggil gambar dari url di internet</a:t>
            </a:r>
            <a:endParaRPr b="1" sz="9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900">
                <a:solidFill>
                  <a:srgbClr val="272727"/>
                </a:solidFill>
                <a:highlight>
                  <a:srgbClr val="FFFFFF"/>
                </a:highlight>
                <a:latin typeface="Courier New"/>
                <a:ea typeface="Courier New"/>
                <a:cs typeface="Courier New"/>
                <a:sym typeface="Courier New"/>
              </a:rPr>
              <a:t>  &lt;/p&gt;</a:t>
            </a:r>
            <a:endParaRPr b="1" sz="9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900">
                <a:solidFill>
                  <a:srgbClr val="272727"/>
                </a:solidFill>
                <a:highlight>
                  <a:srgbClr val="FFFFFF"/>
                </a:highlight>
                <a:latin typeface="Courier New"/>
                <a:ea typeface="Courier New"/>
                <a:cs typeface="Courier New"/>
                <a:sym typeface="Courier New"/>
              </a:rPr>
              <a:t>&lt;/body&gt;</a:t>
            </a:r>
            <a:endParaRPr b="1" sz="9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900">
                <a:solidFill>
                  <a:srgbClr val="272727"/>
                </a:solidFill>
                <a:highlight>
                  <a:srgbClr val="FFFFFF"/>
                </a:highlight>
                <a:latin typeface="Courier New"/>
                <a:ea typeface="Courier New"/>
                <a:cs typeface="Courier New"/>
                <a:sym typeface="Courier New"/>
              </a:rPr>
              <a:t>&lt;/html&gt;</a:t>
            </a:r>
            <a:endParaRPr b="1" sz="900">
              <a:solidFill>
                <a:srgbClr val="272727"/>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88"/>
              <a:buNone/>
            </a:pPr>
            <a:r>
              <a:t/>
            </a:r>
            <a:endParaRPr b="1" sz="900">
              <a:solidFill>
                <a:srgbClr val="272727"/>
              </a:solidFill>
              <a:highlight>
                <a:srgbClr val="FFFFF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