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05c9a1148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05c9a1148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5c9a1148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5c9a1148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05c9a1148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05c9a1148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05c9a1148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05c9a1148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05c9a1148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05c9a1148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05c9a1148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05c9a1148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5c9a1148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05c9a1148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5c9a1148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05c9a1148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05c9a1148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05c9a1148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05c9a1148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05c9a1148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d869ca77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d869ca77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d869ca77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d869ca77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d869ca77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d869ca77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ea84c4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ea84c4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9f0d3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9f0d3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5c9a1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5c9a1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05c9a114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05c9a114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05c9a114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05c9a114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05c9a1148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05c9a1148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tip.in/2022codingpertemuan3" TargetMode="External"/><Relationship Id="rId4" Type="http://schemas.openxmlformats.org/officeDocument/2006/relationships/hyperlink" Target="https://forms.gle/EZXciwkzuRejYVFr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www.w3schools.com/css/css_intro.asp" TargetMode="External"/><Relationship Id="rId10" Type="http://schemas.openxmlformats.org/officeDocument/2006/relationships/hyperlink" Target="https://www.w3schools.com/css/default.asp" TargetMode="External"/><Relationship Id="rId13" Type="http://schemas.openxmlformats.org/officeDocument/2006/relationships/hyperlink" Target="https://www.w3schools.com/css/css_selectors.asp" TargetMode="External"/><Relationship Id="rId12" Type="http://schemas.openxmlformats.org/officeDocument/2006/relationships/hyperlink" Target="https://www.w3schools.com/css/css_syntax.asp"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google.com/drive/folders/1TqWUX2yQKlcJqAPylH0MCU1k1e0r6Kl6?usp=sharing" TargetMode="External"/><Relationship Id="rId4" Type="http://schemas.openxmlformats.org/officeDocument/2006/relationships/hyperlink" Target="https://code.visualstudio.com/" TargetMode="External"/><Relationship Id="rId9" Type="http://schemas.openxmlformats.org/officeDocument/2006/relationships/hyperlink" Target="https://www.learn-html.org/" TargetMode="External"/><Relationship Id="rId15" Type="http://schemas.openxmlformats.org/officeDocument/2006/relationships/hyperlink" Target="https://www.w3schools.com/css/css_comments.asp" TargetMode="External"/><Relationship Id="rId14" Type="http://schemas.openxmlformats.org/officeDocument/2006/relationships/hyperlink" Target="https://www.w3schools.com/css/css_howto.asp" TargetMode="External"/><Relationship Id="rId17" Type="http://schemas.openxmlformats.org/officeDocument/2006/relationships/hyperlink" Target="https://www.w3schools.com/css/css_colors_rgb.asp" TargetMode="External"/><Relationship Id="rId16" Type="http://schemas.openxmlformats.org/officeDocument/2006/relationships/hyperlink" Target="https://www.w3schools.com/css/css_colors.asp" TargetMode="External"/><Relationship Id="rId5" Type="http://schemas.openxmlformats.org/officeDocument/2006/relationships/hyperlink" Target="https://www.sublimetext.com/" TargetMode="External"/><Relationship Id="rId6" Type="http://schemas.openxmlformats.org/officeDocument/2006/relationships/hyperlink" Target="https://notepad-plus-plus.org/downloads/" TargetMode="External"/><Relationship Id="rId7" Type="http://schemas.openxmlformats.org/officeDocument/2006/relationships/hyperlink" Target="https://www.w3schools.com/html/" TargetMode="External"/><Relationship Id="rId8" Type="http://schemas.openxmlformats.org/officeDocument/2006/relationships/hyperlink" Target="https://www.tutorialspoint.co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0" y="1437901"/>
            <a:ext cx="5361300" cy="1264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Ekstrakurikuler Koding</a:t>
            </a:r>
            <a:endParaRPr b="1"/>
          </a:p>
        </p:txBody>
      </p:sp>
      <p:sp>
        <p:nvSpPr>
          <p:cNvPr id="129" name="Google Shape;129;p13"/>
          <p:cNvSpPr txBox="1"/>
          <p:nvPr>
            <p:ph idx="1" type="subTitle"/>
          </p:nvPr>
        </p:nvSpPr>
        <p:spPr>
          <a:xfrm>
            <a:off x="1562250" y="2702100"/>
            <a:ext cx="6019500" cy="10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Pertemuan 3 - pengenalan Fundamental / Dasar CSS bagian 1</a:t>
            </a:r>
            <a:endParaRPr/>
          </a:p>
          <a:p>
            <a:pPr indent="0" lvl="0" marL="0" rtl="0" algn="ctr">
              <a:spcBef>
                <a:spcPts val="0"/>
              </a:spcBef>
              <a:spcAft>
                <a:spcPts val="0"/>
              </a:spcAft>
              <a:buNone/>
            </a:pPr>
            <a:r>
              <a:rPr lang="en"/>
              <a:t>Link Materi : </a:t>
            </a:r>
            <a:r>
              <a:rPr lang="en" u="sng">
                <a:solidFill>
                  <a:schemeClr val="hlink"/>
                </a:solidFill>
                <a:hlinkClick r:id="rId3"/>
              </a:rPr>
              <a:t>https://intip.in/2022codingpertemuan3</a:t>
            </a:r>
            <a:r>
              <a:rPr lang="en"/>
              <a:t> </a:t>
            </a:r>
            <a:r>
              <a:rPr lang="en"/>
              <a:t> </a:t>
            </a:r>
            <a:endParaRPr/>
          </a:p>
          <a:p>
            <a:pPr indent="0" lvl="0" marL="0" rtl="0" algn="ctr">
              <a:spcBef>
                <a:spcPts val="0"/>
              </a:spcBef>
              <a:spcAft>
                <a:spcPts val="0"/>
              </a:spcAft>
              <a:buNone/>
            </a:pPr>
            <a:r>
              <a:rPr lang="en"/>
              <a:t>Link Presensi siswa/i : </a:t>
            </a:r>
            <a:r>
              <a:rPr lang="en" u="sng">
                <a:solidFill>
                  <a:schemeClr val="hlink"/>
                </a:solidFill>
                <a:hlinkClick r:id="rId4"/>
              </a:rPr>
              <a:t>https://forms.gle/EZXciwkzuRejYVFr8</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External </a:t>
            </a:r>
            <a:r>
              <a:rPr b="1" lang="en" sz="2400"/>
              <a:t>CSS</a:t>
            </a:r>
            <a:endParaRPr b="1" sz="2400"/>
          </a:p>
        </p:txBody>
      </p:sp>
      <p:sp>
        <p:nvSpPr>
          <p:cNvPr id="185" name="Google Shape;185;p22"/>
          <p:cNvSpPr txBox="1"/>
          <p:nvPr>
            <p:ph idx="1" type="body"/>
          </p:nvPr>
        </p:nvSpPr>
        <p:spPr>
          <a:xfrm>
            <a:off x="819150" y="1235925"/>
            <a:ext cx="4177500" cy="345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00"/>
              <a:t>Eksternal CSS adalah kode CSS yang ditulis terpisah dengan kode HTML. Eksternal CSS ditulis disebuah file khusus yang berekstensi .css.</a:t>
            </a:r>
            <a:endParaRPr sz="1400"/>
          </a:p>
          <a:p>
            <a:pPr indent="0" lvl="0" marL="0" rtl="0" algn="l">
              <a:lnSpc>
                <a:spcPct val="95000"/>
              </a:lnSpc>
              <a:spcBef>
                <a:spcPts val="1200"/>
              </a:spcBef>
              <a:spcAft>
                <a:spcPts val="0"/>
              </a:spcAft>
              <a:buSzPts val="852"/>
              <a:buNone/>
            </a:pPr>
            <a:r>
              <a:rPr lang="en" sz="1400"/>
              <a:t>Sebagai contoh, kita akan membuat sebuah file bernama styleku.css. Berikut ini cuplikan isi file styleku.css </a:t>
            </a:r>
            <a:endParaRPr sz="1400"/>
          </a:p>
          <a:p>
            <a:pPr indent="0" lvl="0" marL="0" rtl="0" algn="l">
              <a:lnSpc>
                <a:spcPct val="95000"/>
              </a:lnSpc>
              <a:spcBef>
                <a:spcPts val="1200"/>
              </a:spcBef>
              <a:spcAft>
                <a:spcPts val="0"/>
              </a:spcAft>
              <a:buSzPts val="852"/>
              <a:buNone/>
            </a:pPr>
            <a:r>
              <a:rPr lang="en" sz="1400"/>
              <a:t>Untuk menggunakan CSS tersebut dalam HTML, kita perlu mengimpornya. Cara memasukkan kode CSS dari berkas eksternal:</a:t>
            </a:r>
            <a:endParaRPr sz="1400"/>
          </a:p>
          <a:p>
            <a:pPr indent="0" lvl="0" marL="0" rtl="0" algn="l">
              <a:lnSpc>
                <a:spcPct val="95000"/>
              </a:lnSpc>
              <a:spcBef>
                <a:spcPts val="1200"/>
              </a:spcBef>
              <a:spcAft>
                <a:spcPts val="0"/>
              </a:spcAft>
              <a:buSzPts val="852"/>
              <a:buNone/>
            </a:pPr>
            <a:r>
              <a:rPr lang="en" sz="1400"/>
              <a:t>menggunakan tag &lt;link&gt;</a:t>
            </a:r>
            <a:endParaRPr sz="1400"/>
          </a:p>
          <a:p>
            <a:pPr indent="0" lvl="0" marL="0" marR="139700" rtl="0" algn="l">
              <a:lnSpc>
                <a:spcPct val="130000"/>
              </a:lnSpc>
              <a:spcBef>
                <a:spcPts val="1200"/>
              </a:spcBef>
              <a:spcAft>
                <a:spcPts val="0"/>
              </a:spcAft>
              <a:buSzPts val="852"/>
              <a:buNone/>
            </a:pPr>
            <a:r>
              <a:rPr b="1" lang="en" sz="1100">
                <a:solidFill>
                  <a:srgbClr val="222222"/>
                </a:solidFill>
                <a:highlight>
                  <a:schemeClr val="dk1"/>
                </a:highlight>
                <a:latin typeface="Courier New"/>
                <a:ea typeface="Courier New"/>
                <a:cs typeface="Courier New"/>
                <a:sym typeface="Courier New"/>
              </a:rPr>
              <a:t>&lt;link rel="stylesheet" type="text/css" href="style-ku.css"&gt;</a:t>
            </a:r>
            <a:endParaRPr b="1" sz="1100">
              <a:solidFill>
                <a:srgbClr val="222222"/>
              </a:solidFill>
              <a:highlight>
                <a:schemeClr val="dk1"/>
              </a:highlight>
              <a:latin typeface="Courier New"/>
              <a:ea typeface="Courier New"/>
              <a:cs typeface="Courier New"/>
              <a:sym typeface="Courier New"/>
            </a:endParaRPr>
          </a:p>
          <a:p>
            <a:pPr indent="0" lvl="0" marL="0" rtl="0" algn="l">
              <a:lnSpc>
                <a:spcPct val="95000"/>
              </a:lnSpc>
              <a:spcBef>
                <a:spcPts val="0"/>
              </a:spcBef>
              <a:spcAft>
                <a:spcPts val="0"/>
              </a:spcAft>
              <a:buSzPts val="852"/>
              <a:buNone/>
            </a:pPr>
            <a:r>
              <a:t/>
            </a:r>
            <a:endParaRPr sz="1400"/>
          </a:p>
          <a:p>
            <a:pPr indent="457200" lvl="0" marL="0" rtl="0" algn="l">
              <a:lnSpc>
                <a:spcPct val="95000"/>
              </a:lnSpc>
              <a:spcBef>
                <a:spcPts val="1200"/>
              </a:spcBef>
              <a:spcAft>
                <a:spcPts val="1200"/>
              </a:spcAft>
              <a:buSzPts val="852"/>
              <a:buNone/>
            </a:pPr>
            <a:r>
              <a:t/>
            </a:r>
            <a:endParaRPr sz="1400"/>
          </a:p>
        </p:txBody>
      </p:sp>
      <p:pic>
        <p:nvPicPr>
          <p:cNvPr id="186" name="Google Shape;186;p22"/>
          <p:cNvPicPr preferRelativeResize="0"/>
          <p:nvPr/>
        </p:nvPicPr>
        <p:blipFill>
          <a:blip r:embed="rId3">
            <a:alphaModFix/>
          </a:blip>
          <a:stretch>
            <a:fillRect/>
          </a:stretch>
        </p:blipFill>
        <p:spPr>
          <a:xfrm>
            <a:off x="5086675" y="1276813"/>
            <a:ext cx="367665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192" name="Google Shape;192;p23"/>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Ada beberapa jenis selector dalam CSS, yaitu </a:t>
            </a:r>
            <a:r>
              <a:rPr b="1" lang="en" sz="1400"/>
              <a:t>Universal Selector</a:t>
            </a:r>
            <a:r>
              <a:rPr lang="en" sz="1400"/>
              <a:t>, </a:t>
            </a:r>
            <a:r>
              <a:rPr b="1" lang="en">
                <a:solidFill>
                  <a:srgbClr val="22262A"/>
                </a:solidFill>
                <a:highlight>
                  <a:srgbClr val="FFFFFF"/>
                </a:highlight>
                <a:latin typeface="Roboto"/>
                <a:ea typeface="Roboto"/>
                <a:cs typeface="Roboto"/>
                <a:sym typeface="Roboto"/>
              </a:rPr>
              <a:t>Element </a:t>
            </a:r>
            <a:r>
              <a:rPr b="1" lang="en" sz="1400"/>
              <a:t>Selector</a:t>
            </a:r>
            <a:r>
              <a:rPr lang="en" sz="1400"/>
              <a:t>, </a:t>
            </a:r>
            <a:r>
              <a:rPr b="1" lang="en" sz="1400"/>
              <a:t>Class Selector</a:t>
            </a:r>
            <a:r>
              <a:rPr lang="en" sz="1400"/>
              <a:t> , </a:t>
            </a:r>
            <a:r>
              <a:rPr b="1" lang="en" sz="1400"/>
              <a:t>ID Selector</a:t>
            </a:r>
            <a:r>
              <a:rPr lang="en" sz="1400"/>
              <a:t>, dan </a:t>
            </a:r>
            <a:r>
              <a:rPr b="1" lang="en">
                <a:solidFill>
                  <a:srgbClr val="22262A"/>
                </a:solidFill>
                <a:highlight>
                  <a:srgbClr val="FFFFFF"/>
                </a:highlight>
                <a:latin typeface="Roboto"/>
                <a:ea typeface="Roboto"/>
                <a:cs typeface="Roboto"/>
                <a:sym typeface="Roboto"/>
              </a:rPr>
              <a:t>Descendant </a:t>
            </a:r>
            <a:r>
              <a:rPr b="1" lang="en" sz="1400"/>
              <a:t>Selector</a:t>
            </a:r>
            <a:r>
              <a:rPr lang="en" sz="1400"/>
              <a:t>, </a:t>
            </a:r>
            <a:r>
              <a:rPr b="1" lang="en">
                <a:solidFill>
                  <a:srgbClr val="22262A"/>
                </a:solidFill>
                <a:highlight>
                  <a:srgbClr val="FFFFFF"/>
                </a:highlight>
                <a:latin typeface="Roboto"/>
                <a:ea typeface="Roboto"/>
                <a:cs typeface="Roboto"/>
                <a:sym typeface="Roboto"/>
              </a:rPr>
              <a:t>Grouping </a:t>
            </a:r>
            <a:r>
              <a:rPr b="1" lang="en" sz="1400"/>
              <a:t>Selector</a:t>
            </a:r>
            <a:r>
              <a:rPr lang="en" sz="1400"/>
              <a:t>. Selector tersebut tidak hanya berdiri sendiri, namun dapat digabung menjadi sebuah selector yang lebih spesifik. CSS memungkinkan kita untuk menggabungkan beberapa jenis selector menjadi sebuah selector gabungan.</a:t>
            </a:r>
            <a:endParaRPr sz="14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0"/>
              </a:spcAft>
              <a:buNone/>
            </a:pPr>
            <a:r>
              <a:rPr lang="en" sz="1400"/>
              <a:t>1. </a:t>
            </a:r>
            <a:r>
              <a:rPr b="1" lang="en" sz="1400"/>
              <a:t>Element Selector.</a:t>
            </a:r>
            <a:endParaRPr b="1" sz="1400"/>
          </a:p>
          <a:p>
            <a:pPr indent="0" lvl="0" marL="0" rtl="0" algn="l">
              <a:lnSpc>
                <a:spcPct val="95000"/>
              </a:lnSpc>
              <a:spcBef>
                <a:spcPts val="1200"/>
              </a:spcBef>
              <a:spcAft>
                <a:spcPts val="0"/>
              </a:spcAft>
              <a:buNone/>
            </a:pPr>
            <a:r>
              <a:rPr b="1" lang="en" sz="1400"/>
              <a:t>Element selector</a:t>
            </a:r>
            <a:r>
              <a:rPr lang="en" sz="1400"/>
              <a:t> adalah tipe selector yang umum digunakan dan mungkin banyak ditemui ketika mengedit file CSS untuk mengubah tampilan laman web. Sebagai contoh, Anda dapat memberi style pada paragraf yaitu elemen p atau tag &lt;p&gt; dengan warna merah dan rata tengah.</a:t>
            </a:r>
            <a:endParaRPr sz="1400"/>
          </a:p>
          <a:p>
            <a:pPr indent="0" lvl="0" marL="0" rtl="0" algn="l">
              <a:lnSpc>
                <a:spcPct val="138157"/>
              </a:lnSpc>
              <a:spcBef>
                <a:spcPts val="1200"/>
              </a:spcBef>
              <a:spcAft>
                <a:spcPts val="0"/>
              </a:spcAft>
              <a:buNone/>
            </a:pPr>
            <a:r>
              <a:rPr b="1" lang="en" sz="1450">
                <a:solidFill>
                  <a:srgbClr val="000080"/>
                </a:solidFill>
                <a:latin typeface="Arial"/>
                <a:ea typeface="Arial"/>
                <a:cs typeface="Arial"/>
                <a:sym typeface="Arial"/>
              </a:rPr>
              <a:t>p</a:t>
            </a:r>
            <a:r>
              <a:rPr lang="en" sz="1450">
                <a:solidFill>
                  <a:srgbClr val="22262A"/>
                </a:solidFill>
                <a:latin typeface="Arial"/>
                <a:ea typeface="Arial"/>
                <a:cs typeface="Arial"/>
                <a:sym typeface="Arial"/>
              </a:rPr>
              <a:t> {</a:t>
            </a:r>
            <a:r>
              <a:rPr b="1" lang="en" sz="1450">
                <a:solidFill>
                  <a:srgbClr val="000080"/>
                </a:solidFill>
                <a:latin typeface="Arial"/>
                <a:ea typeface="Arial"/>
                <a:cs typeface="Arial"/>
                <a:sym typeface="Arial"/>
              </a:rPr>
              <a:t>color</a:t>
            </a:r>
            <a:r>
              <a:rPr lang="en" sz="1450">
                <a:solidFill>
                  <a:srgbClr val="22262A"/>
                </a:solidFill>
                <a:latin typeface="Arial"/>
                <a:ea typeface="Arial"/>
                <a:cs typeface="Arial"/>
                <a:sym typeface="Arial"/>
              </a:rPr>
              <a:t>:red; </a:t>
            </a:r>
            <a:r>
              <a:rPr b="1" lang="en" sz="1450">
                <a:solidFill>
                  <a:srgbClr val="000080"/>
                </a:solidFill>
                <a:latin typeface="Arial"/>
                <a:ea typeface="Arial"/>
                <a:cs typeface="Arial"/>
                <a:sym typeface="Arial"/>
              </a:rPr>
              <a:t>text-align</a:t>
            </a:r>
            <a:r>
              <a:rPr lang="en" sz="1450">
                <a:solidFill>
                  <a:srgbClr val="22262A"/>
                </a:solidFill>
                <a:latin typeface="Arial"/>
                <a:ea typeface="Arial"/>
                <a:cs typeface="Arial"/>
                <a:sym typeface="Arial"/>
              </a:rPr>
              <a:t>:</a:t>
            </a:r>
            <a:r>
              <a:rPr b="1" lang="en" sz="1450">
                <a:solidFill>
                  <a:srgbClr val="000080"/>
                </a:solidFill>
                <a:latin typeface="Arial"/>
                <a:ea typeface="Arial"/>
                <a:cs typeface="Arial"/>
                <a:sym typeface="Arial"/>
              </a:rPr>
              <a:t>center</a:t>
            </a:r>
            <a:r>
              <a:rPr lang="en" sz="1450">
                <a:solidFill>
                  <a:srgbClr val="22262A"/>
                </a:solidFill>
                <a:latin typeface="Arial"/>
                <a:ea typeface="Arial"/>
                <a:cs typeface="Arial"/>
                <a:sym typeface="Arial"/>
              </a:rPr>
              <a:t>;}</a:t>
            </a:r>
            <a:endParaRPr sz="1450">
              <a:solidFill>
                <a:srgbClr val="22262A"/>
              </a:solidFill>
              <a:latin typeface="Arial"/>
              <a:ea typeface="Arial"/>
              <a:cs typeface="Arial"/>
              <a:sym typeface="Arial"/>
            </a:endParaRPr>
          </a:p>
          <a:p>
            <a:pPr indent="0" lvl="0" marL="0" rtl="0" algn="l">
              <a:lnSpc>
                <a:spcPct val="95000"/>
              </a:lnSpc>
              <a:spcBef>
                <a:spcPts val="0"/>
              </a:spcBef>
              <a:spcAft>
                <a:spcPts val="0"/>
              </a:spcAft>
              <a:buNone/>
            </a:pPr>
            <a:r>
              <a:t/>
            </a:r>
            <a:endParaRPr sz="1400"/>
          </a:p>
          <a:p>
            <a:pPr indent="0" lvl="0" marL="0" rtl="0" algn="l">
              <a:lnSpc>
                <a:spcPct val="95000"/>
              </a:lnSpc>
              <a:spcBef>
                <a:spcPts val="1200"/>
              </a:spcBef>
              <a:spcAft>
                <a:spcPts val="1200"/>
              </a:spcAft>
              <a:buSzPts val="852"/>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198" name="Google Shape;198;p24"/>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500">
                <a:solidFill>
                  <a:srgbClr val="22262A"/>
                </a:solidFill>
                <a:highlight>
                  <a:srgbClr val="FFFFFF"/>
                </a:highlight>
                <a:latin typeface="Roboto"/>
                <a:ea typeface="Roboto"/>
                <a:cs typeface="Roboto"/>
                <a:sym typeface="Roboto"/>
              </a:rPr>
              <a:t>2. Universal Selector.</a:t>
            </a:r>
            <a:endParaRPr b="1" sz="1500">
              <a:solidFill>
                <a:srgbClr val="22262A"/>
              </a:solidFill>
              <a:highlight>
                <a:srgbClr val="FFFFFF"/>
              </a:highlight>
              <a:latin typeface="Roboto"/>
              <a:ea typeface="Roboto"/>
              <a:cs typeface="Roboto"/>
              <a:sym typeface="Roboto"/>
            </a:endParaRPr>
          </a:p>
          <a:p>
            <a:pPr indent="0" lvl="0" marL="0" rtl="0" algn="l">
              <a:spcBef>
                <a:spcPts val="400"/>
              </a:spcBef>
              <a:spcAft>
                <a:spcPts val="0"/>
              </a:spcAft>
              <a:buNone/>
            </a:pPr>
            <a:r>
              <a:rPr lang="en" sz="1400">
                <a:solidFill>
                  <a:srgbClr val="22262A"/>
                </a:solidFill>
                <a:highlight>
                  <a:srgbClr val="FFFFFF"/>
                </a:highlight>
                <a:latin typeface="Roboto"/>
                <a:ea typeface="Roboto"/>
                <a:cs typeface="Roboto"/>
                <a:sym typeface="Roboto"/>
              </a:rPr>
              <a:t>Universal selector (*) digunakan untuk menyeleksi semua elemen HTML. Sebagai contoh, Anda memberi warna latar (background) kuning pada semua elemen HTML.</a:t>
            </a:r>
            <a:endParaRPr sz="1400">
              <a:solidFill>
                <a:srgbClr val="22262A"/>
              </a:solidFill>
              <a:highlight>
                <a:srgbClr val="FFFFFF"/>
              </a:highlight>
              <a:latin typeface="Roboto"/>
              <a:ea typeface="Roboto"/>
              <a:cs typeface="Roboto"/>
              <a:sym typeface="Roboto"/>
            </a:endParaRPr>
          </a:p>
          <a:p>
            <a:pPr indent="0" lvl="0" marL="0" rtl="0" algn="l">
              <a:lnSpc>
                <a:spcPct val="138157"/>
              </a:lnSpc>
              <a:spcBef>
                <a:spcPts val="1200"/>
              </a:spcBef>
              <a:spcAft>
                <a:spcPts val="0"/>
              </a:spcAft>
              <a:buNone/>
            </a:pPr>
            <a:r>
              <a:rPr lang="en" sz="1450">
                <a:solidFill>
                  <a:srgbClr val="22262A"/>
                </a:solidFill>
                <a:latin typeface="Arial"/>
                <a:ea typeface="Arial"/>
                <a:cs typeface="Arial"/>
                <a:sym typeface="Arial"/>
              </a:rPr>
              <a:t>* {</a:t>
            </a:r>
            <a:r>
              <a:rPr b="1" lang="en" sz="1450">
                <a:solidFill>
                  <a:srgbClr val="000080"/>
                </a:solidFill>
                <a:latin typeface="Arial"/>
                <a:ea typeface="Arial"/>
                <a:cs typeface="Arial"/>
                <a:sym typeface="Arial"/>
              </a:rPr>
              <a:t>background-color</a:t>
            </a:r>
            <a:r>
              <a:rPr lang="en" sz="1450">
                <a:solidFill>
                  <a:srgbClr val="22262A"/>
                </a:solidFill>
                <a:latin typeface="Arial"/>
                <a:ea typeface="Arial"/>
                <a:cs typeface="Arial"/>
                <a:sym typeface="Arial"/>
              </a:rPr>
              <a:t>:yellow;}</a:t>
            </a:r>
            <a:endParaRPr sz="1500">
              <a:solidFill>
                <a:srgbClr val="22262A"/>
              </a:solidFill>
              <a:highlight>
                <a:srgbClr val="FFFFFF"/>
              </a:highlight>
            </a:endParaRPr>
          </a:p>
          <a:p>
            <a:pPr indent="0" lvl="0" marL="0" rtl="0" algn="l">
              <a:spcBef>
                <a:spcPts val="0"/>
              </a:spcBef>
              <a:spcAft>
                <a:spcPts val="0"/>
              </a:spcAft>
              <a:buNone/>
            </a:pPr>
            <a:r>
              <a:t/>
            </a:r>
            <a:endParaRPr sz="1400">
              <a:solidFill>
                <a:srgbClr val="22262A"/>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204" name="Google Shape;204;p25"/>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600">
                <a:solidFill>
                  <a:srgbClr val="22262A"/>
                </a:solidFill>
                <a:highlight>
                  <a:srgbClr val="FFFFFF"/>
                </a:highlight>
              </a:rPr>
              <a:t>3. Descendant Selector.</a:t>
            </a:r>
            <a:endParaRPr b="1" sz="1600">
              <a:solidFill>
                <a:srgbClr val="22262A"/>
              </a:solidFill>
              <a:highlight>
                <a:srgbClr val="FFFFFF"/>
              </a:highlight>
            </a:endParaRPr>
          </a:p>
          <a:p>
            <a:pPr indent="0" lvl="0" marL="0" rtl="0" algn="l">
              <a:spcBef>
                <a:spcPts val="400"/>
              </a:spcBef>
              <a:spcAft>
                <a:spcPts val="0"/>
              </a:spcAft>
              <a:buNone/>
            </a:pPr>
            <a:r>
              <a:rPr lang="en" sz="1500">
                <a:solidFill>
                  <a:srgbClr val="22262A"/>
                </a:solidFill>
                <a:highlight>
                  <a:srgbClr val="FFFFFF"/>
                </a:highlight>
              </a:rPr>
              <a:t>Descendant selector termasuk yang umum digunakan dan banyak ditemukan di file CSS. Selector descendant digunakan ketika Anda ingin memberi style (gaya) pada elemen tertentu yang ada di dalam elemen lainnya. Sebagai contoh, style berupa warna biru hanya berlaku untuk elemen em atau tag &lt;em&gt; jika elemen atau tag &lt;em&gt; berada di dalam elemen p atau tag &lt;p&gt;.</a:t>
            </a:r>
            <a:br>
              <a:rPr lang="en" sz="1500">
                <a:solidFill>
                  <a:srgbClr val="22262A"/>
                </a:solidFill>
                <a:highlight>
                  <a:srgbClr val="FFFFFF"/>
                </a:highlight>
              </a:rPr>
            </a:br>
            <a:br>
              <a:rPr lang="en" sz="1500">
                <a:solidFill>
                  <a:srgbClr val="22262A"/>
                </a:solidFill>
                <a:highlight>
                  <a:srgbClr val="FFFFFF"/>
                </a:highlight>
              </a:rPr>
            </a:br>
            <a:r>
              <a:rPr b="1" lang="en" sz="1750">
                <a:solidFill>
                  <a:srgbClr val="000080"/>
                </a:solidFill>
                <a:latin typeface="Arial"/>
                <a:ea typeface="Arial"/>
                <a:cs typeface="Arial"/>
                <a:sym typeface="Arial"/>
              </a:rPr>
              <a:t>p</a:t>
            </a:r>
            <a:r>
              <a:rPr lang="en" sz="1750">
                <a:solidFill>
                  <a:srgbClr val="22262A"/>
                </a:solidFill>
                <a:latin typeface="Arial"/>
                <a:ea typeface="Arial"/>
                <a:cs typeface="Arial"/>
                <a:sym typeface="Arial"/>
              </a:rPr>
              <a:t> </a:t>
            </a:r>
            <a:r>
              <a:rPr b="1" lang="en" sz="1750">
                <a:solidFill>
                  <a:srgbClr val="000080"/>
                </a:solidFill>
                <a:latin typeface="Arial"/>
                <a:ea typeface="Arial"/>
                <a:cs typeface="Arial"/>
                <a:sym typeface="Arial"/>
              </a:rPr>
              <a:t>em</a:t>
            </a:r>
            <a:r>
              <a:rPr lang="en" sz="1750">
                <a:solidFill>
                  <a:srgbClr val="22262A"/>
                </a:solidFill>
                <a:latin typeface="Arial"/>
                <a:ea typeface="Arial"/>
                <a:cs typeface="Arial"/>
                <a:sym typeface="Arial"/>
              </a:rPr>
              <a:t> {</a:t>
            </a:r>
            <a:r>
              <a:rPr b="1" lang="en" sz="1750">
                <a:solidFill>
                  <a:srgbClr val="000080"/>
                </a:solidFill>
                <a:latin typeface="Arial"/>
                <a:ea typeface="Arial"/>
                <a:cs typeface="Arial"/>
                <a:sym typeface="Arial"/>
              </a:rPr>
              <a:t>color</a:t>
            </a:r>
            <a:r>
              <a:rPr lang="en" sz="1750">
                <a:solidFill>
                  <a:srgbClr val="22262A"/>
                </a:solidFill>
                <a:latin typeface="Arial"/>
                <a:ea typeface="Arial"/>
                <a:cs typeface="Arial"/>
                <a:sym typeface="Arial"/>
              </a:rPr>
              <a:t>:blue;}</a:t>
            </a:r>
            <a:endParaRPr sz="1750">
              <a:solidFill>
                <a:srgbClr val="22262A"/>
              </a:solidFill>
              <a:latin typeface="Arial"/>
              <a:ea typeface="Arial"/>
              <a:cs typeface="Arial"/>
              <a:sym typeface="Arial"/>
            </a:endParaRPr>
          </a:p>
          <a:p>
            <a:pPr indent="0" lvl="0" marL="0" rtl="0" algn="l">
              <a:spcBef>
                <a:spcPts val="1200"/>
              </a:spcBef>
              <a:spcAft>
                <a:spcPts val="1200"/>
              </a:spcAft>
              <a:buNone/>
            </a:pPr>
            <a:r>
              <a:t/>
            </a:r>
            <a:endParaRPr sz="1500">
              <a:solidFill>
                <a:srgbClr val="22262A"/>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210" name="Google Shape;210;p26"/>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600">
                <a:solidFill>
                  <a:srgbClr val="22262A"/>
                </a:solidFill>
                <a:highlight>
                  <a:srgbClr val="FFFFFF"/>
                </a:highlight>
              </a:rPr>
              <a:t>4. Grouping Selector.</a:t>
            </a:r>
            <a:endParaRPr b="1" sz="1600">
              <a:solidFill>
                <a:srgbClr val="22262A"/>
              </a:solidFill>
              <a:highlight>
                <a:srgbClr val="FFFFFF"/>
              </a:highlight>
            </a:endParaRPr>
          </a:p>
          <a:p>
            <a:pPr indent="0" lvl="0" marL="0" rtl="0" algn="l">
              <a:spcBef>
                <a:spcPts val="400"/>
              </a:spcBef>
              <a:spcAft>
                <a:spcPts val="0"/>
              </a:spcAft>
              <a:buNone/>
            </a:pPr>
            <a:r>
              <a:rPr lang="en" sz="1500">
                <a:solidFill>
                  <a:srgbClr val="22262A"/>
                </a:solidFill>
                <a:highlight>
                  <a:srgbClr val="FFFFFF"/>
                </a:highlight>
              </a:rPr>
              <a:t>Grouping selector umum ditemukan di file CSS. Grouping selector digunakan untuk memberi style (gaya) pada lebih dari satu elemen HTML. Anda cukup memisahkan elemen-elemen HTML yang akan diberi style sama dengan menggunakan tanda koma.</a:t>
            </a:r>
            <a:endParaRPr sz="1500">
              <a:solidFill>
                <a:srgbClr val="22262A"/>
              </a:solidFill>
              <a:highlight>
                <a:srgbClr val="FFFFFF"/>
              </a:highlight>
            </a:endParaRPr>
          </a:p>
          <a:p>
            <a:pPr indent="0" lvl="0" marL="88900" marR="88900" rtl="0" algn="l">
              <a:lnSpc>
                <a:spcPct val="125000"/>
              </a:lnSpc>
              <a:spcBef>
                <a:spcPts val="1200"/>
              </a:spcBef>
              <a:spcAft>
                <a:spcPts val="0"/>
              </a:spcAft>
              <a:buNone/>
            </a:pPr>
            <a:r>
              <a:t/>
            </a:r>
            <a:endParaRPr b="1" sz="1350">
              <a:solidFill>
                <a:srgbClr val="000080"/>
              </a:solidFill>
              <a:highlight>
                <a:srgbClr val="FFFFFF"/>
              </a:highlight>
            </a:endParaRPr>
          </a:p>
          <a:p>
            <a:pPr indent="0" lvl="0" marL="88900" marR="88900" rtl="0" algn="l">
              <a:lnSpc>
                <a:spcPct val="125000"/>
              </a:lnSpc>
              <a:spcBef>
                <a:spcPts val="0"/>
              </a:spcBef>
              <a:spcAft>
                <a:spcPts val="0"/>
              </a:spcAft>
              <a:buNone/>
            </a:pPr>
            <a:r>
              <a:rPr b="1" lang="en" sz="1550">
                <a:solidFill>
                  <a:srgbClr val="000080"/>
                </a:solidFill>
                <a:highlight>
                  <a:srgbClr val="FFFFFF"/>
                </a:highlight>
              </a:rPr>
              <a:t>h1</a:t>
            </a:r>
            <a:r>
              <a:rPr lang="en" sz="1550">
                <a:solidFill>
                  <a:srgbClr val="22262A"/>
                </a:solidFill>
                <a:highlight>
                  <a:srgbClr val="FFFFFF"/>
                </a:highlight>
              </a:rPr>
              <a:t>, </a:t>
            </a:r>
            <a:r>
              <a:rPr b="1" lang="en" sz="1550">
                <a:solidFill>
                  <a:srgbClr val="000080"/>
                </a:solidFill>
                <a:highlight>
                  <a:srgbClr val="FFFFFF"/>
                </a:highlight>
              </a:rPr>
              <a:t>h2</a:t>
            </a:r>
            <a:r>
              <a:rPr lang="en" sz="1550">
                <a:solidFill>
                  <a:srgbClr val="22262A"/>
                </a:solidFill>
                <a:highlight>
                  <a:srgbClr val="FFFFFF"/>
                </a:highlight>
              </a:rPr>
              <a:t>, </a:t>
            </a:r>
            <a:r>
              <a:rPr b="1" lang="en" sz="1550">
                <a:solidFill>
                  <a:srgbClr val="000080"/>
                </a:solidFill>
                <a:highlight>
                  <a:srgbClr val="FFFFFF"/>
                </a:highlight>
              </a:rPr>
              <a:t>h3</a:t>
            </a:r>
            <a:r>
              <a:rPr lang="en" sz="1550">
                <a:solidFill>
                  <a:srgbClr val="22262A"/>
                </a:solidFill>
                <a:highlight>
                  <a:srgbClr val="FFFFFF"/>
                </a:highlight>
              </a:rPr>
              <a:t> {</a:t>
            </a:r>
            <a:r>
              <a:rPr b="1" lang="en" sz="1550">
                <a:solidFill>
                  <a:srgbClr val="000080"/>
                </a:solidFill>
                <a:highlight>
                  <a:srgbClr val="FFFFFF"/>
                </a:highlight>
              </a:rPr>
              <a:t>color</a:t>
            </a:r>
            <a:r>
              <a:rPr lang="en" sz="1550">
                <a:solidFill>
                  <a:srgbClr val="22262A"/>
                </a:solidFill>
                <a:highlight>
                  <a:srgbClr val="FFFFFF"/>
                </a:highlight>
              </a:rPr>
              <a:t>:blue; </a:t>
            </a:r>
            <a:r>
              <a:rPr b="1" lang="en" sz="1550">
                <a:solidFill>
                  <a:srgbClr val="000080"/>
                </a:solidFill>
                <a:highlight>
                  <a:srgbClr val="FFFFFF"/>
                </a:highlight>
              </a:rPr>
              <a:t>font-weight</a:t>
            </a:r>
            <a:r>
              <a:rPr lang="en" sz="1550">
                <a:solidFill>
                  <a:srgbClr val="22262A"/>
                </a:solidFill>
                <a:highlight>
                  <a:srgbClr val="FFFFFF"/>
                </a:highlight>
              </a:rPr>
              <a:t>:</a:t>
            </a:r>
            <a:r>
              <a:rPr b="1" lang="en" sz="1550">
                <a:solidFill>
                  <a:srgbClr val="000080"/>
                </a:solidFill>
                <a:highlight>
                  <a:srgbClr val="FFFFFF"/>
                </a:highlight>
              </a:rPr>
              <a:t>normal</a:t>
            </a:r>
            <a:r>
              <a:rPr lang="en" sz="1550">
                <a:solidFill>
                  <a:srgbClr val="22262A"/>
                </a:solidFill>
                <a:highlight>
                  <a:srgbClr val="FFFFFF"/>
                </a:highlight>
              </a:rPr>
              <a:t>; </a:t>
            </a:r>
            <a:r>
              <a:rPr b="1" lang="en" sz="1550">
                <a:solidFill>
                  <a:srgbClr val="000080"/>
                </a:solidFill>
                <a:highlight>
                  <a:srgbClr val="FFFFFF"/>
                </a:highlight>
              </a:rPr>
              <a:t>text-transform</a:t>
            </a:r>
            <a:r>
              <a:rPr lang="en" sz="1550">
                <a:solidFill>
                  <a:srgbClr val="22262A"/>
                </a:solidFill>
                <a:highlight>
                  <a:srgbClr val="FFFFFF"/>
                </a:highlight>
              </a:rPr>
              <a:t>:</a:t>
            </a:r>
            <a:r>
              <a:rPr b="1" lang="en" sz="1550">
                <a:solidFill>
                  <a:srgbClr val="000080"/>
                </a:solidFill>
                <a:highlight>
                  <a:srgbClr val="FFFFFF"/>
                </a:highlight>
              </a:rPr>
              <a:t>lowercase</a:t>
            </a:r>
            <a:r>
              <a:rPr lang="en" sz="1550">
                <a:solidFill>
                  <a:srgbClr val="22262A"/>
                </a:solidFill>
                <a:highlight>
                  <a:srgbClr val="FFFFFF"/>
                </a:highlight>
              </a:rPr>
              <a:t>;}</a:t>
            </a:r>
            <a:endParaRPr sz="1550">
              <a:solidFill>
                <a:srgbClr val="22262A"/>
              </a:solidFill>
              <a:highlight>
                <a:srgbClr val="FFFFFF"/>
              </a:highlight>
            </a:endParaRPr>
          </a:p>
          <a:p>
            <a:pPr indent="0" lvl="0" marL="0" rtl="0" algn="l">
              <a:spcBef>
                <a:spcPts val="0"/>
              </a:spcBef>
              <a:spcAft>
                <a:spcPts val="1200"/>
              </a:spcAft>
              <a:buNone/>
            </a:pPr>
            <a:r>
              <a:t/>
            </a:r>
            <a:endParaRPr b="1" sz="1900">
              <a:solidFill>
                <a:srgbClr val="22262A"/>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216" name="Google Shape;216;p27"/>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500">
                <a:solidFill>
                  <a:srgbClr val="22262A"/>
                </a:solidFill>
                <a:highlight>
                  <a:srgbClr val="FFFFFF"/>
                </a:highlight>
                <a:latin typeface="Roboto"/>
                <a:ea typeface="Roboto"/>
                <a:cs typeface="Roboto"/>
                <a:sym typeface="Roboto"/>
              </a:rPr>
              <a:t>5. class Selector.</a:t>
            </a:r>
            <a:endParaRPr b="1" sz="1500">
              <a:solidFill>
                <a:srgbClr val="22262A"/>
              </a:solidFill>
              <a:highlight>
                <a:srgbClr val="FFFFFF"/>
              </a:highlight>
              <a:latin typeface="Roboto"/>
              <a:ea typeface="Roboto"/>
              <a:cs typeface="Roboto"/>
              <a:sym typeface="Roboto"/>
            </a:endParaRPr>
          </a:p>
          <a:p>
            <a:pPr indent="0" lvl="0" marL="0" rtl="0" algn="l">
              <a:spcBef>
                <a:spcPts val="400"/>
              </a:spcBef>
              <a:spcAft>
                <a:spcPts val="0"/>
              </a:spcAft>
              <a:buNone/>
            </a:pPr>
            <a:r>
              <a:rPr lang="en" sz="1400">
                <a:solidFill>
                  <a:srgbClr val="22262A"/>
                </a:solidFill>
                <a:highlight>
                  <a:srgbClr val="FFFFFF"/>
                </a:highlight>
                <a:latin typeface="Roboto"/>
                <a:ea typeface="Roboto"/>
                <a:cs typeface="Roboto"/>
                <a:sym typeface="Roboto"/>
              </a:rPr>
              <a:t>class selector digunakan untuk menyeleksi elemen menggunakan atribut class spesifik. Untuk menyeleksi elemen HTML dengan class spesifik, gunakan tanda titik (.) diikuti nama class. Sebagai contoh, semua elemen HTML dengan class="bluecenter" diberi warna biru dan rata tengah.</a:t>
            </a:r>
            <a:endParaRPr sz="1400">
              <a:solidFill>
                <a:srgbClr val="22262A"/>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solidFill>
                <a:srgbClr val="22262A"/>
              </a:solidFill>
              <a:highlight>
                <a:srgbClr val="FFFFFF"/>
              </a:highlight>
              <a:latin typeface="Roboto"/>
              <a:ea typeface="Roboto"/>
              <a:cs typeface="Roboto"/>
              <a:sym typeface="Roboto"/>
            </a:endParaRPr>
          </a:p>
          <a:p>
            <a:pPr indent="0" lvl="0" marL="88900" marR="88900" rtl="0" algn="l">
              <a:lnSpc>
                <a:spcPct val="125000"/>
              </a:lnSpc>
              <a:spcBef>
                <a:spcPts val="1200"/>
              </a:spcBef>
              <a:spcAft>
                <a:spcPts val="0"/>
              </a:spcAft>
              <a:buNone/>
            </a:pPr>
            <a:r>
              <a:rPr lang="en" sz="1650">
                <a:solidFill>
                  <a:srgbClr val="22262A"/>
                </a:solidFill>
                <a:highlight>
                  <a:srgbClr val="FFFFFF"/>
                </a:highlight>
                <a:latin typeface="Roboto"/>
                <a:ea typeface="Roboto"/>
                <a:cs typeface="Roboto"/>
                <a:sym typeface="Roboto"/>
              </a:rPr>
              <a:t>.bluecenter {</a:t>
            </a:r>
            <a:r>
              <a:rPr b="1" lang="en" sz="1650">
                <a:solidFill>
                  <a:srgbClr val="000080"/>
                </a:solidFill>
                <a:highlight>
                  <a:srgbClr val="FFFFFF"/>
                </a:highlight>
                <a:latin typeface="Roboto"/>
                <a:ea typeface="Roboto"/>
                <a:cs typeface="Roboto"/>
                <a:sym typeface="Roboto"/>
              </a:rPr>
              <a:t>color</a:t>
            </a:r>
            <a:r>
              <a:rPr lang="en" sz="1650">
                <a:solidFill>
                  <a:srgbClr val="22262A"/>
                </a:solidFill>
                <a:highlight>
                  <a:srgbClr val="FFFFFF"/>
                </a:highlight>
                <a:latin typeface="Roboto"/>
                <a:ea typeface="Roboto"/>
                <a:cs typeface="Roboto"/>
                <a:sym typeface="Roboto"/>
              </a:rPr>
              <a:t>:blue; </a:t>
            </a:r>
            <a:r>
              <a:rPr b="1" lang="en" sz="1650">
                <a:solidFill>
                  <a:srgbClr val="000080"/>
                </a:solidFill>
                <a:highlight>
                  <a:srgbClr val="FFFFFF"/>
                </a:highlight>
                <a:latin typeface="Roboto"/>
                <a:ea typeface="Roboto"/>
                <a:cs typeface="Roboto"/>
                <a:sym typeface="Roboto"/>
              </a:rPr>
              <a:t>text-align</a:t>
            </a:r>
            <a:r>
              <a:rPr lang="en" sz="1650">
                <a:solidFill>
                  <a:srgbClr val="22262A"/>
                </a:solidFill>
                <a:highlight>
                  <a:srgbClr val="FFFFFF"/>
                </a:highlight>
                <a:latin typeface="Roboto"/>
                <a:ea typeface="Roboto"/>
                <a:cs typeface="Roboto"/>
                <a:sym typeface="Roboto"/>
              </a:rPr>
              <a:t>:</a:t>
            </a:r>
            <a:r>
              <a:rPr b="1" lang="en" sz="1650">
                <a:solidFill>
                  <a:srgbClr val="000080"/>
                </a:solidFill>
                <a:highlight>
                  <a:srgbClr val="FFFFFF"/>
                </a:highlight>
                <a:latin typeface="Roboto"/>
                <a:ea typeface="Roboto"/>
                <a:cs typeface="Roboto"/>
                <a:sym typeface="Roboto"/>
              </a:rPr>
              <a:t>center</a:t>
            </a:r>
            <a:r>
              <a:rPr lang="en" sz="1650">
                <a:solidFill>
                  <a:srgbClr val="22262A"/>
                </a:solidFill>
                <a:highlight>
                  <a:srgbClr val="FFFFFF"/>
                </a:highlight>
                <a:latin typeface="Roboto"/>
                <a:ea typeface="Roboto"/>
                <a:cs typeface="Roboto"/>
                <a:sym typeface="Roboto"/>
              </a:rPr>
              <a:t>;}</a:t>
            </a:r>
            <a:endParaRPr sz="1650">
              <a:solidFill>
                <a:srgbClr val="22262A"/>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b="1" sz="2000">
              <a:solidFill>
                <a:srgbClr val="22262A"/>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menambahkan css dengan selector</a:t>
            </a:r>
            <a:endParaRPr b="1" sz="2400"/>
          </a:p>
        </p:txBody>
      </p:sp>
      <p:sp>
        <p:nvSpPr>
          <p:cNvPr id="222" name="Google Shape;222;p28"/>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500">
                <a:solidFill>
                  <a:srgbClr val="22262A"/>
                </a:solidFill>
                <a:highlight>
                  <a:srgbClr val="FFFFFF"/>
                </a:highlight>
                <a:latin typeface="Roboto"/>
                <a:ea typeface="Roboto"/>
                <a:cs typeface="Roboto"/>
                <a:sym typeface="Roboto"/>
              </a:rPr>
              <a:t>6. id Selector.</a:t>
            </a:r>
            <a:endParaRPr b="1" sz="1500">
              <a:solidFill>
                <a:srgbClr val="22262A"/>
              </a:solidFill>
              <a:highlight>
                <a:srgbClr val="FFFFFF"/>
              </a:highlight>
              <a:latin typeface="Roboto"/>
              <a:ea typeface="Roboto"/>
              <a:cs typeface="Roboto"/>
              <a:sym typeface="Roboto"/>
            </a:endParaRPr>
          </a:p>
          <a:p>
            <a:pPr indent="0" lvl="0" marL="0" rtl="0" algn="l">
              <a:spcBef>
                <a:spcPts val="400"/>
              </a:spcBef>
              <a:spcAft>
                <a:spcPts val="0"/>
              </a:spcAft>
              <a:buNone/>
            </a:pPr>
            <a:r>
              <a:rPr lang="en" sz="1400">
                <a:solidFill>
                  <a:srgbClr val="22262A"/>
                </a:solidFill>
                <a:highlight>
                  <a:srgbClr val="FFFFFF"/>
                </a:highlight>
                <a:latin typeface="Roboto"/>
                <a:ea typeface="Roboto"/>
                <a:cs typeface="Roboto"/>
                <a:sym typeface="Roboto"/>
              </a:rPr>
              <a:t>id selector digunakan untuk menyeleksi elemen HTML menggunakan atribut id spesifik. Dalam satu laman web, id harus unik dan digunakan untuk menyeleksi satu elemen unik. Untuk menyeleksi elemen dengan id, gunakan tanda pagar (#) diikuti elemen. Sebagai contoh, elemen HTML dengan id="red" diberi warna merah.</a:t>
            </a:r>
            <a:endParaRPr sz="1400">
              <a:solidFill>
                <a:srgbClr val="22262A"/>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solidFill>
                <a:srgbClr val="22262A"/>
              </a:solidFill>
              <a:highlight>
                <a:srgbClr val="FFFFFF"/>
              </a:highlight>
              <a:latin typeface="Roboto"/>
              <a:ea typeface="Roboto"/>
              <a:cs typeface="Roboto"/>
              <a:sym typeface="Roboto"/>
            </a:endParaRPr>
          </a:p>
          <a:p>
            <a:pPr indent="0" lvl="0" marL="88900" marR="88900" rtl="0" algn="l">
              <a:lnSpc>
                <a:spcPct val="125000"/>
              </a:lnSpc>
              <a:spcBef>
                <a:spcPts val="1200"/>
              </a:spcBef>
              <a:spcAft>
                <a:spcPts val="0"/>
              </a:spcAft>
              <a:buNone/>
            </a:pPr>
            <a:r>
              <a:rPr lang="en" sz="1750">
                <a:solidFill>
                  <a:srgbClr val="22262A"/>
                </a:solidFill>
                <a:highlight>
                  <a:srgbClr val="FFFFFF"/>
                </a:highlight>
                <a:latin typeface="Roboto"/>
                <a:ea typeface="Roboto"/>
                <a:cs typeface="Roboto"/>
                <a:sym typeface="Roboto"/>
              </a:rPr>
              <a:t>#red {</a:t>
            </a:r>
            <a:r>
              <a:rPr b="1" lang="en" sz="1750">
                <a:solidFill>
                  <a:srgbClr val="000080"/>
                </a:solidFill>
                <a:highlight>
                  <a:srgbClr val="FFFFFF"/>
                </a:highlight>
                <a:latin typeface="Roboto"/>
                <a:ea typeface="Roboto"/>
                <a:cs typeface="Roboto"/>
                <a:sym typeface="Roboto"/>
              </a:rPr>
              <a:t>color</a:t>
            </a:r>
            <a:r>
              <a:rPr lang="en" sz="1750">
                <a:solidFill>
                  <a:srgbClr val="22262A"/>
                </a:solidFill>
                <a:highlight>
                  <a:srgbClr val="FFFFFF"/>
                </a:highlight>
                <a:latin typeface="Roboto"/>
                <a:ea typeface="Roboto"/>
                <a:cs typeface="Roboto"/>
                <a:sym typeface="Roboto"/>
              </a:rPr>
              <a:t>:red;}</a:t>
            </a:r>
            <a:endParaRPr sz="1750">
              <a:solidFill>
                <a:srgbClr val="22262A"/>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b="1" sz="1700">
              <a:solidFill>
                <a:srgbClr val="22262A"/>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menuliskan komentar di CSS</a:t>
            </a:r>
            <a:endParaRPr b="1" sz="2400"/>
          </a:p>
        </p:txBody>
      </p:sp>
      <p:sp>
        <p:nvSpPr>
          <p:cNvPr id="228" name="Google Shape;228;p29"/>
          <p:cNvSpPr txBox="1"/>
          <p:nvPr>
            <p:ph idx="1" type="body"/>
          </p:nvPr>
        </p:nvSpPr>
        <p:spPr>
          <a:xfrm>
            <a:off x="819150" y="1235925"/>
            <a:ext cx="7006800" cy="345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333333"/>
                </a:solidFill>
                <a:highlight>
                  <a:srgbClr val="FFFFFF"/>
                </a:highlight>
              </a:rPr>
              <a:t>meskipun css bukanlah sebuah bahasa pemrograman akan tetapi css tetap memiliki fitur seperti bahasa pemrograman yang ada, salah satunya sebuah komentar.</a:t>
            </a:r>
            <a:endParaRPr sz="1500">
              <a:solidFill>
                <a:srgbClr val="333333"/>
              </a:solidFill>
              <a:highlight>
                <a:srgbClr val="FFFFFF"/>
              </a:highlight>
            </a:endParaRPr>
          </a:p>
          <a:p>
            <a:pPr indent="0" lvl="0" marL="0" rtl="0" algn="l">
              <a:lnSpc>
                <a:spcPct val="100000"/>
              </a:lnSpc>
              <a:spcBef>
                <a:spcPts val="1800"/>
              </a:spcBef>
              <a:spcAft>
                <a:spcPts val="0"/>
              </a:spcAft>
              <a:buNone/>
            </a:pPr>
            <a:r>
              <a:rPr lang="en" sz="1500">
                <a:solidFill>
                  <a:srgbClr val="333333"/>
                </a:solidFill>
                <a:highlight>
                  <a:srgbClr val="FFFFFF"/>
                </a:highlight>
              </a:rPr>
              <a:t>Contoh komentar yang pertama…</a:t>
            </a:r>
            <a:endParaRPr sz="1500">
              <a:solidFill>
                <a:srgbClr val="333333"/>
              </a:solidFill>
              <a:highlight>
                <a:srgbClr val="FFFFFF"/>
              </a:highlight>
            </a:endParaRPr>
          </a:p>
          <a:p>
            <a:pPr indent="0" lvl="0" marL="0" rtl="0" algn="l">
              <a:lnSpc>
                <a:spcPct val="100000"/>
              </a:lnSpc>
              <a:spcBef>
                <a:spcPts val="1800"/>
              </a:spcBef>
              <a:spcAft>
                <a:spcPts val="0"/>
              </a:spcAft>
              <a:buNone/>
            </a:pPr>
            <a:r>
              <a:rPr lang="en" sz="1350">
                <a:solidFill>
                  <a:srgbClr val="212529"/>
                </a:solidFill>
                <a:highlight>
                  <a:srgbClr val="F9F9F9"/>
                </a:highlight>
              </a:rPr>
              <a:t>/* ... ini adalah cara penulisan komentar pada css ... */</a:t>
            </a:r>
            <a:endParaRPr sz="1350">
              <a:solidFill>
                <a:srgbClr val="212529"/>
              </a:solidFill>
              <a:highlight>
                <a:srgbClr val="F9F9F9"/>
              </a:highlight>
            </a:endParaRPr>
          </a:p>
          <a:p>
            <a:pPr indent="0" lvl="0" marL="0" rtl="0" algn="l">
              <a:lnSpc>
                <a:spcPct val="100000"/>
              </a:lnSpc>
              <a:spcBef>
                <a:spcPts val="0"/>
              </a:spcBef>
              <a:spcAft>
                <a:spcPts val="0"/>
              </a:spcAft>
              <a:buNone/>
            </a:pPr>
            <a:r>
              <a:t/>
            </a:r>
            <a:endParaRPr sz="1350">
              <a:solidFill>
                <a:srgbClr val="212529"/>
              </a:solidFill>
              <a:highlight>
                <a:srgbClr val="F9F9F9"/>
              </a:highlight>
            </a:endParaRPr>
          </a:p>
          <a:p>
            <a:pPr indent="0" lvl="0" marL="0" rtl="0" algn="l">
              <a:lnSpc>
                <a:spcPct val="100000"/>
              </a:lnSpc>
              <a:spcBef>
                <a:spcPts val="0"/>
              </a:spcBef>
              <a:spcAft>
                <a:spcPts val="0"/>
              </a:spcAft>
              <a:buNone/>
            </a:pPr>
            <a:r>
              <a:t/>
            </a:r>
            <a:endParaRPr sz="1350">
              <a:solidFill>
                <a:srgbClr val="212529"/>
              </a:solidFill>
              <a:highlight>
                <a:srgbClr val="F9F9F9"/>
              </a:highlight>
            </a:endParaRPr>
          </a:p>
          <a:p>
            <a:pPr indent="0" lvl="0" marL="0" rtl="0" algn="l">
              <a:lnSpc>
                <a:spcPct val="100000"/>
              </a:lnSpc>
              <a:spcBef>
                <a:spcPts val="0"/>
              </a:spcBef>
              <a:spcAft>
                <a:spcPts val="1800"/>
              </a:spcAft>
              <a:buNone/>
            </a:pPr>
            <a:r>
              <a:rPr lang="en" sz="1500">
                <a:solidFill>
                  <a:srgbClr val="333333"/>
                </a:solidFill>
                <a:highlight>
                  <a:srgbClr val="FFFFFF"/>
                </a:highlight>
              </a:rPr>
              <a:t>Dalam bahasa pemrograman komentar biasanya bisa dimanfaatkan untuk informasi sebuah fungsi atau proses didalam kode-kode yang sudah disusun, guna untuk mempermudah programmer lainnya memahami sifat atau maksud dari proses tersebut, lalu dalam css bagaimana? mari kita bahas…</a:t>
            </a:r>
            <a:endParaRPr b="1" sz="1800">
              <a:solidFill>
                <a:srgbClr val="22262A"/>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menuliskan komentar di CSS</a:t>
            </a:r>
            <a:endParaRPr b="1" sz="2400"/>
          </a:p>
        </p:txBody>
      </p:sp>
      <p:sp>
        <p:nvSpPr>
          <p:cNvPr id="234" name="Google Shape;234;p30"/>
          <p:cNvSpPr txBox="1"/>
          <p:nvPr>
            <p:ph idx="1" type="body"/>
          </p:nvPr>
        </p:nvSpPr>
        <p:spPr>
          <a:xfrm>
            <a:off x="819150" y="1235925"/>
            <a:ext cx="4527300" cy="34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800"/>
              </a:spcAft>
              <a:buNone/>
            </a:pPr>
            <a:r>
              <a:rPr lang="en" sz="1500">
                <a:solidFill>
                  <a:srgbClr val="333333"/>
                </a:solidFill>
                <a:highlight>
                  <a:srgbClr val="FFFFFF"/>
                </a:highlight>
              </a:rPr>
              <a:t>Contohnya, sebuah halaman html memiliki banyak elemen dan masing-masing elemen memiliki css masing-masing, nah untuk mempermudah ketika suatu saat nanti kita akan mencari sintaks untuk elemen yang kita inginkan, kita hanya perlu mencari penanda melalui komentar. Berikut ini contoh kodenya.</a:t>
            </a:r>
            <a:endParaRPr b="1" sz="2100">
              <a:solidFill>
                <a:srgbClr val="22262A"/>
              </a:solidFill>
              <a:highlight>
                <a:srgbClr val="FFFFFF"/>
              </a:highlight>
            </a:endParaRPr>
          </a:p>
        </p:txBody>
      </p:sp>
      <p:pic>
        <p:nvPicPr>
          <p:cNvPr id="235" name="Google Shape;235;p30"/>
          <p:cNvPicPr preferRelativeResize="0"/>
          <p:nvPr/>
        </p:nvPicPr>
        <p:blipFill>
          <a:blip r:embed="rId3">
            <a:alphaModFix/>
          </a:blip>
          <a:stretch>
            <a:fillRect/>
          </a:stretch>
        </p:blipFill>
        <p:spPr>
          <a:xfrm>
            <a:off x="5575150" y="1127050"/>
            <a:ext cx="3233591" cy="356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Melakukan Pewarnaan Dengan CSS</a:t>
            </a:r>
            <a:endParaRPr b="1" sz="2400"/>
          </a:p>
        </p:txBody>
      </p:sp>
      <p:sp>
        <p:nvSpPr>
          <p:cNvPr id="241" name="Google Shape;241;p31"/>
          <p:cNvSpPr txBox="1"/>
          <p:nvPr>
            <p:ph idx="1" type="body"/>
          </p:nvPr>
        </p:nvSpPr>
        <p:spPr>
          <a:xfrm>
            <a:off x="819150" y="1235925"/>
            <a:ext cx="7057500" cy="3453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333333"/>
                </a:solidFill>
                <a:highlight>
                  <a:srgbClr val="FFFFFF"/>
                </a:highlight>
              </a:rPr>
              <a:t>Dalam CSS sendiri untuk membuat pewarnaan dapat menggunakan beberapa cara penulisan. Diantaranya adalah : </a:t>
            </a:r>
            <a:endParaRPr sz="1500">
              <a:solidFill>
                <a:srgbClr val="333333"/>
              </a:solidFill>
              <a:highlight>
                <a:srgbClr val="FFFFFF"/>
              </a:highlight>
            </a:endParaRPr>
          </a:p>
          <a:p>
            <a:pPr indent="0" lvl="0" marL="0" rtl="0" algn="l">
              <a:lnSpc>
                <a:spcPct val="150000"/>
              </a:lnSpc>
              <a:spcBef>
                <a:spcPts val="1800"/>
              </a:spcBef>
              <a:spcAft>
                <a:spcPts val="0"/>
              </a:spcAft>
              <a:buNone/>
            </a:pPr>
            <a:br>
              <a:rPr lang="en" sz="1500">
                <a:solidFill>
                  <a:srgbClr val="333333"/>
                </a:solidFill>
                <a:highlight>
                  <a:srgbClr val="FFFFFF"/>
                </a:highlight>
              </a:rPr>
            </a:br>
            <a:r>
              <a:rPr lang="en" sz="1500">
                <a:solidFill>
                  <a:srgbClr val="333333"/>
                </a:solidFill>
                <a:highlight>
                  <a:srgbClr val="FFFFFF"/>
                </a:highlight>
              </a:rPr>
              <a:t>- Menulis Kata Kunci Warna (Red,Green,Yellow,Blue)</a:t>
            </a:r>
            <a:endParaRPr sz="1500">
              <a:solidFill>
                <a:srgbClr val="333333"/>
              </a:solidFill>
              <a:highlight>
                <a:srgbClr val="FFFFFF"/>
              </a:highlight>
            </a:endParaRPr>
          </a:p>
          <a:p>
            <a:pPr indent="0" lvl="0" marL="0" rtl="0" algn="l">
              <a:lnSpc>
                <a:spcPct val="150000"/>
              </a:lnSpc>
              <a:spcBef>
                <a:spcPts val="1800"/>
              </a:spcBef>
              <a:spcAft>
                <a:spcPts val="1800"/>
              </a:spcAft>
              <a:buNone/>
            </a:pPr>
            <a:r>
              <a:rPr lang="en" sz="1500">
                <a:solidFill>
                  <a:srgbClr val="333333"/>
                </a:solidFill>
                <a:highlight>
                  <a:srgbClr val="FFFFFF"/>
                </a:highlight>
              </a:rPr>
              <a:t>- Menulis Kode Hexa warna ( #000000 / #ffffff )</a:t>
            </a:r>
            <a:br>
              <a:rPr lang="en" sz="1500">
                <a:solidFill>
                  <a:srgbClr val="333333"/>
                </a:solidFill>
                <a:highlight>
                  <a:srgbClr val="FFFFFF"/>
                </a:highlight>
              </a:rPr>
            </a:br>
            <a:br>
              <a:rPr lang="en" sz="1500">
                <a:solidFill>
                  <a:srgbClr val="333333"/>
                </a:solidFill>
                <a:highlight>
                  <a:srgbClr val="FFFFFF"/>
                </a:highlight>
              </a:rPr>
            </a:br>
            <a:r>
              <a:rPr lang="en" sz="1500">
                <a:solidFill>
                  <a:srgbClr val="333333"/>
                </a:solidFill>
                <a:highlight>
                  <a:srgbClr val="FFFFFF"/>
                </a:highlight>
              </a:rPr>
              <a:t>- Menulis kode RGB  Red , Green Blue rgb(241, 241, 241)</a:t>
            </a:r>
            <a:endParaRPr sz="15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 Capaian selama 1 semester</a:t>
            </a:r>
            <a:endParaRPr b="1"/>
          </a:p>
        </p:txBody>
      </p:sp>
      <p:sp>
        <p:nvSpPr>
          <p:cNvPr id="135" name="Google Shape;135;p14"/>
          <p:cNvSpPr txBox="1"/>
          <p:nvPr>
            <p:ph idx="1" type="body"/>
          </p:nvPr>
        </p:nvSpPr>
        <p:spPr>
          <a:xfrm>
            <a:off x="819150" y="15621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Siswa/i mampu memahami tag koding secara umum (web)</a:t>
            </a:r>
            <a:endParaRPr/>
          </a:p>
          <a:p>
            <a:pPr indent="-311150" lvl="0" marL="457200" rtl="0" algn="l">
              <a:spcBef>
                <a:spcPts val="0"/>
              </a:spcBef>
              <a:spcAft>
                <a:spcPts val="0"/>
              </a:spcAft>
              <a:buSzPts val="1300"/>
              <a:buAutoNum type="arabicPeriod"/>
            </a:pPr>
            <a:r>
              <a:rPr lang="en"/>
              <a:t>Siswa/i mampu menampilkan hasil koding dalam bentuk visual</a:t>
            </a:r>
            <a:endParaRPr/>
          </a:p>
          <a:p>
            <a:pPr indent="-311150" lvl="0" marL="457200" rtl="0" algn="l">
              <a:spcBef>
                <a:spcPts val="0"/>
              </a:spcBef>
              <a:spcAft>
                <a:spcPts val="0"/>
              </a:spcAft>
              <a:buSzPts val="1300"/>
              <a:buAutoNum type="arabicPeriod"/>
            </a:pPr>
            <a:r>
              <a:rPr lang="en"/>
              <a:t>Siswa/i mampu membuat karya / kreasi yang muncul dari ide masing-masing berdasarkan pengalaman koding yang telah dilakukan</a:t>
            </a:r>
            <a:endParaRPr/>
          </a:p>
          <a:p>
            <a:pPr indent="-311150" lvl="0" marL="457200" rtl="0" algn="l">
              <a:spcBef>
                <a:spcPts val="0"/>
              </a:spcBef>
              <a:spcAft>
                <a:spcPts val="0"/>
              </a:spcAft>
              <a:buSzPts val="1300"/>
              <a:buAutoNum type="arabicPeriod"/>
            </a:pPr>
            <a:r>
              <a:rPr lang="en"/>
              <a:t>Siswa/i memiliki percaya diri untuk menyampaikan / melakukan presentasi dari karya / kreasi yang telah dibuat.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Referensi</a:t>
            </a:r>
            <a:endParaRPr b="1"/>
          </a:p>
        </p:txBody>
      </p:sp>
      <p:sp>
        <p:nvSpPr>
          <p:cNvPr id="247" name="Google Shape;247;p32"/>
          <p:cNvSpPr txBox="1"/>
          <p:nvPr>
            <p:ph idx="1" type="body"/>
          </p:nvPr>
        </p:nvSpPr>
        <p:spPr>
          <a:xfrm>
            <a:off x="819150" y="1427250"/>
            <a:ext cx="7505700" cy="350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URL </a:t>
            </a:r>
            <a:r>
              <a:rPr lang="en"/>
              <a:t>hasil karya sebelumnya</a:t>
            </a:r>
            <a:br>
              <a:rPr lang="en"/>
            </a:br>
            <a:r>
              <a:rPr lang="en" u="sng">
                <a:solidFill>
                  <a:schemeClr val="hlink"/>
                </a:solidFill>
                <a:hlinkClick r:id="rId3"/>
              </a:rPr>
              <a:t>https://drive.google.com/drive/folders/1TqWUX2yQKlcJqAPylH0MCU1k1e0r6Kl6?usp=sharing</a:t>
            </a:r>
            <a:r>
              <a:rPr lang="en"/>
              <a:t> </a:t>
            </a:r>
            <a:endParaRPr/>
          </a:p>
          <a:p>
            <a:pPr indent="-311150" lvl="0" marL="457200" rtl="0" algn="l">
              <a:spcBef>
                <a:spcPts val="0"/>
              </a:spcBef>
              <a:spcAft>
                <a:spcPts val="0"/>
              </a:spcAft>
              <a:buSzPts val="1300"/>
              <a:buAutoNum type="arabicPeriod"/>
            </a:pPr>
            <a:r>
              <a:rPr lang="en"/>
              <a:t>Text Editor : </a:t>
            </a:r>
            <a:r>
              <a:rPr lang="en" u="sng">
                <a:solidFill>
                  <a:schemeClr val="hlink"/>
                </a:solidFill>
                <a:hlinkClick r:id="rId4"/>
              </a:rPr>
              <a:t>https://code.visualstudio.com/</a:t>
            </a:r>
            <a:r>
              <a:rPr lang="en"/>
              <a:t> , </a:t>
            </a:r>
            <a:r>
              <a:rPr lang="en" u="sng">
                <a:solidFill>
                  <a:schemeClr val="hlink"/>
                </a:solidFill>
                <a:hlinkClick r:id="rId5"/>
              </a:rPr>
              <a:t>https://www.sublimetext.com/</a:t>
            </a:r>
            <a:r>
              <a:rPr lang="en"/>
              <a:t> , </a:t>
            </a:r>
            <a:r>
              <a:rPr lang="en" u="sng">
                <a:solidFill>
                  <a:schemeClr val="hlink"/>
                </a:solidFill>
                <a:hlinkClick r:id="rId6"/>
              </a:rPr>
              <a:t>https://notepad-plus-plus.org/downloads/</a:t>
            </a:r>
            <a:r>
              <a:rPr lang="en"/>
              <a:t> </a:t>
            </a:r>
            <a:endParaRPr/>
          </a:p>
          <a:p>
            <a:pPr indent="-311150" lvl="0" marL="457200" rtl="0" algn="l">
              <a:spcBef>
                <a:spcPts val="0"/>
              </a:spcBef>
              <a:spcAft>
                <a:spcPts val="0"/>
              </a:spcAft>
              <a:buSzPts val="1300"/>
              <a:buAutoNum type="arabicPeriod"/>
            </a:pPr>
            <a:r>
              <a:rPr lang="en"/>
              <a:t>Referensi Materi : </a:t>
            </a:r>
            <a:r>
              <a:rPr lang="en" u="sng">
                <a:solidFill>
                  <a:schemeClr val="hlink"/>
                </a:solidFill>
                <a:hlinkClick r:id="rId7"/>
              </a:rPr>
              <a:t>https://www.w3schools.com/html/</a:t>
            </a:r>
            <a:r>
              <a:rPr lang="en"/>
              <a:t> , </a:t>
            </a:r>
            <a:r>
              <a:rPr lang="en" u="sng">
                <a:solidFill>
                  <a:schemeClr val="hlink"/>
                </a:solidFill>
                <a:hlinkClick r:id="rId8"/>
              </a:rPr>
              <a:t>https://www.tutorialspoint.com/html/</a:t>
            </a:r>
            <a:r>
              <a:rPr lang="en"/>
              <a:t> , </a:t>
            </a:r>
            <a:r>
              <a:rPr lang="en" u="sng">
                <a:solidFill>
                  <a:schemeClr val="hlink"/>
                </a:solidFill>
                <a:hlinkClick r:id="rId9"/>
              </a:rPr>
              <a:t>https://www.learn-html.org/</a:t>
            </a:r>
            <a:r>
              <a:rPr lang="en"/>
              <a:t> </a:t>
            </a:r>
            <a:endParaRPr/>
          </a:p>
          <a:p>
            <a:pPr indent="-311150" lvl="0" marL="457200" rtl="0" algn="l">
              <a:spcBef>
                <a:spcPts val="0"/>
              </a:spcBef>
              <a:spcAft>
                <a:spcPts val="0"/>
              </a:spcAft>
              <a:buSzPts val="1300"/>
              <a:buAutoNum type="arabicPeriod"/>
            </a:pPr>
            <a:r>
              <a:rPr lang="en"/>
              <a:t>Referensi Materi untuk CSS :</a:t>
            </a:r>
            <a:endParaRPr/>
          </a:p>
          <a:p>
            <a:pPr indent="-298450" lvl="1" marL="914400" rtl="0" algn="l">
              <a:spcBef>
                <a:spcPts val="0"/>
              </a:spcBef>
              <a:spcAft>
                <a:spcPts val="0"/>
              </a:spcAft>
              <a:buSzPts val="1100"/>
              <a:buAutoNum type="alphaLcPeriod"/>
            </a:pPr>
            <a:r>
              <a:rPr lang="en" u="sng">
                <a:solidFill>
                  <a:schemeClr val="hlink"/>
                </a:solidFill>
                <a:hlinkClick r:id="rId10"/>
              </a:rPr>
              <a:t>https://www.w3schools.com/css/default.asp</a:t>
            </a:r>
            <a:endParaRPr/>
          </a:p>
          <a:p>
            <a:pPr indent="-298450" lvl="1" marL="914400" rtl="0" algn="l">
              <a:spcBef>
                <a:spcPts val="0"/>
              </a:spcBef>
              <a:spcAft>
                <a:spcPts val="0"/>
              </a:spcAft>
              <a:buSzPts val="1100"/>
              <a:buAutoNum type="alphaLcPeriod"/>
            </a:pPr>
            <a:r>
              <a:rPr lang="en" u="sng">
                <a:solidFill>
                  <a:schemeClr val="hlink"/>
                </a:solidFill>
                <a:hlinkClick r:id="rId11"/>
              </a:rPr>
              <a:t>https://www.w3schools.com/css/css_intro.asp</a:t>
            </a:r>
            <a:endParaRPr/>
          </a:p>
          <a:p>
            <a:pPr indent="-298450" lvl="1" marL="914400" rtl="0" algn="l">
              <a:spcBef>
                <a:spcPts val="0"/>
              </a:spcBef>
              <a:spcAft>
                <a:spcPts val="0"/>
              </a:spcAft>
              <a:buSzPts val="1100"/>
              <a:buAutoNum type="alphaLcPeriod"/>
            </a:pPr>
            <a:r>
              <a:rPr lang="en" u="sng">
                <a:solidFill>
                  <a:schemeClr val="hlink"/>
                </a:solidFill>
                <a:hlinkClick r:id="rId12"/>
              </a:rPr>
              <a:t>https://www.w3schools.com/css/css_syntax.asp</a:t>
            </a:r>
            <a:endParaRPr/>
          </a:p>
          <a:p>
            <a:pPr indent="-298450" lvl="1" marL="914400" rtl="0" algn="l">
              <a:spcBef>
                <a:spcPts val="0"/>
              </a:spcBef>
              <a:spcAft>
                <a:spcPts val="0"/>
              </a:spcAft>
              <a:buSzPts val="1100"/>
              <a:buAutoNum type="alphaLcPeriod"/>
            </a:pPr>
            <a:r>
              <a:rPr lang="en" u="sng">
                <a:solidFill>
                  <a:schemeClr val="hlink"/>
                </a:solidFill>
                <a:hlinkClick r:id="rId13"/>
              </a:rPr>
              <a:t>https://www.w3schools.com/css/css_selectors.asp</a:t>
            </a:r>
            <a:endParaRPr/>
          </a:p>
          <a:p>
            <a:pPr indent="-298450" lvl="1" marL="914400" rtl="0" algn="l">
              <a:spcBef>
                <a:spcPts val="0"/>
              </a:spcBef>
              <a:spcAft>
                <a:spcPts val="0"/>
              </a:spcAft>
              <a:buSzPts val="1100"/>
              <a:buAutoNum type="alphaLcPeriod"/>
            </a:pPr>
            <a:r>
              <a:rPr lang="en" u="sng">
                <a:solidFill>
                  <a:schemeClr val="hlink"/>
                </a:solidFill>
                <a:hlinkClick r:id="rId14"/>
              </a:rPr>
              <a:t>https://www.w3schools.com/css/css_howto.asp</a:t>
            </a:r>
            <a:endParaRPr/>
          </a:p>
          <a:p>
            <a:pPr indent="-298450" lvl="1" marL="914400" rtl="0" algn="l">
              <a:spcBef>
                <a:spcPts val="0"/>
              </a:spcBef>
              <a:spcAft>
                <a:spcPts val="0"/>
              </a:spcAft>
              <a:buSzPts val="1100"/>
              <a:buAutoNum type="alphaLcPeriod"/>
            </a:pPr>
            <a:r>
              <a:rPr lang="en" u="sng">
                <a:solidFill>
                  <a:schemeClr val="hlink"/>
                </a:solidFill>
                <a:hlinkClick r:id="rId15"/>
              </a:rPr>
              <a:t>https://www.w3schools.com/css/css_comments.asp</a:t>
            </a:r>
            <a:endParaRPr/>
          </a:p>
          <a:p>
            <a:pPr indent="-298450" lvl="1" marL="914400" rtl="0" algn="l">
              <a:spcBef>
                <a:spcPts val="0"/>
              </a:spcBef>
              <a:spcAft>
                <a:spcPts val="0"/>
              </a:spcAft>
              <a:buSzPts val="1100"/>
              <a:buAutoNum type="alphaLcPeriod"/>
            </a:pPr>
            <a:r>
              <a:rPr lang="en" u="sng">
                <a:solidFill>
                  <a:schemeClr val="hlink"/>
                </a:solidFill>
                <a:hlinkClick r:id="rId16"/>
              </a:rPr>
              <a:t>https://www.w3schools.com/css/css_colors.asp</a:t>
            </a:r>
            <a:endParaRPr/>
          </a:p>
          <a:p>
            <a:pPr indent="-298450" lvl="1" marL="914400" rtl="0" algn="l">
              <a:spcBef>
                <a:spcPts val="0"/>
              </a:spcBef>
              <a:spcAft>
                <a:spcPts val="0"/>
              </a:spcAft>
              <a:buSzPts val="1100"/>
              <a:buAutoNum type="alphaLcPeriod"/>
            </a:pPr>
            <a:r>
              <a:rPr lang="en" u="sng">
                <a:solidFill>
                  <a:schemeClr val="hlink"/>
                </a:solidFill>
                <a:hlinkClick r:id="rId17"/>
              </a:rPr>
              <a:t>https://www.w3schools.com/css/css_colors_rgb.asp</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Timeline kita selama 1 Semester</a:t>
            </a:r>
            <a:endParaRPr b="1"/>
          </a:p>
        </p:txBody>
      </p:sp>
      <p:sp>
        <p:nvSpPr>
          <p:cNvPr id="141" name="Google Shape;141;p15"/>
          <p:cNvSpPr txBox="1"/>
          <p:nvPr>
            <p:ph idx="1" type="body"/>
          </p:nvPr>
        </p:nvSpPr>
        <p:spPr>
          <a:xfrm>
            <a:off x="819150" y="15434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a:t>Tag HTML (dibahas di pertemuan 1 - 3)</a:t>
            </a:r>
            <a:endParaRPr b="1"/>
          </a:p>
          <a:p>
            <a:pPr indent="-311150" lvl="0" marL="457200" rtl="0" algn="l">
              <a:spcBef>
                <a:spcPts val="0"/>
              </a:spcBef>
              <a:spcAft>
                <a:spcPts val="0"/>
              </a:spcAft>
              <a:buSzPts val="1300"/>
              <a:buAutoNum type="arabicPeriod"/>
            </a:pPr>
            <a:r>
              <a:rPr lang="en"/>
              <a:t>CSS &amp; Bootstrap (dibahas di pertemuan 4 - 6)</a:t>
            </a:r>
            <a:endParaRPr/>
          </a:p>
          <a:p>
            <a:pPr indent="-311150" lvl="0" marL="457200" rtl="0" algn="l">
              <a:spcBef>
                <a:spcPts val="0"/>
              </a:spcBef>
              <a:spcAft>
                <a:spcPts val="0"/>
              </a:spcAft>
              <a:buSzPts val="1300"/>
              <a:buAutoNum type="arabicPeriod"/>
            </a:pPr>
            <a:r>
              <a:rPr lang="en"/>
              <a:t>Penyusunan Karya Akhir (dibahas di pertemuan 7 - selesai)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Agenda pertemuan 2 - kemarin</a:t>
            </a:r>
            <a:endParaRPr b="1"/>
          </a:p>
        </p:txBody>
      </p:sp>
      <p:sp>
        <p:nvSpPr>
          <p:cNvPr id="147" name="Google Shape;147;p16"/>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Pengenalan tag HTML dasar bagian 2, seperti :</a:t>
            </a:r>
            <a:endParaRPr/>
          </a:p>
          <a:p>
            <a:pPr indent="-298450" lvl="1" marL="914400" rtl="0" algn="l">
              <a:spcBef>
                <a:spcPts val="0"/>
              </a:spcBef>
              <a:spcAft>
                <a:spcPts val="0"/>
              </a:spcAft>
              <a:buSzPts val="1100"/>
              <a:buAutoNum type="alphaLcPeriod"/>
            </a:pPr>
            <a:r>
              <a:rPr lang="en"/>
              <a:t>Memahami struktur Tabel</a:t>
            </a:r>
            <a:endParaRPr/>
          </a:p>
          <a:p>
            <a:pPr indent="-298450" lvl="1" marL="914400" rtl="0" algn="l">
              <a:spcBef>
                <a:spcPts val="0"/>
              </a:spcBef>
              <a:spcAft>
                <a:spcPts val="0"/>
              </a:spcAft>
              <a:buSzPts val="1100"/>
              <a:buAutoNum type="alphaLcPeriod"/>
            </a:pPr>
            <a:r>
              <a:rPr lang="en"/>
              <a:t>Melakukan Iframe embed video</a:t>
            </a:r>
            <a:endParaRPr/>
          </a:p>
          <a:p>
            <a:pPr indent="-298450" lvl="1" marL="914400" rtl="0" algn="l">
              <a:spcBef>
                <a:spcPts val="0"/>
              </a:spcBef>
              <a:spcAft>
                <a:spcPts val="0"/>
              </a:spcAft>
              <a:buSzPts val="1100"/>
              <a:buAutoNum type="alphaLcPeriod"/>
            </a:pPr>
            <a:r>
              <a:rPr lang="en"/>
              <a:t>List (ordered list dan unordered list)</a:t>
            </a:r>
            <a:endParaRPr/>
          </a:p>
          <a:p>
            <a:pPr indent="-298450" lvl="1" marL="914400" rtl="0" algn="l">
              <a:spcBef>
                <a:spcPts val="0"/>
              </a:spcBef>
              <a:spcAft>
                <a:spcPts val="0"/>
              </a:spcAft>
              <a:buSzPts val="1100"/>
              <a:buAutoNum type="alphaLcPeriod"/>
            </a:pPr>
            <a:r>
              <a:rPr lang="en"/>
              <a:t>Tag layout</a:t>
            </a:r>
            <a:endParaRPr/>
          </a:p>
          <a:p>
            <a:pPr indent="-298450" lvl="1" marL="914400" rtl="0" algn="l">
              <a:spcBef>
                <a:spcPts val="0"/>
              </a:spcBef>
              <a:spcAft>
                <a:spcPts val="0"/>
              </a:spcAft>
              <a:buSzPts val="1100"/>
              <a:buAutoNum type="alphaLcPeriod"/>
            </a:pPr>
            <a:r>
              <a:rPr lang="en"/>
              <a:t>Style-ing (fundamental sebelum masuk ke class dan id)</a:t>
            </a:r>
            <a:endParaRPr/>
          </a:p>
          <a:p>
            <a:pPr indent="-311150" lvl="0" marL="457200" rtl="0" algn="l">
              <a:spcBef>
                <a:spcPts val="0"/>
              </a:spcBef>
              <a:spcAft>
                <a:spcPts val="0"/>
              </a:spcAft>
              <a:buSzPts val="1300"/>
              <a:buAutoNum type="arabicPeriod"/>
            </a:pPr>
            <a:r>
              <a:rPr lang="en"/>
              <a:t>Tanya jawab / diskusi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Agenda pertemuan 3 - Hari ini</a:t>
            </a:r>
            <a:endParaRPr b="1"/>
          </a:p>
        </p:txBody>
      </p:sp>
      <p:sp>
        <p:nvSpPr>
          <p:cNvPr id="153" name="Google Shape;153;p17"/>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Pengenalan Fundamental / dasar CSS bagian 1, seperti :</a:t>
            </a:r>
            <a:endParaRPr/>
          </a:p>
          <a:p>
            <a:pPr indent="-298450" lvl="1" marL="914400" rtl="0" algn="l">
              <a:spcBef>
                <a:spcPts val="0"/>
              </a:spcBef>
              <a:spcAft>
                <a:spcPts val="0"/>
              </a:spcAft>
              <a:buSzPts val="1100"/>
              <a:buAutoNum type="alphaLcPeriod"/>
            </a:pPr>
            <a:r>
              <a:rPr lang="en"/>
              <a:t>Apa itu CSS (Cascading Style Sheets) ? Fungsi dan Kegunaannya ?</a:t>
            </a:r>
            <a:endParaRPr/>
          </a:p>
          <a:p>
            <a:pPr indent="-298450" lvl="1" marL="914400" rtl="0" algn="l">
              <a:spcBef>
                <a:spcPts val="0"/>
              </a:spcBef>
              <a:spcAft>
                <a:spcPts val="0"/>
              </a:spcAft>
              <a:buSzPts val="1100"/>
              <a:buAutoNum type="alphaLcPeriod"/>
            </a:pPr>
            <a:r>
              <a:rPr lang="en"/>
              <a:t>Cara menuliskan / syntax CSS</a:t>
            </a:r>
            <a:endParaRPr/>
          </a:p>
          <a:p>
            <a:pPr indent="-298450" lvl="1" marL="914400" rtl="0" algn="l">
              <a:spcBef>
                <a:spcPts val="0"/>
              </a:spcBef>
              <a:spcAft>
                <a:spcPts val="0"/>
              </a:spcAft>
              <a:buSzPts val="1100"/>
              <a:buAutoNum type="alphaLcPeriod"/>
            </a:pPr>
            <a:r>
              <a:rPr lang="en"/>
              <a:t>Cara menambahkan css dengan selector</a:t>
            </a:r>
            <a:endParaRPr/>
          </a:p>
          <a:p>
            <a:pPr indent="-298450" lvl="1" marL="914400" rtl="0" algn="l">
              <a:spcBef>
                <a:spcPts val="0"/>
              </a:spcBef>
              <a:spcAft>
                <a:spcPts val="0"/>
              </a:spcAft>
              <a:buSzPts val="1100"/>
              <a:buAutoNum type="alphaLcPeriod"/>
            </a:pPr>
            <a:r>
              <a:rPr lang="en"/>
              <a:t>Cara menuliskan komentar di CSS</a:t>
            </a:r>
            <a:endParaRPr/>
          </a:p>
          <a:p>
            <a:pPr indent="-298450" lvl="1" marL="914400" rtl="0" algn="l">
              <a:spcBef>
                <a:spcPts val="0"/>
              </a:spcBef>
              <a:spcAft>
                <a:spcPts val="0"/>
              </a:spcAft>
              <a:buSzPts val="1100"/>
              <a:buAutoNum type="alphaLcPeriod"/>
            </a:pPr>
            <a:r>
              <a:rPr lang="en"/>
              <a:t>Melakukan pewarnaan dengan CSS (colors, RGB)</a:t>
            </a:r>
            <a:endParaRPr/>
          </a:p>
          <a:p>
            <a:pPr indent="-311150" lvl="0" marL="457200" rtl="0" algn="l">
              <a:spcBef>
                <a:spcPts val="0"/>
              </a:spcBef>
              <a:spcAft>
                <a:spcPts val="0"/>
              </a:spcAft>
              <a:buSzPts val="1300"/>
              <a:buAutoNum type="arabicPeriod"/>
            </a:pPr>
            <a:r>
              <a:rPr lang="en"/>
              <a:t>Tanya jawab / diskusi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93200"/>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00"/>
              <a:t>Apa itu CSS (Cascading Style Sheets) ? Fungsi dan Kegunaannya ?</a:t>
            </a:r>
            <a:endParaRPr b="1" sz="2000"/>
          </a:p>
        </p:txBody>
      </p:sp>
      <p:sp>
        <p:nvSpPr>
          <p:cNvPr id="159" name="Google Shape;159;p18"/>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Apa itu CSS? CSS adalah kepanjangan dari Cascading Style Sheet yang berfungsi untuk mengatur tampilan elemen yang tertulis dalam bahasa markup. Fungsi lain dari CSS yakni untuk memisahkan konten dari tampilan visual dalam sebuah website.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Pada dasarnya HTML dan CSS memiliki kedekatan yang sangat erat, sehingga kinerja keduanya tidak dapat dipisahkan. HTML sendiri merupakan bahasa markup dan CSS memperbaiki style, kedua bahasa pemrograman ini harus terus beriringan. Selain pada urusan teknis, CSS berpengaruh juga pada tampilan sebuah website.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693200"/>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Cara menuliskan / syntax CSS</a:t>
            </a:r>
            <a:endParaRPr b="1" sz="2400"/>
          </a:p>
        </p:txBody>
      </p:sp>
      <p:sp>
        <p:nvSpPr>
          <p:cNvPr id="165" name="Google Shape;165;p19"/>
          <p:cNvSpPr txBox="1"/>
          <p:nvPr>
            <p:ph idx="1" type="body"/>
          </p:nvPr>
        </p:nvSpPr>
        <p:spPr>
          <a:xfrm>
            <a:off x="819150" y="1464525"/>
            <a:ext cx="7505700" cy="32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CSS menggunakan selector(id dan class) untuk menentukan element yang akan di modifikasi atau yang akan di beri sentuhan css. </a:t>
            </a:r>
            <a:endParaRPr sz="1600"/>
          </a:p>
          <a:p>
            <a:pPr indent="0" lvl="0" marL="0" rtl="0" algn="l">
              <a:spcBef>
                <a:spcPts val="1200"/>
              </a:spcBef>
              <a:spcAft>
                <a:spcPts val="0"/>
              </a:spcAft>
              <a:buNone/>
            </a:pPr>
            <a:r>
              <a:rPr lang="en" sz="1600"/>
              <a:t>jika di ibaratkan HTML sebagai tiang pada sebuah bangunan rumah, maka CSS berfungsi sebagai cet dan dekorasi pada bangunan rumah tersebut. Ada tiga teknik metode penulisan CSS, yaitu :</a:t>
            </a:r>
            <a:br>
              <a:rPr lang="en" sz="1600"/>
            </a:br>
            <a:r>
              <a:rPr lang="en" sz="1600"/>
              <a:t>	</a:t>
            </a:r>
            <a:r>
              <a:rPr lang="en" sz="1700"/>
              <a:t>- Inline CSS Style</a:t>
            </a:r>
            <a:endParaRPr sz="1700"/>
          </a:p>
          <a:p>
            <a:pPr indent="457200" lvl="0" marL="0" rtl="0" algn="l">
              <a:spcBef>
                <a:spcPts val="1200"/>
              </a:spcBef>
              <a:spcAft>
                <a:spcPts val="1200"/>
              </a:spcAft>
              <a:buNone/>
            </a:pPr>
            <a:r>
              <a:rPr lang="en" sz="1700"/>
              <a:t>- Internal CSS Style</a:t>
            </a:r>
            <a:br>
              <a:rPr lang="en" sz="1700"/>
            </a:br>
            <a:r>
              <a:rPr lang="en" sz="1700"/>
              <a:t>	- External CSS Style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Inline </a:t>
            </a:r>
            <a:r>
              <a:rPr b="1" lang="en" sz="2400"/>
              <a:t>CSS</a:t>
            </a:r>
            <a:endParaRPr b="1" sz="2400"/>
          </a:p>
        </p:txBody>
      </p:sp>
      <p:sp>
        <p:nvSpPr>
          <p:cNvPr id="171" name="Google Shape;171;p20"/>
          <p:cNvSpPr txBox="1"/>
          <p:nvPr>
            <p:ph idx="1" type="body"/>
          </p:nvPr>
        </p:nvSpPr>
        <p:spPr>
          <a:xfrm>
            <a:off x="819150" y="1464525"/>
            <a:ext cx="3828000" cy="32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Inline CSS adalah kode CSS yang ditulis langsung pada atribut elemen HTML. Setiap elemen HTML memiliki atribut style, di sana lah inline CSS ditulis. Contohnya seperti ini:</a:t>
            </a:r>
            <a:endParaRPr sz="1500"/>
          </a:p>
          <a:p>
            <a:pPr indent="457200" lvl="0" marL="0" rtl="0" algn="l">
              <a:spcBef>
                <a:spcPts val="1200"/>
              </a:spcBef>
              <a:spcAft>
                <a:spcPts val="0"/>
              </a:spcAft>
              <a:buNone/>
            </a:pPr>
            <a:r>
              <a:t/>
            </a:r>
            <a:endParaRPr sz="1500"/>
          </a:p>
          <a:p>
            <a:pPr indent="0" lvl="0" marL="0" rtl="0" algn="l">
              <a:spcBef>
                <a:spcPts val="1200"/>
              </a:spcBef>
              <a:spcAft>
                <a:spcPts val="0"/>
              </a:spcAft>
              <a:buNone/>
            </a:pPr>
            <a:r>
              <a:rPr lang="en" sz="1400"/>
              <a:t>&lt;h2 style="color:red; font-family: sans;"&gt;Ini judul artikel&lt;/h2&gt;</a:t>
            </a:r>
            <a:endParaRPr sz="1400"/>
          </a:p>
          <a:p>
            <a:pPr indent="457200" lvl="0" marL="0" rtl="0" algn="l">
              <a:spcBef>
                <a:spcPts val="1200"/>
              </a:spcBef>
              <a:spcAft>
                <a:spcPts val="1200"/>
              </a:spcAft>
              <a:buNone/>
            </a:pPr>
            <a:r>
              <a:t/>
            </a:r>
            <a:endParaRPr sz="1500"/>
          </a:p>
        </p:txBody>
      </p:sp>
      <p:pic>
        <p:nvPicPr>
          <p:cNvPr id="172" name="Google Shape;172;p20"/>
          <p:cNvPicPr preferRelativeResize="0"/>
          <p:nvPr/>
        </p:nvPicPr>
        <p:blipFill>
          <a:blip r:embed="rId3">
            <a:alphaModFix/>
          </a:blip>
          <a:stretch>
            <a:fillRect/>
          </a:stretch>
        </p:blipFill>
        <p:spPr>
          <a:xfrm>
            <a:off x="4973500" y="1886133"/>
            <a:ext cx="3828000" cy="1750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787350" y="508825"/>
            <a:ext cx="7505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Internal CSS</a:t>
            </a:r>
            <a:endParaRPr b="1" sz="2400"/>
          </a:p>
        </p:txBody>
      </p:sp>
      <p:sp>
        <p:nvSpPr>
          <p:cNvPr id="178" name="Google Shape;178;p21"/>
          <p:cNvSpPr txBox="1"/>
          <p:nvPr>
            <p:ph idx="1" type="body"/>
          </p:nvPr>
        </p:nvSpPr>
        <p:spPr>
          <a:xfrm>
            <a:off x="819150" y="1464525"/>
            <a:ext cx="3753000" cy="32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Internal CSS adalah kode CSS yang ditulis di dalam tag &lt;style&gt;. Intarnal CSS juga dikenal dengan sebutan Embeded CSS. Tag &lt;style&gt; biasanya ditulis di dalam tag &lt;head&gt;. Bisa juga ditulis di dalam &lt;body&gt;, namun lebih banyak ditulis di dalam &lt;head&gt;</a:t>
            </a:r>
            <a:endParaRPr sz="1600"/>
          </a:p>
          <a:p>
            <a:pPr indent="457200" lvl="0" marL="0" rtl="0" algn="l">
              <a:spcBef>
                <a:spcPts val="1200"/>
              </a:spcBef>
              <a:spcAft>
                <a:spcPts val="1200"/>
              </a:spcAft>
              <a:buNone/>
            </a:pPr>
            <a:r>
              <a:t/>
            </a:r>
            <a:endParaRPr sz="1600"/>
          </a:p>
        </p:txBody>
      </p:sp>
      <p:pic>
        <p:nvPicPr>
          <p:cNvPr id="179" name="Google Shape;179;p21"/>
          <p:cNvPicPr preferRelativeResize="0"/>
          <p:nvPr/>
        </p:nvPicPr>
        <p:blipFill>
          <a:blip r:embed="rId3">
            <a:alphaModFix/>
          </a:blip>
          <a:stretch>
            <a:fillRect/>
          </a:stretch>
        </p:blipFill>
        <p:spPr>
          <a:xfrm>
            <a:off x="5178425" y="900272"/>
            <a:ext cx="3493150" cy="38147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