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d869ca770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d869ca770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d869ca770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d869ca770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43cf5e97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43cf5e97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64400ce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64400ce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43cf5e97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43cf5e97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43cf5e97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143cf5e97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43cf5e97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43cf5e97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d869ca770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d869ca770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intip.in/2022codingpertemuan6" TargetMode="External"/><Relationship Id="rId4" Type="http://schemas.openxmlformats.org/officeDocument/2006/relationships/hyperlink" Target="https://forms.gle/fGH1r2zHj5GpskMq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intip.in/8iSQ"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intip.in/8iSQ"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cdnjs.com/libraries/font-awesome/4.7.0" TargetMode="External"/></Relationships>
</file>

<file path=ppt/slides/_rels/slide9.xml.rels><?xml version="1.0" encoding="UTF-8" standalone="yes"?><Relationships xmlns="http://schemas.openxmlformats.org/package/2006/relationships"><Relationship Id="rId11" Type="http://schemas.openxmlformats.org/officeDocument/2006/relationships/hyperlink" Target="https://cdnjs.com/libraries/font-awesome/4.7.0" TargetMode="External"/><Relationship Id="rId10" Type="http://schemas.openxmlformats.org/officeDocument/2006/relationships/hyperlink" Target="https://getbootstrap.com/docs/4.1/getting-started/introduction/" TargetMode="External"/><Relationship Id="rId13" Type="http://schemas.openxmlformats.org/officeDocument/2006/relationships/hyperlink" Target="https://getbootstrap.com/docs/4.1/components/buttons/" TargetMode="External"/><Relationship Id="rId12" Type="http://schemas.openxmlformats.org/officeDocument/2006/relationships/hyperlink" Target="https://getbootstrap.com/docs/4.1/content/tables/" TargetMode="External"/><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rive.google.com/drive/folders/1TqWUX2yQKlcJqAPylH0MCU1k1e0r6Kl6?usp=sharing" TargetMode="External"/><Relationship Id="rId4" Type="http://schemas.openxmlformats.org/officeDocument/2006/relationships/hyperlink" Target="https://code.visualstudio.com/" TargetMode="External"/><Relationship Id="rId9" Type="http://schemas.openxmlformats.org/officeDocument/2006/relationships/hyperlink" Target="https://www.learn-html.org/" TargetMode="External"/><Relationship Id="rId5" Type="http://schemas.openxmlformats.org/officeDocument/2006/relationships/hyperlink" Target="https://www.sublimetext.com/" TargetMode="External"/><Relationship Id="rId6" Type="http://schemas.openxmlformats.org/officeDocument/2006/relationships/hyperlink" Target="https://notepad-plus-plus.org/downloads/" TargetMode="External"/><Relationship Id="rId7" Type="http://schemas.openxmlformats.org/officeDocument/2006/relationships/hyperlink" Target="https://www.w3schools.com/html/" TargetMode="External"/><Relationship Id="rId8" Type="http://schemas.openxmlformats.org/officeDocument/2006/relationships/hyperlink" Target="https://www.tutorialspoint.com/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91350" y="1437901"/>
            <a:ext cx="5361300" cy="1264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t>Ekstrakurikuler Koding</a:t>
            </a:r>
            <a:endParaRPr b="1"/>
          </a:p>
        </p:txBody>
      </p:sp>
      <p:sp>
        <p:nvSpPr>
          <p:cNvPr id="129" name="Google Shape;129;p13"/>
          <p:cNvSpPr txBox="1"/>
          <p:nvPr>
            <p:ph idx="1" type="subTitle"/>
          </p:nvPr>
        </p:nvSpPr>
        <p:spPr>
          <a:xfrm>
            <a:off x="1562250" y="2702100"/>
            <a:ext cx="6019500" cy="100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Pertemuan 6 - Bootstrap dan Fontawesome</a:t>
            </a:r>
            <a:endParaRPr/>
          </a:p>
          <a:p>
            <a:pPr indent="0" lvl="0" marL="0" rtl="0" algn="ctr">
              <a:spcBef>
                <a:spcPts val="0"/>
              </a:spcBef>
              <a:spcAft>
                <a:spcPts val="0"/>
              </a:spcAft>
              <a:buNone/>
            </a:pPr>
            <a:r>
              <a:rPr lang="en"/>
              <a:t>Link Materi : </a:t>
            </a:r>
            <a:r>
              <a:rPr lang="en"/>
              <a:t> </a:t>
            </a:r>
            <a:r>
              <a:rPr lang="en" u="sng">
                <a:solidFill>
                  <a:schemeClr val="hlink"/>
                </a:solidFill>
                <a:hlinkClick r:id="rId3"/>
              </a:rPr>
              <a:t>https://intip.in/2022codingpertemuan6</a:t>
            </a:r>
            <a:r>
              <a:rPr lang="en"/>
              <a:t> </a:t>
            </a:r>
            <a:endParaRPr/>
          </a:p>
          <a:p>
            <a:pPr indent="0" lvl="0" marL="0" rtl="0" algn="ctr">
              <a:spcBef>
                <a:spcPts val="0"/>
              </a:spcBef>
              <a:spcAft>
                <a:spcPts val="0"/>
              </a:spcAft>
              <a:buNone/>
            </a:pPr>
            <a:r>
              <a:rPr lang="en"/>
              <a:t>Link Presensi siswa/i : </a:t>
            </a:r>
            <a:r>
              <a:rPr lang="en" u="sng">
                <a:solidFill>
                  <a:schemeClr val="hlink"/>
                </a:solidFill>
                <a:hlinkClick r:id="rId4"/>
              </a:rPr>
              <a:t>https://forms.gle/fGH1r2zHj5GpskMq7</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Goal / Capaian selama 1 semester</a:t>
            </a:r>
            <a:endParaRPr b="1"/>
          </a:p>
        </p:txBody>
      </p:sp>
      <p:sp>
        <p:nvSpPr>
          <p:cNvPr id="135" name="Google Shape;135;p14"/>
          <p:cNvSpPr txBox="1"/>
          <p:nvPr>
            <p:ph idx="1" type="body"/>
          </p:nvPr>
        </p:nvSpPr>
        <p:spPr>
          <a:xfrm>
            <a:off x="819150" y="1562100"/>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Siswa/i mampu memahami tag koding secara umum (web)</a:t>
            </a:r>
            <a:endParaRPr/>
          </a:p>
          <a:p>
            <a:pPr indent="-311150" lvl="0" marL="457200" rtl="0" algn="l">
              <a:spcBef>
                <a:spcPts val="0"/>
              </a:spcBef>
              <a:spcAft>
                <a:spcPts val="0"/>
              </a:spcAft>
              <a:buSzPts val="1300"/>
              <a:buAutoNum type="arabicPeriod"/>
            </a:pPr>
            <a:r>
              <a:rPr lang="en"/>
              <a:t>Siswa/i mampu menampilkan hasil koding dalam bentuk visual</a:t>
            </a:r>
            <a:endParaRPr/>
          </a:p>
          <a:p>
            <a:pPr indent="-311150" lvl="0" marL="457200" rtl="0" algn="l">
              <a:spcBef>
                <a:spcPts val="0"/>
              </a:spcBef>
              <a:spcAft>
                <a:spcPts val="0"/>
              </a:spcAft>
              <a:buSzPts val="1300"/>
              <a:buAutoNum type="arabicPeriod"/>
            </a:pPr>
            <a:r>
              <a:rPr lang="en"/>
              <a:t>Siswa/i mampu membuat karya / kreasi yang muncul dari ide masing-masing berdasarkan pengalaman koding yang telah dilakukan</a:t>
            </a:r>
            <a:endParaRPr/>
          </a:p>
          <a:p>
            <a:pPr indent="-311150" lvl="0" marL="457200" rtl="0" algn="l">
              <a:spcBef>
                <a:spcPts val="0"/>
              </a:spcBef>
              <a:spcAft>
                <a:spcPts val="0"/>
              </a:spcAft>
              <a:buSzPts val="1300"/>
              <a:buAutoNum type="arabicPeriod"/>
            </a:pPr>
            <a:r>
              <a:rPr lang="en"/>
              <a:t>Siswa/i memiliki percaya diri untuk menyampaikan / melakukan presentasi dari karya / kreasi yang telah dibuat.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Timeline kita selama 1 Semester</a:t>
            </a:r>
            <a:endParaRPr b="1"/>
          </a:p>
        </p:txBody>
      </p:sp>
      <p:sp>
        <p:nvSpPr>
          <p:cNvPr id="141" name="Google Shape;141;p15"/>
          <p:cNvSpPr txBox="1"/>
          <p:nvPr>
            <p:ph idx="1" type="body"/>
          </p:nvPr>
        </p:nvSpPr>
        <p:spPr>
          <a:xfrm>
            <a:off x="819150" y="1543450"/>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Tag HTML (dibahas di pertemuan 1 - 3)</a:t>
            </a:r>
            <a:endParaRPr/>
          </a:p>
          <a:p>
            <a:pPr indent="-311150" lvl="0" marL="457200" rtl="0" algn="l">
              <a:spcBef>
                <a:spcPts val="0"/>
              </a:spcBef>
              <a:spcAft>
                <a:spcPts val="0"/>
              </a:spcAft>
              <a:buSzPts val="1300"/>
              <a:buAutoNum type="arabicPeriod"/>
            </a:pPr>
            <a:r>
              <a:rPr b="1" lang="en"/>
              <a:t>CSS &amp; Bootstrap (dibahas di pertemuan 4 - 6)</a:t>
            </a:r>
            <a:endParaRPr b="1"/>
          </a:p>
          <a:p>
            <a:pPr indent="-311150" lvl="0" marL="457200" rtl="0" algn="l">
              <a:spcBef>
                <a:spcPts val="0"/>
              </a:spcBef>
              <a:spcAft>
                <a:spcPts val="0"/>
              </a:spcAft>
              <a:buSzPts val="1300"/>
              <a:buAutoNum type="arabicPeriod"/>
            </a:pPr>
            <a:r>
              <a:rPr lang="en"/>
              <a:t>Penyusunan Karya Akhir (dibahas di pertemuan 7 - selesai)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Agenda pertemuan 5 - Kemarin</a:t>
            </a:r>
            <a:endParaRPr b="1"/>
          </a:p>
        </p:txBody>
      </p:sp>
      <p:sp>
        <p:nvSpPr>
          <p:cNvPr id="147" name="Google Shape;147;p16"/>
          <p:cNvSpPr txBox="1"/>
          <p:nvPr>
            <p:ph idx="1" type="body"/>
          </p:nvPr>
        </p:nvSpPr>
        <p:spPr>
          <a:xfrm>
            <a:off x="819150" y="1464525"/>
            <a:ext cx="7505700" cy="3294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Mengimplementasikan Bootstrap</a:t>
            </a:r>
            <a:r>
              <a:rPr lang="en"/>
              <a:t>, seperti :</a:t>
            </a:r>
            <a:endParaRPr/>
          </a:p>
          <a:p>
            <a:pPr indent="-298450" lvl="1" marL="914400" rtl="0" algn="l">
              <a:spcBef>
                <a:spcPts val="0"/>
              </a:spcBef>
              <a:spcAft>
                <a:spcPts val="0"/>
              </a:spcAft>
              <a:buSzPts val="1100"/>
              <a:buAutoNum type="alphaLcPeriod"/>
            </a:pPr>
            <a:r>
              <a:rPr lang="en"/>
              <a:t>Download Konten di link berikut : </a:t>
            </a:r>
            <a:r>
              <a:rPr lang="en" u="sng">
                <a:solidFill>
                  <a:schemeClr val="hlink"/>
                </a:solidFill>
                <a:hlinkClick r:id="rId3"/>
              </a:rPr>
              <a:t>https://intip.in/8iSQ</a:t>
            </a:r>
            <a:r>
              <a:rPr lang="en"/>
              <a:t> </a:t>
            </a:r>
            <a:endParaRPr/>
          </a:p>
          <a:p>
            <a:pPr indent="-298450" lvl="1" marL="914400" rtl="0" algn="l">
              <a:spcBef>
                <a:spcPts val="0"/>
              </a:spcBef>
              <a:spcAft>
                <a:spcPts val="0"/>
              </a:spcAft>
              <a:buSzPts val="1100"/>
              <a:buAutoNum type="alphaLcPeriod"/>
            </a:pPr>
            <a:r>
              <a:rPr lang="en"/>
              <a:t>Memasang CDN Bootstrap</a:t>
            </a:r>
            <a:endParaRPr/>
          </a:p>
          <a:p>
            <a:pPr indent="-298450" lvl="1" marL="914400" rtl="0" algn="l">
              <a:spcBef>
                <a:spcPts val="0"/>
              </a:spcBef>
              <a:spcAft>
                <a:spcPts val="0"/>
              </a:spcAft>
              <a:buSzPts val="1100"/>
              <a:buAutoNum type="alphaLcPeriod"/>
            </a:pPr>
            <a:r>
              <a:rPr lang="en"/>
              <a:t>Memasang navigasi bar</a:t>
            </a:r>
            <a:endParaRPr/>
          </a:p>
          <a:p>
            <a:pPr indent="-298450" lvl="1" marL="914400" rtl="0" algn="l">
              <a:spcBef>
                <a:spcPts val="0"/>
              </a:spcBef>
              <a:spcAft>
                <a:spcPts val="0"/>
              </a:spcAft>
              <a:buSzPts val="1100"/>
              <a:buAutoNum type="alphaLcPeriod"/>
            </a:pPr>
            <a:r>
              <a:rPr lang="en"/>
              <a:t>Memasang carousel / slider</a:t>
            </a:r>
            <a:endParaRPr/>
          </a:p>
          <a:p>
            <a:pPr indent="-298450" lvl="1" marL="914400" rtl="0" algn="l">
              <a:spcBef>
                <a:spcPts val="0"/>
              </a:spcBef>
              <a:spcAft>
                <a:spcPts val="0"/>
              </a:spcAft>
              <a:buSzPts val="1100"/>
              <a:buAutoNum type="alphaLcPeriod"/>
            </a:pPr>
            <a:r>
              <a:rPr lang="en"/>
              <a:t>Memasang jumbotron</a:t>
            </a:r>
            <a:endParaRPr/>
          </a:p>
          <a:p>
            <a:pPr indent="-298450" lvl="1" marL="914400" rtl="0" algn="l">
              <a:spcBef>
                <a:spcPts val="0"/>
              </a:spcBef>
              <a:spcAft>
                <a:spcPts val="0"/>
              </a:spcAft>
              <a:buSzPts val="1100"/>
              <a:buAutoNum type="alphaLcPeriod"/>
            </a:pPr>
            <a:r>
              <a:rPr lang="en"/>
              <a:t>Memasang Collapse</a:t>
            </a:r>
            <a:endParaRPr/>
          </a:p>
          <a:p>
            <a:pPr indent="-311150" lvl="0" marL="457200" rtl="0" algn="l">
              <a:spcBef>
                <a:spcPts val="0"/>
              </a:spcBef>
              <a:spcAft>
                <a:spcPts val="0"/>
              </a:spcAft>
              <a:buSzPts val="1300"/>
              <a:buAutoNum type="arabicPeriod"/>
            </a:pPr>
            <a:r>
              <a:rPr lang="en"/>
              <a:t>Tanya jawab / diskusi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Agenda pertemuan 6 - Hari Ini</a:t>
            </a:r>
            <a:endParaRPr b="1"/>
          </a:p>
        </p:txBody>
      </p:sp>
      <p:sp>
        <p:nvSpPr>
          <p:cNvPr id="153" name="Google Shape;153;p17"/>
          <p:cNvSpPr txBox="1"/>
          <p:nvPr>
            <p:ph idx="1" type="body"/>
          </p:nvPr>
        </p:nvSpPr>
        <p:spPr>
          <a:xfrm>
            <a:off x="819150" y="1464525"/>
            <a:ext cx="7505700" cy="3294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Mengimplementasikan Bootstrap dan Fontawesome, seperti :</a:t>
            </a:r>
            <a:endParaRPr/>
          </a:p>
          <a:p>
            <a:pPr indent="-298450" lvl="1" marL="914400" rtl="0" algn="l">
              <a:spcBef>
                <a:spcPts val="0"/>
              </a:spcBef>
              <a:spcAft>
                <a:spcPts val="0"/>
              </a:spcAft>
              <a:buSzPts val="1100"/>
              <a:buAutoNum type="alphaLcPeriod"/>
            </a:pPr>
            <a:r>
              <a:rPr lang="en"/>
              <a:t>Download Konten di link berikut : </a:t>
            </a:r>
            <a:r>
              <a:rPr lang="en" u="sng">
                <a:solidFill>
                  <a:schemeClr val="hlink"/>
                </a:solidFill>
                <a:hlinkClick r:id="rId3"/>
              </a:rPr>
              <a:t>https://intip.in/8iSQ</a:t>
            </a:r>
            <a:r>
              <a:rPr lang="en"/>
              <a:t> di folder setelah bootstrap</a:t>
            </a:r>
            <a:endParaRPr/>
          </a:p>
          <a:p>
            <a:pPr indent="-298450" lvl="1" marL="914400" rtl="0" algn="l">
              <a:spcBef>
                <a:spcPts val="0"/>
              </a:spcBef>
              <a:spcAft>
                <a:spcPts val="0"/>
              </a:spcAft>
              <a:buSzPts val="1100"/>
              <a:buAutoNum type="alphaLcPeriod"/>
            </a:pPr>
            <a:r>
              <a:rPr lang="en"/>
              <a:t>Bootstrap Button</a:t>
            </a:r>
            <a:endParaRPr/>
          </a:p>
          <a:p>
            <a:pPr indent="-298450" lvl="1" marL="914400" rtl="0" algn="l">
              <a:spcBef>
                <a:spcPts val="0"/>
              </a:spcBef>
              <a:spcAft>
                <a:spcPts val="0"/>
              </a:spcAft>
              <a:buSzPts val="1100"/>
              <a:buAutoNum type="alphaLcPeriod"/>
            </a:pPr>
            <a:r>
              <a:rPr lang="en"/>
              <a:t>Bootstrap Tables</a:t>
            </a:r>
            <a:endParaRPr/>
          </a:p>
          <a:p>
            <a:pPr indent="-298450" lvl="1" marL="914400" rtl="0" algn="l">
              <a:spcBef>
                <a:spcPts val="0"/>
              </a:spcBef>
              <a:spcAft>
                <a:spcPts val="0"/>
              </a:spcAft>
              <a:buSzPts val="1100"/>
              <a:buAutoNum type="alphaLcPeriod"/>
            </a:pPr>
            <a:r>
              <a:rPr lang="en"/>
              <a:t>Memasang </a:t>
            </a:r>
            <a:r>
              <a:rPr lang="en"/>
              <a:t>Fontawesome</a:t>
            </a:r>
            <a:endParaRPr/>
          </a:p>
          <a:p>
            <a:pPr indent="-298450" lvl="1" marL="914400" rtl="0" algn="l">
              <a:spcBef>
                <a:spcPts val="0"/>
              </a:spcBef>
              <a:spcAft>
                <a:spcPts val="0"/>
              </a:spcAft>
              <a:buSzPts val="1100"/>
              <a:buAutoNum type="alphaLcPeriod"/>
            </a:pPr>
            <a:r>
              <a:rPr lang="en"/>
              <a:t>Menggunakan Fontawesome </a:t>
            </a:r>
            <a:endParaRPr/>
          </a:p>
          <a:p>
            <a:pPr indent="-311150" lvl="0" marL="457200" rtl="0" algn="l">
              <a:spcBef>
                <a:spcPts val="0"/>
              </a:spcBef>
              <a:spcAft>
                <a:spcPts val="0"/>
              </a:spcAft>
              <a:buSzPts val="1300"/>
              <a:buAutoNum type="arabicPeriod"/>
            </a:pPr>
            <a:r>
              <a:rPr lang="en"/>
              <a:t>Tanya jawab / diskusi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Memasang Button</a:t>
            </a:r>
            <a:endParaRPr b="1"/>
          </a:p>
        </p:txBody>
      </p:sp>
      <p:sp>
        <p:nvSpPr>
          <p:cNvPr id="159" name="Google Shape;159;p18"/>
          <p:cNvSpPr txBox="1"/>
          <p:nvPr>
            <p:ph idx="1" type="body"/>
          </p:nvPr>
        </p:nvSpPr>
        <p:spPr>
          <a:xfrm>
            <a:off x="819150" y="1464525"/>
            <a:ext cx="7505700" cy="3294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t/>
            </a:r>
            <a:endParaRPr sz="1200">
              <a:solidFill>
                <a:srgbClr val="465760"/>
              </a:solidFill>
              <a:latin typeface="Nunito"/>
              <a:ea typeface="Nunito"/>
              <a:cs typeface="Nunito"/>
              <a:sym typeface="Nunito"/>
            </a:endParaRPr>
          </a:p>
          <a:p>
            <a:pPr indent="0" lvl="0" marL="0" rtl="0" algn="just">
              <a:spcBef>
                <a:spcPts val="1200"/>
              </a:spcBef>
              <a:spcAft>
                <a:spcPts val="0"/>
              </a:spcAft>
              <a:buNone/>
            </a:pPr>
            <a:r>
              <a:t/>
            </a:r>
            <a:endParaRPr sz="1200">
              <a:solidFill>
                <a:srgbClr val="465760"/>
              </a:solidFill>
              <a:latin typeface="Nunito"/>
              <a:ea typeface="Nunito"/>
              <a:cs typeface="Nunito"/>
              <a:sym typeface="Nunito"/>
            </a:endParaRPr>
          </a:p>
          <a:p>
            <a:pPr indent="0" lvl="0" marL="0" rtl="0" algn="just">
              <a:spcBef>
                <a:spcPts val="1200"/>
              </a:spcBef>
              <a:spcAft>
                <a:spcPts val="0"/>
              </a:spcAft>
              <a:buNone/>
            </a:pPr>
            <a:r>
              <a:t/>
            </a:r>
            <a:endParaRPr sz="1200">
              <a:solidFill>
                <a:srgbClr val="465760"/>
              </a:solidFill>
              <a:latin typeface="Nunito"/>
              <a:ea typeface="Nunito"/>
              <a:cs typeface="Nunito"/>
              <a:sym typeface="Nunito"/>
            </a:endParaRPr>
          </a:p>
          <a:p>
            <a:pPr indent="0" lvl="0" marL="0" rtl="0" algn="just">
              <a:spcBef>
                <a:spcPts val="1200"/>
              </a:spcBef>
              <a:spcAft>
                <a:spcPts val="0"/>
              </a:spcAft>
              <a:buNone/>
            </a:pPr>
            <a:r>
              <a:t/>
            </a:r>
            <a:endParaRPr sz="1200">
              <a:solidFill>
                <a:srgbClr val="465760"/>
              </a:solidFill>
              <a:latin typeface="Nunito"/>
              <a:ea typeface="Nunito"/>
              <a:cs typeface="Nunito"/>
              <a:sym typeface="Nunito"/>
            </a:endParaRPr>
          </a:p>
          <a:p>
            <a:pPr indent="457200" lvl="0" marL="0" rtl="0" algn="just">
              <a:spcBef>
                <a:spcPts val="1200"/>
              </a:spcBef>
              <a:spcAft>
                <a:spcPts val="0"/>
              </a:spcAft>
              <a:buNone/>
            </a:pPr>
            <a:r>
              <a:rPr lang="en" sz="1200">
                <a:solidFill>
                  <a:srgbClr val="465760"/>
                </a:solidFill>
                <a:latin typeface="Nunito"/>
                <a:ea typeface="Nunito"/>
                <a:cs typeface="Nunito"/>
                <a:sym typeface="Nunito"/>
              </a:rPr>
              <a:t>Button merupakan tempat untuk melakukan trigger dari sebuah fitur. Fitur yang dimaksud di antaranya dapat berupa redirect / berpindah halaman, membuka modal / popup, melakukan submit form, dan masih banyak lagi.</a:t>
            </a:r>
            <a:endParaRPr sz="1200">
              <a:solidFill>
                <a:srgbClr val="465760"/>
              </a:solidFill>
              <a:latin typeface="Nunito"/>
              <a:ea typeface="Nunito"/>
              <a:cs typeface="Nunito"/>
              <a:sym typeface="Nunito"/>
            </a:endParaRPr>
          </a:p>
          <a:p>
            <a:pPr indent="457200" lvl="0" marL="0" rtl="0" algn="just">
              <a:spcBef>
                <a:spcPts val="1200"/>
              </a:spcBef>
              <a:spcAft>
                <a:spcPts val="1200"/>
              </a:spcAft>
              <a:buNone/>
            </a:pPr>
            <a:r>
              <a:rPr lang="en" sz="1200">
                <a:solidFill>
                  <a:srgbClr val="465760"/>
                </a:solidFill>
                <a:latin typeface="Nunito"/>
                <a:ea typeface="Nunito"/>
                <a:cs typeface="Nunito"/>
                <a:sym typeface="Nunito"/>
              </a:rPr>
              <a:t>Di dalam bootstrap, terdapat 9 (sembilan) macam warna button. Warna button yang berbeda-beda ini digunakan sesuai dengan peruntukannya. Misalkan warna button merah untuk menghapus, warna button biru untuk mengirim form, warna button hijau untuk berpindah halaman, dan seterusnya.</a:t>
            </a:r>
            <a:endParaRPr sz="1200">
              <a:solidFill>
                <a:srgbClr val="465760"/>
              </a:solidFill>
              <a:latin typeface="Nunito"/>
              <a:ea typeface="Nunito"/>
              <a:cs typeface="Nunito"/>
              <a:sym typeface="Nunito"/>
            </a:endParaRPr>
          </a:p>
        </p:txBody>
      </p:sp>
      <p:pic>
        <p:nvPicPr>
          <p:cNvPr id="160" name="Google Shape;160;p18"/>
          <p:cNvPicPr preferRelativeResize="0"/>
          <p:nvPr/>
        </p:nvPicPr>
        <p:blipFill>
          <a:blip r:embed="rId3">
            <a:alphaModFix/>
          </a:blip>
          <a:stretch>
            <a:fillRect/>
          </a:stretch>
        </p:blipFill>
        <p:spPr>
          <a:xfrm>
            <a:off x="831463" y="1613600"/>
            <a:ext cx="7481067" cy="540800"/>
          </a:xfrm>
          <a:prstGeom prst="rect">
            <a:avLst/>
          </a:prstGeom>
          <a:noFill/>
          <a:ln>
            <a:noFill/>
          </a:ln>
        </p:spPr>
      </p:pic>
      <p:pic>
        <p:nvPicPr>
          <p:cNvPr id="161" name="Google Shape;161;p18"/>
          <p:cNvPicPr preferRelativeResize="0"/>
          <p:nvPr/>
        </p:nvPicPr>
        <p:blipFill>
          <a:blip r:embed="rId4">
            <a:alphaModFix/>
          </a:blip>
          <a:stretch>
            <a:fillRect/>
          </a:stretch>
        </p:blipFill>
        <p:spPr>
          <a:xfrm>
            <a:off x="1405113" y="2154400"/>
            <a:ext cx="6333775" cy="540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Memasang Bootstrap Table</a:t>
            </a:r>
            <a:endParaRPr b="1"/>
          </a:p>
        </p:txBody>
      </p:sp>
      <p:sp>
        <p:nvSpPr>
          <p:cNvPr id="167" name="Google Shape;167;p19"/>
          <p:cNvSpPr txBox="1"/>
          <p:nvPr>
            <p:ph idx="1" type="body"/>
          </p:nvPr>
        </p:nvSpPr>
        <p:spPr>
          <a:xfrm>
            <a:off x="819150" y="1464525"/>
            <a:ext cx="7505700" cy="3294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t/>
            </a:r>
            <a:endParaRPr sz="1200">
              <a:solidFill>
                <a:srgbClr val="465760"/>
              </a:solidFill>
              <a:latin typeface="Nunito"/>
              <a:ea typeface="Nunito"/>
              <a:cs typeface="Nunito"/>
              <a:sym typeface="Nunito"/>
            </a:endParaRPr>
          </a:p>
          <a:p>
            <a:pPr indent="0" lvl="0" marL="0" rtl="0" algn="just">
              <a:spcBef>
                <a:spcPts val="1200"/>
              </a:spcBef>
              <a:spcAft>
                <a:spcPts val="0"/>
              </a:spcAft>
              <a:buNone/>
            </a:pPr>
            <a:r>
              <a:t/>
            </a:r>
            <a:endParaRPr sz="1200">
              <a:solidFill>
                <a:srgbClr val="465760"/>
              </a:solidFill>
              <a:latin typeface="Nunito"/>
              <a:ea typeface="Nunito"/>
              <a:cs typeface="Nunito"/>
              <a:sym typeface="Nunito"/>
            </a:endParaRPr>
          </a:p>
          <a:p>
            <a:pPr indent="0" lvl="0" marL="0" rtl="0" algn="just">
              <a:spcBef>
                <a:spcPts val="1200"/>
              </a:spcBef>
              <a:spcAft>
                <a:spcPts val="0"/>
              </a:spcAft>
              <a:buNone/>
            </a:pPr>
            <a:r>
              <a:t/>
            </a:r>
            <a:endParaRPr sz="1200">
              <a:solidFill>
                <a:srgbClr val="465760"/>
              </a:solidFill>
              <a:latin typeface="Nunito"/>
              <a:ea typeface="Nunito"/>
              <a:cs typeface="Nunito"/>
              <a:sym typeface="Nunito"/>
            </a:endParaRPr>
          </a:p>
          <a:p>
            <a:pPr indent="0" lvl="0" marL="0" rtl="0" algn="just">
              <a:spcBef>
                <a:spcPts val="1200"/>
              </a:spcBef>
              <a:spcAft>
                <a:spcPts val="0"/>
              </a:spcAft>
              <a:buNone/>
            </a:pPr>
            <a:r>
              <a:t/>
            </a:r>
            <a:endParaRPr sz="1200">
              <a:solidFill>
                <a:srgbClr val="465760"/>
              </a:solidFill>
              <a:latin typeface="Nunito"/>
              <a:ea typeface="Nunito"/>
              <a:cs typeface="Nunito"/>
              <a:sym typeface="Nunito"/>
            </a:endParaRPr>
          </a:p>
          <a:p>
            <a:pPr indent="0" lvl="0" marL="0" rtl="0" algn="just">
              <a:spcBef>
                <a:spcPts val="1200"/>
              </a:spcBef>
              <a:spcAft>
                <a:spcPts val="0"/>
              </a:spcAft>
              <a:buNone/>
            </a:pPr>
            <a:r>
              <a:t/>
            </a:r>
            <a:endParaRPr sz="1200">
              <a:solidFill>
                <a:srgbClr val="465760"/>
              </a:solidFill>
              <a:latin typeface="Nunito"/>
              <a:ea typeface="Nunito"/>
              <a:cs typeface="Nunito"/>
              <a:sym typeface="Nunito"/>
            </a:endParaRPr>
          </a:p>
          <a:p>
            <a:pPr indent="457200" lvl="0" marL="0" rtl="0" algn="just">
              <a:spcBef>
                <a:spcPts val="1200"/>
              </a:spcBef>
              <a:spcAft>
                <a:spcPts val="1200"/>
              </a:spcAft>
              <a:buNone/>
            </a:pPr>
            <a:r>
              <a:rPr lang="en" sz="1200">
                <a:solidFill>
                  <a:srgbClr val="465760"/>
                </a:solidFill>
                <a:latin typeface="Nunito"/>
                <a:ea typeface="Nunito"/>
                <a:cs typeface="Nunito"/>
                <a:sym typeface="Nunito"/>
              </a:rPr>
              <a:t>Tables yang terdapat di dalam bootstrap memiliki tujuan fungsionalitas yang sama seperti dengan tabel yang terdapat di HTML. Namun, tabel bootstrap memiliki beberapa varian warna, layout, bahkan dapat diintegrasikan dengan datatables. Sehingga dapat menampilkan fitur yang kompleks dan sesuai dengan kebutuhan kawan kawan.</a:t>
            </a:r>
            <a:endParaRPr sz="1200">
              <a:solidFill>
                <a:srgbClr val="465760"/>
              </a:solidFill>
              <a:latin typeface="Nunito"/>
              <a:ea typeface="Nunito"/>
              <a:cs typeface="Nunito"/>
              <a:sym typeface="Nunito"/>
            </a:endParaRPr>
          </a:p>
        </p:txBody>
      </p:sp>
      <p:pic>
        <p:nvPicPr>
          <p:cNvPr id="168" name="Google Shape;168;p19"/>
          <p:cNvPicPr preferRelativeResize="0"/>
          <p:nvPr/>
        </p:nvPicPr>
        <p:blipFill>
          <a:blip r:embed="rId3">
            <a:alphaModFix/>
          </a:blip>
          <a:stretch>
            <a:fillRect/>
          </a:stretch>
        </p:blipFill>
        <p:spPr>
          <a:xfrm>
            <a:off x="2037450" y="1613600"/>
            <a:ext cx="5069101" cy="1427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845600"/>
            <a:ext cx="75057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Memasang CDN Fontawesome</a:t>
            </a:r>
            <a:endParaRPr b="1"/>
          </a:p>
        </p:txBody>
      </p:sp>
      <p:sp>
        <p:nvSpPr>
          <p:cNvPr id="174" name="Google Shape;174;p20"/>
          <p:cNvSpPr txBox="1"/>
          <p:nvPr>
            <p:ph idx="1" type="body"/>
          </p:nvPr>
        </p:nvSpPr>
        <p:spPr>
          <a:xfrm>
            <a:off x="819150" y="1464525"/>
            <a:ext cx="7505700" cy="3294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200">
                <a:solidFill>
                  <a:srgbClr val="202124"/>
                </a:solidFill>
                <a:highlight>
                  <a:schemeClr val="dk1"/>
                </a:highlight>
                <a:latin typeface="Nunito"/>
                <a:ea typeface="Nunito"/>
                <a:cs typeface="Nunito"/>
                <a:sym typeface="Nunito"/>
              </a:rPr>
              <a:t>Fontawesome merupakan sebuah publisher icon yang cukup terkenal di dunia pemrograman. Hal ini dikarenakan fontawesome memiliki sangat banyak icon yang bisa diletakkan di dalam aplikasi kita. </a:t>
            </a:r>
            <a:endParaRPr sz="1200">
              <a:solidFill>
                <a:srgbClr val="202124"/>
              </a:solidFill>
              <a:highlight>
                <a:schemeClr val="dk1"/>
              </a:highlight>
              <a:latin typeface="Nunito"/>
              <a:ea typeface="Nunito"/>
              <a:cs typeface="Nunito"/>
              <a:sym typeface="Nunito"/>
            </a:endParaRPr>
          </a:p>
          <a:p>
            <a:pPr indent="0" lvl="0" marL="457200" rtl="0" algn="l">
              <a:spcBef>
                <a:spcPts val="1200"/>
              </a:spcBef>
              <a:spcAft>
                <a:spcPts val="0"/>
              </a:spcAft>
              <a:buNone/>
            </a:pPr>
            <a:r>
              <a:rPr lang="en" sz="1200">
                <a:solidFill>
                  <a:srgbClr val="202124"/>
                </a:solidFill>
                <a:highlight>
                  <a:schemeClr val="dk1"/>
                </a:highlight>
                <a:latin typeface="Nunito"/>
                <a:ea typeface="Nunito"/>
                <a:cs typeface="Nunito"/>
                <a:sym typeface="Nunito"/>
              </a:rPr>
              <a:t>Namun, tidak semua icon di fontawesome itu gratis, melainkan terdapat juga yang berbayar. Pada pertemuan kali ini kita akan mencoba memasang dan mengimplementasikan fontawesome di dalam situs yang kita buat.</a:t>
            </a:r>
            <a:endParaRPr sz="1200">
              <a:solidFill>
                <a:srgbClr val="202124"/>
              </a:solidFill>
              <a:highlight>
                <a:schemeClr val="dk1"/>
              </a:highlight>
              <a:latin typeface="Nunito"/>
              <a:ea typeface="Nunito"/>
              <a:cs typeface="Nunito"/>
              <a:sym typeface="Nunito"/>
            </a:endParaRPr>
          </a:p>
          <a:p>
            <a:pPr indent="0" lvl="0" marL="457200" rtl="0" algn="l">
              <a:spcBef>
                <a:spcPts val="1200"/>
              </a:spcBef>
              <a:spcAft>
                <a:spcPts val="1200"/>
              </a:spcAft>
              <a:buNone/>
            </a:pPr>
            <a:r>
              <a:rPr lang="en" sz="1200">
                <a:solidFill>
                  <a:srgbClr val="202124"/>
                </a:solidFill>
                <a:highlight>
                  <a:schemeClr val="dk1"/>
                </a:highlight>
                <a:latin typeface="Nunito"/>
                <a:ea typeface="Nunito"/>
                <a:cs typeface="Nunito"/>
                <a:sym typeface="Nunito"/>
              </a:rPr>
              <a:t>Pertama, buka halaman cdn js berikut</a:t>
            </a:r>
            <a:r>
              <a:rPr lang="en" sz="1200">
                <a:solidFill>
                  <a:srgbClr val="465760"/>
                </a:solidFill>
                <a:latin typeface="Nunito"/>
                <a:ea typeface="Nunito"/>
                <a:cs typeface="Nunito"/>
                <a:sym typeface="Nunito"/>
              </a:rPr>
              <a:t> : </a:t>
            </a:r>
            <a:r>
              <a:rPr lang="en" u="sng">
                <a:solidFill>
                  <a:schemeClr val="hlink"/>
                </a:solidFill>
                <a:hlinkClick r:id="rId3"/>
              </a:rPr>
              <a:t>https://cdnjs.com/libraries/font-awesome/4.7.0</a:t>
            </a:r>
            <a:r>
              <a:rPr lang="en">
                <a:solidFill>
                  <a:srgbClr val="465760"/>
                </a:solidFill>
              </a:rPr>
              <a:t> </a:t>
            </a:r>
            <a:br>
              <a:rPr lang="en">
                <a:solidFill>
                  <a:srgbClr val="465760"/>
                </a:solidFill>
              </a:rPr>
            </a:br>
            <a:r>
              <a:rPr lang="en">
                <a:solidFill>
                  <a:srgbClr val="465760"/>
                </a:solidFill>
              </a:rPr>
              <a:t>Kedua, pasang beberapa script di cdn js ke dalam html kawan kawan.</a:t>
            </a:r>
            <a:br>
              <a:rPr lang="en">
                <a:solidFill>
                  <a:srgbClr val="465760"/>
                </a:solidFill>
              </a:rPr>
            </a:br>
            <a:r>
              <a:rPr lang="en">
                <a:solidFill>
                  <a:srgbClr val="465760"/>
                </a:solidFill>
              </a:rPr>
              <a:t>Ketiga, pilih fontawesome sesuai dengan kode dan penggunaannya.</a:t>
            </a:r>
            <a:endParaRPr>
              <a:solidFill>
                <a:srgbClr val="46576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819150" y="845600"/>
            <a:ext cx="75057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Referensi</a:t>
            </a:r>
            <a:endParaRPr b="1"/>
          </a:p>
        </p:txBody>
      </p:sp>
      <p:sp>
        <p:nvSpPr>
          <p:cNvPr id="180" name="Google Shape;180;p21"/>
          <p:cNvSpPr txBox="1"/>
          <p:nvPr>
            <p:ph idx="1" type="body"/>
          </p:nvPr>
        </p:nvSpPr>
        <p:spPr>
          <a:xfrm>
            <a:off x="819150" y="1427250"/>
            <a:ext cx="7505700" cy="3508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URL </a:t>
            </a:r>
            <a:r>
              <a:rPr lang="en"/>
              <a:t>hasil karya sebelumnya</a:t>
            </a:r>
            <a:br>
              <a:rPr lang="en"/>
            </a:br>
            <a:r>
              <a:rPr lang="en" u="sng">
                <a:solidFill>
                  <a:schemeClr val="hlink"/>
                </a:solidFill>
                <a:hlinkClick r:id="rId3"/>
              </a:rPr>
              <a:t>https://drive.google.com/drive/folders/1TqWUX2yQKlcJqAPylH0MCU1k1e0r6Kl6?usp=sharing</a:t>
            </a:r>
            <a:r>
              <a:rPr lang="en"/>
              <a:t> </a:t>
            </a:r>
            <a:endParaRPr/>
          </a:p>
          <a:p>
            <a:pPr indent="-311150" lvl="0" marL="457200" rtl="0" algn="l">
              <a:spcBef>
                <a:spcPts val="0"/>
              </a:spcBef>
              <a:spcAft>
                <a:spcPts val="0"/>
              </a:spcAft>
              <a:buSzPts val="1300"/>
              <a:buAutoNum type="arabicPeriod"/>
            </a:pPr>
            <a:r>
              <a:rPr lang="en"/>
              <a:t>Text Editor : </a:t>
            </a:r>
            <a:r>
              <a:rPr lang="en" u="sng">
                <a:solidFill>
                  <a:schemeClr val="hlink"/>
                </a:solidFill>
                <a:hlinkClick r:id="rId4"/>
              </a:rPr>
              <a:t>https://code.visualstudio.com/</a:t>
            </a:r>
            <a:r>
              <a:rPr lang="en"/>
              <a:t> , </a:t>
            </a:r>
            <a:r>
              <a:rPr lang="en" u="sng">
                <a:solidFill>
                  <a:schemeClr val="hlink"/>
                </a:solidFill>
                <a:hlinkClick r:id="rId5"/>
              </a:rPr>
              <a:t>https://www.sublimetext.com/</a:t>
            </a:r>
            <a:r>
              <a:rPr lang="en"/>
              <a:t> , </a:t>
            </a:r>
            <a:r>
              <a:rPr lang="en" u="sng">
                <a:solidFill>
                  <a:schemeClr val="hlink"/>
                </a:solidFill>
                <a:hlinkClick r:id="rId6"/>
              </a:rPr>
              <a:t>https://notepad-plus-plus.org/downloads/</a:t>
            </a:r>
            <a:r>
              <a:rPr lang="en"/>
              <a:t> </a:t>
            </a:r>
            <a:endParaRPr/>
          </a:p>
          <a:p>
            <a:pPr indent="-311150" lvl="0" marL="457200" rtl="0" algn="l">
              <a:spcBef>
                <a:spcPts val="0"/>
              </a:spcBef>
              <a:spcAft>
                <a:spcPts val="0"/>
              </a:spcAft>
              <a:buSzPts val="1300"/>
              <a:buAutoNum type="arabicPeriod"/>
            </a:pPr>
            <a:r>
              <a:rPr lang="en"/>
              <a:t>Referensi Materi : </a:t>
            </a:r>
            <a:r>
              <a:rPr lang="en" u="sng">
                <a:solidFill>
                  <a:schemeClr val="hlink"/>
                </a:solidFill>
                <a:hlinkClick r:id="rId7"/>
              </a:rPr>
              <a:t>https://www.w3schools.com/html/</a:t>
            </a:r>
            <a:r>
              <a:rPr lang="en"/>
              <a:t> , </a:t>
            </a:r>
            <a:r>
              <a:rPr lang="en" u="sng">
                <a:solidFill>
                  <a:schemeClr val="hlink"/>
                </a:solidFill>
                <a:hlinkClick r:id="rId8"/>
              </a:rPr>
              <a:t>https://www.tutorialspoint.com/html/</a:t>
            </a:r>
            <a:r>
              <a:rPr lang="en"/>
              <a:t> , </a:t>
            </a:r>
            <a:r>
              <a:rPr lang="en" u="sng">
                <a:solidFill>
                  <a:schemeClr val="hlink"/>
                </a:solidFill>
                <a:hlinkClick r:id="rId9"/>
              </a:rPr>
              <a:t>https://www.learn-html.org/</a:t>
            </a:r>
            <a:r>
              <a:rPr lang="en"/>
              <a:t> </a:t>
            </a:r>
            <a:endParaRPr/>
          </a:p>
          <a:p>
            <a:pPr indent="-311150" lvl="0" marL="457200" rtl="0" algn="l">
              <a:spcBef>
                <a:spcPts val="0"/>
              </a:spcBef>
              <a:spcAft>
                <a:spcPts val="0"/>
              </a:spcAft>
              <a:buSzPts val="1300"/>
              <a:buAutoNum type="arabicPeriod"/>
            </a:pPr>
            <a:r>
              <a:rPr lang="en"/>
              <a:t>Referensi Materi untuk Bootstrap dan fontawesome :</a:t>
            </a:r>
            <a:endParaRPr/>
          </a:p>
          <a:p>
            <a:pPr indent="-298450" lvl="1" marL="914400" rtl="0" algn="l">
              <a:spcBef>
                <a:spcPts val="0"/>
              </a:spcBef>
              <a:spcAft>
                <a:spcPts val="0"/>
              </a:spcAft>
              <a:buSzPts val="1100"/>
              <a:buAutoNum type="alphaLcPeriod"/>
            </a:pPr>
            <a:r>
              <a:rPr lang="en" u="sng">
                <a:solidFill>
                  <a:schemeClr val="hlink"/>
                </a:solidFill>
                <a:hlinkClick r:id="rId10"/>
              </a:rPr>
              <a:t>https://getbootstrap.com/docs/4.1/getting-started/introduction/</a:t>
            </a:r>
            <a:endParaRPr/>
          </a:p>
          <a:p>
            <a:pPr indent="-298450" lvl="1" marL="914400" rtl="0" algn="l">
              <a:spcBef>
                <a:spcPts val="0"/>
              </a:spcBef>
              <a:spcAft>
                <a:spcPts val="0"/>
              </a:spcAft>
              <a:buSzPts val="1100"/>
              <a:buAutoNum type="alphaLcPeriod"/>
            </a:pPr>
            <a:r>
              <a:rPr lang="en" u="sng">
                <a:solidFill>
                  <a:schemeClr val="accent5"/>
                </a:solidFill>
                <a:hlinkClick r:id="rId11">
                  <a:extLst>
                    <a:ext uri="{A12FA001-AC4F-418D-AE19-62706E023703}">
                      <ahyp:hlinkClr val="tx"/>
                    </a:ext>
                  </a:extLst>
                </a:hlinkClick>
              </a:rPr>
              <a:t>https://cdnjs.com/libraries/font-awesome/4.7.0</a:t>
            </a:r>
            <a:r>
              <a:rPr lang="en">
                <a:solidFill>
                  <a:srgbClr val="465760"/>
                </a:solidFill>
              </a:rPr>
              <a:t> </a:t>
            </a:r>
            <a:endParaRPr/>
          </a:p>
          <a:p>
            <a:pPr indent="-298450" lvl="1" marL="914400" rtl="0" algn="l">
              <a:spcBef>
                <a:spcPts val="0"/>
              </a:spcBef>
              <a:spcAft>
                <a:spcPts val="0"/>
              </a:spcAft>
              <a:buSzPts val="1100"/>
              <a:buAutoNum type="alphaLcPeriod"/>
            </a:pPr>
            <a:r>
              <a:rPr lang="en" u="sng">
                <a:solidFill>
                  <a:schemeClr val="hlink"/>
                </a:solidFill>
                <a:hlinkClick r:id="rId12"/>
              </a:rPr>
              <a:t>https://getbootstrap.com/docs/4.1/content/tables/</a:t>
            </a:r>
            <a:endParaRPr/>
          </a:p>
          <a:p>
            <a:pPr indent="-298450" lvl="1" marL="914400" rtl="0" algn="l">
              <a:spcBef>
                <a:spcPts val="0"/>
              </a:spcBef>
              <a:spcAft>
                <a:spcPts val="0"/>
              </a:spcAft>
              <a:buSzPts val="1100"/>
              <a:buAutoNum type="alphaLcPeriod"/>
            </a:pPr>
            <a:r>
              <a:rPr lang="en" u="sng">
                <a:solidFill>
                  <a:schemeClr val="hlink"/>
                </a:solidFill>
                <a:hlinkClick r:id="rId13"/>
              </a:rPr>
              <a:t>https://getbootstrap.com/docs/4.1/components/buttons/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