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mover o slide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notas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35E9C4C-D714-4431-A2AE-BBA198CD0F64}" type="slidenum"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060A2E-754E-43CA-8F3E-D6DF1B779C1C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BE5962-39EC-47C8-B401-9C4A22E16924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DCB4EB-1A0A-414E-9F5E-F66962C164F8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614569-BE11-4531-8F26-15196E639CE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AA7A4E-F99E-435B-B4E0-CB6E8FBDE2D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11ED28-237C-4F44-AEC9-EBE33B4A922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405B37-F3B9-4370-9E33-53C9BFF074AF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66006C-EA3F-4449-8EF3-83246472B4D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C94CC7-6630-4A72-9F6D-B486BFFDB6E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846E17-39E6-4DFF-8795-BA582BDA5C62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F34A6D-1CF5-41B1-B182-5DD9FFA6733A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FB714D-C49E-4799-A96C-4D82133FA294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E9A478-EAC4-4DC5-BCB9-386D2CA982F4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800" cy="4096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800" cy="4096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Shape 1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800" cy="409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Shape 1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800" cy="409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0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Shape 1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800" cy="4096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0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Shape 1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800" cy="4096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0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Shape 1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800" cy="4096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0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Shape 1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800" cy="4096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edede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28600" cy="8227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800" cy="4096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4600" cy="822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Text 0"/>
          <p:cNvSpPr/>
          <p:nvPr/>
        </p:nvSpPr>
        <p:spPr>
          <a:xfrm>
            <a:off x="863640" y="2880000"/>
            <a:ext cx="7414560" cy="23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Análise de Performance de um Modelo SVD de Recomendação de Filmes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Shape 2"/>
          <p:cNvSpPr/>
          <p:nvPr/>
        </p:nvSpPr>
        <p:spPr>
          <a:xfrm>
            <a:off x="863640" y="6033600"/>
            <a:ext cx="393120" cy="39312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" name="Image 1" descr="preencoded.png"/>
          <p:cNvPicPr/>
          <p:nvPr/>
        </p:nvPicPr>
        <p:blipFill>
          <a:blip r:embed="rId2"/>
          <a:stretch/>
        </p:blipFill>
        <p:spPr>
          <a:xfrm>
            <a:off x="871560" y="6041160"/>
            <a:ext cx="378000" cy="378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Text 3"/>
          <p:cNvSpPr/>
          <p:nvPr/>
        </p:nvSpPr>
        <p:spPr>
          <a:xfrm>
            <a:off x="1382040" y="6014880"/>
            <a:ext cx="179388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99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3d3838"/>
                </a:solidFill>
                <a:uFillTx/>
                <a:latin typeface="Source Sans Pro Bold"/>
                <a:ea typeface="Source Sans Pro Bold"/>
              </a:rPr>
              <a:t>por Neo alts3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618120" y="5760000"/>
            <a:ext cx="3340440" cy="89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618120" y="5760000"/>
            <a:ext cx="773892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Raphael Santos Oliveira, Erick Ruan, Micael de Pinho, Laiza Naline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14"/>
          <p:cNvSpPr/>
          <p:nvPr/>
        </p:nvSpPr>
        <p:spPr>
          <a:xfrm>
            <a:off x="863640" y="87336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Histograma de Residuos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8505360" y="1440000"/>
            <a:ext cx="5713200" cy="571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Text 15"/>
          <p:cNvSpPr/>
          <p:nvPr/>
        </p:nvSpPr>
        <p:spPr>
          <a:xfrm>
            <a:off x="900000" y="2489760"/>
            <a:ext cx="6148440" cy="11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Avalia se os resíduos seguem uma distribuição normal, algo importante para algumas suposições estatísticas.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Se os pontos seguem a linha reta → os resíduos são normalmente distribuídos.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Pequenas curvaturas nas extremidades são normais.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Caso haja desvios grandes, pode ser sinal de outliers ou de que o modelo não capta toda a variabilidade dos dados.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12"/>
          <p:cNvSpPr/>
          <p:nvPr/>
        </p:nvSpPr>
        <p:spPr>
          <a:xfrm>
            <a:off x="863640" y="87336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Histograma de Residuos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8505360" y="1440000"/>
            <a:ext cx="5713200" cy="571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159920" y="2340000"/>
            <a:ext cx="6758640" cy="395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16"/>
          <p:cNvSpPr/>
          <p:nvPr/>
        </p:nvSpPr>
        <p:spPr>
          <a:xfrm>
            <a:off x="3006360" y="37908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Indicação dos Filmes ao Usuário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78280" y="1260000"/>
            <a:ext cx="5120280" cy="684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5760000" y="2973240"/>
            <a:ext cx="8638560" cy="2425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1"/>
          <p:cNvSpPr/>
          <p:nvPr/>
        </p:nvSpPr>
        <p:spPr>
          <a:xfrm>
            <a:off x="2700000" y="19908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549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Desempenho do Modelo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5920560" cy="197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6933600" y="1406520"/>
            <a:ext cx="7695360" cy="6152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8720" y="3960000"/>
            <a:ext cx="6999840" cy="395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13"/>
          <p:cNvSpPr/>
          <p:nvPr/>
        </p:nvSpPr>
        <p:spPr>
          <a:xfrm>
            <a:off x="863640" y="87336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Notas Reais vs. Notas Previstas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Text 19"/>
          <p:cNvSpPr/>
          <p:nvPr/>
        </p:nvSpPr>
        <p:spPr>
          <a:xfrm>
            <a:off x="863640" y="2340000"/>
            <a:ext cx="6148440" cy="11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6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Este gráfico compara as notas reais dadas pelos usuários com as notas previstas pelo modelo.A linha vermelha tracejada representa a situação ideal em que a previsão é exatamente igual à realidade.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6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A dispersão dos pontos em relação a essa linha evidencia os erros cometidos pelo modelo.Neste caso, os pontos estão consideravelmente distantes da linha, indicando um mau alinhamento.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6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O modelo mostra dificuldade em prever corretamente, principalmente nas notas mais baixas e mais altas, onde os erros são mais evidentes.Isso sugere que o modelo tende a "centralizar" as previsões em torno de uma média, falhando ao capturar corretamente os extremos das avaliações.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7560000" y="1665360"/>
            <a:ext cx="6898320" cy="571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0"/>
          <p:cNvSpPr/>
          <p:nvPr/>
        </p:nvSpPr>
        <p:spPr>
          <a:xfrm>
            <a:off x="863640" y="87336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Notas Reais vs. Notas Previstas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7560000" y="1665360"/>
            <a:ext cx="6898320" cy="571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540000" y="2700000"/>
            <a:ext cx="7198560" cy="413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4"/>
          <p:cNvSpPr/>
          <p:nvPr/>
        </p:nvSpPr>
        <p:spPr>
          <a:xfrm>
            <a:off x="863640" y="87336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Distribuição dos Erros Absolutos 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7595640" y="2340000"/>
            <a:ext cx="6622920" cy="413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Text 5"/>
          <p:cNvSpPr/>
          <p:nvPr/>
        </p:nvSpPr>
        <p:spPr>
          <a:xfrm>
            <a:off x="900000" y="2489760"/>
            <a:ext cx="6148440" cy="11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Esse gráfico mostra a frequência dos erros absolutos.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A maior parte dos erros se concentra entre 0.0 e 1.0, o que é muito bom considerando que o range das notas vai de 0.5 a 5.0.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A cauda longa sugere que há casos esporádicos de erros maiores, mas são raros.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A curva KDE suavizada dá uma boa ideia da distribuição.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2"/>
          <p:cNvSpPr/>
          <p:nvPr/>
        </p:nvSpPr>
        <p:spPr>
          <a:xfrm>
            <a:off x="863640" y="87336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Distribuição dos Erros Absolutos 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rcRect l="0" t="20970" r="0" b="0"/>
          <a:stretch/>
        </p:blipFill>
        <p:spPr>
          <a:xfrm rot="21598200">
            <a:off x="180720" y="3006000"/>
            <a:ext cx="7558560" cy="3288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7920000" y="2340000"/>
            <a:ext cx="6622920" cy="413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7"/>
          <p:cNvSpPr/>
          <p:nvPr/>
        </p:nvSpPr>
        <p:spPr>
          <a:xfrm>
            <a:off x="863640" y="87336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Matriz da Confusão das Categorias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8325360" y="1800000"/>
            <a:ext cx="5713200" cy="476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Text 8"/>
          <p:cNvSpPr/>
          <p:nvPr/>
        </p:nvSpPr>
        <p:spPr>
          <a:xfrm>
            <a:off x="870120" y="2340000"/>
            <a:ext cx="6148440" cy="11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Aqui vemos como o modelo performa quando as notas são agrupadas por categorias: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baixa (0–3], média (3–6], alta (6–10].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Diagonal forte = o modelo acertou a categoria da nota.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Confusões entre média ↔ alta são esperadas por estarem próximas.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Se houver muitos erros entre baixa ↔ alta, é sinal de problemas mais graves de previsão.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6"/>
          <p:cNvSpPr/>
          <p:nvPr/>
        </p:nvSpPr>
        <p:spPr>
          <a:xfrm>
            <a:off x="863640" y="87336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Matriz da Confusão das Categorias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8325360" y="1800000"/>
            <a:ext cx="5713200" cy="4760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735120" y="2340000"/>
            <a:ext cx="6676560" cy="377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10"/>
          <p:cNvSpPr/>
          <p:nvPr/>
        </p:nvSpPr>
        <p:spPr>
          <a:xfrm>
            <a:off x="863640" y="87336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Histograma de Residuos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7380000" y="1717920"/>
            <a:ext cx="7018560" cy="476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Text 11"/>
          <p:cNvSpPr/>
          <p:nvPr/>
        </p:nvSpPr>
        <p:spPr>
          <a:xfrm>
            <a:off x="870120" y="2669760"/>
            <a:ext cx="6148440" cy="11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Mostra a distribuição dos resíduos brutos (com sinal).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Um bom modelo terá um histograma simétrico e centrado em zero.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Aqui, os resíduos parecem razoavelmente centrados, com uma leve assimetria talvez.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800" strike="noStrike" u="none">
                <a:solidFill>
                  <a:srgbClr val="3d3838"/>
                </a:solidFill>
                <a:uFillTx/>
                <a:latin typeface="Source Sans Pro"/>
                <a:ea typeface="Source Sans Pro"/>
              </a:rPr>
              <a:t>Isso indica que o modelo não possui viés sistemático forte, não tende a superestimar nem subestimar com frequência.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9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9"/>
          <p:cNvSpPr/>
          <p:nvPr/>
        </p:nvSpPr>
        <p:spPr>
          <a:xfrm>
            <a:off x="863640" y="873360"/>
            <a:ext cx="8872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000000"/>
                </a:solidFill>
                <a:uFillTx/>
                <a:latin typeface="Montserrat Bold"/>
                <a:ea typeface="Montserrat Bold"/>
              </a:rPr>
              <a:t>Histograma de Residuos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7380000" y="1717920"/>
            <a:ext cx="7018560" cy="4760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720000" y="2340000"/>
            <a:ext cx="6469560" cy="3551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12894480" y="7740000"/>
            <a:ext cx="1684080" cy="4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LibreOffice/24.8.5.2$Windows_X86_64 LibreOffice_project/fddf2685c70b461e7832239a0162a77216259f22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2025-04-16T22:34:17Z</dcterms:created>
  <dc:creator>PptxGenJS</dc:creator>
  <dc:description/>
  <dc:language>pt-BR</dc:language>
  <cp:lastModifiedBy/>
  <dcterms:modified xsi:type="dcterms:W3CDTF">2025-04-16T20:46:42Z</dcterms:modified>
  <cp:revision>6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