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0BfAQ4zUUAocRjafb0/mQP02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e91fa3b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13de91fa3b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de6ab8f5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3de6ab8f5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7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4"/>
          <p:cNvSpPr txBox="1"/>
          <p:nvPr/>
        </p:nvSpPr>
        <p:spPr>
          <a:xfrm>
            <a:off x="121750" y="140100"/>
            <a:ext cx="8899500" cy="491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4"/>
          <p:cNvSpPr txBox="1"/>
          <p:nvPr>
            <p:ph idx="12" type="sldNum"/>
          </p:nvPr>
        </p:nvSpPr>
        <p:spPr>
          <a:xfrm>
            <a:off x="8472458" y="473508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6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de91fa3bb_0_4"/>
          <p:cNvSpPr/>
          <p:nvPr/>
        </p:nvSpPr>
        <p:spPr>
          <a:xfrm>
            <a:off x="1256700" y="3662075"/>
            <a:ext cx="1703700" cy="63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FF0000"/>
                </a:solidFill>
              </a:rPr>
              <a:t>03 - Análises e comparações</a:t>
            </a:r>
            <a:endParaRPr/>
          </a:p>
        </p:txBody>
      </p:sp>
      <p:sp>
        <p:nvSpPr>
          <p:cNvPr id="56" name="Google Shape;56;g13de91fa3bb_0_4"/>
          <p:cNvSpPr/>
          <p:nvPr/>
        </p:nvSpPr>
        <p:spPr>
          <a:xfrm>
            <a:off x="4100467" y="2996150"/>
            <a:ext cx="1703700" cy="63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FF9900"/>
                </a:solidFill>
              </a:rPr>
              <a:t>04 - Medidor</a:t>
            </a:r>
            <a:endParaRPr b="1" sz="1300">
              <a:solidFill>
                <a:srgbClr val="FF9900"/>
              </a:solidFill>
            </a:endParaRPr>
          </a:p>
        </p:txBody>
      </p:sp>
      <p:sp>
        <p:nvSpPr>
          <p:cNvPr id="57" name="Google Shape;57;g13de91fa3bb_0_4"/>
          <p:cNvSpPr/>
          <p:nvPr/>
        </p:nvSpPr>
        <p:spPr>
          <a:xfrm>
            <a:off x="4100467" y="3692350"/>
            <a:ext cx="1703700" cy="63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4A86E8"/>
                </a:solidFill>
              </a:rPr>
              <a:t>05 - Classificador Holdout</a:t>
            </a:r>
            <a:endParaRPr b="1" sz="1300">
              <a:solidFill>
                <a:srgbClr val="4A86E8"/>
              </a:solidFill>
            </a:endParaRPr>
          </a:p>
        </p:txBody>
      </p:sp>
      <p:sp>
        <p:nvSpPr>
          <p:cNvPr id="58" name="Google Shape;58;g13de91fa3bb_0_4"/>
          <p:cNvSpPr/>
          <p:nvPr/>
        </p:nvSpPr>
        <p:spPr>
          <a:xfrm>
            <a:off x="6640943" y="3662050"/>
            <a:ext cx="1793700" cy="63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38761D"/>
                </a:solidFill>
              </a:rPr>
              <a:t>07 - Correlação</a:t>
            </a:r>
            <a:endParaRPr b="1" sz="1300">
              <a:solidFill>
                <a:srgbClr val="38761D"/>
              </a:solidFill>
            </a:endParaRPr>
          </a:p>
        </p:txBody>
      </p:sp>
      <p:sp>
        <p:nvSpPr>
          <p:cNvPr id="59" name="Google Shape;59;g13de91fa3bb_0_4"/>
          <p:cNvSpPr/>
          <p:nvPr/>
        </p:nvSpPr>
        <p:spPr>
          <a:xfrm>
            <a:off x="4137204" y="4388550"/>
            <a:ext cx="1703700" cy="63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BF9000"/>
                </a:solidFill>
              </a:rPr>
              <a:t>06 - Classificador </a:t>
            </a:r>
            <a:endParaRPr b="1" sz="1300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BF9000"/>
                </a:solidFill>
              </a:rPr>
              <a:t>10 Fold</a:t>
            </a:r>
            <a:endParaRPr b="1" sz="1300">
              <a:solidFill>
                <a:srgbClr val="BF9000"/>
              </a:solidFill>
            </a:endParaRPr>
          </a:p>
        </p:txBody>
      </p:sp>
      <p:pic>
        <p:nvPicPr>
          <p:cNvPr id="60" name="Google Shape;60;g13de91fa3bb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7063" y="118838"/>
            <a:ext cx="1517823" cy="7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13de91fa3bb_0_4"/>
          <p:cNvSpPr/>
          <p:nvPr/>
        </p:nvSpPr>
        <p:spPr>
          <a:xfrm>
            <a:off x="311700" y="2111738"/>
            <a:ext cx="1703700" cy="63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9900FF"/>
                </a:solidFill>
              </a:rPr>
              <a:t>02 - Perturbação</a:t>
            </a:r>
            <a:endParaRPr/>
          </a:p>
        </p:txBody>
      </p:sp>
      <p:sp>
        <p:nvSpPr>
          <p:cNvPr id="62" name="Google Shape;62;g13de91fa3bb_0_4"/>
          <p:cNvSpPr/>
          <p:nvPr/>
        </p:nvSpPr>
        <p:spPr>
          <a:xfrm>
            <a:off x="1163550" y="938300"/>
            <a:ext cx="17037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0000FF"/>
                </a:solidFill>
              </a:rPr>
              <a:t>01 - Pré- processamento</a:t>
            </a:r>
            <a:endParaRPr b="1" sz="1300">
              <a:solidFill>
                <a:srgbClr val="0000FF"/>
              </a:solidFill>
            </a:endParaRPr>
          </a:p>
        </p:txBody>
      </p:sp>
      <p:sp>
        <p:nvSpPr>
          <p:cNvPr id="63" name="Google Shape;63;g13de91fa3bb_0_4"/>
          <p:cNvSpPr txBox="1"/>
          <p:nvPr>
            <p:ph idx="12" type="sldNum"/>
          </p:nvPr>
        </p:nvSpPr>
        <p:spPr>
          <a:xfrm>
            <a:off x="8472458" y="473508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4" name="Google Shape;64;g13de91fa3bb_0_4"/>
          <p:cNvSpPr txBox="1"/>
          <p:nvPr>
            <p:ph type="title"/>
          </p:nvPr>
        </p:nvSpPr>
        <p:spPr>
          <a:xfrm>
            <a:off x="311700" y="3050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/>
              <a:t>Fluxo execução dos notebooks Cohebert nível 0 - v3</a:t>
            </a:r>
            <a:endParaRPr b="1" sz="2100"/>
          </a:p>
        </p:txBody>
      </p:sp>
      <p:cxnSp>
        <p:nvCxnSpPr>
          <p:cNvPr id="65" name="Google Shape;65;g13de91fa3bb_0_4"/>
          <p:cNvCxnSpPr>
            <a:stCxn id="62" idx="2"/>
            <a:endCxn id="61" idx="0"/>
          </p:cNvCxnSpPr>
          <p:nvPr/>
        </p:nvCxnSpPr>
        <p:spPr>
          <a:xfrm flipH="1">
            <a:off x="1163400" y="1511000"/>
            <a:ext cx="852000" cy="60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g13de91fa3bb_0_4"/>
          <p:cNvCxnSpPr>
            <a:stCxn id="61" idx="2"/>
            <a:endCxn id="55" idx="0"/>
          </p:cNvCxnSpPr>
          <p:nvPr/>
        </p:nvCxnSpPr>
        <p:spPr>
          <a:xfrm>
            <a:off x="1163550" y="2744438"/>
            <a:ext cx="945000" cy="91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g13de91fa3bb_0_4"/>
          <p:cNvCxnSpPr>
            <a:stCxn id="55" idx="3"/>
            <a:endCxn id="56" idx="1"/>
          </p:cNvCxnSpPr>
          <p:nvPr/>
        </p:nvCxnSpPr>
        <p:spPr>
          <a:xfrm flipH="1" rot="10800000">
            <a:off x="2960400" y="3312425"/>
            <a:ext cx="1140000" cy="66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g13de91fa3bb_0_4"/>
          <p:cNvCxnSpPr>
            <a:stCxn id="55" idx="3"/>
            <a:endCxn id="57" idx="1"/>
          </p:cNvCxnSpPr>
          <p:nvPr/>
        </p:nvCxnSpPr>
        <p:spPr>
          <a:xfrm>
            <a:off x="2960400" y="3978425"/>
            <a:ext cx="1140000" cy="3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g13de91fa3bb_0_4"/>
          <p:cNvCxnSpPr>
            <a:stCxn id="55" idx="3"/>
            <a:endCxn id="59" idx="1"/>
          </p:cNvCxnSpPr>
          <p:nvPr/>
        </p:nvCxnSpPr>
        <p:spPr>
          <a:xfrm>
            <a:off x="2960400" y="3978425"/>
            <a:ext cx="1176900" cy="72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g13de91fa3bb_0_4"/>
          <p:cNvCxnSpPr>
            <a:stCxn id="56" idx="3"/>
            <a:endCxn id="58" idx="1"/>
          </p:cNvCxnSpPr>
          <p:nvPr/>
        </p:nvCxnSpPr>
        <p:spPr>
          <a:xfrm>
            <a:off x="5804167" y="3312500"/>
            <a:ext cx="836700" cy="66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g13de91fa3bb_0_4"/>
          <p:cNvCxnSpPr>
            <a:stCxn id="57" idx="3"/>
            <a:endCxn id="58" idx="1"/>
          </p:cNvCxnSpPr>
          <p:nvPr/>
        </p:nvCxnSpPr>
        <p:spPr>
          <a:xfrm flipH="1" rot="10800000">
            <a:off x="5804167" y="3978400"/>
            <a:ext cx="836700" cy="3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g13de91fa3bb_0_4"/>
          <p:cNvCxnSpPr>
            <a:stCxn id="59" idx="3"/>
            <a:endCxn id="58" idx="1"/>
          </p:cNvCxnSpPr>
          <p:nvPr/>
        </p:nvCxnSpPr>
        <p:spPr>
          <a:xfrm flipH="1" rot="10800000">
            <a:off x="5840904" y="3978300"/>
            <a:ext cx="800100" cy="72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g13de91fa3bb_0_4"/>
          <p:cNvSpPr/>
          <p:nvPr/>
        </p:nvSpPr>
        <p:spPr>
          <a:xfrm>
            <a:off x="2143137" y="2111750"/>
            <a:ext cx="1703700" cy="63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990000"/>
                </a:solidFill>
              </a:rPr>
              <a:t>02 - Permutação</a:t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74" name="Google Shape;74;g13de91fa3bb_0_4"/>
          <p:cNvCxnSpPr>
            <a:stCxn id="62" idx="2"/>
            <a:endCxn id="73" idx="0"/>
          </p:cNvCxnSpPr>
          <p:nvPr/>
        </p:nvCxnSpPr>
        <p:spPr>
          <a:xfrm>
            <a:off x="2015400" y="1511000"/>
            <a:ext cx="979500" cy="60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g13de91fa3bb_0_4"/>
          <p:cNvCxnSpPr>
            <a:stCxn id="73" idx="2"/>
            <a:endCxn id="55" idx="0"/>
          </p:cNvCxnSpPr>
          <p:nvPr/>
        </p:nvCxnSpPr>
        <p:spPr>
          <a:xfrm flipH="1">
            <a:off x="2108487" y="2744450"/>
            <a:ext cx="886500" cy="91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de6ab8f5f_1_8"/>
          <p:cNvSpPr/>
          <p:nvPr/>
        </p:nvSpPr>
        <p:spPr>
          <a:xfrm>
            <a:off x="4081475" y="3125925"/>
            <a:ext cx="2530500" cy="84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3de6ab8f5f_1_8"/>
          <p:cNvSpPr/>
          <p:nvPr/>
        </p:nvSpPr>
        <p:spPr>
          <a:xfrm>
            <a:off x="6702150" y="4176525"/>
            <a:ext cx="2010600" cy="84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3de6ab8f5f_1_8"/>
          <p:cNvSpPr/>
          <p:nvPr/>
        </p:nvSpPr>
        <p:spPr>
          <a:xfrm>
            <a:off x="249200" y="4127400"/>
            <a:ext cx="6362700" cy="8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g13de6ab8f5f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7063" y="118838"/>
            <a:ext cx="1517823" cy="7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13de6ab8f5f_1_8"/>
          <p:cNvSpPr/>
          <p:nvPr/>
        </p:nvSpPr>
        <p:spPr>
          <a:xfrm>
            <a:off x="4607550" y="803950"/>
            <a:ext cx="4287600" cy="109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3de6ab8f5f_1_8"/>
          <p:cNvSpPr/>
          <p:nvPr/>
        </p:nvSpPr>
        <p:spPr>
          <a:xfrm>
            <a:off x="234925" y="797275"/>
            <a:ext cx="4321800" cy="109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3de6ab8f5f_1_8"/>
          <p:cNvSpPr/>
          <p:nvPr/>
        </p:nvSpPr>
        <p:spPr>
          <a:xfrm>
            <a:off x="459663" y="1130797"/>
            <a:ext cx="1012200" cy="62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01.1 - </a:t>
            </a: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Segmentação e Limpeza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3de6ab8f5f_1_8"/>
          <p:cNvSpPr txBox="1"/>
          <p:nvPr>
            <p:ph idx="12" type="sldNum"/>
          </p:nvPr>
        </p:nvSpPr>
        <p:spPr>
          <a:xfrm>
            <a:off x="8472458" y="473508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8" name="Google Shape;88;g13de6ab8f5f_1_8"/>
          <p:cNvSpPr txBox="1"/>
          <p:nvPr>
            <p:ph type="title"/>
          </p:nvPr>
        </p:nvSpPr>
        <p:spPr>
          <a:xfrm>
            <a:off x="311700" y="3050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/>
              <a:t>Fluxo execução dos notebooks Cohebert nível 1 - v3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/>
          </a:p>
        </p:txBody>
      </p:sp>
      <p:sp>
        <p:nvSpPr>
          <p:cNvPr id="89" name="Google Shape;89;g13de6ab8f5f_1_8"/>
          <p:cNvSpPr/>
          <p:nvPr/>
        </p:nvSpPr>
        <p:spPr>
          <a:xfrm>
            <a:off x="1691013" y="1157197"/>
            <a:ext cx="604463" cy="5703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original.zip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13de6ab8f5f_1_8"/>
          <p:cNvSpPr/>
          <p:nvPr/>
        </p:nvSpPr>
        <p:spPr>
          <a:xfrm>
            <a:off x="2496314" y="1130797"/>
            <a:ext cx="915300" cy="62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01.2 -</a:t>
            </a: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Gerar POS </a:t>
            </a:r>
            <a:r>
              <a:rPr b="1" i="1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Tagging </a:t>
            </a: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3de6ab8f5f_1_8"/>
          <p:cNvSpPr/>
          <p:nvPr/>
        </p:nvSpPr>
        <p:spPr>
          <a:xfrm>
            <a:off x="3613688" y="1157197"/>
            <a:ext cx="840600" cy="5703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originalpos.zip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3de6ab8f5f_1_8"/>
          <p:cNvSpPr/>
          <p:nvPr/>
        </p:nvSpPr>
        <p:spPr>
          <a:xfrm>
            <a:off x="451019" y="2280242"/>
            <a:ext cx="915300" cy="62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03.1- Análise Dados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g13de6ab8f5f_1_8"/>
          <p:cNvCxnSpPr>
            <a:stCxn id="86" idx="3"/>
            <a:endCxn id="89" idx="2"/>
          </p:cNvCxnSpPr>
          <p:nvPr/>
        </p:nvCxnSpPr>
        <p:spPr>
          <a:xfrm>
            <a:off x="1471863" y="1442347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g13de6ab8f5f_1_8"/>
          <p:cNvCxnSpPr>
            <a:stCxn id="89" idx="4"/>
            <a:endCxn id="90" idx="1"/>
          </p:cNvCxnSpPr>
          <p:nvPr/>
        </p:nvCxnSpPr>
        <p:spPr>
          <a:xfrm>
            <a:off x="2295476" y="1442347"/>
            <a:ext cx="20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g13de6ab8f5f_1_8"/>
          <p:cNvCxnSpPr>
            <a:stCxn id="90" idx="3"/>
            <a:endCxn id="91" idx="2"/>
          </p:cNvCxnSpPr>
          <p:nvPr/>
        </p:nvCxnSpPr>
        <p:spPr>
          <a:xfrm>
            <a:off x="3411614" y="1442347"/>
            <a:ext cx="20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g13de6ab8f5f_1_8"/>
          <p:cNvSpPr/>
          <p:nvPr/>
        </p:nvSpPr>
        <p:spPr>
          <a:xfrm>
            <a:off x="2859485" y="2306581"/>
            <a:ext cx="798825" cy="5703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compara_palavra.zip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3de6ab8f5f_1_8"/>
          <p:cNvSpPr/>
          <p:nvPr/>
        </p:nvSpPr>
        <p:spPr>
          <a:xfrm>
            <a:off x="1567594" y="2280242"/>
            <a:ext cx="1075800" cy="62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03.2 -Gerar comparação entre palavras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g13de6ab8f5f_1_8"/>
          <p:cNvCxnSpPr>
            <a:stCxn id="92" idx="3"/>
            <a:endCxn id="97" idx="1"/>
          </p:cNvCxnSpPr>
          <p:nvPr/>
        </p:nvCxnSpPr>
        <p:spPr>
          <a:xfrm>
            <a:off x="1366319" y="2591792"/>
            <a:ext cx="201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" name="Google Shape;99;g13de6ab8f5f_1_8"/>
          <p:cNvCxnSpPr>
            <a:stCxn id="97" idx="3"/>
            <a:endCxn id="96" idx="2"/>
          </p:cNvCxnSpPr>
          <p:nvPr/>
        </p:nvCxnSpPr>
        <p:spPr>
          <a:xfrm>
            <a:off x="2643394" y="2591792"/>
            <a:ext cx="21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" name="Google Shape;100;g13de6ab8f5f_1_8"/>
          <p:cNvSpPr/>
          <p:nvPr/>
        </p:nvSpPr>
        <p:spPr>
          <a:xfrm>
            <a:off x="5064049" y="2280192"/>
            <a:ext cx="1294800" cy="62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03.4 - Gerar comparação palavras e contexto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g13de6ab8f5f_1_8"/>
          <p:cNvCxnSpPr>
            <a:stCxn id="89" idx="3"/>
            <a:endCxn id="92" idx="0"/>
          </p:cNvCxnSpPr>
          <p:nvPr/>
        </p:nvCxnSpPr>
        <p:spPr>
          <a:xfrm rot="5400000">
            <a:off x="1174695" y="1461547"/>
            <a:ext cx="552600" cy="1084500"/>
          </a:xfrm>
          <a:prstGeom prst="bentConnector3">
            <a:avLst>
              <a:gd fmla="val 4117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g13de6ab8f5f_1_8"/>
          <p:cNvCxnSpPr>
            <a:stCxn id="91" idx="3"/>
            <a:endCxn id="92" idx="0"/>
          </p:cNvCxnSpPr>
          <p:nvPr/>
        </p:nvCxnSpPr>
        <p:spPr>
          <a:xfrm rot="5400000">
            <a:off x="2194988" y="441097"/>
            <a:ext cx="552600" cy="3125400"/>
          </a:xfrm>
          <a:prstGeom prst="bentConnector3">
            <a:avLst>
              <a:gd fmla="val 4074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" name="Google Shape;103;g13de6ab8f5f_1_8"/>
          <p:cNvSpPr/>
          <p:nvPr/>
        </p:nvSpPr>
        <p:spPr>
          <a:xfrm>
            <a:off x="3847346" y="2280117"/>
            <a:ext cx="1075800" cy="62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03.3 -Análise comparação entre palavras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g13de6ab8f5f_1_8"/>
          <p:cNvCxnSpPr>
            <a:stCxn id="96" idx="4"/>
            <a:endCxn id="103" idx="1"/>
          </p:cNvCxnSpPr>
          <p:nvPr/>
        </p:nvCxnSpPr>
        <p:spPr>
          <a:xfrm>
            <a:off x="3658310" y="2591731"/>
            <a:ext cx="18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g13de6ab8f5f_1_8"/>
          <p:cNvCxnSpPr>
            <a:stCxn id="106" idx="4"/>
            <a:endCxn id="107" idx="1"/>
          </p:cNvCxnSpPr>
          <p:nvPr/>
        </p:nvCxnSpPr>
        <p:spPr>
          <a:xfrm>
            <a:off x="7333547" y="2591731"/>
            <a:ext cx="19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" name="Google Shape;107;g13de6ab8f5f_1_8"/>
          <p:cNvSpPr/>
          <p:nvPr/>
        </p:nvSpPr>
        <p:spPr>
          <a:xfrm>
            <a:off x="7530567" y="2280117"/>
            <a:ext cx="1294800" cy="62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03.5 - Análise comparação palavras e contexto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3de6ab8f5f_1_8"/>
          <p:cNvSpPr/>
          <p:nvPr/>
        </p:nvSpPr>
        <p:spPr>
          <a:xfrm>
            <a:off x="6534722" y="2306581"/>
            <a:ext cx="798825" cy="5703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compara_contexto.zip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g13de6ab8f5f_1_8"/>
          <p:cNvCxnSpPr>
            <a:stCxn id="100" idx="3"/>
            <a:endCxn id="106" idx="2"/>
          </p:cNvCxnSpPr>
          <p:nvPr/>
        </p:nvCxnSpPr>
        <p:spPr>
          <a:xfrm>
            <a:off x="6358849" y="2591742"/>
            <a:ext cx="17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" name="Google Shape;109;g13de6ab8f5f_1_8"/>
          <p:cNvSpPr/>
          <p:nvPr/>
        </p:nvSpPr>
        <p:spPr>
          <a:xfrm>
            <a:off x="452307" y="3299883"/>
            <a:ext cx="915300" cy="62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04.1-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Medidor de Coerência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3de6ab8f5f_1_8"/>
          <p:cNvSpPr/>
          <p:nvPr/>
        </p:nvSpPr>
        <p:spPr>
          <a:xfrm>
            <a:off x="1578006" y="3328938"/>
            <a:ext cx="1067782" cy="57029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avaliacao.zip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medicao.zip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g13de6ab8f5f_1_8"/>
          <p:cNvCxnSpPr>
            <a:stCxn id="109" idx="3"/>
            <a:endCxn id="110" idx="2"/>
          </p:cNvCxnSpPr>
          <p:nvPr/>
        </p:nvCxnSpPr>
        <p:spPr>
          <a:xfrm>
            <a:off x="1367607" y="3611433"/>
            <a:ext cx="2103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g13de6ab8f5f_1_8"/>
          <p:cNvCxnSpPr>
            <a:stCxn id="106" idx="3"/>
            <a:endCxn id="109" idx="0"/>
          </p:cNvCxnSpPr>
          <p:nvPr/>
        </p:nvCxnSpPr>
        <p:spPr>
          <a:xfrm rot="5400000">
            <a:off x="3710485" y="76231"/>
            <a:ext cx="423000" cy="6024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" name="Google Shape;113;g13de6ab8f5f_1_8"/>
          <p:cNvSpPr/>
          <p:nvPr/>
        </p:nvSpPr>
        <p:spPr>
          <a:xfrm>
            <a:off x="4184002" y="3284222"/>
            <a:ext cx="915300" cy="62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05.1 - Ajuste Fino Holdout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3de6ab8f5f_1_8"/>
          <p:cNvSpPr/>
          <p:nvPr/>
        </p:nvSpPr>
        <p:spPr>
          <a:xfrm>
            <a:off x="1671175" y="4349041"/>
            <a:ext cx="915300" cy="6642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Fold_1.zip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Fold_10</a:t>
            </a:r>
            <a:r>
              <a:rPr b="1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.zip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g13de6ab8f5f_1_8"/>
          <p:cNvCxnSpPr>
            <a:stCxn id="96" idx="3"/>
            <a:endCxn id="109" idx="0"/>
          </p:cNvCxnSpPr>
          <p:nvPr/>
        </p:nvCxnSpPr>
        <p:spPr>
          <a:xfrm rot="5400000">
            <a:off x="1872897" y="1913881"/>
            <a:ext cx="423000" cy="2349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" name="Google Shape;116;g13de6ab8f5f_1_8"/>
          <p:cNvSpPr/>
          <p:nvPr/>
        </p:nvSpPr>
        <p:spPr>
          <a:xfrm>
            <a:off x="2885477" y="4365210"/>
            <a:ext cx="915300" cy="62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06.2 - Ajuste Fino 10 Fold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3de6ab8f5f_1_8"/>
          <p:cNvSpPr/>
          <p:nvPr/>
        </p:nvSpPr>
        <p:spPr>
          <a:xfrm>
            <a:off x="4101186" y="4391144"/>
            <a:ext cx="1149600" cy="5703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avaliacao.zip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classificacao.zip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g13de6ab8f5f_1_8"/>
          <p:cNvCxnSpPr>
            <a:stCxn id="116" idx="3"/>
            <a:endCxn id="117" idx="2"/>
          </p:cNvCxnSpPr>
          <p:nvPr/>
        </p:nvCxnSpPr>
        <p:spPr>
          <a:xfrm flipH="1" rot="10800000">
            <a:off x="3800777" y="4676160"/>
            <a:ext cx="3003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g13de6ab8f5f_1_8"/>
          <p:cNvSpPr/>
          <p:nvPr/>
        </p:nvSpPr>
        <p:spPr>
          <a:xfrm>
            <a:off x="5485348" y="4364740"/>
            <a:ext cx="1012200" cy="62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06.3 - Análise Classificação  10 Fold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g13de6ab8f5f_1_8"/>
          <p:cNvCxnSpPr>
            <a:stCxn id="117" idx="4"/>
            <a:endCxn id="119" idx="1"/>
          </p:cNvCxnSpPr>
          <p:nvPr/>
        </p:nvCxnSpPr>
        <p:spPr>
          <a:xfrm>
            <a:off x="5250786" y="4676294"/>
            <a:ext cx="23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g13de6ab8f5f_1_8"/>
          <p:cNvSpPr/>
          <p:nvPr/>
        </p:nvSpPr>
        <p:spPr>
          <a:xfrm>
            <a:off x="2930327" y="3302518"/>
            <a:ext cx="1012200" cy="62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04.2 - Análise Medidas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3de6ab8f5f_1_8"/>
          <p:cNvSpPr/>
          <p:nvPr/>
        </p:nvSpPr>
        <p:spPr>
          <a:xfrm>
            <a:off x="5440270" y="3306329"/>
            <a:ext cx="1067782" cy="57029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avaliacao.zip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classificacao.zip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g13de6ab8f5f_1_8"/>
          <p:cNvCxnSpPr>
            <a:stCxn id="110" idx="4"/>
            <a:endCxn id="121" idx="1"/>
          </p:cNvCxnSpPr>
          <p:nvPr/>
        </p:nvCxnSpPr>
        <p:spPr>
          <a:xfrm>
            <a:off x="2645788" y="3614086"/>
            <a:ext cx="28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" name="Google Shape;124;g13de6ab8f5f_1_8"/>
          <p:cNvSpPr/>
          <p:nvPr/>
        </p:nvSpPr>
        <p:spPr>
          <a:xfrm>
            <a:off x="7586313" y="4389950"/>
            <a:ext cx="1012200" cy="57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07.1-Correção  Classificador e Medidor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g13de6ab8f5f_1_8"/>
          <p:cNvCxnSpPr>
            <a:stCxn id="96" idx="1"/>
            <a:endCxn id="107" idx="0"/>
          </p:cNvCxnSpPr>
          <p:nvPr/>
        </p:nvCxnSpPr>
        <p:spPr>
          <a:xfrm rot="-5400000">
            <a:off x="5705248" y="-166169"/>
            <a:ext cx="26400" cy="4919100"/>
          </a:xfrm>
          <a:prstGeom prst="bentConnector3">
            <a:avLst>
              <a:gd fmla="val 13368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" name="Google Shape;126;g13de6ab8f5f_1_8"/>
          <p:cNvSpPr/>
          <p:nvPr/>
        </p:nvSpPr>
        <p:spPr>
          <a:xfrm>
            <a:off x="4672259" y="1129054"/>
            <a:ext cx="915300" cy="62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02.1 - Gerar perturbação Original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g13de6ab8f5f_1_8"/>
          <p:cNvCxnSpPr>
            <a:stCxn id="91" idx="4"/>
            <a:endCxn id="126" idx="1"/>
          </p:cNvCxnSpPr>
          <p:nvPr/>
        </p:nvCxnSpPr>
        <p:spPr>
          <a:xfrm flipH="1" rot="10800000">
            <a:off x="4454288" y="1440547"/>
            <a:ext cx="2181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g13de6ab8f5f_1_8"/>
          <p:cNvCxnSpPr>
            <a:endCxn id="126" idx="0"/>
          </p:cNvCxnSpPr>
          <p:nvPr/>
        </p:nvCxnSpPr>
        <p:spPr>
          <a:xfrm flipH="1" rot="10800000">
            <a:off x="1922909" y="1129054"/>
            <a:ext cx="3207000" cy="3300"/>
          </a:xfrm>
          <a:prstGeom prst="bentConnector4">
            <a:avLst>
              <a:gd fmla="val 189" name="adj1"/>
              <a:gd fmla="val 450324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g13de6ab8f5f_1_8"/>
          <p:cNvSpPr/>
          <p:nvPr/>
        </p:nvSpPr>
        <p:spPr>
          <a:xfrm>
            <a:off x="6611784" y="1137735"/>
            <a:ext cx="915300" cy="62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02.2</a:t>
            </a: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Gerar POS </a:t>
            </a:r>
            <a:r>
              <a:rPr b="1" i="1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Tagging </a:t>
            </a: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Perturbado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3de6ab8f5f_1_8"/>
          <p:cNvSpPr/>
          <p:nvPr/>
        </p:nvSpPr>
        <p:spPr>
          <a:xfrm>
            <a:off x="5797445" y="1156804"/>
            <a:ext cx="604463" cy="5703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perturbado.zip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g13de6ab8f5f_1_8"/>
          <p:cNvCxnSpPr>
            <a:stCxn id="126" idx="3"/>
            <a:endCxn id="130" idx="2"/>
          </p:cNvCxnSpPr>
          <p:nvPr/>
        </p:nvCxnSpPr>
        <p:spPr>
          <a:xfrm>
            <a:off x="5587559" y="1440604"/>
            <a:ext cx="2100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g13de6ab8f5f_1_8"/>
          <p:cNvCxnSpPr>
            <a:stCxn id="130" idx="4"/>
            <a:endCxn id="129" idx="1"/>
          </p:cNvCxnSpPr>
          <p:nvPr/>
        </p:nvCxnSpPr>
        <p:spPr>
          <a:xfrm>
            <a:off x="6401908" y="1441954"/>
            <a:ext cx="2100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3" name="Google Shape;133;g13de6ab8f5f_1_8"/>
          <p:cNvSpPr/>
          <p:nvPr/>
        </p:nvSpPr>
        <p:spPr>
          <a:xfrm>
            <a:off x="7763638" y="1164147"/>
            <a:ext cx="840600" cy="5703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perturbadopos.zip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g13de6ab8f5f_1_8"/>
          <p:cNvCxnSpPr>
            <a:stCxn id="129" idx="3"/>
            <a:endCxn id="133" idx="2"/>
          </p:cNvCxnSpPr>
          <p:nvPr/>
        </p:nvCxnSpPr>
        <p:spPr>
          <a:xfrm>
            <a:off x="7527084" y="1449285"/>
            <a:ext cx="23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g13de6ab8f5f_1_8"/>
          <p:cNvCxnSpPr>
            <a:stCxn id="91" idx="3"/>
            <a:endCxn id="97" idx="0"/>
          </p:cNvCxnSpPr>
          <p:nvPr/>
        </p:nvCxnSpPr>
        <p:spPr>
          <a:xfrm rot="5400000">
            <a:off x="2793488" y="1039597"/>
            <a:ext cx="552600" cy="1928400"/>
          </a:xfrm>
          <a:prstGeom prst="bentConnector3">
            <a:avLst>
              <a:gd fmla="val 4117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g13de6ab8f5f_1_8"/>
          <p:cNvCxnSpPr>
            <a:stCxn id="130" idx="3"/>
            <a:endCxn id="97" idx="0"/>
          </p:cNvCxnSpPr>
          <p:nvPr/>
        </p:nvCxnSpPr>
        <p:spPr>
          <a:xfrm rot="5400000">
            <a:off x="3825977" y="6604"/>
            <a:ext cx="553200" cy="3994200"/>
          </a:xfrm>
          <a:prstGeom prst="bentConnector3">
            <a:avLst>
              <a:gd fmla="val 4163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g13de6ab8f5f_1_8"/>
          <p:cNvCxnSpPr>
            <a:stCxn id="133" idx="3"/>
            <a:endCxn id="92" idx="0"/>
          </p:cNvCxnSpPr>
          <p:nvPr/>
        </p:nvCxnSpPr>
        <p:spPr>
          <a:xfrm rot="5400000">
            <a:off x="4273438" y="-1630353"/>
            <a:ext cx="545700" cy="7275300"/>
          </a:xfrm>
          <a:prstGeom prst="bentConnector3">
            <a:avLst>
              <a:gd fmla="val 4085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Google Shape;138;g13de6ab8f5f_1_8"/>
          <p:cNvCxnSpPr/>
          <p:nvPr/>
        </p:nvCxnSpPr>
        <p:spPr>
          <a:xfrm>
            <a:off x="6110300" y="2066925"/>
            <a:ext cx="4800" cy="32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g13de6ab8f5f_1_8"/>
          <p:cNvCxnSpPr>
            <a:stCxn id="113" idx="3"/>
            <a:endCxn id="122" idx="2"/>
          </p:cNvCxnSpPr>
          <p:nvPr/>
        </p:nvCxnSpPr>
        <p:spPr>
          <a:xfrm flipH="1" rot="10800000">
            <a:off x="5099302" y="3591572"/>
            <a:ext cx="3411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g13de6ab8f5f_1_8"/>
          <p:cNvSpPr/>
          <p:nvPr/>
        </p:nvSpPr>
        <p:spPr>
          <a:xfrm>
            <a:off x="459656" y="4365060"/>
            <a:ext cx="915300" cy="62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06.1 - Gerar 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Folds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g13de6ab8f5f_1_8"/>
          <p:cNvCxnSpPr>
            <a:stCxn id="140" idx="3"/>
            <a:endCxn id="114" idx="2"/>
          </p:cNvCxnSpPr>
          <p:nvPr/>
        </p:nvCxnSpPr>
        <p:spPr>
          <a:xfrm>
            <a:off x="1374956" y="4676610"/>
            <a:ext cx="296100" cy="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g13de6ab8f5f_1_8"/>
          <p:cNvCxnSpPr>
            <a:stCxn id="114" idx="4"/>
            <a:endCxn id="116" idx="1"/>
          </p:cNvCxnSpPr>
          <p:nvPr/>
        </p:nvCxnSpPr>
        <p:spPr>
          <a:xfrm flipH="1" rot="10800000">
            <a:off x="2586475" y="4676679"/>
            <a:ext cx="299100" cy="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" name="Google Shape;143;g13de6ab8f5f_1_8"/>
          <p:cNvCxnSpPr>
            <a:stCxn id="119" idx="3"/>
            <a:endCxn id="124" idx="1"/>
          </p:cNvCxnSpPr>
          <p:nvPr/>
        </p:nvCxnSpPr>
        <p:spPr>
          <a:xfrm>
            <a:off x="6497548" y="4676290"/>
            <a:ext cx="108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g13de6ab8f5f_1_8"/>
          <p:cNvCxnSpPr>
            <a:stCxn id="117" idx="1"/>
            <a:endCxn id="124" idx="0"/>
          </p:cNvCxnSpPr>
          <p:nvPr/>
        </p:nvCxnSpPr>
        <p:spPr>
          <a:xfrm rot="-5400000">
            <a:off x="6383586" y="2682344"/>
            <a:ext cx="1200" cy="3416400"/>
          </a:xfrm>
          <a:prstGeom prst="bentConnector3">
            <a:avLst>
              <a:gd fmla="val 2590987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g13de6ab8f5f_1_8"/>
          <p:cNvCxnSpPr>
            <a:stCxn id="110" idx="1"/>
            <a:endCxn id="124" idx="0"/>
          </p:cNvCxnSpPr>
          <p:nvPr/>
        </p:nvCxnSpPr>
        <p:spPr>
          <a:xfrm flipH="1" rot="-5400000">
            <a:off x="4571597" y="869238"/>
            <a:ext cx="1061100" cy="5980500"/>
          </a:xfrm>
          <a:prstGeom prst="bentConnector3">
            <a:avLst>
              <a:gd fmla="val -2244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g13de6ab8f5f_1_8"/>
          <p:cNvCxnSpPr>
            <a:stCxn id="89" idx="3"/>
            <a:endCxn id="140" idx="1"/>
          </p:cNvCxnSpPr>
          <p:nvPr/>
        </p:nvCxnSpPr>
        <p:spPr>
          <a:xfrm rot="5400000">
            <a:off x="-248056" y="2435197"/>
            <a:ext cx="2949000" cy="1533600"/>
          </a:xfrm>
          <a:prstGeom prst="bentConnector4">
            <a:avLst>
              <a:gd fmla="val 7634" name="adj1"/>
              <a:gd fmla="val 10916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g13de6ab8f5f_1_8"/>
          <p:cNvCxnSpPr>
            <a:stCxn id="91" idx="3"/>
            <a:endCxn id="140" idx="1"/>
          </p:cNvCxnSpPr>
          <p:nvPr/>
        </p:nvCxnSpPr>
        <p:spPr>
          <a:xfrm rot="5400000">
            <a:off x="772388" y="1414897"/>
            <a:ext cx="2949000" cy="3574200"/>
          </a:xfrm>
          <a:prstGeom prst="bentConnector4">
            <a:avLst>
              <a:gd fmla="val 7473" name="adj1"/>
              <a:gd fmla="val 10415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g13de6ab8f5f_1_8"/>
          <p:cNvCxnSpPr>
            <a:stCxn id="130" idx="3"/>
            <a:endCxn id="140" idx="1"/>
          </p:cNvCxnSpPr>
          <p:nvPr/>
        </p:nvCxnSpPr>
        <p:spPr>
          <a:xfrm rot="5400000">
            <a:off x="1804877" y="381904"/>
            <a:ext cx="2949600" cy="5640000"/>
          </a:xfrm>
          <a:prstGeom prst="bentConnector4">
            <a:avLst>
              <a:gd fmla="val 7646" name="adj1"/>
              <a:gd fmla="val 1024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g13de6ab8f5f_1_8"/>
          <p:cNvCxnSpPr>
            <a:stCxn id="133" idx="3"/>
            <a:endCxn id="140" idx="1"/>
          </p:cNvCxnSpPr>
          <p:nvPr/>
        </p:nvCxnSpPr>
        <p:spPr>
          <a:xfrm rot="5400000">
            <a:off x="2850688" y="-656703"/>
            <a:ext cx="2942100" cy="7724400"/>
          </a:xfrm>
          <a:prstGeom prst="bentConnector4">
            <a:avLst>
              <a:gd fmla="val 7745" name="adj1"/>
              <a:gd fmla="val 10188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g13de6ab8f5f_1_8"/>
          <p:cNvSpPr txBox="1"/>
          <p:nvPr/>
        </p:nvSpPr>
        <p:spPr>
          <a:xfrm>
            <a:off x="231912" y="705533"/>
            <a:ext cx="29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01 - Pré- processamento</a:t>
            </a:r>
            <a:endParaRPr b="1" i="0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3de6ab8f5f_1_8"/>
          <p:cNvSpPr txBox="1"/>
          <p:nvPr/>
        </p:nvSpPr>
        <p:spPr>
          <a:xfrm>
            <a:off x="4604037" y="713660"/>
            <a:ext cx="29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02 - Perturbação</a:t>
            </a:r>
            <a:endParaRPr b="1" i="0" sz="13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g13de6ab8f5f_1_8"/>
          <p:cNvCxnSpPr>
            <a:endCxn id="113" idx="2"/>
          </p:cNvCxnSpPr>
          <p:nvPr/>
        </p:nvCxnSpPr>
        <p:spPr>
          <a:xfrm flipH="1" rot="10800000">
            <a:off x="328552" y="3907322"/>
            <a:ext cx="4313100" cy="1524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g13de6ab8f5f_1_8"/>
          <p:cNvSpPr txBox="1"/>
          <p:nvPr/>
        </p:nvSpPr>
        <p:spPr>
          <a:xfrm>
            <a:off x="245650" y="4019054"/>
            <a:ext cx="247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06 - Classificador 10 Fold</a:t>
            </a:r>
            <a:endParaRPr b="1" i="0" sz="130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3de6ab8f5f_1_8"/>
          <p:cNvSpPr txBox="1"/>
          <p:nvPr/>
        </p:nvSpPr>
        <p:spPr>
          <a:xfrm>
            <a:off x="6654725" y="4098046"/>
            <a:ext cx="163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07 - Correlação</a:t>
            </a:r>
            <a:endParaRPr b="1" i="0" sz="13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3de6ab8f5f_1_8"/>
          <p:cNvSpPr/>
          <p:nvPr/>
        </p:nvSpPr>
        <p:spPr>
          <a:xfrm>
            <a:off x="241950" y="2060153"/>
            <a:ext cx="8653200" cy="8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3de6ab8f5f_1_8"/>
          <p:cNvSpPr txBox="1"/>
          <p:nvPr/>
        </p:nvSpPr>
        <p:spPr>
          <a:xfrm>
            <a:off x="3279418" y="1971408"/>
            <a:ext cx="29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03 - Análises e comparações</a:t>
            </a:r>
            <a:endParaRPr b="1" i="0" sz="1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3de6ab8f5f_1_8"/>
          <p:cNvSpPr/>
          <p:nvPr/>
        </p:nvSpPr>
        <p:spPr>
          <a:xfrm>
            <a:off x="249200" y="3127574"/>
            <a:ext cx="3784800" cy="84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3de6ab8f5f_1_8"/>
          <p:cNvSpPr txBox="1"/>
          <p:nvPr/>
        </p:nvSpPr>
        <p:spPr>
          <a:xfrm>
            <a:off x="880171" y="3019891"/>
            <a:ext cx="201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04 - Medidas</a:t>
            </a:r>
            <a:endParaRPr b="1" i="0" sz="13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3de6ab8f5f_1_8"/>
          <p:cNvSpPr txBox="1"/>
          <p:nvPr/>
        </p:nvSpPr>
        <p:spPr>
          <a:xfrm>
            <a:off x="4091650" y="3019114"/>
            <a:ext cx="267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05 - Classificador Holdout</a:t>
            </a:r>
            <a:endParaRPr b="1" i="0" sz="13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