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77"/>
    <p:restoredTop sz="76899"/>
  </p:normalViewPr>
  <p:slideViewPr>
    <p:cSldViewPr snapToGrid="0" snapToObjects="1">
      <p:cViewPr varScale="1">
        <p:scale>
          <a:sx n="129" d="100"/>
          <a:sy n="129" d="100"/>
        </p:scale>
        <p:origin x="528" y="192"/>
      </p:cViewPr>
      <p:guideLst/>
    </p:cSldViewPr>
  </p:slideViewPr>
  <p:notesTextViewPr>
    <p:cViewPr>
      <p:scale>
        <a:sx n="1" d="1"/>
        <a:sy n="1" d="1"/>
      </p:scale>
      <p:origin x="0" y="-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BCE12A-DE5D-B644-B908-754F3C790D7C}" type="datetimeFigureOut">
              <a:rPr lang="en-US" smtClean="0"/>
              <a:t>10/8/19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339261-08CF-C84F-B91B-22BDC410F85A}" type="slidenum">
              <a:rPr lang="en-US" smtClean="0"/>
              <a:t>‹#›</a:t>
            </a:fld>
            <a:endParaRPr lang="en-US"/>
          </a:p>
        </p:txBody>
      </p:sp>
    </p:spTree>
    <p:extLst>
      <p:ext uri="{BB962C8B-B14F-4D97-AF65-F5344CB8AC3E}">
        <p14:creationId xmlns:p14="http://schemas.microsoft.com/office/powerpoint/2010/main" val="1658803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main groups of methods in NLP</a:t>
            </a:r>
          </a:p>
          <a:p>
            <a:pPr marL="171450" indent="-171450">
              <a:buFontTx/>
              <a:buChar char="-"/>
            </a:pPr>
            <a:r>
              <a:rPr lang="en-US" dirty="0"/>
              <a:t>rule-based approaches, for example regular express.</a:t>
            </a:r>
          </a:p>
          <a:p>
            <a:pPr marL="171450" indent="-171450">
              <a:buFontTx/>
              <a:buChar char="-"/>
            </a:pPr>
            <a:r>
              <a:rPr lang="en-US" dirty="0"/>
              <a:t>Traditional machine learning</a:t>
            </a:r>
          </a:p>
          <a:p>
            <a:pPr marL="171450" indent="-171450">
              <a:buFontTx/>
              <a:buChar char="-"/>
            </a:pPr>
            <a:r>
              <a:rPr lang="en-US" dirty="0"/>
              <a:t>Deep learning that was recently gained lost of popularity in NLP</a:t>
            </a:r>
          </a:p>
          <a:p>
            <a:pPr marL="171450" indent="-171450">
              <a:buFontTx/>
              <a:buChar char="-"/>
            </a:pPr>
            <a:endParaRPr lang="en-US" dirty="0"/>
          </a:p>
          <a:p>
            <a:pPr marL="0" indent="0">
              <a:buFontTx/>
              <a:buNone/>
            </a:pPr>
            <a:r>
              <a:rPr lang="en-US" dirty="0"/>
              <a:t>I will go through all three approaches just by example of one particular tasks, so you can get some flavor of all of them</a:t>
            </a:r>
          </a:p>
        </p:txBody>
      </p:sp>
      <p:sp>
        <p:nvSpPr>
          <p:cNvPr id="4" name="Slide Number Placeholder 3"/>
          <p:cNvSpPr>
            <a:spLocks noGrp="1"/>
          </p:cNvSpPr>
          <p:nvPr>
            <p:ph type="sldNum" sz="quarter" idx="5"/>
          </p:nvPr>
        </p:nvSpPr>
        <p:spPr/>
        <p:txBody>
          <a:bodyPr/>
          <a:lstStyle/>
          <a:p>
            <a:fld id="{F5339261-08CF-C84F-B91B-22BDC410F85A}" type="slidenum">
              <a:rPr lang="en-US" smtClean="0"/>
              <a:t>4</a:t>
            </a:fld>
            <a:endParaRPr lang="en-US"/>
          </a:p>
        </p:txBody>
      </p:sp>
    </p:spTree>
    <p:extLst>
      <p:ext uri="{BB962C8B-B14F-4D97-AF65-F5344CB8AC3E}">
        <p14:creationId xmlns:p14="http://schemas.microsoft.com/office/powerpoint/2010/main" val="2634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task is called semantic slot filling</a:t>
            </a:r>
          </a:p>
          <a:p>
            <a:r>
              <a:rPr lang="en-US" dirty="0"/>
              <a:t>You can see the query in the bottom of this slide here which says show me flights from </a:t>
            </a:r>
            <a:r>
              <a:rPr lang="en-US" dirty="0" err="1"/>
              <a:t>boston</a:t>
            </a:r>
            <a:r>
              <a:rPr lang="en-US" dirty="0"/>
              <a:t> to san Francisco on Tuesday, so you have some sequence of words, and you want to find some slots.</a:t>
            </a:r>
          </a:p>
          <a:p>
            <a:r>
              <a:rPr lang="en-US" dirty="0"/>
              <a:t>The slots would be destinations or departure or some date and something like this.</a:t>
            </a:r>
          </a:p>
          <a:p>
            <a:endParaRPr lang="en-US" dirty="0"/>
          </a:p>
          <a:p>
            <a:r>
              <a:rPr lang="en-US" dirty="0"/>
              <a:t>To fill those slots, you can use different approaches, this slide is about context-free grammars, it’s rule-based approach. This approach to show you what would be the rules to produce some words.</a:t>
            </a:r>
          </a:p>
          <a:p>
            <a:r>
              <a:rPr lang="en-US" dirty="0"/>
              <a:t>Non terminal word SHOW can produce words, show me, or can I see or something else.</a:t>
            </a:r>
          </a:p>
          <a:p>
            <a:r>
              <a:rPr lang="en-US" dirty="0"/>
              <a:t>Non terminal words ORIGIN can produce words: from CITY</a:t>
            </a:r>
          </a:p>
          <a:p>
            <a:r>
              <a:rPr lang="en-US" dirty="0"/>
              <a:t>And CITY non terminal can produce different cities.</a:t>
            </a:r>
          </a:p>
          <a:p>
            <a:endParaRPr lang="en-US" dirty="0"/>
          </a:p>
          <a:p>
            <a:r>
              <a:rPr lang="en-US" dirty="0"/>
              <a:t>Now you have this context-free grammar, you can use it to parse your data. So you can get to the sequence and say what are the non terminals that created this certain words.</a:t>
            </a:r>
          </a:p>
          <a:p>
            <a:endParaRPr lang="en-US" dirty="0"/>
          </a:p>
          <a:p>
            <a:r>
              <a:rPr lang="en-US" dirty="0"/>
              <a:t>Adv. vs </a:t>
            </a:r>
            <a:r>
              <a:rPr lang="en-US" dirty="0" err="1"/>
              <a:t>DIsAdv</a:t>
            </a:r>
            <a:r>
              <a:rPr lang="en-US" dirty="0"/>
              <a:t>.</a:t>
            </a:r>
          </a:p>
          <a:p>
            <a:pPr marL="171450" indent="-171450">
              <a:buFontTx/>
              <a:buChar char="-"/>
            </a:pPr>
            <a:r>
              <a:rPr lang="en-US" dirty="0"/>
              <a:t>Do manually, time consuming.</a:t>
            </a:r>
          </a:p>
          <a:p>
            <a:pPr marL="171450" indent="-171450">
              <a:buFontTx/>
              <a:buChar char="-"/>
            </a:pPr>
            <a:r>
              <a:rPr lang="en-US" dirty="0"/>
              <a:t>The record of this approach would be not very nice because you can’t write down all the possible cities.</a:t>
            </a:r>
          </a:p>
          <a:p>
            <a:pPr marL="171450" indent="-171450">
              <a:buFontTx/>
              <a:buChar char="-"/>
            </a:pPr>
            <a:r>
              <a:rPr lang="en-US" sz="1200" b="0" i="0" kern="1200" dirty="0">
                <a:solidFill>
                  <a:schemeClr val="tx1"/>
                </a:solidFill>
                <a:effectLst/>
                <a:latin typeface="+mn-lt"/>
                <a:ea typeface="+mn-ea"/>
                <a:cs typeface="+mn-cs"/>
              </a:rPr>
              <a:t>Usually, rule-based approaches have high precision but low recall</a:t>
            </a:r>
          </a:p>
        </p:txBody>
      </p:sp>
      <p:sp>
        <p:nvSpPr>
          <p:cNvPr id="4" name="Slide Number Placeholder 3"/>
          <p:cNvSpPr>
            <a:spLocks noGrp="1"/>
          </p:cNvSpPr>
          <p:nvPr>
            <p:ph type="sldNum" sz="quarter" idx="5"/>
          </p:nvPr>
        </p:nvSpPr>
        <p:spPr/>
        <p:txBody>
          <a:bodyPr/>
          <a:lstStyle/>
          <a:p>
            <a:fld id="{F5339261-08CF-C84F-B91B-22BDC410F85A}" type="slidenum">
              <a:rPr lang="en-US" smtClean="0"/>
              <a:t>5</a:t>
            </a:fld>
            <a:endParaRPr lang="en-US"/>
          </a:p>
        </p:txBody>
      </p:sp>
    </p:spTree>
    <p:extLst>
      <p:ext uri="{BB962C8B-B14F-4D97-AF65-F5344CB8AC3E}">
        <p14:creationId xmlns:p14="http://schemas.microsoft.com/office/powerpoint/2010/main" val="3576105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approach is to build a machine learning system, to do that we need some training data, so we need corpus with some markup.</a:t>
            </a:r>
          </a:p>
          <a:p>
            <a:r>
              <a:rPr lang="en-US" dirty="0"/>
              <a:t>So here you have a sequence of words and you know that these certain phrases have these certain texts, like origin, destination and date.</a:t>
            </a:r>
          </a:p>
          <a:p>
            <a:r>
              <a:rPr lang="en-US" dirty="0"/>
              <a:t>After you have your training data, you need to do some feature engineering, so you need to carte features like for example is the word capitalized? …</a:t>
            </a:r>
          </a:p>
          <a:p>
            <a:endParaRPr lang="en-US" dirty="0"/>
          </a:p>
          <a:p>
            <a:r>
              <a:rPr lang="en-US" dirty="0"/>
              <a:t>Then you need define your model, so the probabilistic model would for example produce the probabilities of your text given your words. Generally, these models would have some parameters and they will depend on on features that you have just generated.</a:t>
            </a:r>
          </a:p>
        </p:txBody>
      </p:sp>
      <p:sp>
        <p:nvSpPr>
          <p:cNvPr id="4" name="Slide Number Placeholder 3"/>
          <p:cNvSpPr>
            <a:spLocks noGrp="1"/>
          </p:cNvSpPr>
          <p:nvPr>
            <p:ph type="sldNum" sz="quarter" idx="5"/>
          </p:nvPr>
        </p:nvSpPr>
        <p:spPr/>
        <p:txBody>
          <a:bodyPr/>
          <a:lstStyle/>
          <a:p>
            <a:fld id="{F5339261-08CF-C84F-B91B-22BDC410F85A}" type="slidenum">
              <a:rPr lang="en-US" smtClean="0"/>
              <a:t>6</a:t>
            </a:fld>
            <a:endParaRPr lang="en-US"/>
          </a:p>
        </p:txBody>
      </p:sp>
    </p:spTree>
    <p:extLst>
      <p:ext uri="{BB962C8B-B14F-4D97-AF65-F5344CB8AC3E}">
        <p14:creationId xmlns:p14="http://schemas.microsoft.com/office/powerpoint/2010/main" val="3378424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you need define your model, so the probabilistic model would for example produce the probabilities of your text given your words. Generally, these models would have some parameters and they will depend on on features that you have just generated. And the parameters of the model should be trained. So you will need to take your train data and fit your model to this data. So you will maximize the probability of what you see by the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way you will fix the parameters of the model and you will be able to apply this model to the test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inference you will apply it and you will find the most probable text for your words with some fixed parameters. So this is called inference or test or deployment or something like that.</a:t>
            </a:r>
          </a:p>
          <a:p>
            <a:endParaRPr lang="en-US" dirty="0"/>
          </a:p>
        </p:txBody>
      </p:sp>
      <p:sp>
        <p:nvSpPr>
          <p:cNvPr id="4" name="Slide Number Placeholder 3"/>
          <p:cNvSpPr>
            <a:spLocks noGrp="1"/>
          </p:cNvSpPr>
          <p:nvPr>
            <p:ph type="sldNum" sz="quarter" idx="5"/>
          </p:nvPr>
        </p:nvSpPr>
        <p:spPr/>
        <p:txBody>
          <a:bodyPr/>
          <a:lstStyle/>
          <a:p>
            <a:fld id="{F5339261-08CF-C84F-B91B-22BDC410F85A}" type="slidenum">
              <a:rPr lang="en-US" smtClean="0"/>
              <a:t>7</a:t>
            </a:fld>
            <a:endParaRPr lang="en-US"/>
          </a:p>
        </p:txBody>
      </p:sp>
    </p:spTree>
    <p:extLst>
      <p:ext uri="{BB962C8B-B14F-4D97-AF65-F5344CB8AC3E}">
        <p14:creationId xmlns:p14="http://schemas.microsoft.com/office/powerpoint/2010/main" val="1328558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just the general framework, you have some parameters, you train them and then you apply your model, the similar thing happens for deep learning approach, there you also have this stages but usually you do not have the stage of feature generation.</a:t>
            </a:r>
          </a:p>
          <a:p>
            <a:r>
              <a:rPr lang="en-US" dirty="0"/>
              <a:t>So what you’re doing is that you just feed your sequence of words as is to some neural network. I’m not going to details into the neural network now. I just show you the idea that you feed your words just as one hot encoders. </a:t>
            </a:r>
          </a:p>
          <a:p>
            <a:endParaRPr lang="en-US" dirty="0"/>
          </a:p>
          <a:p>
            <a:r>
              <a:rPr lang="en-US" dirty="0"/>
              <a:t>As the vectors that have only one non zero element that corresponds to the number of this word in the vocabulary and lots of zeros. So you feed this vectors to some complicated neural network that has some complicated architecture and lots of parameters.  You feed this perimeters and then you apply this network to your test data to get the text out of this model. </a:t>
            </a:r>
          </a:p>
          <a:p>
            <a:endParaRPr lang="en-US" dirty="0"/>
          </a:p>
          <a:p>
            <a:r>
              <a:rPr lang="en-US" dirty="0"/>
              <a:t>Deep learning methods really nice for many tasks in NLP</a:t>
            </a:r>
          </a:p>
        </p:txBody>
      </p:sp>
      <p:sp>
        <p:nvSpPr>
          <p:cNvPr id="4" name="Slide Number Placeholder 3"/>
          <p:cNvSpPr>
            <a:spLocks noGrp="1"/>
          </p:cNvSpPr>
          <p:nvPr>
            <p:ph type="sldNum" sz="quarter" idx="5"/>
          </p:nvPr>
        </p:nvSpPr>
        <p:spPr/>
        <p:txBody>
          <a:bodyPr/>
          <a:lstStyle/>
          <a:p>
            <a:fld id="{F5339261-08CF-C84F-B91B-22BDC410F85A}" type="slidenum">
              <a:rPr lang="en-US" smtClean="0"/>
              <a:t>8</a:t>
            </a:fld>
            <a:endParaRPr lang="en-US"/>
          </a:p>
        </p:txBody>
      </p:sp>
    </p:spTree>
    <p:extLst>
      <p:ext uri="{BB962C8B-B14F-4D97-AF65-F5344CB8AC3E}">
        <p14:creationId xmlns:p14="http://schemas.microsoft.com/office/powerpoint/2010/main" val="1084350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sometimes it feels like we forget about traditional approaches, and there are some reasons not to forget about it.</a:t>
            </a:r>
          </a:p>
        </p:txBody>
      </p:sp>
      <p:sp>
        <p:nvSpPr>
          <p:cNvPr id="4" name="Slide Number Placeholder 3"/>
          <p:cNvSpPr>
            <a:spLocks noGrp="1"/>
          </p:cNvSpPr>
          <p:nvPr>
            <p:ph type="sldNum" sz="quarter" idx="5"/>
          </p:nvPr>
        </p:nvSpPr>
        <p:spPr/>
        <p:txBody>
          <a:bodyPr/>
          <a:lstStyle/>
          <a:p>
            <a:fld id="{F5339261-08CF-C84F-B91B-22BDC410F85A}" type="slidenum">
              <a:rPr lang="en-US" smtClean="0"/>
              <a:t>9</a:t>
            </a:fld>
            <a:endParaRPr lang="en-US"/>
          </a:p>
        </p:txBody>
      </p:sp>
    </p:spTree>
    <p:extLst>
      <p:ext uri="{BB962C8B-B14F-4D97-AF65-F5344CB8AC3E}">
        <p14:creationId xmlns:p14="http://schemas.microsoft.com/office/powerpoint/2010/main" val="1545092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10/8/19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10/8/19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A78D-7760-444F-B642-F9B73B467EDB}"/>
              </a:ext>
            </a:extLst>
          </p:cNvPr>
          <p:cNvSpPr>
            <a:spLocks noGrp="1"/>
          </p:cNvSpPr>
          <p:nvPr>
            <p:ph type="ctrTitle"/>
          </p:nvPr>
        </p:nvSpPr>
        <p:spPr/>
        <p:txBody>
          <a:bodyPr>
            <a:normAutofit/>
          </a:bodyPr>
          <a:lstStyle/>
          <a:p>
            <a:r>
              <a:rPr lang="en-US" sz="3800" dirty="0"/>
              <a:t>Natural language processing</a:t>
            </a:r>
          </a:p>
        </p:txBody>
      </p:sp>
      <p:sp>
        <p:nvSpPr>
          <p:cNvPr id="3" name="Subtitle 2">
            <a:extLst>
              <a:ext uri="{FF2B5EF4-FFF2-40B4-BE49-F238E27FC236}">
                <a16:creationId xmlns:a16="http://schemas.microsoft.com/office/drawing/2014/main" id="{9E65B746-353D-C84F-BC0D-873350547FC3}"/>
              </a:ext>
            </a:extLst>
          </p:cNvPr>
          <p:cNvSpPr>
            <a:spLocks noGrp="1"/>
          </p:cNvSpPr>
          <p:nvPr>
            <p:ph type="subTitle" idx="1"/>
          </p:nvPr>
        </p:nvSpPr>
        <p:spPr/>
        <p:txBody>
          <a:bodyPr/>
          <a:lstStyle/>
          <a:p>
            <a:r>
              <a:rPr lang="en-US" dirty="0"/>
              <a:t>Lecture 1 – intro</a:t>
            </a:r>
          </a:p>
        </p:txBody>
      </p:sp>
    </p:spTree>
    <p:extLst>
      <p:ext uri="{BB962C8B-B14F-4D97-AF65-F5344CB8AC3E}">
        <p14:creationId xmlns:p14="http://schemas.microsoft.com/office/powerpoint/2010/main" val="308075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963CE-4686-6F4E-B2A9-658E64D0BB37}"/>
              </a:ext>
            </a:extLst>
          </p:cNvPr>
          <p:cNvSpPr>
            <a:spLocks noGrp="1"/>
          </p:cNvSpPr>
          <p:nvPr>
            <p:ph type="title"/>
          </p:nvPr>
        </p:nvSpPr>
        <p:spPr/>
        <p:txBody>
          <a:bodyPr/>
          <a:lstStyle/>
          <a:p>
            <a:r>
              <a:rPr lang="en-US" dirty="0"/>
              <a:t>Groups</a:t>
            </a:r>
          </a:p>
        </p:txBody>
      </p:sp>
      <p:sp>
        <p:nvSpPr>
          <p:cNvPr id="3" name="Content Placeholder 2">
            <a:extLst>
              <a:ext uri="{FF2B5EF4-FFF2-40B4-BE49-F238E27FC236}">
                <a16:creationId xmlns:a16="http://schemas.microsoft.com/office/drawing/2014/main" id="{CC16D6DF-54B6-624D-B271-820D7B35B148}"/>
              </a:ext>
            </a:extLst>
          </p:cNvPr>
          <p:cNvSpPr>
            <a:spLocks noGrp="1"/>
          </p:cNvSpPr>
          <p:nvPr>
            <p:ph idx="1"/>
          </p:nvPr>
        </p:nvSpPr>
        <p:spPr/>
        <p:txBody>
          <a:bodyPr/>
          <a:lstStyle/>
          <a:p>
            <a:r>
              <a:rPr lang="en-US" dirty="0"/>
              <a:t>Split into groups for project</a:t>
            </a:r>
          </a:p>
          <a:p>
            <a:endParaRPr lang="en-US" dirty="0"/>
          </a:p>
        </p:txBody>
      </p:sp>
    </p:spTree>
    <p:extLst>
      <p:ext uri="{BB962C8B-B14F-4D97-AF65-F5344CB8AC3E}">
        <p14:creationId xmlns:p14="http://schemas.microsoft.com/office/powerpoint/2010/main" val="221288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9CA65-2D63-9044-B20A-181732E76704}"/>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923072FE-BE07-9F45-925F-AC11B9982870}"/>
              </a:ext>
            </a:extLst>
          </p:cNvPr>
          <p:cNvSpPr>
            <a:spLocks noGrp="1"/>
          </p:cNvSpPr>
          <p:nvPr>
            <p:ph idx="1"/>
          </p:nvPr>
        </p:nvSpPr>
        <p:spPr/>
        <p:txBody>
          <a:bodyPr/>
          <a:lstStyle/>
          <a:p>
            <a:r>
              <a:rPr lang="en-US" dirty="0"/>
              <a:t>Learn how to solve common NLP problems using classical and deep learning approaches.</a:t>
            </a:r>
          </a:p>
          <a:p>
            <a:endParaRPr lang="en-US" dirty="0"/>
          </a:p>
        </p:txBody>
      </p:sp>
    </p:spTree>
    <p:extLst>
      <p:ext uri="{BB962C8B-B14F-4D97-AF65-F5344CB8AC3E}">
        <p14:creationId xmlns:p14="http://schemas.microsoft.com/office/powerpoint/2010/main" val="3730595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5ABC-286D-7C4A-8D8B-687AD4764137}"/>
              </a:ext>
            </a:extLst>
          </p:cNvPr>
          <p:cNvSpPr>
            <a:spLocks noGrp="1"/>
          </p:cNvSpPr>
          <p:nvPr>
            <p:ph type="title"/>
          </p:nvPr>
        </p:nvSpPr>
        <p:spPr/>
        <p:txBody>
          <a:bodyPr/>
          <a:lstStyle/>
          <a:p>
            <a:r>
              <a:rPr lang="en-US" dirty="0"/>
              <a:t>Prerequisites check</a:t>
            </a:r>
          </a:p>
        </p:txBody>
      </p:sp>
      <p:sp>
        <p:nvSpPr>
          <p:cNvPr id="3" name="Content Placeholder 2">
            <a:extLst>
              <a:ext uri="{FF2B5EF4-FFF2-40B4-BE49-F238E27FC236}">
                <a16:creationId xmlns:a16="http://schemas.microsoft.com/office/drawing/2014/main" id="{0948E3A5-16CC-F54A-BB71-078AF52CB02F}"/>
              </a:ext>
            </a:extLst>
          </p:cNvPr>
          <p:cNvSpPr>
            <a:spLocks noGrp="1"/>
          </p:cNvSpPr>
          <p:nvPr>
            <p:ph idx="1"/>
          </p:nvPr>
        </p:nvSpPr>
        <p:spPr/>
        <p:txBody>
          <a:bodyPr>
            <a:normAutofit lnSpcReduction="10000"/>
          </a:bodyPr>
          <a:lstStyle/>
          <a:p>
            <a:r>
              <a:rPr lang="en-US" dirty="0"/>
              <a:t>Product rule, sum rule, </a:t>
            </a:r>
            <a:r>
              <a:rPr lang="en-US" dirty="0" err="1"/>
              <a:t>Bayes’s</a:t>
            </a:r>
            <a:r>
              <a:rPr lang="en-US" dirty="0"/>
              <a:t> theorem, likelihood maximization</a:t>
            </a:r>
          </a:p>
          <a:p>
            <a:r>
              <a:rPr lang="en-US" dirty="0"/>
              <a:t>Classification, clustering, and regression tasks in machine learning</a:t>
            </a:r>
          </a:p>
          <a:p>
            <a:r>
              <a:rPr lang="en-US" dirty="0"/>
              <a:t>Loss functions, training vs inference, overfitting problem</a:t>
            </a:r>
          </a:p>
          <a:p>
            <a:r>
              <a:rPr lang="en-US" dirty="0"/>
              <a:t>Optimization techniques, e.g. (stochastic) gradient descent</a:t>
            </a:r>
          </a:p>
          <a:p>
            <a:r>
              <a:rPr lang="en-US" dirty="0"/>
              <a:t>Deep learning architectures, e.g. Recurrent and Convolutional Neural Networks</a:t>
            </a:r>
          </a:p>
          <a:p>
            <a:r>
              <a:rPr lang="en-US" dirty="0"/>
              <a:t>Python/Java programming and willingness to learn new tool, e.g. </a:t>
            </a:r>
            <a:r>
              <a:rPr lang="en-US" dirty="0" err="1"/>
              <a:t>Tensorflow</a:t>
            </a:r>
            <a:r>
              <a:rPr lang="en-US" dirty="0"/>
              <a:t>.</a:t>
            </a:r>
          </a:p>
          <a:p>
            <a:pPr lvl="1"/>
            <a:r>
              <a:rPr lang="en-US" dirty="0"/>
              <a:t>We expect your familiarity with Python, since all assignments in this course will use Python, also the Java skill, the project will use Java.</a:t>
            </a:r>
          </a:p>
          <a:p>
            <a:r>
              <a:rPr lang="en-US" dirty="0"/>
              <a:t>Hardware for the course</a:t>
            </a:r>
          </a:p>
          <a:p>
            <a:pPr lvl="1"/>
            <a:r>
              <a:rPr lang="en-US" dirty="0"/>
              <a:t>We suggest use own hardware, like laptop, </a:t>
            </a:r>
            <a:r>
              <a:rPr lang="en-US" dirty="0" err="1"/>
              <a:t>SoB</a:t>
            </a:r>
            <a:r>
              <a:rPr lang="en-US" dirty="0"/>
              <a:t>(Raspberry Pi, ASUS Tinker Board …)</a:t>
            </a:r>
          </a:p>
          <a:p>
            <a:endParaRPr lang="en-US" dirty="0"/>
          </a:p>
        </p:txBody>
      </p:sp>
    </p:spTree>
    <p:extLst>
      <p:ext uri="{BB962C8B-B14F-4D97-AF65-F5344CB8AC3E}">
        <p14:creationId xmlns:p14="http://schemas.microsoft.com/office/powerpoint/2010/main" val="205576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3387-3472-CF44-9F4C-C17086E6D777}"/>
              </a:ext>
            </a:extLst>
          </p:cNvPr>
          <p:cNvSpPr>
            <a:spLocks noGrp="1"/>
          </p:cNvSpPr>
          <p:nvPr>
            <p:ph type="title"/>
          </p:nvPr>
        </p:nvSpPr>
        <p:spPr/>
        <p:txBody>
          <a:bodyPr/>
          <a:lstStyle/>
          <a:p>
            <a:r>
              <a:rPr lang="en-US" dirty="0"/>
              <a:t>Main approaches in NLP</a:t>
            </a:r>
          </a:p>
        </p:txBody>
      </p:sp>
      <p:sp>
        <p:nvSpPr>
          <p:cNvPr id="3" name="Content Placeholder 2">
            <a:extLst>
              <a:ext uri="{FF2B5EF4-FFF2-40B4-BE49-F238E27FC236}">
                <a16:creationId xmlns:a16="http://schemas.microsoft.com/office/drawing/2014/main" id="{A67729AA-EB2F-C140-8609-6094C152DD00}"/>
              </a:ext>
            </a:extLst>
          </p:cNvPr>
          <p:cNvSpPr>
            <a:spLocks noGrp="1"/>
          </p:cNvSpPr>
          <p:nvPr>
            <p:ph idx="1"/>
          </p:nvPr>
        </p:nvSpPr>
        <p:spPr/>
        <p:txBody>
          <a:bodyPr>
            <a:normAutofit fontScale="85000" lnSpcReduction="20000"/>
          </a:bodyPr>
          <a:lstStyle/>
          <a:p>
            <a:r>
              <a:rPr lang="en-US" dirty="0"/>
              <a:t>Rule-based methods</a:t>
            </a:r>
          </a:p>
          <a:p>
            <a:pPr lvl="1"/>
            <a:r>
              <a:rPr lang="en-US" dirty="0"/>
              <a:t>Regular expressions</a:t>
            </a:r>
          </a:p>
          <a:p>
            <a:pPr lvl="1"/>
            <a:r>
              <a:rPr lang="en-US" dirty="0"/>
              <a:t>Context-free grammars</a:t>
            </a:r>
          </a:p>
          <a:p>
            <a:pPr lvl="1"/>
            <a:r>
              <a:rPr lang="en-US" dirty="0"/>
              <a:t>…</a:t>
            </a:r>
          </a:p>
          <a:p>
            <a:r>
              <a:rPr lang="en-US" dirty="0"/>
              <a:t>Probabilistic modeling and machine learning</a:t>
            </a:r>
          </a:p>
          <a:p>
            <a:pPr lvl="1"/>
            <a:r>
              <a:rPr lang="en-US" dirty="0"/>
              <a:t>Likelihood maximization</a:t>
            </a:r>
          </a:p>
          <a:p>
            <a:pPr lvl="1"/>
            <a:r>
              <a:rPr lang="en-US" dirty="0"/>
              <a:t>Linear classifiers</a:t>
            </a:r>
          </a:p>
          <a:p>
            <a:pPr lvl="1"/>
            <a:r>
              <a:rPr lang="en-US" dirty="0"/>
              <a:t>…</a:t>
            </a:r>
          </a:p>
          <a:p>
            <a:r>
              <a:rPr lang="en-US" dirty="0"/>
              <a:t>Deep learning</a:t>
            </a:r>
          </a:p>
          <a:p>
            <a:pPr lvl="1"/>
            <a:r>
              <a:rPr lang="en-US" dirty="0"/>
              <a:t>Recurrent Neural Networks</a:t>
            </a:r>
          </a:p>
          <a:p>
            <a:pPr lvl="1"/>
            <a:r>
              <a:rPr lang="en-US" dirty="0"/>
              <a:t>Convolutional Neural Networks</a:t>
            </a:r>
          </a:p>
          <a:p>
            <a:pPr lvl="1"/>
            <a:r>
              <a:rPr lang="en-US" dirty="0"/>
              <a:t>…</a:t>
            </a:r>
          </a:p>
        </p:txBody>
      </p:sp>
      <p:pic>
        <p:nvPicPr>
          <p:cNvPr id="4" name="Picture 3">
            <a:extLst>
              <a:ext uri="{FF2B5EF4-FFF2-40B4-BE49-F238E27FC236}">
                <a16:creationId xmlns:a16="http://schemas.microsoft.com/office/drawing/2014/main" id="{67622433-0064-554E-80DC-BBBAC7395DCA}"/>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127400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04B8-08AD-3347-A522-C1A3E7DA1E7E}"/>
              </a:ext>
            </a:extLst>
          </p:cNvPr>
          <p:cNvSpPr>
            <a:spLocks noGrp="1"/>
          </p:cNvSpPr>
          <p:nvPr>
            <p:ph type="title"/>
          </p:nvPr>
        </p:nvSpPr>
        <p:spPr/>
        <p:txBody>
          <a:bodyPr/>
          <a:lstStyle/>
          <a:p>
            <a:r>
              <a:rPr lang="en-US" dirty="0"/>
              <a:t>Semantic slot filling: </a:t>
            </a:r>
            <a:r>
              <a:rPr lang="en-US" dirty="0" err="1"/>
              <a:t>cfg</a:t>
            </a:r>
            <a:endParaRPr lang="en-US" dirty="0"/>
          </a:p>
        </p:txBody>
      </p:sp>
      <p:sp>
        <p:nvSpPr>
          <p:cNvPr id="3" name="Content Placeholder 2">
            <a:extLst>
              <a:ext uri="{FF2B5EF4-FFF2-40B4-BE49-F238E27FC236}">
                <a16:creationId xmlns:a16="http://schemas.microsoft.com/office/drawing/2014/main" id="{543096E7-F321-894B-B246-67998E1341F6}"/>
              </a:ext>
            </a:extLst>
          </p:cNvPr>
          <p:cNvSpPr>
            <a:spLocks noGrp="1"/>
          </p:cNvSpPr>
          <p:nvPr>
            <p:ph idx="1"/>
          </p:nvPr>
        </p:nvSpPr>
        <p:spPr/>
        <p:txBody>
          <a:bodyPr/>
          <a:lstStyle/>
          <a:p>
            <a:r>
              <a:rPr lang="en-US" dirty="0"/>
              <a:t>Context-Free Grammar:</a:t>
            </a:r>
          </a:p>
          <a:p>
            <a:pPr lvl="1"/>
            <a:r>
              <a:rPr lang="en-US" dirty="0"/>
              <a:t>SHOW -&gt; show me | I want | can I see | …</a:t>
            </a:r>
          </a:p>
          <a:p>
            <a:pPr lvl="1"/>
            <a:r>
              <a:rPr lang="en-US" dirty="0"/>
              <a:t>FLIGHTS -&gt; (a) flight | flights</a:t>
            </a:r>
          </a:p>
          <a:p>
            <a:pPr lvl="1"/>
            <a:r>
              <a:rPr lang="en-US" dirty="0"/>
              <a:t>ORIGIN -&gt; from CITY</a:t>
            </a:r>
          </a:p>
          <a:p>
            <a:pPr lvl="1"/>
            <a:r>
              <a:rPr lang="en-US" dirty="0"/>
              <a:t>DESTINATION –&gt; to CITY</a:t>
            </a:r>
          </a:p>
          <a:p>
            <a:pPr lvl="1"/>
            <a:r>
              <a:rPr lang="en-US" dirty="0"/>
              <a:t>CITY -&gt; Boston | San Francisco | Denver | Washington</a:t>
            </a:r>
          </a:p>
          <a:p>
            <a:r>
              <a:rPr lang="en-US" dirty="0"/>
              <a:t>Parsing</a:t>
            </a:r>
          </a:p>
          <a:p>
            <a:endParaRPr lang="en-US" dirty="0"/>
          </a:p>
        </p:txBody>
      </p:sp>
      <p:pic>
        <p:nvPicPr>
          <p:cNvPr id="4" name="Picture 3">
            <a:extLst>
              <a:ext uri="{FF2B5EF4-FFF2-40B4-BE49-F238E27FC236}">
                <a16:creationId xmlns:a16="http://schemas.microsoft.com/office/drawing/2014/main" id="{C72DE285-D061-794D-B119-74A15F699CF1}"/>
              </a:ext>
            </a:extLst>
          </p:cNvPr>
          <p:cNvPicPr>
            <a:picLocks noChangeAspect="1"/>
          </p:cNvPicPr>
          <p:nvPr/>
        </p:nvPicPr>
        <p:blipFill>
          <a:blip r:embed="rId3"/>
          <a:stretch>
            <a:fillRect/>
          </a:stretch>
        </p:blipFill>
        <p:spPr>
          <a:xfrm>
            <a:off x="3199846" y="4860235"/>
            <a:ext cx="7146787" cy="1371600"/>
          </a:xfrm>
          <a:prstGeom prst="rect">
            <a:avLst/>
          </a:prstGeom>
        </p:spPr>
      </p:pic>
    </p:spTree>
    <p:extLst>
      <p:ext uri="{BB962C8B-B14F-4D97-AF65-F5344CB8AC3E}">
        <p14:creationId xmlns:p14="http://schemas.microsoft.com/office/powerpoint/2010/main" val="1623700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02BC2-C878-6643-AEE6-07932D6AC292}"/>
              </a:ext>
            </a:extLst>
          </p:cNvPr>
          <p:cNvSpPr>
            <a:spLocks noGrp="1"/>
          </p:cNvSpPr>
          <p:nvPr>
            <p:ph type="title"/>
          </p:nvPr>
        </p:nvSpPr>
        <p:spPr/>
        <p:txBody>
          <a:bodyPr/>
          <a:lstStyle/>
          <a:p>
            <a:r>
              <a:rPr lang="en-US" dirty="0"/>
              <a:t>Semantic slot filling: </a:t>
            </a:r>
            <a:r>
              <a:rPr lang="en-US" dirty="0" err="1"/>
              <a:t>crf</a:t>
            </a:r>
            <a:endParaRPr lang="en-US" dirty="0"/>
          </a:p>
        </p:txBody>
      </p:sp>
      <p:sp>
        <p:nvSpPr>
          <p:cNvPr id="3" name="Content Placeholder 2">
            <a:extLst>
              <a:ext uri="{FF2B5EF4-FFF2-40B4-BE49-F238E27FC236}">
                <a16:creationId xmlns:a16="http://schemas.microsoft.com/office/drawing/2014/main" id="{CC2F54E3-D022-AB49-B0A7-5F29844908FF}"/>
              </a:ext>
            </a:extLst>
          </p:cNvPr>
          <p:cNvSpPr>
            <a:spLocks noGrp="1"/>
          </p:cNvSpPr>
          <p:nvPr>
            <p:ph idx="1"/>
          </p:nvPr>
        </p:nvSpPr>
        <p:spPr/>
        <p:txBody>
          <a:bodyPr>
            <a:normAutofit lnSpcReduction="10000"/>
          </a:bodyPr>
          <a:lstStyle/>
          <a:p>
            <a:r>
              <a:rPr lang="en-US" dirty="0"/>
              <a:t>Training corpus</a:t>
            </a:r>
          </a:p>
          <a:p>
            <a:endParaRPr lang="en-US" dirty="0"/>
          </a:p>
          <a:p>
            <a:endParaRPr lang="en-US" dirty="0"/>
          </a:p>
          <a:p>
            <a:endParaRPr lang="en-US" dirty="0"/>
          </a:p>
          <a:p>
            <a:r>
              <a:rPr lang="en-US" dirty="0"/>
              <a:t>Feature engineering:</a:t>
            </a:r>
          </a:p>
          <a:p>
            <a:pPr lvl="1"/>
            <a:r>
              <a:rPr lang="en-US" dirty="0"/>
              <a:t>is the word capitalized?</a:t>
            </a:r>
          </a:p>
          <a:p>
            <a:pPr lvl="1"/>
            <a:r>
              <a:rPr lang="en-US" dirty="0"/>
              <a:t>Is the word in a list of city names?</a:t>
            </a:r>
          </a:p>
          <a:p>
            <a:pPr lvl="1"/>
            <a:r>
              <a:rPr lang="en-US" dirty="0"/>
              <a:t>What is the previous word?</a:t>
            </a:r>
          </a:p>
          <a:p>
            <a:pPr lvl="1"/>
            <a:r>
              <a:rPr lang="en-US" dirty="0"/>
              <a:t>What is the previous slot?</a:t>
            </a:r>
          </a:p>
          <a:p>
            <a:pPr lvl="1"/>
            <a:r>
              <a:rPr lang="en-US" dirty="0"/>
              <a:t>…</a:t>
            </a:r>
          </a:p>
        </p:txBody>
      </p:sp>
      <p:pic>
        <p:nvPicPr>
          <p:cNvPr id="4" name="Picture 3">
            <a:extLst>
              <a:ext uri="{FF2B5EF4-FFF2-40B4-BE49-F238E27FC236}">
                <a16:creationId xmlns:a16="http://schemas.microsoft.com/office/drawing/2014/main" id="{91DC4530-F17E-9A42-8F13-EF2AC099CCDF}"/>
              </a:ext>
            </a:extLst>
          </p:cNvPr>
          <p:cNvPicPr>
            <a:picLocks noChangeAspect="1"/>
          </p:cNvPicPr>
          <p:nvPr/>
        </p:nvPicPr>
        <p:blipFill>
          <a:blip r:embed="rId3"/>
          <a:stretch>
            <a:fillRect/>
          </a:stretch>
        </p:blipFill>
        <p:spPr>
          <a:xfrm>
            <a:off x="2402578" y="2554357"/>
            <a:ext cx="6697869" cy="1041675"/>
          </a:xfrm>
          <a:prstGeom prst="rect">
            <a:avLst/>
          </a:prstGeom>
        </p:spPr>
      </p:pic>
    </p:spTree>
    <p:extLst>
      <p:ext uri="{BB962C8B-B14F-4D97-AF65-F5344CB8AC3E}">
        <p14:creationId xmlns:p14="http://schemas.microsoft.com/office/powerpoint/2010/main" val="205755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A986-90CB-D44E-BDD0-A9997AC33166}"/>
              </a:ext>
            </a:extLst>
          </p:cNvPr>
          <p:cNvSpPr>
            <a:spLocks noGrp="1"/>
          </p:cNvSpPr>
          <p:nvPr>
            <p:ph type="title"/>
          </p:nvPr>
        </p:nvSpPr>
        <p:spPr/>
        <p:txBody>
          <a:bodyPr/>
          <a:lstStyle/>
          <a:p>
            <a:r>
              <a:rPr lang="en-US" dirty="0"/>
              <a:t>Semantic slot filling: </a:t>
            </a:r>
            <a:r>
              <a:rPr lang="en-US" dirty="0" err="1"/>
              <a:t>crf</a:t>
            </a:r>
            <a:endParaRPr lang="en-US" dirty="0"/>
          </a:p>
        </p:txBody>
      </p:sp>
      <p:sp>
        <p:nvSpPr>
          <p:cNvPr id="3" name="Content Placeholder 2">
            <a:extLst>
              <a:ext uri="{FF2B5EF4-FFF2-40B4-BE49-F238E27FC236}">
                <a16:creationId xmlns:a16="http://schemas.microsoft.com/office/drawing/2014/main" id="{FADB3C5D-66D4-4D45-BB74-00C469300DE0}"/>
              </a:ext>
            </a:extLst>
          </p:cNvPr>
          <p:cNvSpPr>
            <a:spLocks noGrp="1"/>
          </p:cNvSpPr>
          <p:nvPr>
            <p:ph idx="1"/>
          </p:nvPr>
        </p:nvSpPr>
        <p:spPr/>
        <p:txBody>
          <a:bodyPr/>
          <a:lstStyle/>
          <a:p>
            <a:r>
              <a:rPr lang="en-US" dirty="0"/>
              <a:t>Probabilistic graphical model:</a:t>
            </a:r>
          </a:p>
          <a:p>
            <a:pPr lvl="1"/>
            <a:r>
              <a:rPr lang="en-US" dirty="0"/>
              <a:t>Conditional random field (CRF)</a:t>
            </a:r>
          </a:p>
          <a:p>
            <a:pPr lvl="1"/>
            <a:endParaRPr lang="en-US" dirty="0"/>
          </a:p>
          <a:p>
            <a:endParaRPr lang="en-US" dirty="0"/>
          </a:p>
          <a:p>
            <a:r>
              <a:rPr lang="en-US" dirty="0"/>
              <a:t>Training:</a:t>
            </a:r>
          </a:p>
          <a:p>
            <a:endParaRPr lang="en-US" dirty="0"/>
          </a:p>
          <a:p>
            <a:endParaRPr lang="en-US" dirty="0"/>
          </a:p>
          <a:p>
            <a:r>
              <a:rPr lang="en-US" dirty="0"/>
              <a:t>Inference: </a:t>
            </a:r>
          </a:p>
        </p:txBody>
      </p:sp>
      <p:pic>
        <p:nvPicPr>
          <p:cNvPr id="4" name="Picture 3">
            <a:extLst>
              <a:ext uri="{FF2B5EF4-FFF2-40B4-BE49-F238E27FC236}">
                <a16:creationId xmlns:a16="http://schemas.microsoft.com/office/drawing/2014/main" id="{08EAD5CD-E40B-AA40-BFB3-521970C2408B}"/>
              </a:ext>
            </a:extLst>
          </p:cNvPr>
          <p:cNvPicPr>
            <a:picLocks noChangeAspect="1"/>
          </p:cNvPicPr>
          <p:nvPr/>
        </p:nvPicPr>
        <p:blipFill>
          <a:blip r:embed="rId3"/>
          <a:stretch>
            <a:fillRect/>
          </a:stretch>
        </p:blipFill>
        <p:spPr>
          <a:xfrm>
            <a:off x="4390335" y="2813602"/>
            <a:ext cx="3987800" cy="952500"/>
          </a:xfrm>
          <a:prstGeom prst="rect">
            <a:avLst/>
          </a:prstGeom>
        </p:spPr>
      </p:pic>
      <p:pic>
        <p:nvPicPr>
          <p:cNvPr id="5" name="Picture 4">
            <a:extLst>
              <a:ext uri="{FF2B5EF4-FFF2-40B4-BE49-F238E27FC236}">
                <a16:creationId xmlns:a16="http://schemas.microsoft.com/office/drawing/2014/main" id="{679F2823-E260-5043-BDB6-2B3B5F91BC15}"/>
              </a:ext>
            </a:extLst>
          </p:cNvPr>
          <p:cNvPicPr>
            <a:picLocks noChangeAspect="1"/>
          </p:cNvPicPr>
          <p:nvPr/>
        </p:nvPicPr>
        <p:blipFill>
          <a:blip r:embed="rId4"/>
          <a:stretch>
            <a:fillRect/>
          </a:stretch>
        </p:blipFill>
        <p:spPr>
          <a:xfrm>
            <a:off x="4390335" y="4348369"/>
            <a:ext cx="3683000" cy="685800"/>
          </a:xfrm>
          <a:prstGeom prst="rect">
            <a:avLst/>
          </a:prstGeom>
        </p:spPr>
      </p:pic>
      <p:pic>
        <p:nvPicPr>
          <p:cNvPr id="6" name="Picture 5">
            <a:extLst>
              <a:ext uri="{FF2B5EF4-FFF2-40B4-BE49-F238E27FC236}">
                <a16:creationId xmlns:a16="http://schemas.microsoft.com/office/drawing/2014/main" id="{BD01444D-30FD-3145-8855-E4C556F45B80}"/>
              </a:ext>
            </a:extLst>
          </p:cNvPr>
          <p:cNvPicPr>
            <a:picLocks noChangeAspect="1"/>
          </p:cNvPicPr>
          <p:nvPr/>
        </p:nvPicPr>
        <p:blipFill>
          <a:blip r:embed="rId5"/>
          <a:stretch>
            <a:fillRect/>
          </a:stretch>
        </p:blipFill>
        <p:spPr>
          <a:xfrm>
            <a:off x="4390335" y="5705199"/>
            <a:ext cx="3517900" cy="635000"/>
          </a:xfrm>
          <a:prstGeom prst="rect">
            <a:avLst/>
          </a:prstGeom>
        </p:spPr>
      </p:pic>
    </p:spTree>
    <p:extLst>
      <p:ext uri="{BB962C8B-B14F-4D97-AF65-F5344CB8AC3E}">
        <p14:creationId xmlns:p14="http://schemas.microsoft.com/office/powerpoint/2010/main" val="237725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702E-F60F-444D-886D-2C2E51750D10}"/>
              </a:ext>
            </a:extLst>
          </p:cNvPr>
          <p:cNvSpPr>
            <a:spLocks noGrp="1"/>
          </p:cNvSpPr>
          <p:nvPr>
            <p:ph type="title"/>
          </p:nvPr>
        </p:nvSpPr>
        <p:spPr/>
        <p:txBody>
          <a:bodyPr/>
          <a:lstStyle/>
          <a:p>
            <a:r>
              <a:rPr lang="en-US" dirty="0"/>
              <a:t>Semantic slot filling: </a:t>
            </a:r>
            <a:r>
              <a:rPr lang="en-US" dirty="0" err="1"/>
              <a:t>lstm</a:t>
            </a:r>
            <a:endParaRPr lang="en-US" dirty="0"/>
          </a:p>
        </p:txBody>
      </p:sp>
      <p:sp>
        <p:nvSpPr>
          <p:cNvPr id="3" name="Content Placeholder 2">
            <a:extLst>
              <a:ext uri="{FF2B5EF4-FFF2-40B4-BE49-F238E27FC236}">
                <a16:creationId xmlns:a16="http://schemas.microsoft.com/office/drawing/2014/main" id="{C9C2DE27-3EB7-5A4B-810A-B170E51DDA66}"/>
              </a:ext>
            </a:extLst>
          </p:cNvPr>
          <p:cNvSpPr>
            <a:spLocks noGrp="1"/>
          </p:cNvSpPr>
          <p:nvPr>
            <p:ph idx="1"/>
          </p:nvPr>
        </p:nvSpPr>
        <p:spPr/>
        <p:txBody>
          <a:bodyPr/>
          <a:lstStyle/>
          <a:p>
            <a:r>
              <a:rPr lang="en-US" dirty="0"/>
              <a:t>Big training corpus</a:t>
            </a:r>
          </a:p>
          <a:p>
            <a:r>
              <a:rPr lang="en-US" dirty="0"/>
              <a:t>No feature generation</a:t>
            </a:r>
          </a:p>
          <a:p>
            <a:r>
              <a:rPr lang="en-US" dirty="0"/>
              <a:t>Defining the model</a:t>
            </a:r>
          </a:p>
          <a:p>
            <a:r>
              <a:rPr lang="en-US" dirty="0"/>
              <a:t>Training and inference</a:t>
            </a:r>
          </a:p>
          <a:p>
            <a:endParaRPr lang="en-US" dirty="0"/>
          </a:p>
          <a:p>
            <a:endParaRPr lang="en-US" dirty="0"/>
          </a:p>
        </p:txBody>
      </p:sp>
      <p:pic>
        <p:nvPicPr>
          <p:cNvPr id="4" name="Picture 3">
            <a:extLst>
              <a:ext uri="{FF2B5EF4-FFF2-40B4-BE49-F238E27FC236}">
                <a16:creationId xmlns:a16="http://schemas.microsoft.com/office/drawing/2014/main" id="{48761B09-C40A-E449-9488-99A9A12FAE79}"/>
              </a:ext>
            </a:extLst>
          </p:cNvPr>
          <p:cNvPicPr>
            <a:picLocks noChangeAspect="1"/>
          </p:cNvPicPr>
          <p:nvPr/>
        </p:nvPicPr>
        <p:blipFill>
          <a:blip r:embed="rId3"/>
          <a:stretch>
            <a:fillRect/>
          </a:stretch>
        </p:blipFill>
        <p:spPr>
          <a:xfrm>
            <a:off x="4308061" y="2693228"/>
            <a:ext cx="5842000" cy="1968500"/>
          </a:xfrm>
          <a:prstGeom prst="rect">
            <a:avLst/>
          </a:prstGeom>
        </p:spPr>
      </p:pic>
    </p:spTree>
    <p:extLst>
      <p:ext uri="{BB962C8B-B14F-4D97-AF65-F5344CB8AC3E}">
        <p14:creationId xmlns:p14="http://schemas.microsoft.com/office/powerpoint/2010/main" val="4279936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0735-7808-BC4D-9F32-3149AB3CC323}"/>
              </a:ext>
            </a:extLst>
          </p:cNvPr>
          <p:cNvSpPr>
            <a:spLocks noGrp="1"/>
          </p:cNvSpPr>
          <p:nvPr>
            <p:ph type="title"/>
          </p:nvPr>
        </p:nvSpPr>
        <p:spPr/>
        <p:txBody>
          <a:bodyPr/>
          <a:lstStyle/>
          <a:p>
            <a:r>
              <a:rPr lang="en-US" dirty="0"/>
              <a:t>Deep learning vs. traditional </a:t>
            </a:r>
            <a:r>
              <a:rPr lang="en-US" dirty="0" err="1"/>
              <a:t>nlp</a:t>
            </a:r>
            <a:endParaRPr lang="en-US" dirty="0"/>
          </a:p>
        </p:txBody>
      </p:sp>
      <p:sp>
        <p:nvSpPr>
          <p:cNvPr id="3" name="Content Placeholder 2">
            <a:extLst>
              <a:ext uri="{FF2B5EF4-FFF2-40B4-BE49-F238E27FC236}">
                <a16:creationId xmlns:a16="http://schemas.microsoft.com/office/drawing/2014/main" id="{4528FB86-AC05-DD4B-860B-06F18A3AE63D}"/>
              </a:ext>
            </a:extLst>
          </p:cNvPr>
          <p:cNvSpPr>
            <a:spLocks noGrp="1"/>
          </p:cNvSpPr>
          <p:nvPr>
            <p:ph idx="1"/>
          </p:nvPr>
        </p:nvSpPr>
        <p:spPr/>
        <p:txBody>
          <a:bodyPr/>
          <a:lstStyle/>
          <a:p>
            <a:r>
              <a:rPr lang="en-US" dirty="0"/>
              <a:t>Why do we need to study traditional NLP?</a:t>
            </a:r>
          </a:p>
          <a:p>
            <a:pPr lvl="1"/>
            <a:r>
              <a:rPr lang="en-US" dirty="0"/>
              <a:t>Perform good enough in many tasks</a:t>
            </a:r>
          </a:p>
          <a:p>
            <a:pPr lvl="2"/>
            <a:r>
              <a:rPr lang="en-US" dirty="0"/>
              <a:t>Example: sequence labeling</a:t>
            </a:r>
          </a:p>
          <a:p>
            <a:pPr lvl="1"/>
            <a:r>
              <a:rPr lang="en-US" dirty="0"/>
              <a:t>Allow us not to be blinded with the hype</a:t>
            </a:r>
          </a:p>
          <a:p>
            <a:pPr lvl="2"/>
            <a:r>
              <a:rPr lang="en-US" dirty="0"/>
              <a:t>Example: word2vec / distributional semantics</a:t>
            </a:r>
          </a:p>
          <a:p>
            <a:pPr lvl="1"/>
            <a:r>
              <a:rPr lang="en-US" dirty="0"/>
              <a:t>Can help to further improve DL models</a:t>
            </a:r>
          </a:p>
          <a:p>
            <a:pPr lvl="2"/>
            <a:r>
              <a:rPr lang="en-US" dirty="0"/>
              <a:t>Example: word alignment priors in machine translation</a:t>
            </a:r>
          </a:p>
        </p:txBody>
      </p:sp>
    </p:spTree>
    <p:extLst>
      <p:ext uri="{BB962C8B-B14F-4D97-AF65-F5344CB8AC3E}">
        <p14:creationId xmlns:p14="http://schemas.microsoft.com/office/powerpoint/2010/main" val="31219535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1529</TotalTime>
  <Words>1111</Words>
  <Application>Microsoft Macintosh PowerPoint</Application>
  <PresentationFormat>Widescreen</PresentationFormat>
  <Paragraphs>113</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Natural language processing</vt:lpstr>
      <vt:lpstr>Objectives</vt:lpstr>
      <vt:lpstr>Prerequisites check</vt:lpstr>
      <vt:lpstr>Main approaches in NLP</vt:lpstr>
      <vt:lpstr>Semantic slot filling: cfg</vt:lpstr>
      <vt:lpstr>Semantic slot filling: crf</vt:lpstr>
      <vt:lpstr>Semantic slot filling: crf</vt:lpstr>
      <vt:lpstr>Semantic slot filling: lstm</vt:lpstr>
      <vt:lpstr>Deep learning vs. traditional nlp</vt:lpstr>
      <vt:lpstr>Groups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zhijiang chen</dc:creator>
  <cp:lastModifiedBy>zhijiang chen</cp:lastModifiedBy>
  <cp:revision>15</cp:revision>
  <dcterms:created xsi:type="dcterms:W3CDTF">2019-10-08T20:03:41Z</dcterms:created>
  <dcterms:modified xsi:type="dcterms:W3CDTF">2019-10-09T21:32:57Z</dcterms:modified>
</cp:coreProperties>
</file>