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67" d="100"/>
          <a:sy n="67" d="100"/>
        </p:scale>
        <p:origin x="1392"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97DCFD-6037-4B2C-95C2-B3B9E0B525EB}" type="datetimeFigureOut">
              <a:rPr lang="pt-BR" smtClean="0"/>
              <a:t>19/10/2017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5C8C2B-2FC5-40AD-A640-19BAF995D1E6}" type="slidenum">
              <a:rPr lang="pt-BR" smtClean="0"/>
              <a:t>‹nº›</a:t>
            </a:fld>
            <a:endParaRPr lang="pt-BR"/>
          </a:p>
        </p:txBody>
      </p:sp>
    </p:spTree>
    <p:extLst>
      <p:ext uri="{BB962C8B-B14F-4D97-AF65-F5344CB8AC3E}">
        <p14:creationId xmlns:p14="http://schemas.microsoft.com/office/powerpoint/2010/main" val="37372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A5C8C2B-2FC5-40AD-A640-19BAF995D1E6}" type="slidenum">
              <a:rPr lang="pt-BR" smtClean="0"/>
              <a:t>1</a:t>
            </a:fld>
            <a:endParaRPr lang="pt-BR"/>
          </a:p>
        </p:txBody>
      </p:sp>
    </p:spTree>
    <p:extLst>
      <p:ext uri="{BB962C8B-B14F-4D97-AF65-F5344CB8AC3E}">
        <p14:creationId xmlns:p14="http://schemas.microsoft.com/office/powerpoint/2010/main" val="138309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pt-BR" smtClean="0"/>
              <a:t>Clique para editar o título mestre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E31565B-6484-4BBA-91AB-64FDC01BD0C2}" type="datetime1">
              <a:rPr lang="pt-BR" smtClean="0"/>
              <a:t>19/10/2017</a:t>
            </a:fld>
            <a:endParaRPr lang="pt-B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pt-B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1B6237D-0FEF-4D7B-BF9B-A0833F23A5F7}" type="slidenum">
              <a:rPr lang="pt-BR" smtClean="0"/>
              <a:t>‹nº›</a:t>
            </a:fld>
            <a:endParaRPr lang="pt-B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4052BD22-D209-4A1F-8C98-5D0ABE5851CC}" type="datetime1">
              <a:rPr lang="pt-BR" smtClean="0"/>
              <a:t>19/10/2017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B6237D-0FEF-4D7B-BF9B-A0833F23A5F7}"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pt-BR" smtClean="0"/>
              <a:t>Clique para editar o título mestre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D49D28D-0076-45DF-8165-90B7FB8D63E3}" type="datetime1">
              <a:rPr lang="pt-BR" smtClean="0"/>
              <a:t>19/10/2017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B6237D-0FEF-4D7B-BF9B-A0833F23A5F7}"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295D3B3-059F-49BE-A4F5-EB489FE925D4}" type="datetime1">
              <a:rPr lang="pt-BR" smtClean="0"/>
              <a:t>19/10/2017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B6237D-0FEF-4D7B-BF9B-A0833F23A5F7}"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4D83539-D7EE-434C-B08C-5C17BC2C5638}" type="datetime1">
              <a:rPr lang="pt-BR" smtClean="0"/>
              <a:t>19/10/2017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B6237D-0FEF-4D7B-BF9B-A0833F23A5F7}"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5" name="Date Placeholder 4"/>
          <p:cNvSpPr>
            <a:spLocks noGrp="1"/>
          </p:cNvSpPr>
          <p:nvPr>
            <p:ph type="dt" sz="half" idx="10"/>
          </p:nvPr>
        </p:nvSpPr>
        <p:spPr/>
        <p:txBody>
          <a:bodyPr/>
          <a:lstStyle/>
          <a:p>
            <a:fld id="{D1C31587-9AB9-4BE9-AB05-AF56CB0FFE1B}" type="datetime1">
              <a:rPr lang="pt-BR" smtClean="0"/>
              <a:t>19/10/2017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1B6237D-0FEF-4D7B-BF9B-A0833F23A5F7}" type="slidenum">
              <a:rPr lang="pt-BR" smtClean="0"/>
              <a:t>‹nº›</a:t>
            </a:fld>
            <a:endParaRPr lang="pt-BR"/>
          </a:p>
        </p:txBody>
      </p:sp>
      <p:sp>
        <p:nvSpPr>
          <p:cNvPr id="9" name="Content Placeholder 8"/>
          <p:cNvSpPr>
            <a:spLocks noGrp="1"/>
          </p:cNvSpPr>
          <p:nvPr>
            <p:ph sz="quarter" idx="13"/>
          </p:nvPr>
        </p:nvSpPr>
        <p:spPr>
          <a:xfrm>
            <a:off x="1042416" y="2313432"/>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783385-28D2-4A64-A40F-07AF32068899}" type="datetime1">
              <a:rPr lang="pt-BR" smtClean="0"/>
              <a:t>19/10/2017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1B6237D-0FEF-4D7B-BF9B-A0833F23A5F7}"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38A3E81B-7F69-4E39-8B51-58D086F514AF}" type="datetime1">
              <a:rPr lang="pt-BR" smtClean="0"/>
              <a:t>19/10/2017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1B6237D-0FEF-4D7B-BF9B-A0833F23A5F7}"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AEBBD-2D9E-4002-9DA9-A64177B92641}" type="datetime1">
              <a:rPr lang="pt-BR" smtClean="0"/>
              <a:t>19/10/2017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1B6237D-0FEF-4D7B-BF9B-A0833F23A5F7}"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F7BB3DD-6B32-42AF-8E0A-06AD85A1576D}" type="datetime1">
              <a:rPr lang="pt-BR" smtClean="0"/>
              <a:t>19/10/2017</a:t>
            </a:fld>
            <a:endParaRPr lang="pt-BR"/>
          </a:p>
        </p:txBody>
      </p:sp>
      <p:sp>
        <p:nvSpPr>
          <p:cNvPr id="7" name="Slide Number Placeholder 6"/>
          <p:cNvSpPr>
            <a:spLocks noGrp="1"/>
          </p:cNvSpPr>
          <p:nvPr>
            <p:ph type="sldNum" sz="quarter" idx="12"/>
          </p:nvPr>
        </p:nvSpPr>
        <p:spPr/>
        <p:txBody>
          <a:bodyPr/>
          <a:lstStyle/>
          <a:p>
            <a:fld id="{61B6237D-0FEF-4D7B-BF9B-A0833F23A5F7}" type="slidenum">
              <a:rPr lang="pt-BR" smtClean="0"/>
              <a:t>‹nº›</a:t>
            </a:fld>
            <a:endParaRPr lang="pt-B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pt-BR" smtClean="0"/>
              <a:t>Clique para editar o título mestre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pt-BR" smtClean="0"/>
              <a:t>Clique para editar o título mestre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1F003B52-6307-4CD5-8DA4-1C8ED81485E3}" type="datetime1">
              <a:rPr lang="pt-BR" smtClean="0"/>
              <a:t>19/10/2017</a:t>
            </a:fld>
            <a:endParaRPr lang="pt-B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7" name="Slide Number Placeholder 6"/>
          <p:cNvSpPr>
            <a:spLocks noGrp="1"/>
          </p:cNvSpPr>
          <p:nvPr>
            <p:ph type="sldNum" sz="quarter" idx="12"/>
          </p:nvPr>
        </p:nvSpPr>
        <p:spPr/>
        <p:txBody>
          <a:bodyPr/>
          <a:lstStyle/>
          <a:p>
            <a:fld id="{61B6237D-0FEF-4D7B-BF9B-A0833F23A5F7}"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7B65E48-7ADF-4335-B4D7-D2B60A87E8A4}" type="datetime1">
              <a:rPr lang="pt-BR" smtClean="0"/>
              <a:t>19/10/2017</a:t>
            </a:fld>
            <a:endParaRPr lang="pt-B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pt-B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1B6237D-0FEF-4D7B-BF9B-A0833F23A5F7}"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51520" y="332656"/>
            <a:ext cx="4104456" cy="3456384"/>
          </a:xfrm>
        </p:spPr>
        <p:txBody>
          <a:bodyPr/>
          <a:lstStyle/>
          <a:p>
            <a:pPr algn="ctr"/>
            <a:r>
              <a:rPr lang="pt-BR" sz="3200" b="1" dirty="0" smtClean="0">
                <a:solidFill>
                  <a:schemeClr val="tx1"/>
                </a:solidFill>
                <a:latin typeface="Times New Roman" pitchFamily="18" charset="0"/>
                <a:cs typeface="Times New Roman" pitchFamily="18" charset="0"/>
              </a:rPr>
              <a:t>HTML 5</a:t>
            </a:r>
            <a:endParaRPr lang="pt-BR" sz="3200" b="1" dirty="0">
              <a:solidFill>
                <a:schemeClr val="tx1"/>
              </a:solidFill>
              <a:latin typeface="Times New Roman" pitchFamily="18" charset="0"/>
              <a:cs typeface="Times New Roman" pitchFamily="18" charset="0"/>
            </a:endParaRPr>
          </a:p>
        </p:txBody>
      </p:sp>
      <p:sp>
        <p:nvSpPr>
          <p:cNvPr id="6" name="Subtítulo 2"/>
          <p:cNvSpPr>
            <a:spLocks noGrp="1"/>
          </p:cNvSpPr>
          <p:nvPr>
            <p:ph type="subTitle" idx="1"/>
          </p:nvPr>
        </p:nvSpPr>
        <p:spPr>
          <a:xfrm>
            <a:off x="395536" y="4287179"/>
            <a:ext cx="3960440" cy="1495024"/>
          </a:xfrm>
        </p:spPr>
        <p:txBody>
          <a:bodyPr>
            <a:normAutofit/>
          </a:bodyPr>
          <a:lstStyle/>
          <a:p>
            <a:pPr algn="ctr"/>
            <a:r>
              <a:rPr lang="pt-BR" b="1" dirty="0">
                <a:latin typeface="Times New Roman" pitchFamily="18" charset="0"/>
                <a:cs typeface="Times New Roman" pitchFamily="18" charset="0"/>
              </a:rPr>
              <a:t>Prof. Raphael Ribeiro Vidal</a:t>
            </a:r>
          </a:p>
          <a:p>
            <a:pPr algn="ctr"/>
            <a:r>
              <a:rPr lang="pt-BR" b="1" dirty="0">
                <a:latin typeface="Times New Roman" pitchFamily="18" charset="0"/>
                <a:cs typeface="Times New Roman" pitchFamily="18" charset="0"/>
              </a:rPr>
              <a:t>Licenciatura em Computação  - IF</a:t>
            </a:r>
          </a:p>
          <a:p>
            <a:pPr algn="ctr"/>
            <a:endParaRPr lang="pt-BR" dirty="0">
              <a:latin typeface="Times New Roman" pitchFamily="18" charset="0"/>
              <a:cs typeface="Times New Roman" pitchFamily="18" charset="0"/>
            </a:endParaRPr>
          </a:p>
          <a:p>
            <a:pPr algn="ctr"/>
            <a:r>
              <a:rPr lang="pt-BR" b="1" dirty="0" smtClean="0">
                <a:latin typeface="Times New Roman" pitchFamily="18" charset="0"/>
                <a:cs typeface="Times New Roman" pitchFamily="18" charset="0"/>
              </a:rPr>
              <a:t>raphael.r.vidal@gmail.com</a:t>
            </a:r>
            <a:endParaRPr lang="pt-BR" b="1" dirty="0">
              <a:latin typeface="Times New Roman" pitchFamily="18" charset="0"/>
              <a:cs typeface="Times New Roman" pitchFamily="18" charset="0"/>
            </a:endParaRPr>
          </a:p>
          <a:p>
            <a:endParaRPr lang="pt-BR" dirty="0"/>
          </a:p>
        </p:txBody>
      </p:sp>
    </p:spTree>
    <p:extLst>
      <p:ext uri="{BB962C8B-B14F-4D97-AF65-F5344CB8AC3E}">
        <p14:creationId xmlns:p14="http://schemas.microsoft.com/office/powerpoint/2010/main" val="4131392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10</a:t>
            </a:fld>
            <a:endParaRPr lang="pt-BR"/>
          </a:p>
        </p:txBody>
      </p:sp>
      <p:pic>
        <p:nvPicPr>
          <p:cNvPr id="5" name="Imagem 4"/>
          <p:cNvPicPr>
            <a:picLocks noChangeAspect="1"/>
          </p:cNvPicPr>
          <p:nvPr/>
        </p:nvPicPr>
        <p:blipFill rotWithShape="1">
          <a:blip r:embed="rId2"/>
          <a:srcRect l="10626" t="9381" r="17713" b="31791"/>
          <a:stretch/>
        </p:blipFill>
        <p:spPr>
          <a:xfrm>
            <a:off x="856134" y="2408273"/>
            <a:ext cx="7236086" cy="3339733"/>
          </a:xfrm>
          <a:prstGeom prst="rect">
            <a:avLst/>
          </a:prstGeom>
        </p:spPr>
      </p:pic>
    </p:spTree>
    <p:extLst>
      <p:ext uri="{BB962C8B-B14F-4D97-AF65-F5344CB8AC3E}">
        <p14:creationId xmlns:p14="http://schemas.microsoft.com/office/powerpoint/2010/main" val="118217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3. ESTRUTURA BÁSICA, DOCTYPE E CHARSETS</a:t>
            </a:r>
          </a:p>
        </p:txBody>
      </p:sp>
      <p:sp>
        <p:nvSpPr>
          <p:cNvPr id="3" name="Espaço Reservado para Conteúdo 2"/>
          <p:cNvSpPr>
            <a:spLocks noGrp="1"/>
          </p:cNvSpPr>
          <p:nvPr>
            <p:ph idx="1"/>
          </p:nvPr>
        </p:nvSpPr>
        <p:spPr>
          <a:xfrm>
            <a:off x="1043492" y="2323652"/>
            <a:ext cx="7200916" cy="3508977"/>
          </a:xfrm>
        </p:spPr>
        <p:txBody>
          <a:bodyPr>
            <a:normAutofit/>
          </a:bodyPr>
          <a:lstStyle/>
          <a:p>
            <a:pPr marL="68580" indent="0">
              <a:buNone/>
            </a:pPr>
            <a:r>
              <a:rPr lang="pt-BR" sz="2000" dirty="0"/>
              <a:t>A estrutura básica do HTML5 continua sendo a mesma das versões anteriores da linguagem, há apenas uma </a:t>
            </a:r>
            <a:r>
              <a:rPr lang="pt-BR" sz="2000" dirty="0" smtClean="0"/>
              <a:t>exceção </a:t>
            </a:r>
            <a:r>
              <a:rPr lang="pt-BR" sz="2000" dirty="0"/>
              <a:t>na escrita do </a:t>
            </a:r>
            <a:r>
              <a:rPr lang="pt-BR" sz="2000" dirty="0" err="1"/>
              <a:t>Doctype</a:t>
            </a:r>
            <a:r>
              <a:rPr lang="pt-BR" sz="2000" dirty="0"/>
              <a:t>. Segue abaixo como a estrutura básica pode ser seguida:</a:t>
            </a: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11</a:t>
            </a:fld>
            <a:endParaRPr lang="pt-BR"/>
          </a:p>
        </p:txBody>
      </p:sp>
      <p:pic>
        <p:nvPicPr>
          <p:cNvPr id="6" name="Imagem 5"/>
          <p:cNvPicPr>
            <a:picLocks noChangeAspect="1"/>
          </p:cNvPicPr>
          <p:nvPr/>
        </p:nvPicPr>
        <p:blipFill rotWithShape="1">
          <a:blip r:embed="rId2"/>
          <a:srcRect l="12201" t="31791" r="33463" b="31791"/>
          <a:stretch/>
        </p:blipFill>
        <p:spPr>
          <a:xfrm>
            <a:off x="1403648" y="3650005"/>
            <a:ext cx="6260491" cy="2359027"/>
          </a:xfrm>
          <a:prstGeom prst="rect">
            <a:avLst/>
          </a:prstGeom>
        </p:spPr>
      </p:pic>
    </p:spTree>
    <p:extLst>
      <p:ext uri="{BB962C8B-B14F-4D97-AF65-F5344CB8AC3E}">
        <p14:creationId xmlns:p14="http://schemas.microsoft.com/office/powerpoint/2010/main" val="2377767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a:t>
            </a:r>
            <a:r>
              <a:rPr lang="pt-BR" dirty="0" err="1"/>
              <a:t>Doctype</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O </a:t>
            </a:r>
            <a:r>
              <a:rPr lang="pt-BR" dirty="0" err="1"/>
              <a:t>Doctype</a:t>
            </a:r>
            <a:r>
              <a:rPr lang="pt-BR" dirty="0"/>
              <a:t> deve ser a primeira linha de código do documento antes da </a:t>
            </a:r>
            <a:r>
              <a:rPr lang="pt-BR" dirty="0" err="1"/>
              <a:t>tag</a:t>
            </a:r>
            <a:r>
              <a:rPr lang="pt-BR" dirty="0"/>
              <a:t> HTML.</a:t>
            </a:r>
          </a:p>
          <a:p>
            <a:r>
              <a:rPr lang="pt-BR" dirty="0"/>
              <a:t>&lt;!DOCTYPE </a:t>
            </a:r>
            <a:r>
              <a:rPr lang="pt-BR" dirty="0" err="1"/>
              <a:t>html</a:t>
            </a:r>
            <a:r>
              <a:rPr lang="pt-BR" dirty="0"/>
              <a:t>!&gt;</a:t>
            </a:r>
          </a:p>
          <a:p>
            <a:r>
              <a:rPr lang="pt-BR" dirty="0"/>
              <a:t>O </a:t>
            </a:r>
            <a:r>
              <a:rPr lang="pt-BR" dirty="0" err="1"/>
              <a:t>Doctype</a:t>
            </a:r>
            <a:r>
              <a:rPr lang="pt-BR" dirty="0"/>
              <a:t> indica para o navegador e para outros meios qual a especificação de código utilizar. Em</a:t>
            </a:r>
          </a:p>
          <a:p>
            <a:r>
              <a:rPr lang="pt-BR" dirty="0"/>
              <a:t>versões anteriores, era necessário referenciar o DTD diretamente no código do </a:t>
            </a:r>
            <a:r>
              <a:rPr lang="pt-BR" dirty="0" err="1"/>
              <a:t>Doctype</a:t>
            </a:r>
            <a:r>
              <a:rPr lang="pt-BR" dirty="0"/>
              <a:t>. Com o</a:t>
            </a:r>
          </a:p>
          <a:p>
            <a:r>
              <a:rPr lang="pt-BR" dirty="0"/>
              <a:t>HTML5, a referência por qual DTD utilizar é responsabilidade do Browser.</a:t>
            </a:r>
          </a:p>
          <a:p>
            <a:r>
              <a:rPr lang="pt-BR" dirty="0"/>
              <a:t>O </a:t>
            </a:r>
            <a:r>
              <a:rPr lang="pt-BR" dirty="0" err="1"/>
              <a:t>Doctype</a:t>
            </a:r>
            <a:r>
              <a:rPr lang="pt-BR" dirty="0"/>
              <a:t> não é uma </a:t>
            </a:r>
            <a:r>
              <a:rPr lang="pt-BR" dirty="0" err="1"/>
              <a:t>tag</a:t>
            </a:r>
            <a:r>
              <a:rPr lang="pt-BR" dirty="0"/>
              <a:t> do HTML, mas uma instrução para que o browser tenha informações</a:t>
            </a:r>
          </a:p>
          <a:p>
            <a:r>
              <a:rPr lang="pt-BR" dirty="0"/>
              <a:t>sobre qual versão de código a marcação foi escrita.</a:t>
            </a: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12</a:t>
            </a:fld>
            <a:endParaRPr lang="pt-BR"/>
          </a:p>
        </p:txBody>
      </p:sp>
    </p:spTree>
    <p:extLst>
      <p:ext uri="{BB962C8B-B14F-4D97-AF65-F5344CB8AC3E}">
        <p14:creationId xmlns:p14="http://schemas.microsoft.com/office/powerpoint/2010/main" val="3740471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elemento HTML </a:t>
            </a:r>
          </a:p>
        </p:txBody>
      </p:sp>
      <p:sp>
        <p:nvSpPr>
          <p:cNvPr id="3" name="Espaço Reservado para Conteúdo 2"/>
          <p:cNvSpPr>
            <a:spLocks noGrp="1"/>
          </p:cNvSpPr>
          <p:nvPr>
            <p:ph idx="1"/>
          </p:nvPr>
        </p:nvSpPr>
        <p:spPr/>
        <p:txBody>
          <a:bodyPr>
            <a:normAutofit fontScale="77500" lnSpcReduction="20000"/>
          </a:bodyPr>
          <a:lstStyle/>
          <a:p>
            <a:r>
              <a:rPr lang="pt-BR" dirty="0"/>
              <a:t>O código HTML é uma série de elementos em árvore onde alguns elementos são filhos de outros e</a:t>
            </a:r>
          </a:p>
          <a:p>
            <a:r>
              <a:rPr lang="pt-BR" dirty="0"/>
              <a:t>assim por diante. O elemento principal dessa grande árvore é sempre a </a:t>
            </a:r>
            <a:r>
              <a:rPr lang="pt-BR" dirty="0" err="1"/>
              <a:t>tag</a:t>
            </a:r>
            <a:r>
              <a:rPr lang="pt-BR" dirty="0"/>
              <a:t> HTML.</a:t>
            </a:r>
          </a:p>
          <a:p>
            <a:r>
              <a:rPr lang="pt-BR" dirty="0"/>
              <a:t>&lt;</a:t>
            </a:r>
            <a:r>
              <a:rPr lang="pt-BR" dirty="0" err="1"/>
              <a:t>html</a:t>
            </a:r>
            <a:r>
              <a:rPr lang="pt-BR" dirty="0"/>
              <a:t> </a:t>
            </a:r>
            <a:r>
              <a:rPr lang="pt-BR" dirty="0" err="1"/>
              <a:t>lang</a:t>
            </a:r>
            <a:r>
              <a:rPr lang="pt-BR" dirty="0"/>
              <a:t>=”</a:t>
            </a:r>
            <a:r>
              <a:rPr lang="pt-BR" dirty="0" err="1"/>
              <a:t>pt-br</a:t>
            </a:r>
            <a:r>
              <a:rPr lang="pt-BR" dirty="0"/>
              <a:t>”&gt;</a:t>
            </a:r>
          </a:p>
          <a:p>
            <a:r>
              <a:rPr lang="pt-BR" dirty="0"/>
              <a:t>O atributo LANG é necessário para que os </a:t>
            </a:r>
            <a:r>
              <a:rPr lang="pt-BR" dirty="0" err="1"/>
              <a:t>user-agents</a:t>
            </a:r>
            <a:r>
              <a:rPr lang="pt-BR" dirty="0"/>
              <a:t> saibam qual a linguagem principal do</a:t>
            </a:r>
          </a:p>
          <a:p>
            <a:r>
              <a:rPr lang="pt-BR" dirty="0"/>
              <a:t>documento.</a:t>
            </a:r>
          </a:p>
          <a:p>
            <a:r>
              <a:rPr lang="pt-BR" dirty="0"/>
              <a:t>Lembre-se que o atributo LANG não é restrito ao elemento HTML, ele pode ser utilizado em qualquer</a:t>
            </a:r>
          </a:p>
          <a:p>
            <a:r>
              <a:rPr lang="pt-BR" dirty="0"/>
              <a:t>outro elemento para indicar o idioma do texto representado</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13</a:t>
            </a:fld>
            <a:endParaRPr lang="pt-BR"/>
          </a:p>
        </p:txBody>
      </p:sp>
    </p:spTree>
    <p:extLst>
      <p:ext uri="{BB962C8B-B14F-4D97-AF65-F5344CB8AC3E}">
        <p14:creationId xmlns:p14="http://schemas.microsoft.com/office/powerpoint/2010/main" val="143331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HEAD</a:t>
            </a:r>
          </a:p>
        </p:txBody>
      </p:sp>
      <p:sp>
        <p:nvSpPr>
          <p:cNvPr id="3" name="Espaço Reservado para Conteúdo 2"/>
          <p:cNvSpPr>
            <a:spLocks noGrp="1"/>
          </p:cNvSpPr>
          <p:nvPr>
            <p:ph idx="1"/>
          </p:nvPr>
        </p:nvSpPr>
        <p:spPr/>
        <p:txBody>
          <a:bodyPr>
            <a:normAutofit lnSpcReduction="10000"/>
          </a:bodyPr>
          <a:lstStyle/>
          <a:p>
            <a:r>
              <a:rPr lang="pt-BR" dirty="0"/>
              <a:t>A </a:t>
            </a:r>
            <a:r>
              <a:rPr lang="pt-BR" dirty="0" err="1"/>
              <a:t>Tag</a:t>
            </a:r>
            <a:r>
              <a:rPr lang="pt-BR" dirty="0"/>
              <a:t> HEAD é onde fica toda a parte inteligente da página. No HEAD ficam os </a:t>
            </a:r>
            <a:r>
              <a:rPr lang="pt-BR" dirty="0" err="1"/>
              <a:t>metadados</a:t>
            </a:r>
            <a:r>
              <a:rPr lang="pt-BR" dirty="0"/>
              <a:t>. </a:t>
            </a:r>
            <a:r>
              <a:rPr lang="pt-BR" dirty="0" err="1"/>
              <a:t>Metadados</a:t>
            </a:r>
            <a:r>
              <a:rPr lang="pt-BR" dirty="0"/>
              <a:t> são informações sobre a página e o conteúdo ali publicado. </a:t>
            </a:r>
            <a:r>
              <a:rPr lang="pt-BR" dirty="0" err="1"/>
              <a:t>Metatag</a:t>
            </a:r>
            <a:r>
              <a:rPr lang="pt-BR" dirty="0"/>
              <a:t> </a:t>
            </a:r>
            <a:r>
              <a:rPr lang="pt-BR" dirty="0" err="1"/>
              <a:t>Charset</a:t>
            </a:r>
            <a:r>
              <a:rPr lang="pt-BR" dirty="0"/>
              <a:t> No nosso exemplo há uma </a:t>
            </a:r>
            <a:r>
              <a:rPr lang="pt-BR" dirty="0" err="1"/>
              <a:t>metatag</a:t>
            </a:r>
            <a:r>
              <a:rPr lang="pt-BR" dirty="0"/>
              <a:t> responsável por chavear qual tabela de </a:t>
            </a:r>
            <a:r>
              <a:rPr lang="pt-BR" dirty="0" err="1"/>
              <a:t>caractéres</a:t>
            </a:r>
            <a:r>
              <a:rPr lang="pt-BR" dirty="0"/>
              <a:t> a página está utilizando. Nas versões anteriores ao HTML5, essa </a:t>
            </a:r>
            <a:r>
              <a:rPr lang="pt-BR" dirty="0" err="1"/>
              <a:t>tag</a:t>
            </a:r>
            <a:r>
              <a:rPr lang="pt-BR" dirty="0"/>
              <a:t> era escrita da forma abaixo: </a:t>
            </a: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14</a:t>
            </a:fld>
            <a:endParaRPr lang="pt-BR"/>
          </a:p>
        </p:txBody>
      </p:sp>
    </p:spTree>
    <p:extLst>
      <p:ext uri="{BB962C8B-B14F-4D97-AF65-F5344CB8AC3E}">
        <p14:creationId xmlns:p14="http://schemas.microsoft.com/office/powerpoint/2010/main" val="3782746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Tag</a:t>
            </a:r>
            <a:r>
              <a:rPr lang="pt-BR" dirty="0"/>
              <a:t> LINK</a:t>
            </a:r>
          </a:p>
        </p:txBody>
      </p:sp>
      <p:sp>
        <p:nvSpPr>
          <p:cNvPr id="3" name="Espaço Reservado para Conteúdo 2"/>
          <p:cNvSpPr>
            <a:spLocks noGrp="1"/>
          </p:cNvSpPr>
          <p:nvPr>
            <p:ph idx="1"/>
          </p:nvPr>
        </p:nvSpPr>
        <p:spPr/>
        <p:txBody>
          <a:bodyPr>
            <a:normAutofit fontScale="47500" lnSpcReduction="20000"/>
          </a:bodyPr>
          <a:lstStyle/>
          <a:p>
            <a:r>
              <a:rPr lang="pt-BR" dirty="0"/>
              <a:t>Há dois tipos de links no HTML: a </a:t>
            </a:r>
            <a:r>
              <a:rPr lang="pt-BR" dirty="0" err="1"/>
              <a:t>tag</a:t>
            </a:r>
            <a:r>
              <a:rPr lang="pt-BR" dirty="0"/>
              <a:t> A, que são links que levam o usuário para outros documentos</a:t>
            </a:r>
          </a:p>
          <a:p>
            <a:r>
              <a:rPr lang="pt-BR" dirty="0"/>
              <a:t>e a </a:t>
            </a:r>
            <a:r>
              <a:rPr lang="pt-BR" dirty="0" err="1"/>
              <a:t>tag</a:t>
            </a:r>
            <a:r>
              <a:rPr lang="pt-BR" dirty="0"/>
              <a:t> LINK, que são links para fontes externas que serão usadas no documento.</a:t>
            </a:r>
          </a:p>
          <a:p>
            <a:r>
              <a:rPr lang="pt-BR" dirty="0"/>
              <a:t>No nosso exemplo há uma </a:t>
            </a:r>
            <a:r>
              <a:rPr lang="pt-BR" dirty="0" err="1"/>
              <a:t>tag</a:t>
            </a:r>
            <a:r>
              <a:rPr lang="pt-BR" dirty="0"/>
              <a:t> LINK que importa o CSS para nossa página:</a:t>
            </a:r>
          </a:p>
          <a:p>
            <a:r>
              <a:rPr lang="pt-BR" dirty="0"/>
              <a:t>&lt;link </a:t>
            </a:r>
            <a:r>
              <a:rPr lang="pt-BR" dirty="0" err="1"/>
              <a:t>rel</a:t>
            </a:r>
            <a:r>
              <a:rPr lang="pt-BR" dirty="0"/>
              <a:t>=”</a:t>
            </a:r>
            <a:r>
              <a:rPr lang="pt-BR" dirty="0" err="1"/>
              <a:t>stylesheet</a:t>
            </a:r>
            <a:r>
              <a:rPr lang="pt-BR" dirty="0"/>
              <a:t>” </a:t>
            </a:r>
            <a:r>
              <a:rPr lang="pt-BR" dirty="0" err="1"/>
              <a:t>type</a:t>
            </a:r>
            <a:r>
              <a:rPr lang="pt-BR" dirty="0"/>
              <a:t>=”</a:t>
            </a:r>
            <a:r>
              <a:rPr lang="pt-BR" dirty="0" err="1"/>
              <a:t>text</a:t>
            </a:r>
            <a:r>
              <a:rPr lang="pt-BR" dirty="0"/>
              <a:t>/</a:t>
            </a:r>
            <a:r>
              <a:rPr lang="pt-BR" dirty="0" err="1"/>
              <a:t>css</a:t>
            </a:r>
            <a:r>
              <a:rPr lang="pt-BR" dirty="0"/>
              <a:t>” </a:t>
            </a:r>
            <a:r>
              <a:rPr lang="pt-BR" dirty="0" err="1"/>
              <a:t>href</a:t>
            </a:r>
            <a:r>
              <a:rPr lang="pt-BR" dirty="0"/>
              <a:t>=”estilo.css”&gt;</a:t>
            </a:r>
          </a:p>
          <a:p>
            <a:r>
              <a:rPr lang="pt-BR" dirty="0"/>
              <a:t>O atributo </a:t>
            </a:r>
            <a:r>
              <a:rPr lang="pt-BR" dirty="0" err="1"/>
              <a:t>rel</a:t>
            </a:r>
            <a:r>
              <a:rPr lang="pt-BR" dirty="0"/>
              <a:t>=”</a:t>
            </a:r>
            <a:r>
              <a:rPr lang="pt-BR" dirty="0" err="1"/>
              <a:t>stylesheet</a:t>
            </a:r>
            <a:r>
              <a:rPr lang="pt-BR" dirty="0"/>
              <a:t>” indica que aquele link é relativo a importação de um arquivo</a:t>
            </a:r>
          </a:p>
          <a:p>
            <a:r>
              <a:rPr lang="pt-BR" dirty="0"/>
              <a:t>referente a folhas de estilo.</a:t>
            </a:r>
          </a:p>
          <a:p>
            <a:r>
              <a:rPr lang="pt-BR" dirty="0"/>
              <a:t>Há outros valores para o atributo REL, como por exemplo o ALTERNATE:</a:t>
            </a:r>
          </a:p>
          <a:p>
            <a:r>
              <a:rPr lang="pt-BR" dirty="0"/>
              <a:t>&lt;link </a:t>
            </a:r>
            <a:r>
              <a:rPr lang="pt-BR" dirty="0" err="1"/>
              <a:t>rel</a:t>
            </a:r>
            <a:r>
              <a:rPr lang="pt-BR" dirty="0"/>
              <a:t>=”</a:t>
            </a:r>
            <a:r>
              <a:rPr lang="pt-BR" dirty="0" err="1"/>
              <a:t>alternate</a:t>
            </a:r>
            <a:r>
              <a:rPr lang="pt-BR" dirty="0"/>
              <a:t>” </a:t>
            </a:r>
            <a:r>
              <a:rPr lang="pt-BR" dirty="0" err="1"/>
              <a:t>type</a:t>
            </a:r>
            <a:r>
              <a:rPr lang="pt-BR" dirty="0"/>
              <a:t>=”</a:t>
            </a:r>
            <a:r>
              <a:rPr lang="pt-BR" dirty="0" err="1"/>
              <a:t>application</a:t>
            </a:r>
            <a:r>
              <a:rPr lang="pt-BR" dirty="0"/>
              <a:t>/</a:t>
            </a:r>
            <a:r>
              <a:rPr lang="pt-BR" dirty="0" err="1"/>
              <a:t>atom+xml</a:t>
            </a:r>
            <a:r>
              <a:rPr lang="pt-BR" dirty="0"/>
              <a:t>” </a:t>
            </a:r>
            <a:r>
              <a:rPr lang="pt-BR" dirty="0" err="1"/>
              <a:t>title</a:t>
            </a:r>
            <a:r>
              <a:rPr lang="pt-BR" dirty="0"/>
              <a:t>=”</a:t>
            </a:r>
            <a:r>
              <a:rPr lang="pt-BR" dirty="0" err="1"/>
              <a:t>feed</a:t>
            </a:r>
            <a:r>
              <a:rPr lang="pt-BR" dirty="0"/>
              <a:t>”</a:t>
            </a:r>
          </a:p>
          <a:p>
            <a:r>
              <a:rPr lang="pt-BR" dirty="0" err="1"/>
              <a:t>href</a:t>
            </a:r>
            <a:r>
              <a:rPr lang="pt-BR" dirty="0"/>
              <a:t>=”/</a:t>
            </a:r>
            <a:r>
              <a:rPr lang="pt-BR" dirty="0" err="1"/>
              <a:t>feed</a:t>
            </a:r>
            <a:r>
              <a:rPr lang="pt-BR" dirty="0"/>
              <a:t>/”&gt;</a:t>
            </a:r>
          </a:p>
          <a:p>
            <a:r>
              <a:rPr lang="pt-BR" dirty="0"/>
              <a:t>Neste caso, indicamos aos </a:t>
            </a:r>
            <a:r>
              <a:rPr lang="pt-BR" dirty="0" err="1"/>
              <a:t>user-agents</a:t>
            </a:r>
            <a:r>
              <a:rPr lang="pt-BR" dirty="0"/>
              <a:t> que o conteúdo do site poder ser encontrado em um caminho</a:t>
            </a:r>
          </a:p>
          <a:p>
            <a:r>
              <a:rPr lang="pt-BR" dirty="0"/>
              <a:t>alternativo via </a:t>
            </a:r>
            <a:r>
              <a:rPr lang="pt-BR" dirty="0" err="1"/>
              <a:t>Atom</a:t>
            </a:r>
            <a:r>
              <a:rPr lang="pt-BR" dirty="0"/>
              <a:t> FEED</a:t>
            </a:r>
            <a:r>
              <a:rPr lang="pt-BR" dirty="0" smtClean="0"/>
              <a:t>.</a:t>
            </a:r>
          </a:p>
          <a:p>
            <a:r>
              <a:rPr lang="pt-BR" dirty="0"/>
              <a:t>No HTML5 há outros links relativos que você pode inserir como o </a:t>
            </a:r>
            <a:r>
              <a:rPr lang="pt-BR" dirty="0" err="1"/>
              <a:t>rel</a:t>
            </a:r>
            <a:r>
              <a:rPr lang="pt-BR" dirty="0"/>
              <a:t>=”</a:t>
            </a:r>
            <a:r>
              <a:rPr lang="pt-BR" dirty="0" err="1"/>
              <a:t>archives</a:t>
            </a:r>
            <a:r>
              <a:rPr lang="pt-BR" dirty="0"/>
              <a:t>” que indica uma referência a uma coleção de material histórico da página. Por exemplo, a página de histórico de um blog pode ser referenciada nesta </a:t>
            </a:r>
            <a:r>
              <a:rPr lang="pt-BR" dirty="0" err="1"/>
              <a:t>tag</a:t>
            </a:r>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15</a:t>
            </a:fld>
            <a:endParaRPr lang="pt-BR"/>
          </a:p>
        </p:txBody>
      </p:sp>
    </p:spTree>
    <p:extLst>
      <p:ext uri="{BB962C8B-B14F-4D97-AF65-F5344CB8AC3E}">
        <p14:creationId xmlns:p14="http://schemas.microsoft.com/office/powerpoint/2010/main" val="4168826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Categorias</a:t>
            </a:r>
          </a:p>
        </p:txBody>
      </p:sp>
      <p:sp>
        <p:nvSpPr>
          <p:cNvPr id="3" name="Espaço Reservado para Conteúdo 2"/>
          <p:cNvSpPr>
            <a:spLocks noGrp="1"/>
          </p:cNvSpPr>
          <p:nvPr>
            <p:ph idx="1"/>
          </p:nvPr>
        </p:nvSpPr>
        <p:spPr/>
        <p:txBody>
          <a:bodyPr>
            <a:normAutofit lnSpcReduction="10000"/>
          </a:bodyPr>
          <a:lstStyle/>
          <a:p>
            <a:r>
              <a:rPr lang="pt-BR" dirty="0"/>
              <a:t>Categorias Cada elemento no HTML pode ou não fazer parte de um grupo de elementos com características similares. As categorias estão a seguir. Manteremos os nomes das categorias em inglês para que haja um melhor entendimento: • </a:t>
            </a:r>
            <a:r>
              <a:rPr lang="pt-BR" dirty="0" err="1"/>
              <a:t>Metadata</a:t>
            </a:r>
            <a:r>
              <a:rPr lang="pt-BR" dirty="0"/>
              <a:t> </a:t>
            </a:r>
            <a:r>
              <a:rPr lang="pt-BR" dirty="0" err="1"/>
              <a:t>content</a:t>
            </a:r>
            <a:r>
              <a:rPr lang="pt-BR" dirty="0"/>
              <a:t> • </a:t>
            </a:r>
            <a:r>
              <a:rPr lang="pt-BR" dirty="0" err="1"/>
              <a:t>Flow</a:t>
            </a:r>
            <a:r>
              <a:rPr lang="pt-BR" dirty="0"/>
              <a:t> </a:t>
            </a:r>
            <a:r>
              <a:rPr lang="pt-BR" dirty="0" err="1"/>
              <a:t>content</a:t>
            </a:r>
            <a:r>
              <a:rPr lang="pt-BR" dirty="0"/>
              <a:t> • </a:t>
            </a:r>
            <a:r>
              <a:rPr lang="pt-BR" dirty="0" err="1"/>
              <a:t>Sectioning</a:t>
            </a:r>
            <a:r>
              <a:rPr lang="pt-BR" dirty="0"/>
              <a:t> </a:t>
            </a:r>
            <a:r>
              <a:rPr lang="pt-BR" dirty="0" err="1"/>
              <a:t>content</a:t>
            </a:r>
            <a:r>
              <a:rPr lang="pt-BR" dirty="0"/>
              <a:t> • </a:t>
            </a:r>
            <a:r>
              <a:rPr lang="pt-BR" dirty="0" err="1"/>
              <a:t>Heading</a:t>
            </a:r>
            <a:r>
              <a:rPr lang="pt-BR" dirty="0"/>
              <a:t> </a:t>
            </a:r>
            <a:r>
              <a:rPr lang="pt-BR" dirty="0" err="1"/>
              <a:t>content</a:t>
            </a:r>
            <a:r>
              <a:rPr lang="pt-BR" dirty="0"/>
              <a:t> • </a:t>
            </a:r>
            <a:r>
              <a:rPr lang="pt-BR" dirty="0" err="1"/>
              <a:t>Phrasing</a:t>
            </a:r>
            <a:r>
              <a:rPr lang="pt-BR" dirty="0"/>
              <a:t> </a:t>
            </a:r>
            <a:r>
              <a:rPr lang="pt-BR" dirty="0" err="1"/>
              <a:t>content</a:t>
            </a:r>
            <a:r>
              <a:rPr lang="pt-BR" dirty="0"/>
              <a:t> • </a:t>
            </a:r>
            <a:r>
              <a:rPr lang="pt-BR" dirty="0" err="1"/>
              <a:t>Embedded</a:t>
            </a:r>
            <a:r>
              <a:rPr lang="pt-BR" dirty="0"/>
              <a:t> </a:t>
            </a:r>
            <a:r>
              <a:rPr lang="pt-BR" dirty="0" err="1"/>
              <a:t>content</a:t>
            </a:r>
            <a:r>
              <a:rPr lang="pt-BR" dirty="0"/>
              <a:t> • </a:t>
            </a:r>
            <a:r>
              <a:rPr lang="pt-BR" dirty="0" err="1"/>
              <a:t>Interactive</a:t>
            </a:r>
            <a:r>
              <a:rPr lang="pt-BR" dirty="0"/>
              <a:t> </a:t>
            </a:r>
            <a:r>
              <a:rPr lang="pt-BR" dirty="0" err="1"/>
              <a:t>content</a:t>
            </a:r>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16</a:t>
            </a:fld>
            <a:endParaRPr lang="pt-BR"/>
          </a:p>
        </p:txBody>
      </p:sp>
    </p:spTree>
    <p:extLst>
      <p:ext uri="{BB962C8B-B14F-4D97-AF65-F5344CB8AC3E}">
        <p14:creationId xmlns:p14="http://schemas.microsoft.com/office/powerpoint/2010/main" val="1847821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Metadata</a:t>
            </a:r>
            <a:r>
              <a:rPr lang="pt-BR" dirty="0"/>
              <a:t> </a:t>
            </a:r>
            <a:r>
              <a:rPr lang="pt-BR" dirty="0" err="1"/>
              <a:t>content</a:t>
            </a:r>
            <a:endParaRPr lang="pt-BR" dirty="0"/>
          </a:p>
        </p:txBody>
      </p:sp>
      <p:sp>
        <p:nvSpPr>
          <p:cNvPr id="3" name="Espaço Reservado para Conteúdo 2"/>
          <p:cNvSpPr>
            <a:spLocks noGrp="1"/>
          </p:cNvSpPr>
          <p:nvPr>
            <p:ph idx="1"/>
          </p:nvPr>
        </p:nvSpPr>
        <p:spPr/>
        <p:txBody>
          <a:bodyPr/>
          <a:lstStyle/>
          <a:p>
            <a:r>
              <a:rPr lang="pt-BR" dirty="0"/>
              <a:t>Os elementos que compõe a categoria </a:t>
            </a:r>
            <a:r>
              <a:rPr lang="pt-BR" dirty="0" err="1"/>
              <a:t>Metadata</a:t>
            </a:r>
            <a:r>
              <a:rPr lang="pt-BR" dirty="0"/>
              <a:t> são: • base • </a:t>
            </a:r>
            <a:r>
              <a:rPr lang="pt-BR" dirty="0" err="1"/>
              <a:t>command</a:t>
            </a:r>
            <a:r>
              <a:rPr lang="pt-BR" dirty="0"/>
              <a:t> • link • meta • </a:t>
            </a:r>
            <a:r>
              <a:rPr lang="pt-BR" dirty="0" err="1"/>
              <a:t>noscript</a:t>
            </a:r>
            <a:r>
              <a:rPr lang="pt-BR" dirty="0"/>
              <a:t> • script • </a:t>
            </a:r>
            <a:r>
              <a:rPr lang="pt-BR" dirty="0" err="1"/>
              <a:t>style</a:t>
            </a:r>
            <a:r>
              <a:rPr lang="pt-BR" dirty="0"/>
              <a:t> • </a:t>
            </a:r>
            <a:r>
              <a:rPr lang="pt-BR" dirty="0" err="1"/>
              <a:t>title</a:t>
            </a:r>
            <a:r>
              <a:rPr lang="pt-BR" dirty="0"/>
              <a:t> Este conteúdo vem antes da apresentação, formando uma relação com o documento e seu </a:t>
            </a:r>
            <a:r>
              <a:rPr lang="pt-BR" dirty="0" err="1"/>
              <a:t>conteú</a:t>
            </a:r>
            <a:r>
              <a:rPr lang="pt-BR" dirty="0"/>
              <a:t>- do com outros documentos que distribuem informação por outros meios.</a:t>
            </a: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17</a:t>
            </a:fld>
            <a:endParaRPr lang="pt-BR"/>
          </a:p>
        </p:txBody>
      </p:sp>
    </p:spTree>
    <p:extLst>
      <p:ext uri="{BB962C8B-B14F-4D97-AF65-F5344CB8AC3E}">
        <p14:creationId xmlns:p14="http://schemas.microsoft.com/office/powerpoint/2010/main" val="2812436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Flow</a:t>
            </a:r>
            <a:r>
              <a:rPr lang="pt-BR" dirty="0"/>
              <a:t> </a:t>
            </a:r>
            <a:r>
              <a:rPr lang="pt-BR" dirty="0" err="1"/>
              <a:t>content</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dirty="0"/>
              <a:t>A maioria dos elementos utilizados no </a:t>
            </a:r>
            <a:r>
              <a:rPr lang="pt-BR" dirty="0" err="1"/>
              <a:t>body</a:t>
            </a:r>
            <a:r>
              <a:rPr lang="pt-BR" dirty="0"/>
              <a:t> e aplicações são categorizados como </a:t>
            </a:r>
            <a:r>
              <a:rPr lang="pt-BR" dirty="0" err="1"/>
              <a:t>Flow</a:t>
            </a:r>
            <a:r>
              <a:rPr lang="pt-BR" dirty="0"/>
              <a:t> </a:t>
            </a:r>
            <a:r>
              <a:rPr lang="pt-BR" dirty="0" err="1"/>
              <a:t>Content</a:t>
            </a:r>
            <a:r>
              <a:rPr lang="pt-BR" dirty="0"/>
              <a:t>. São eles: • a • </a:t>
            </a:r>
            <a:r>
              <a:rPr lang="pt-BR" dirty="0" err="1"/>
              <a:t>abbr</a:t>
            </a:r>
            <a:r>
              <a:rPr lang="pt-BR" dirty="0"/>
              <a:t> • </a:t>
            </a:r>
            <a:r>
              <a:rPr lang="pt-BR" dirty="0" err="1"/>
              <a:t>address</a:t>
            </a:r>
            <a:r>
              <a:rPr lang="pt-BR" dirty="0"/>
              <a:t> • </a:t>
            </a:r>
            <a:r>
              <a:rPr lang="pt-BR" dirty="0" err="1"/>
              <a:t>area</a:t>
            </a:r>
            <a:r>
              <a:rPr lang="pt-BR" dirty="0"/>
              <a:t> (se for um </a:t>
            </a:r>
            <a:r>
              <a:rPr lang="pt-BR" dirty="0" err="1"/>
              <a:t>decendente</a:t>
            </a:r>
            <a:r>
              <a:rPr lang="pt-BR" dirty="0"/>
              <a:t> de um elemento de mapa) • </a:t>
            </a:r>
            <a:r>
              <a:rPr lang="pt-BR" dirty="0" err="1"/>
              <a:t>article</a:t>
            </a:r>
            <a:r>
              <a:rPr lang="pt-BR" dirty="0"/>
              <a:t> • </a:t>
            </a:r>
            <a:r>
              <a:rPr lang="pt-BR" dirty="0" err="1"/>
              <a:t>aside</a:t>
            </a:r>
            <a:r>
              <a:rPr lang="pt-BR" dirty="0"/>
              <a:t> </a:t>
            </a:r>
            <a:r>
              <a:rPr lang="pt-BR" dirty="0" err="1"/>
              <a:t>Markup</a:t>
            </a:r>
            <a:r>
              <a:rPr lang="pt-BR" dirty="0"/>
              <a:t> HTML 5 - Curso W3C Escritório Brasil 21 • </a:t>
            </a:r>
            <a:r>
              <a:rPr lang="pt-BR" dirty="0" err="1"/>
              <a:t>audio</a:t>
            </a:r>
            <a:r>
              <a:rPr lang="pt-BR" dirty="0"/>
              <a:t> • b • </a:t>
            </a:r>
            <a:r>
              <a:rPr lang="pt-BR" dirty="0" err="1"/>
              <a:t>bdo</a:t>
            </a:r>
            <a:r>
              <a:rPr lang="pt-BR" dirty="0"/>
              <a:t> • </a:t>
            </a:r>
            <a:r>
              <a:rPr lang="pt-BR" dirty="0" err="1"/>
              <a:t>blockquote</a:t>
            </a:r>
            <a:r>
              <a:rPr lang="pt-BR" dirty="0"/>
              <a:t> • </a:t>
            </a:r>
            <a:r>
              <a:rPr lang="pt-BR" dirty="0" err="1"/>
              <a:t>br</a:t>
            </a:r>
            <a:r>
              <a:rPr lang="pt-BR" dirty="0"/>
              <a:t> • </a:t>
            </a:r>
            <a:r>
              <a:rPr lang="pt-BR" dirty="0" err="1"/>
              <a:t>button</a:t>
            </a:r>
            <a:r>
              <a:rPr lang="pt-BR" dirty="0"/>
              <a:t> • </a:t>
            </a:r>
            <a:r>
              <a:rPr lang="pt-BR" dirty="0" err="1"/>
              <a:t>canvas</a:t>
            </a:r>
            <a:r>
              <a:rPr lang="pt-BR" dirty="0"/>
              <a:t> • cite • </a:t>
            </a:r>
            <a:r>
              <a:rPr lang="pt-BR" dirty="0" err="1"/>
              <a:t>code</a:t>
            </a:r>
            <a:r>
              <a:rPr lang="pt-BR" dirty="0"/>
              <a:t> • </a:t>
            </a:r>
            <a:r>
              <a:rPr lang="pt-BR" dirty="0" err="1"/>
              <a:t>command</a:t>
            </a:r>
            <a:r>
              <a:rPr lang="pt-BR" dirty="0"/>
              <a:t> • </a:t>
            </a:r>
            <a:r>
              <a:rPr lang="pt-BR" dirty="0" err="1"/>
              <a:t>datalist</a:t>
            </a:r>
            <a:r>
              <a:rPr lang="pt-BR" dirty="0"/>
              <a:t> • </a:t>
            </a:r>
            <a:r>
              <a:rPr lang="pt-BR" dirty="0" err="1"/>
              <a:t>del</a:t>
            </a:r>
            <a:r>
              <a:rPr lang="pt-BR" dirty="0"/>
              <a:t> • </a:t>
            </a:r>
            <a:r>
              <a:rPr lang="pt-BR" dirty="0" err="1"/>
              <a:t>details</a:t>
            </a:r>
            <a:r>
              <a:rPr lang="pt-BR" dirty="0"/>
              <a:t> • </a:t>
            </a:r>
            <a:r>
              <a:rPr lang="pt-BR" dirty="0" err="1"/>
              <a:t>dfn</a:t>
            </a:r>
            <a:r>
              <a:rPr lang="pt-BR" dirty="0"/>
              <a:t> • </a:t>
            </a:r>
            <a:r>
              <a:rPr lang="pt-BR" dirty="0" err="1"/>
              <a:t>div</a:t>
            </a:r>
            <a:r>
              <a:rPr lang="pt-BR" dirty="0"/>
              <a:t> • dl • em • </a:t>
            </a:r>
            <a:r>
              <a:rPr lang="pt-BR" dirty="0" err="1"/>
              <a:t>embed</a:t>
            </a:r>
            <a:r>
              <a:rPr lang="pt-BR" dirty="0"/>
              <a:t> • </a:t>
            </a:r>
            <a:r>
              <a:rPr lang="pt-BR" dirty="0" err="1"/>
              <a:t>fieldset</a:t>
            </a:r>
            <a:r>
              <a:rPr lang="pt-BR" dirty="0"/>
              <a:t> • figure • </a:t>
            </a:r>
            <a:r>
              <a:rPr lang="pt-BR" dirty="0" err="1"/>
              <a:t>footer</a:t>
            </a:r>
            <a:r>
              <a:rPr lang="pt-BR" dirty="0"/>
              <a:t> • </a:t>
            </a:r>
            <a:r>
              <a:rPr lang="pt-BR" dirty="0" err="1"/>
              <a:t>form</a:t>
            </a:r>
            <a:r>
              <a:rPr lang="pt-BR" dirty="0"/>
              <a:t> • h1 • h2 • h3 • h4 • h5 • h6 • header • </a:t>
            </a:r>
            <a:r>
              <a:rPr lang="pt-BR" dirty="0" err="1"/>
              <a:t>hgroup</a:t>
            </a:r>
            <a:r>
              <a:rPr lang="pt-BR" dirty="0"/>
              <a:t> • </a:t>
            </a:r>
            <a:r>
              <a:rPr lang="pt-BR" dirty="0" err="1"/>
              <a:t>hr</a:t>
            </a:r>
            <a:r>
              <a:rPr lang="pt-BR" dirty="0"/>
              <a:t> • i • </a:t>
            </a:r>
            <a:r>
              <a:rPr lang="pt-BR" dirty="0" err="1"/>
              <a:t>iframe</a:t>
            </a:r>
            <a:r>
              <a:rPr lang="pt-BR" dirty="0"/>
              <a:t> • </a:t>
            </a:r>
            <a:r>
              <a:rPr lang="pt-BR" dirty="0" err="1"/>
              <a:t>img</a:t>
            </a:r>
            <a:r>
              <a:rPr lang="pt-BR" dirty="0"/>
              <a:t> • input • </a:t>
            </a:r>
            <a:r>
              <a:rPr lang="pt-BR" dirty="0" err="1"/>
              <a:t>ins</a:t>
            </a:r>
            <a:r>
              <a:rPr lang="pt-BR" dirty="0"/>
              <a:t> • </a:t>
            </a:r>
            <a:r>
              <a:rPr lang="pt-BR" dirty="0" err="1"/>
              <a:t>kbd</a:t>
            </a:r>
            <a:r>
              <a:rPr lang="pt-BR" dirty="0"/>
              <a:t> • </a:t>
            </a:r>
            <a:r>
              <a:rPr lang="pt-BR" dirty="0" err="1"/>
              <a:t>keygen</a:t>
            </a:r>
            <a:r>
              <a:rPr lang="pt-BR" dirty="0"/>
              <a:t> • </a:t>
            </a:r>
            <a:r>
              <a:rPr lang="pt-BR" dirty="0" err="1"/>
              <a:t>label</a:t>
            </a:r>
            <a:r>
              <a:rPr lang="pt-BR" dirty="0"/>
              <a:t> • link (Se o atributo </a:t>
            </a:r>
            <a:r>
              <a:rPr lang="pt-BR" dirty="0" err="1"/>
              <a:t>itemprop</a:t>
            </a:r>
            <a:r>
              <a:rPr lang="pt-BR" dirty="0"/>
              <a:t> for utilizado) • </a:t>
            </a:r>
            <a:r>
              <a:rPr lang="pt-BR" dirty="0" err="1"/>
              <a:t>map</a:t>
            </a:r>
            <a:r>
              <a:rPr lang="pt-BR" dirty="0"/>
              <a:t> • </a:t>
            </a:r>
            <a:r>
              <a:rPr lang="pt-BR" dirty="0" err="1"/>
              <a:t>mark</a:t>
            </a:r>
            <a:r>
              <a:rPr lang="pt-BR" dirty="0"/>
              <a:t> • </a:t>
            </a:r>
            <a:r>
              <a:rPr lang="pt-BR" dirty="0" err="1"/>
              <a:t>math</a:t>
            </a:r>
            <a:r>
              <a:rPr lang="pt-BR" dirty="0"/>
              <a:t> • menu • meta (Se o atributo </a:t>
            </a:r>
            <a:r>
              <a:rPr lang="pt-BR" dirty="0" err="1"/>
              <a:t>itemprop</a:t>
            </a:r>
            <a:r>
              <a:rPr lang="pt-BR" dirty="0"/>
              <a:t> for utilizado) • meter • </a:t>
            </a:r>
            <a:r>
              <a:rPr lang="pt-BR" dirty="0" err="1"/>
              <a:t>nav</a:t>
            </a:r>
            <a:r>
              <a:rPr lang="pt-BR" dirty="0"/>
              <a:t> • </a:t>
            </a:r>
            <a:r>
              <a:rPr lang="pt-BR" dirty="0" err="1"/>
              <a:t>noscript</a:t>
            </a:r>
            <a:r>
              <a:rPr lang="pt-BR" dirty="0"/>
              <a:t> • </a:t>
            </a:r>
            <a:r>
              <a:rPr lang="pt-BR" dirty="0" err="1"/>
              <a:t>object</a:t>
            </a:r>
            <a:r>
              <a:rPr lang="pt-BR" dirty="0"/>
              <a:t> • </a:t>
            </a:r>
            <a:r>
              <a:rPr lang="pt-BR" dirty="0" err="1" smtClean="0"/>
              <a:t>ol</a:t>
            </a:r>
            <a:endParaRPr lang="pt-BR" dirty="0" smtClean="0"/>
          </a:p>
          <a:p>
            <a:r>
              <a:rPr lang="pt-BR" dirty="0"/>
              <a:t>• output • p • </a:t>
            </a:r>
            <a:r>
              <a:rPr lang="pt-BR" dirty="0" err="1"/>
              <a:t>pre</a:t>
            </a:r>
            <a:r>
              <a:rPr lang="pt-BR" dirty="0"/>
              <a:t> • </a:t>
            </a:r>
            <a:r>
              <a:rPr lang="pt-BR" dirty="0" err="1"/>
              <a:t>progress</a:t>
            </a:r>
            <a:r>
              <a:rPr lang="pt-BR" dirty="0"/>
              <a:t> • q • </a:t>
            </a:r>
            <a:r>
              <a:rPr lang="pt-BR" dirty="0" err="1"/>
              <a:t>ruby</a:t>
            </a:r>
            <a:r>
              <a:rPr lang="pt-BR" dirty="0"/>
              <a:t> • </a:t>
            </a:r>
            <a:r>
              <a:rPr lang="pt-BR" dirty="0" err="1"/>
              <a:t>samp</a:t>
            </a:r>
            <a:r>
              <a:rPr lang="pt-BR" dirty="0"/>
              <a:t> • script • </a:t>
            </a:r>
            <a:r>
              <a:rPr lang="pt-BR" dirty="0" err="1"/>
              <a:t>section</a:t>
            </a:r>
            <a:r>
              <a:rPr lang="pt-BR" dirty="0"/>
              <a:t> • </a:t>
            </a:r>
            <a:r>
              <a:rPr lang="pt-BR" dirty="0" err="1"/>
              <a:t>select</a:t>
            </a:r>
            <a:r>
              <a:rPr lang="pt-BR" dirty="0"/>
              <a:t> • </a:t>
            </a:r>
            <a:r>
              <a:rPr lang="pt-BR" dirty="0" err="1"/>
              <a:t>small</a:t>
            </a:r>
            <a:r>
              <a:rPr lang="pt-BR" dirty="0"/>
              <a:t> • </a:t>
            </a:r>
            <a:r>
              <a:rPr lang="pt-BR" dirty="0" err="1"/>
              <a:t>span</a:t>
            </a:r>
            <a:r>
              <a:rPr lang="pt-BR" dirty="0"/>
              <a:t> • </a:t>
            </a:r>
            <a:r>
              <a:rPr lang="pt-BR" dirty="0" err="1"/>
              <a:t>strong</a:t>
            </a:r>
            <a:r>
              <a:rPr lang="pt-BR" dirty="0"/>
              <a:t> • </a:t>
            </a:r>
            <a:r>
              <a:rPr lang="pt-BR" dirty="0" err="1"/>
              <a:t>style</a:t>
            </a:r>
            <a:r>
              <a:rPr lang="pt-BR" dirty="0"/>
              <a:t> (Se o atributo </a:t>
            </a:r>
            <a:r>
              <a:rPr lang="pt-BR" dirty="0" err="1"/>
              <a:t>scoped</a:t>
            </a:r>
            <a:r>
              <a:rPr lang="pt-BR" dirty="0"/>
              <a:t> for utilizado) • sub • </a:t>
            </a:r>
            <a:r>
              <a:rPr lang="pt-BR" dirty="0" err="1"/>
              <a:t>sup</a:t>
            </a:r>
            <a:r>
              <a:rPr lang="pt-BR" dirty="0"/>
              <a:t> • </a:t>
            </a:r>
            <a:r>
              <a:rPr lang="pt-BR" dirty="0" err="1"/>
              <a:t>svg</a:t>
            </a:r>
            <a:r>
              <a:rPr lang="pt-BR" dirty="0"/>
              <a:t> • </a:t>
            </a:r>
            <a:r>
              <a:rPr lang="pt-BR" dirty="0" err="1"/>
              <a:t>table</a:t>
            </a:r>
            <a:r>
              <a:rPr lang="pt-BR" dirty="0"/>
              <a:t> • </a:t>
            </a:r>
            <a:r>
              <a:rPr lang="pt-BR" dirty="0" err="1"/>
              <a:t>textarea</a:t>
            </a:r>
            <a:r>
              <a:rPr lang="pt-BR" dirty="0"/>
              <a:t> • time • </a:t>
            </a:r>
            <a:r>
              <a:rPr lang="pt-BR" dirty="0" err="1"/>
              <a:t>ul</a:t>
            </a:r>
            <a:r>
              <a:rPr lang="pt-BR" dirty="0"/>
              <a:t> • var • </a:t>
            </a:r>
            <a:r>
              <a:rPr lang="pt-BR" dirty="0" err="1"/>
              <a:t>video</a:t>
            </a:r>
            <a:r>
              <a:rPr lang="pt-BR" dirty="0"/>
              <a:t> • </a:t>
            </a:r>
            <a:r>
              <a:rPr lang="pt-BR" dirty="0" err="1"/>
              <a:t>wbr</a:t>
            </a:r>
            <a:r>
              <a:rPr lang="pt-BR" dirty="0"/>
              <a:t> • </a:t>
            </a:r>
            <a:r>
              <a:rPr lang="pt-BR" dirty="0" err="1"/>
              <a:t>Text</a:t>
            </a:r>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18</a:t>
            </a:fld>
            <a:endParaRPr lang="pt-BR"/>
          </a:p>
        </p:txBody>
      </p:sp>
    </p:spTree>
    <p:extLst>
      <p:ext uri="{BB962C8B-B14F-4D97-AF65-F5344CB8AC3E}">
        <p14:creationId xmlns:p14="http://schemas.microsoft.com/office/powerpoint/2010/main" val="318955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Tags</a:t>
            </a:r>
            <a:r>
              <a:rPr lang="pt-BR" dirty="0" smtClean="0"/>
              <a:t> básicas de </a:t>
            </a:r>
            <a:r>
              <a:rPr lang="pt-BR" dirty="0" err="1" smtClean="0"/>
              <a:t>html</a:t>
            </a:r>
            <a:r>
              <a:rPr lang="pt-BR" dirty="0" smtClean="0"/>
              <a:t> 4 </a:t>
            </a:r>
            <a:endParaRPr lang="pt-BR" dirty="0"/>
          </a:p>
        </p:txBody>
      </p:sp>
      <p:sp>
        <p:nvSpPr>
          <p:cNvPr id="3" name="Espaço Reservado para Conteúdo 2"/>
          <p:cNvSpPr>
            <a:spLocks noGrp="1"/>
          </p:cNvSpPr>
          <p:nvPr>
            <p:ph idx="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19</a:t>
            </a:fld>
            <a:endParaRPr lang="pt-BR"/>
          </a:p>
        </p:txBody>
      </p:sp>
    </p:spTree>
    <p:extLst>
      <p:ext uri="{BB962C8B-B14F-4D97-AF65-F5344CB8AC3E}">
        <p14:creationId xmlns:p14="http://schemas.microsoft.com/office/powerpoint/2010/main" val="756957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a:t>
            </a:fld>
            <a:endParaRPr lang="pt-BR"/>
          </a:p>
        </p:txBody>
      </p:sp>
      <p:pic>
        <p:nvPicPr>
          <p:cNvPr id="5" name="Imagem 4"/>
          <p:cNvPicPr>
            <a:picLocks noChangeAspect="1"/>
          </p:cNvPicPr>
          <p:nvPr/>
        </p:nvPicPr>
        <p:blipFill rotWithShape="1">
          <a:blip r:embed="rId2"/>
          <a:srcRect l="10626" t="20587" r="15350" b="21987"/>
          <a:stretch/>
        </p:blipFill>
        <p:spPr>
          <a:xfrm>
            <a:off x="683568" y="1556792"/>
            <a:ext cx="7594212" cy="3312369"/>
          </a:xfrm>
          <a:prstGeom prst="rect">
            <a:avLst/>
          </a:prstGeom>
        </p:spPr>
      </p:pic>
    </p:spTree>
    <p:extLst>
      <p:ext uri="{BB962C8B-B14F-4D97-AF65-F5344CB8AC3E}">
        <p14:creationId xmlns:p14="http://schemas.microsoft.com/office/powerpoint/2010/main" val="2486158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NOVOS TIPOS DE CAMPOS</a:t>
            </a:r>
          </a:p>
        </p:txBody>
      </p:sp>
      <p:sp>
        <p:nvSpPr>
          <p:cNvPr id="3" name="Espaço Reservado para Conteúdo 2"/>
          <p:cNvSpPr>
            <a:spLocks noGrp="1"/>
          </p:cNvSpPr>
          <p:nvPr>
            <p:ph idx="1"/>
          </p:nvPr>
        </p:nvSpPr>
        <p:spPr/>
        <p:txBody>
          <a:bodyPr>
            <a:normAutofit fontScale="92500" lnSpcReduction="20000"/>
          </a:bodyPr>
          <a:lstStyle/>
          <a:p>
            <a:r>
              <a:rPr lang="pt-BR" dirty="0"/>
              <a:t>Novos valores para o atributo </a:t>
            </a:r>
            <a:r>
              <a:rPr lang="pt-BR" dirty="0" err="1"/>
              <a:t>type</a:t>
            </a:r>
            <a:r>
              <a:rPr lang="pt-BR" dirty="0"/>
              <a:t> O elemento input aceita os seguintes novos valores para o atributo </a:t>
            </a:r>
            <a:r>
              <a:rPr lang="pt-BR" dirty="0" err="1"/>
              <a:t>type</a:t>
            </a:r>
            <a:r>
              <a:rPr lang="pt-BR" dirty="0" smtClean="0"/>
              <a:t>:</a:t>
            </a:r>
          </a:p>
          <a:p>
            <a:r>
              <a:rPr lang="pt-BR" dirty="0" err="1" smtClean="0"/>
              <a:t>Tel</a:t>
            </a:r>
            <a:endParaRPr lang="pt-BR" dirty="0" smtClean="0"/>
          </a:p>
          <a:p>
            <a:r>
              <a:rPr lang="pt-BR" dirty="0" err="1" smtClean="0"/>
              <a:t>Search</a:t>
            </a:r>
            <a:endParaRPr lang="pt-BR" dirty="0" smtClean="0"/>
          </a:p>
          <a:p>
            <a:r>
              <a:rPr lang="pt-BR" dirty="0" err="1" smtClean="0"/>
              <a:t>Email</a:t>
            </a:r>
            <a:endParaRPr lang="pt-BR" dirty="0" smtClean="0"/>
          </a:p>
          <a:p>
            <a:r>
              <a:rPr lang="pt-BR" dirty="0" err="1" smtClean="0"/>
              <a:t>url</a:t>
            </a:r>
            <a:endParaRPr lang="pt-BR" dirty="0" smtClean="0"/>
          </a:p>
          <a:p>
            <a:r>
              <a:rPr lang="pt-BR" dirty="0"/>
              <a:t>Datas e </a:t>
            </a:r>
            <a:r>
              <a:rPr lang="pt-BR" dirty="0" smtClean="0"/>
              <a:t>horas</a:t>
            </a:r>
          </a:p>
          <a:p>
            <a:r>
              <a:rPr lang="pt-BR" dirty="0"/>
              <a:t>color</a:t>
            </a:r>
            <a:endParaRPr lang="pt-BR" dirty="0" smtClean="0"/>
          </a:p>
          <a:p>
            <a:r>
              <a:rPr lang="pt-BR" dirty="0" err="1"/>
              <a:t>number</a:t>
            </a:r>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20</a:t>
            </a:fld>
            <a:endParaRPr lang="pt-BR"/>
          </a:p>
        </p:txBody>
      </p:sp>
    </p:spTree>
    <p:extLst>
      <p:ext uri="{BB962C8B-B14F-4D97-AF65-F5344CB8AC3E}">
        <p14:creationId xmlns:p14="http://schemas.microsoft.com/office/powerpoint/2010/main" val="3149705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9778" y="937817"/>
            <a:ext cx="7024744" cy="631858"/>
          </a:xfrm>
        </p:spPr>
        <p:txBody>
          <a:bodyPr>
            <a:normAutofit fontScale="90000"/>
          </a:bodyPr>
          <a:lstStyle/>
          <a:p>
            <a:r>
              <a:rPr lang="pt-BR" dirty="0" smtClean="0"/>
              <a:t>NUMBER</a:t>
            </a:r>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21</a:t>
            </a:fld>
            <a:endParaRPr lang="pt-BR"/>
          </a:p>
        </p:txBody>
      </p:sp>
      <p:pic>
        <p:nvPicPr>
          <p:cNvPr id="6" name="Imagem 5"/>
          <p:cNvPicPr>
            <a:picLocks noChangeAspect="1"/>
          </p:cNvPicPr>
          <p:nvPr/>
        </p:nvPicPr>
        <p:blipFill rotWithShape="1">
          <a:blip r:embed="rId2"/>
          <a:srcRect l="21650" t="24788" r="46063" b="27589"/>
          <a:stretch/>
        </p:blipFill>
        <p:spPr>
          <a:xfrm>
            <a:off x="1911870" y="1772816"/>
            <a:ext cx="5040560" cy="4179978"/>
          </a:xfrm>
          <a:prstGeom prst="rect">
            <a:avLst/>
          </a:prstGeom>
        </p:spPr>
      </p:pic>
    </p:spTree>
    <p:extLst>
      <p:ext uri="{BB962C8B-B14F-4D97-AF65-F5344CB8AC3E}">
        <p14:creationId xmlns:p14="http://schemas.microsoft.com/office/powerpoint/2010/main" val="2966065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1202" y="589616"/>
            <a:ext cx="7024744" cy="1143000"/>
          </a:xfrm>
        </p:spPr>
        <p:txBody>
          <a:bodyPr/>
          <a:lstStyle/>
          <a:p>
            <a:r>
              <a:rPr lang="pt-BR" dirty="0"/>
              <a:t>R</a:t>
            </a:r>
            <a:r>
              <a:rPr lang="pt-BR" dirty="0" smtClean="0"/>
              <a:t>ange</a:t>
            </a:r>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22</a:t>
            </a:fld>
            <a:endParaRPr lang="pt-BR"/>
          </a:p>
        </p:txBody>
      </p:sp>
      <p:pic>
        <p:nvPicPr>
          <p:cNvPr id="5" name="Imagem 4"/>
          <p:cNvPicPr>
            <a:picLocks noChangeAspect="1"/>
          </p:cNvPicPr>
          <p:nvPr/>
        </p:nvPicPr>
        <p:blipFill rotWithShape="1">
          <a:blip r:embed="rId2"/>
          <a:srcRect l="16138" t="31791" r="52362" b="21987"/>
          <a:stretch/>
        </p:blipFill>
        <p:spPr>
          <a:xfrm>
            <a:off x="1691680" y="1939501"/>
            <a:ext cx="5184576" cy="4277277"/>
          </a:xfrm>
          <a:prstGeom prst="rect">
            <a:avLst/>
          </a:prstGeom>
        </p:spPr>
      </p:pic>
    </p:spTree>
    <p:extLst>
      <p:ext uri="{BB962C8B-B14F-4D97-AF65-F5344CB8AC3E}">
        <p14:creationId xmlns:p14="http://schemas.microsoft.com/office/powerpoint/2010/main" val="2523802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Falar de formulário</a:t>
            </a:r>
            <a:endParaRPr lang="pt-BR" dirty="0"/>
          </a:p>
        </p:txBody>
      </p:sp>
      <p:sp>
        <p:nvSpPr>
          <p:cNvPr id="3" name="Espaço Reservado para Conteúdo 2"/>
          <p:cNvSpPr>
            <a:spLocks noGrp="1"/>
          </p:cNvSpPr>
          <p:nvPr>
            <p:ph idx="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23</a:t>
            </a:fld>
            <a:endParaRPr lang="pt-BR"/>
          </a:p>
        </p:txBody>
      </p:sp>
    </p:spTree>
    <p:extLst>
      <p:ext uri="{BB962C8B-B14F-4D97-AF65-F5344CB8AC3E}">
        <p14:creationId xmlns:p14="http://schemas.microsoft.com/office/powerpoint/2010/main" val="2748249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2" y="454310"/>
            <a:ext cx="7024744" cy="1143000"/>
          </a:xfrm>
        </p:spPr>
        <p:txBody>
          <a:bodyPr/>
          <a:lstStyle/>
          <a:p>
            <a:r>
              <a:rPr lang="pt-BR" dirty="0" smtClean="0"/>
              <a:t>Formulários com html5</a:t>
            </a:r>
            <a:endParaRPr lang="pt-BR" dirty="0"/>
          </a:p>
        </p:txBody>
      </p:sp>
      <p:sp>
        <p:nvSpPr>
          <p:cNvPr id="3" name="Espaço Reservado para Conteúdo 2"/>
          <p:cNvSpPr>
            <a:spLocks noGrp="1"/>
          </p:cNvSpPr>
          <p:nvPr>
            <p:ph idx="1"/>
          </p:nvPr>
        </p:nvSpPr>
        <p:spPr>
          <a:xfrm>
            <a:off x="1043492" y="1827129"/>
            <a:ext cx="6777317" cy="3508977"/>
          </a:xfrm>
        </p:spPr>
        <p:txBody>
          <a:bodyPr/>
          <a:lstStyle/>
          <a:p>
            <a:r>
              <a:rPr lang="pt-BR" dirty="0" err="1" smtClean="0"/>
              <a:t>Autofocus</a:t>
            </a:r>
            <a:endParaRPr lang="pt-BR" dirty="0" smtClean="0"/>
          </a:p>
          <a:p>
            <a:endParaRPr lang="pt-BR" dirty="0"/>
          </a:p>
          <a:p>
            <a:endParaRPr lang="pt-BR" dirty="0" smtClean="0"/>
          </a:p>
          <a:p>
            <a:r>
              <a:rPr lang="pt-BR" dirty="0" err="1" smtClean="0"/>
              <a:t>Placeholder</a:t>
            </a:r>
            <a:r>
              <a:rPr lang="pt-BR" dirty="0" smtClean="0"/>
              <a:t> </a:t>
            </a:r>
            <a:r>
              <a:rPr lang="pt-BR" dirty="0" err="1" smtClean="0"/>
              <a:t>text</a:t>
            </a:r>
            <a:endParaRPr lang="pt-BR" dirty="0" smtClean="0"/>
          </a:p>
          <a:p>
            <a:endParaRPr lang="pt-BR" dirty="0" smtClean="0"/>
          </a:p>
          <a:p>
            <a:pPr lvl="1"/>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24</a:t>
            </a:fld>
            <a:endParaRPr lang="pt-BR"/>
          </a:p>
        </p:txBody>
      </p:sp>
      <p:pic>
        <p:nvPicPr>
          <p:cNvPr id="5" name="Imagem 4"/>
          <p:cNvPicPr>
            <a:picLocks noChangeAspect="1"/>
          </p:cNvPicPr>
          <p:nvPr/>
        </p:nvPicPr>
        <p:blipFill rotWithShape="1">
          <a:blip r:embed="rId2"/>
          <a:srcRect l="21651" t="42997" r="51575" b="50000"/>
          <a:stretch/>
        </p:blipFill>
        <p:spPr>
          <a:xfrm>
            <a:off x="1860124" y="2365178"/>
            <a:ext cx="5577943" cy="820288"/>
          </a:xfrm>
          <a:prstGeom prst="rect">
            <a:avLst/>
          </a:prstGeom>
        </p:spPr>
      </p:pic>
      <p:pic>
        <p:nvPicPr>
          <p:cNvPr id="6" name="Imagem 5"/>
          <p:cNvPicPr>
            <a:picLocks noChangeAspect="1"/>
          </p:cNvPicPr>
          <p:nvPr/>
        </p:nvPicPr>
        <p:blipFill rotWithShape="1">
          <a:blip r:embed="rId3"/>
          <a:srcRect l="22438" t="31791" r="42124" b="34593"/>
          <a:stretch/>
        </p:blipFill>
        <p:spPr>
          <a:xfrm>
            <a:off x="1999580" y="3581617"/>
            <a:ext cx="5112567" cy="2726704"/>
          </a:xfrm>
          <a:prstGeom prst="rect">
            <a:avLst/>
          </a:prstGeom>
        </p:spPr>
      </p:pic>
    </p:spTree>
    <p:extLst>
      <p:ext uri="{BB962C8B-B14F-4D97-AF65-F5344CB8AC3E}">
        <p14:creationId xmlns:p14="http://schemas.microsoft.com/office/powerpoint/2010/main" val="3050473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err="1" smtClean="0"/>
              <a:t>Required</a:t>
            </a:r>
            <a:endParaRPr lang="pt-BR" dirty="0" smtClean="0"/>
          </a:p>
          <a:p>
            <a:endParaRPr lang="pt-BR" dirty="0"/>
          </a:p>
          <a:p>
            <a:endParaRPr lang="pt-BR" dirty="0" smtClean="0"/>
          </a:p>
          <a:p>
            <a:r>
              <a:rPr lang="pt-BR" dirty="0" err="1"/>
              <a:t>maxlength</a:t>
            </a:r>
            <a:endParaRPr lang="pt-BR" dirty="0" smtClean="0"/>
          </a:p>
          <a:p>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25</a:t>
            </a:fld>
            <a:endParaRPr lang="pt-BR"/>
          </a:p>
        </p:txBody>
      </p:sp>
      <p:pic>
        <p:nvPicPr>
          <p:cNvPr id="5" name="Imagem 4"/>
          <p:cNvPicPr>
            <a:picLocks noChangeAspect="1"/>
          </p:cNvPicPr>
          <p:nvPr/>
        </p:nvPicPr>
        <p:blipFill rotWithShape="1">
          <a:blip r:embed="rId2"/>
          <a:srcRect l="27164" t="55603" r="47637" b="38794"/>
          <a:stretch/>
        </p:blipFill>
        <p:spPr>
          <a:xfrm>
            <a:off x="1556113" y="2852936"/>
            <a:ext cx="6264696" cy="783090"/>
          </a:xfrm>
          <a:prstGeom prst="rect">
            <a:avLst/>
          </a:prstGeom>
        </p:spPr>
      </p:pic>
    </p:spTree>
    <p:extLst>
      <p:ext uri="{BB962C8B-B14F-4D97-AF65-F5344CB8AC3E}">
        <p14:creationId xmlns:p14="http://schemas.microsoft.com/office/powerpoint/2010/main" val="1958682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1600" y="589615"/>
            <a:ext cx="7024744" cy="777875"/>
          </a:xfrm>
        </p:spPr>
        <p:txBody>
          <a:bodyPr/>
          <a:lstStyle/>
          <a:p>
            <a:r>
              <a:rPr lang="pt-BR" dirty="0"/>
              <a:t>Validação de formulários</a:t>
            </a:r>
          </a:p>
        </p:txBody>
      </p:sp>
      <p:sp>
        <p:nvSpPr>
          <p:cNvPr id="3" name="Espaço Reservado para Conteúdo 2"/>
          <p:cNvSpPr>
            <a:spLocks noGrp="1"/>
          </p:cNvSpPr>
          <p:nvPr>
            <p:ph idx="1"/>
          </p:nvPr>
        </p:nvSpPr>
        <p:spPr>
          <a:xfrm>
            <a:off x="698892" y="1395520"/>
            <a:ext cx="7900408" cy="3508977"/>
          </a:xfrm>
        </p:spPr>
        <p:txBody>
          <a:bodyPr/>
          <a:lstStyle/>
          <a:p>
            <a:r>
              <a:rPr lang="pt-BR" dirty="0" err="1" smtClean="0"/>
              <a:t>Pattern</a:t>
            </a:r>
            <a:endParaRPr lang="pt-BR" dirty="0" smtClean="0"/>
          </a:p>
          <a:p>
            <a:pPr marL="68580" indent="0">
              <a:buNone/>
            </a:pPr>
            <a:r>
              <a:rPr lang="pt-BR" sz="2000" dirty="0"/>
              <a:t>O atributo </a:t>
            </a:r>
            <a:r>
              <a:rPr lang="pt-BR" sz="2000" dirty="0" err="1"/>
              <a:t>pattern</a:t>
            </a:r>
            <a:r>
              <a:rPr lang="pt-BR" sz="2000" dirty="0"/>
              <a:t> nos permite definir expressões regulares de validação, sem </a:t>
            </a:r>
            <a:r>
              <a:rPr lang="pt-BR" sz="2000" dirty="0" err="1"/>
              <a:t>Javascript</a:t>
            </a:r>
            <a:r>
              <a:rPr lang="pt-BR" sz="2000" dirty="0"/>
              <a:t>. Veja um exemplo de como validar CEP:</a:t>
            </a:r>
            <a:endParaRPr lang="pt-BR" sz="2000" dirty="0" smtClean="0"/>
          </a:p>
          <a:p>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26</a:t>
            </a:fld>
            <a:endParaRPr lang="pt-BR"/>
          </a:p>
        </p:txBody>
      </p:sp>
      <p:pic>
        <p:nvPicPr>
          <p:cNvPr id="5" name="Imagem 4"/>
          <p:cNvPicPr>
            <a:picLocks noChangeAspect="1"/>
          </p:cNvPicPr>
          <p:nvPr/>
        </p:nvPicPr>
        <p:blipFill rotWithShape="1">
          <a:blip r:embed="rId2"/>
          <a:srcRect l="17712" t="19185" r="32675" b="27589"/>
          <a:stretch/>
        </p:blipFill>
        <p:spPr>
          <a:xfrm>
            <a:off x="1984800" y="3140968"/>
            <a:ext cx="5328592" cy="3214073"/>
          </a:xfrm>
          <a:prstGeom prst="rect">
            <a:avLst/>
          </a:prstGeom>
        </p:spPr>
      </p:pic>
    </p:spTree>
    <p:extLst>
      <p:ext uri="{BB962C8B-B14F-4D97-AF65-F5344CB8AC3E}">
        <p14:creationId xmlns:p14="http://schemas.microsoft.com/office/powerpoint/2010/main" val="1845284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2" y="764704"/>
            <a:ext cx="7024744" cy="613872"/>
          </a:xfrm>
        </p:spPr>
        <p:txBody>
          <a:bodyPr>
            <a:normAutofit fontScale="90000"/>
          </a:bodyPr>
          <a:lstStyle/>
          <a:p>
            <a:r>
              <a:rPr lang="pt-BR" dirty="0" err="1"/>
              <a:t>novalidate</a:t>
            </a:r>
            <a:r>
              <a:rPr lang="pt-BR" dirty="0"/>
              <a:t> e </a:t>
            </a:r>
            <a:r>
              <a:rPr lang="pt-BR" dirty="0" err="1"/>
              <a:t>formnovalidate</a:t>
            </a:r>
            <a:endParaRPr lang="pt-BR" dirty="0"/>
          </a:p>
        </p:txBody>
      </p:sp>
      <p:sp>
        <p:nvSpPr>
          <p:cNvPr id="3" name="Espaço Reservado para Conteúdo 2"/>
          <p:cNvSpPr>
            <a:spLocks noGrp="1"/>
          </p:cNvSpPr>
          <p:nvPr>
            <p:ph idx="1"/>
          </p:nvPr>
        </p:nvSpPr>
        <p:spPr>
          <a:xfrm>
            <a:off x="667432" y="1553664"/>
            <a:ext cx="7776863" cy="3508977"/>
          </a:xfrm>
        </p:spPr>
        <p:txBody>
          <a:bodyPr>
            <a:normAutofit/>
          </a:bodyPr>
          <a:lstStyle/>
          <a:p>
            <a:r>
              <a:rPr lang="pt-BR" sz="2000" dirty="0"/>
              <a:t>Podem haver situações em que você precisa que um formulário não seja validado. Nestes casos, basta incluir no elemento </a:t>
            </a:r>
            <a:r>
              <a:rPr lang="pt-BR" sz="2000" dirty="0" err="1"/>
              <a:t>form</a:t>
            </a:r>
            <a:r>
              <a:rPr lang="pt-BR" sz="2000" dirty="0"/>
              <a:t> o atributo </a:t>
            </a:r>
            <a:r>
              <a:rPr lang="pt-BR" sz="2000" dirty="0" err="1"/>
              <a:t>novalidate</a:t>
            </a:r>
            <a:r>
              <a:rPr lang="pt-BR" sz="2000" dirty="0"/>
              <a:t>. Outra situação comum é querer que o formulário não seja validado dependendo da ação de </a:t>
            </a:r>
            <a:r>
              <a:rPr lang="pt-BR" sz="2000" dirty="0" err="1"/>
              <a:t>submit</a:t>
            </a:r>
            <a:r>
              <a:rPr lang="pt-BR" sz="2000" dirty="0"/>
              <a:t>. Nesse caso, você pode usar no botão de </a:t>
            </a:r>
            <a:r>
              <a:rPr lang="pt-BR" sz="2000" dirty="0" err="1"/>
              <a:t>submit</a:t>
            </a:r>
            <a:r>
              <a:rPr lang="pt-BR" sz="2000" dirty="0"/>
              <a:t> o atributo </a:t>
            </a:r>
            <a:r>
              <a:rPr lang="pt-BR" sz="2000" dirty="0" err="1"/>
              <a:t>formnovalidate</a:t>
            </a:r>
            <a:r>
              <a:rPr lang="pt-BR" sz="2000" dirty="0"/>
              <a:t>. Veja um exemplo:</a:t>
            </a: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27</a:t>
            </a:fld>
            <a:endParaRPr lang="pt-BR"/>
          </a:p>
        </p:txBody>
      </p:sp>
      <p:pic>
        <p:nvPicPr>
          <p:cNvPr id="5" name="Imagem 4"/>
          <p:cNvPicPr>
            <a:picLocks noChangeAspect="1"/>
          </p:cNvPicPr>
          <p:nvPr/>
        </p:nvPicPr>
        <p:blipFill rotWithShape="1">
          <a:blip r:embed="rId2"/>
          <a:srcRect l="22438" t="14984" r="18501" b="20586"/>
          <a:stretch/>
        </p:blipFill>
        <p:spPr>
          <a:xfrm>
            <a:off x="2915816" y="3406457"/>
            <a:ext cx="5400600" cy="3312368"/>
          </a:xfrm>
          <a:prstGeom prst="rect">
            <a:avLst/>
          </a:prstGeom>
        </p:spPr>
      </p:pic>
    </p:spTree>
    <p:extLst>
      <p:ext uri="{BB962C8B-B14F-4D97-AF65-F5344CB8AC3E}">
        <p14:creationId xmlns:p14="http://schemas.microsoft.com/office/powerpoint/2010/main" val="1775535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89" y="908720"/>
            <a:ext cx="7024744" cy="695960"/>
          </a:xfrm>
        </p:spPr>
        <p:txBody>
          <a:bodyPr>
            <a:normAutofit fontScale="90000"/>
          </a:bodyPr>
          <a:lstStyle/>
          <a:p>
            <a:r>
              <a:rPr lang="pt-BR" dirty="0"/>
              <a:t>ELEMENTOS AUDIO E VIDEO</a:t>
            </a:r>
          </a:p>
        </p:txBody>
      </p:sp>
      <p:sp>
        <p:nvSpPr>
          <p:cNvPr id="3" name="Espaço Reservado para Conteúdo 2"/>
          <p:cNvSpPr>
            <a:spLocks noGrp="1"/>
          </p:cNvSpPr>
          <p:nvPr>
            <p:ph idx="1"/>
          </p:nvPr>
        </p:nvSpPr>
        <p:spPr>
          <a:xfrm>
            <a:off x="1043489" y="1923784"/>
            <a:ext cx="6777317" cy="3508977"/>
          </a:xfrm>
        </p:spPr>
        <p:txBody>
          <a:bodyPr/>
          <a:lstStyle/>
          <a:p>
            <a:r>
              <a:rPr lang="pt-BR" dirty="0" smtClean="0"/>
              <a:t>Áudio</a:t>
            </a:r>
          </a:p>
          <a:p>
            <a:pPr lvl="1"/>
            <a:endParaRPr lang="pt-BR" dirty="0"/>
          </a:p>
          <a:p>
            <a:pPr lvl="1"/>
            <a:endParaRPr lang="pt-BR" dirty="0" smtClean="0"/>
          </a:p>
          <a:p>
            <a:pPr lvl="1"/>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28</a:t>
            </a:fld>
            <a:endParaRPr lang="pt-BR"/>
          </a:p>
        </p:txBody>
      </p:sp>
      <p:pic>
        <p:nvPicPr>
          <p:cNvPr id="5" name="Imagem 4"/>
          <p:cNvPicPr>
            <a:picLocks noChangeAspect="1"/>
          </p:cNvPicPr>
          <p:nvPr/>
        </p:nvPicPr>
        <p:blipFill rotWithShape="1">
          <a:blip r:embed="rId2"/>
          <a:srcRect l="21650" t="48599" r="32675" b="47199"/>
          <a:stretch/>
        </p:blipFill>
        <p:spPr>
          <a:xfrm>
            <a:off x="1201130" y="2500858"/>
            <a:ext cx="6709463" cy="347043"/>
          </a:xfrm>
          <a:prstGeom prst="rect">
            <a:avLst/>
          </a:prstGeom>
        </p:spPr>
      </p:pic>
      <p:pic>
        <p:nvPicPr>
          <p:cNvPr id="7" name="Imagem 6"/>
          <p:cNvPicPr>
            <a:picLocks noChangeAspect="1"/>
          </p:cNvPicPr>
          <p:nvPr/>
        </p:nvPicPr>
        <p:blipFill rotWithShape="1">
          <a:blip r:embed="rId3"/>
          <a:srcRect l="22437" t="58404" r="44488" b="24788"/>
          <a:stretch/>
        </p:blipFill>
        <p:spPr>
          <a:xfrm>
            <a:off x="1206860" y="3017500"/>
            <a:ext cx="5086044" cy="1453157"/>
          </a:xfrm>
          <a:prstGeom prst="rect">
            <a:avLst/>
          </a:prstGeom>
        </p:spPr>
      </p:pic>
    </p:spTree>
    <p:extLst>
      <p:ext uri="{BB962C8B-B14F-4D97-AF65-F5344CB8AC3E}">
        <p14:creationId xmlns:p14="http://schemas.microsoft.com/office/powerpoint/2010/main" val="2775396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i="1" dirty="0" err="1"/>
              <a:t>Hypertexto</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dirty="0"/>
              <a:t>HTML é uma abreviação de Hypertext </a:t>
            </a:r>
            <a:r>
              <a:rPr lang="pt-BR" dirty="0" err="1"/>
              <a:t>Markup</a:t>
            </a:r>
            <a:r>
              <a:rPr lang="pt-BR" dirty="0"/>
              <a:t> </a:t>
            </a:r>
            <a:r>
              <a:rPr lang="pt-BR" dirty="0" err="1"/>
              <a:t>Language</a:t>
            </a:r>
            <a:r>
              <a:rPr lang="pt-BR" dirty="0"/>
              <a:t> - Linguagem de Marcação de </a:t>
            </a:r>
            <a:r>
              <a:rPr lang="pt-BR" dirty="0" err="1"/>
              <a:t>Hypertexto</a:t>
            </a:r>
            <a:r>
              <a:rPr lang="pt-BR" dirty="0"/>
              <a:t>. </a:t>
            </a:r>
            <a:endParaRPr lang="pt-BR" dirty="0" smtClean="0"/>
          </a:p>
          <a:p>
            <a:endParaRPr lang="pt-BR" dirty="0" smtClean="0"/>
          </a:p>
          <a:p>
            <a:r>
              <a:rPr lang="pt-BR" dirty="0" smtClean="0"/>
              <a:t>Hipertexto </a:t>
            </a:r>
            <a:r>
              <a:rPr lang="pt-BR" dirty="0"/>
              <a:t>são conjuntos de elementos – ou nós – ligados por conexões. </a:t>
            </a:r>
            <a:r>
              <a:rPr lang="pt-BR" dirty="0" smtClean="0"/>
              <a:t>(palavras</a:t>
            </a:r>
            <a:r>
              <a:rPr lang="pt-BR" dirty="0"/>
              <a:t>, imagens, vídeos, áudio, documentos </a:t>
            </a:r>
            <a:r>
              <a:rPr lang="pt-BR" dirty="0" err="1" smtClean="0"/>
              <a:t>etc</a:t>
            </a:r>
            <a:r>
              <a:rPr lang="pt-BR" dirty="0" smtClean="0"/>
              <a:t>).</a:t>
            </a:r>
          </a:p>
          <a:p>
            <a:endParaRPr lang="pt-BR" dirty="0" smtClean="0"/>
          </a:p>
          <a:p>
            <a:r>
              <a:rPr lang="pt-BR" dirty="0" smtClean="0"/>
              <a:t>Para </a:t>
            </a:r>
            <a:r>
              <a:rPr lang="pt-BR" dirty="0"/>
              <a:t>distribuir informação de uma maneira global, é necessário haver uma linguagem que seja entendida universalmente por diversos meios de acesso. </a:t>
            </a:r>
            <a:r>
              <a:rPr lang="pt-BR" dirty="0" smtClean="0"/>
              <a:t>O </a:t>
            </a:r>
            <a:r>
              <a:rPr lang="pt-BR" dirty="0"/>
              <a:t>HTML se propõe a ser esta linguagem</a:t>
            </a:r>
            <a:r>
              <a:rPr lang="pt-BR" dirty="0" smtClean="0"/>
              <a:t>.</a:t>
            </a:r>
          </a:p>
          <a:p>
            <a:endParaRPr lang="pt-BR" dirty="0"/>
          </a:p>
          <a:p>
            <a:r>
              <a:rPr lang="pt-BR" dirty="0" smtClean="0"/>
              <a:t>Desenvolvido </a:t>
            </a:r>
            <a:r>
              <a:rPr lang="pt-BR" dirty="0"/>
              <a:t>originalmente por Tim Berners-Lee o HTML ganhou popularidade quando o </a:t>
            </a:r>
            <a:r>
              <a:rPr lang="pt-BR" dirty="0" err="1"/>
              <a:t>Mosaic</a:t>
            </a:r>
            <a:r>
              <a:rPr lang="pt-BR" dirty="0"/>
              <a:t> - browser desenvolvido por Marc </a:t>
            </a:r>
            <a:r>
              <a:rPr lang="pt-BR" dirty="0" err="1"/>
              <a:t>Andreessen</a:t>
            </a:r>
            <a:r>
              <a:rPr lang="pt-BR" dirty="0"/>
              <a:t> na década de 1990 - ganhou força. A partir daí, desenvolvedores e fabricantes de browsers utilizaram o HTML como base, compartilhando as mesmas convenções.</a:t>
            </a:r>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3</a:t>
            </a:fld>
            <a:endParaRPr lang="pt-BR"/>
          </a:p>
        </p:txBody>
      </p:sp>
    </p:spTree>
    <p:extLst>
      <p:ext uri="{BB962C8B-B14F-4D97-AF65-F5344CB8AC3E}">
        <p14:creationId xmlns:p14="http://schemas.microsoft.com/office/powerpoint/2010/main" val="157044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HTML</a:t>
            </a:r>
            <a:endParaRPr lang="pt-BR" dirty="0"/>
          </a:p>
        </p:txBody>
      </p:sp>
      <p:sp>
        <p:nvSpPr>
          <p:cNvPr id="3" name="Espaço Reservado para Conteúdo 2"/>
          <p:cNvSpPr>
            <a:spLocks noGrp="1"/>
          </p:cNvSpPr>
          <p:nvPr>
            <p:ph idx="1"/>
          </p:nvPr>
        </p:nvSpPr>
        <p:spPr>
          <a:xfrm>
            <a:off x="1043492" y="2323652"/>
            <a:ext cx="6912884" cy="3508977"/>
          </a:xfrm>
        </p:spPr>
        <p:txBody>
          <a:bodyPr>
            <a:normAutofit fontScale="62500" lnSpcReduction="20000"/>
          </a:bodyPr>
          <a:lstStyle/>
          <a:p>
            <a:r>
              <a:rPr lang="pt-BR" dirty="0"/>
              <a:t>Entre 1993 e 1995, o HTML ganhou as versões HTML+, HTML2.0 e HTML3.0, onde foram propostas diversas mudanças para enriquecer as possibilidades da linguagem. </a:t>
            </a:r>
            <a:endParaRPr lang="pt-BR" dirty="0" smtClean="0"/>
          </a:p>
          <a:p>
            <a:endParaRPr lang="pt-BR" dirty="0" smtClean="0"/>
          </a:p>
          <a:p>
            <a:r>
              <a:rPr lang="pt-BR" dirty="0" smtClean="0"/>
              <a:t>Apenas </a:t>
            </a:r>
            <a:r>
              <a:rPr lang="pt-BR" dirty="0"/>
              <a:t>em 1997, o grupo de trabalho do W3C responsável por manter o padrão do código, trabalhou na versão 3.2 da linguagem, fazendo com que ela fosse tratada como prática comum. </a:t>
            </a:r>
            <a:endParaRPr lang="pt-BR" dirty="0" smtClean="0"/>
          </a:p>
          <a:p>
            <a:endParaRPr lang="pt-BR" dirty="0"/>
          </a:p>
          <a:p>
            <a:r>
              <a:rPr lang="pt-BR" dirty="0"/>
              <a:t>Desde o começo o HTML foi criado para ser uma linguagem independente de plataformas, browsers e outros meios de acesso. Interoperabilidade significa menos custo. Você cria apenas um código HTML e este código pode ser lido por diversos meios, ao invés de versões diferentes para diversos dispositivos. Dessa forma, evitou-se que a Web fosse desenvolvida em uma base proprietária, com formatos incompatíveis e limitada</a:t>
            </a:r>
            <a:r>
              <a:rPr lang="pt-BR" dirty="0" smtClean="0"/>
              <a:t>.</a:t>
            </a:r>
          </a:p>
          <a:p>
            <a:endParaRPr lang="pt-BR" dirty="0"/>
          </a:p>
          <a:p>
            <a:endParaRPr lang="pt-BR" dirty="0"/>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4</a:t>
            </a:fld>
            <a:endParaRPr lang="pt-BR"/>
          </a:p>
        </p:txBody>
      </p:sp>
    </p:spTree>
    <p:extLst>
      <p:ext uri="{BB962C8B-B14F-4D97-AF65-F5344CB8AC3E}">
        <p14:creationId xmlns:p14="http://schemas.microsoft.com/office/powerpoint/2010/main" val="162353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HTML5 e suas mudanças</a:t>
            </a:r>
          </a:p>
        </p:txBody>
      </p:sp>
      <p:sp>
        <p:nvSpPr>
          <p:cNvPr id="3" name="Espaço Reservado para Conteúdo 2"/>
          <p:cNvSpPr>
            <a:spLocks noGrp="1"/>
          </p:cNvSpPr>
          <p:nvPr>
            <p:ph idx="1"/>
          </p:nvPr>
        </p:nvSpPr>
        <p:spPr/>
        <p:txBody>
          <a:bodyPr>
            <a:normAutofit fontScale="70000" lnSpcReduction="20000"/>
          </a:bodyPr>
          <a:lstStyle/>
          <a:p>
            <a:r>
              <a:rPr lang="pt-BR" dirty="0"/>
              <a:t>Quando o HTML4 foi lançado, o W3C alertou os desenvolvedores sobre algumas boas práticas que deveriam ser seguidas ao produzir códigos </a:t>
            </a:r>
            <a:r>
              <a:rPr lang="pt-BR" dirty="0" err="1"/>
              <a:t>client-side</a:t>
            </a:r>
            <a:r>
              <a:rPr lang="pt-BR" dirty="0"/>
              <a:t>. Desde este tempo, assuntos como a separação da estrutura do código com a formatação e princípios de acessibilidade foram trazidos para discussões e à atenção dos fabricantes e desenvolvedores. Contudo, o HTML4 ainda não trazia diferencial real para a semântica do código. o HTML4 também não facilitava a manipulação dos elementos via </a:t>
            </a:r>
            <a:r>
              <a:rPr lang="pt-BR" dirty="0" err="1"/>
              <a:t>Javascript</a:t>
            </a:r>
            <a:r>
              <a:rPr lang="pt-BR" dirty="0"/>
              <a:t> ou CSS. Se você quisesse criar um sistema com a possibilidade de </a:t>
            </a:r>
            <a:r>
              <a:rPr lang="pt-BR" dirty="0" err="1"/>
              <a:t>Drag’n</a:t>
            </a:r>
            <a:r>
              <a:rPr lang="pt-BR" dirty="0"/>
              <a:t> </a:t>
            </a:r>
            <a:r>
              <a:rPr lang="pt-BR" dirty="0" err="1"/>
              <a:t>Drop</a:t>
            </a:r>
            <a:r>
              <a:rPr lang="pt-BR" dirty="0"/>
              <a:t> de elementos, era necessário criar um grande script, com bugs e que muitas vezes não funcionavam de acordo em todos os browsers.</a:t>
            </a: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5</a:t>
            </a:fld>
            <a:endParaRPr lang="pt-BR"/>
          </a:p>
        </p:txBody>
      </p:sp>
    </p:spTree>
    <p:extLst>
      <p:ext uri="{BB962C8B-B14F-4D97-AF65-F5344CB8AC3E}">
        <p14:creationId xmlns:p14="http://schemas.microsoft.com/office/powerpoint/2010/main" val="396392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HTML5?</a:t>
            </a:r>
          </a:p>
        </p:txBody>
      </p:sp>
      <p:sp>
        <p:nvSpPr>
          <p:cNvPr id="3" name="Espaço Reservado para Conteúdo 2"/>
          <p:cNvSpPr>
            <a:spLocks noGrp="1"/>
          </p:cNvSpPr>
          <p:nvPr>
            <p:ph idx="1"/>
          </p:nvPr>
        </p:nvSpPr>
        <p:spPr/>
        <p:txBody>
          <a:bodyPr>
            <a:normAutofit fontScale="40000" lnSpcReduction="20000"/>
          </a:bodyPr>
          <a:lstStyle/>
          <a:p>
            <a:r>
              <a:rPr lang="pt-BR" dirty="0"/>
              <a:t>O HTML5 é a nova versão do HTML4. Enquanto o WHATWG define as regras de marcação que usaremos no HTML5 e no XHTML, eles também definem </a:t>
            </a:r>
            <a:r>
              <a:rPr lang="pt-BR" dirty="0" err="1"/>
              <a:t>APIs</a:t>
            </a:r>
            <a:r>
              <a:rPr lang="pt-BR" dirty="0"/>
              <a:t> que formarão a base da arquitetura web. Essas </a:t>
            </a:r>
            <a:r>
              <a:rPr lang="pt-BR" dirty="0" err="1"/>
              <a:t>APIs</a:t>
            </a:r>
            <a:r>
              <a:rPr lang="pt-BR" dirty="0"/>
              <a:t> são conhecidas como DOM </a:t>
            </a:r>
            <a:r>
              <a:rPr lang="pt-BR" dirty="0" err="1"/>
              <a:t>Level</a:t>
            </a:r>
            <a:r>
              <a:rPr lang="pt-BR" dirty="0"/>
              <a:t> 0</a:t>
            </a:r>
            <a:r>
              <a:rPr lang="pt-BR" dirty="0" smtClean="0"/>
              <a:t>.</a:t>
            </a:r>
          </a:p>
          <a:p>
            <a:r>
              <a:rPr lang="pt-BR" dirty="0"/>
              <a:t>Um dos principais objetivos do HTML5 é facilitar a manipulação do elemento possibilitando o desenvolvedor a modificar as características dos objetos de forma não intrusiva e de maneira que seja transparente para o usuário final. Ao contrário das versões anteriores, o HTML5 fornece ferramentas para a CSS e o </a:t>
            </a:r>
            <a:r>
              <a:rPr lang="pt-BR" dirty="0" err="1"/>
              <a:t>Javascript</a:t>
            </a:r>
            <a:r>
              <a:rPr lang="pt-BR" dirty="0"/>
              <a:t> fazerem seu trabalho da melhor maneira possível. O HTML5 permite por meio de suas </a:t>
            </a:r>
            <a:r>
              <a:rPr lang="pt-BR" dirty="0" err="1"/>
              <a:t>APIs</a:t>
            </a:r>
            <a:r>
              <a:rPr lang="pt-BR" dirty="0"/>
              <a:t> a manipulação das características destes elementos, de forma que o website ou a aplicação continue leve e funcional. O HTML5 também cria novas </a:t>
            </a:r>
            <a:r>
              <a:rPr lang="pt-BR" dirty="0" err="1"/>
              <a:t>tags</a:t>
            </a:r>
            <a:r>
              <a:rPr lang="pt-BR" dirty="0"/>
              <a:t> e modifica a função de outras. As versões antigas do HTML não continham um padrão universal para a criação de seções comuns e específicas como rodapé, cabeçalho, </a:t>
            </a:r>
            <a:r>
              <a:rPr lang="pt-BR" dirty="0" err="1"/>
              <a:t>sidebar</a:t>
            </a:r>
            <a:r>
              <a:rPr lang="pt-BR" dirty="0"/>
              <a:t>, menus e etc. Não havia um padrão de nomenclatura de </a:t>
            </a:r>
            <a:r>
              <a:rPr lang="pt-BR" dirty="0" err="1"/>
              <a:t>IDs</a:t>
            </a:r>
            <a:r>
              <a:rPr lang="pt-BR" dirty="0"/>
              <a:t>, Classes ou </a:t>
            </a:r>
            <a:r>
              <a:rPr lang="pt-BR" dirty="0" err="1"/>
              <a:t>tags</a:t>
            </a:r>
            <a:r>
              <a:rPr lang="pt-BR" dirty="0"/>
              <a:t>. Não havia um método de capturar de maneira automática as informações localizadas nos rodapés dos websites. Há outros elementos e atributos que sua função e significado foram modificados e que agora podem ser reutilizados de forma mais eficaz. Por exemplo, elementos como B ou I que foram descontinuados em versões anteriores do HTML agora assumem funções diferentes e entregam mais significado para os usuários. O HTML5 modifica a forma de como escrevemos código e organizamos a informação na página. Seria mais semântica com menos código. Seria mais interatividade sem a necessidade de instalação de </a:t>
            </a:r>
            <a:r>
              <a:rPr lang="pt-BR" dirty="0" err="1"/>
              <a:t>plugins</a:t>
            </a:r>
            <a:r>
              <a:rPr lang="pt-BR" dirty="0"/>
              <a:t> e perda de performance. É a criação de código </a:t>
            </a:r>
            <a:r>
              <a:rPr lang="pt-BR" dirty="0" err="1"/>
              <a:t>interoperável</a:t>
            </a:r>
            <a:r>
              <a:rPr lang="pt-BR" dirty="0"/>
              <a:t>, pronto para futuros dispositivos e que facilita a reutilização da informação de diversas formas. O WHATWG tem mantido o foco para manter a </a:t>
            </a:r>
            <a:r>
              <a:rPr lang="pt-BR" dirty="0" err="1"/>
              <a:t>retrocompatibilidade</a:t>
            </a:r>
            <a:r>
              <a:rPr lang="pt-BR" dirty="0"/>
              <a:t>. Nenhum site deverá ter de ser refeito totalmente para se adequar aos novos conceitos e regras. O HTML5 está sendo criado para que seja compatível com os browsers recentes, possibilitando a utilização das novas características imediatamente.</a:t>
            </a: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6</a:t>
            </a:fld>
            <a:endParaRPr lang="pt-BR"/>
          </a:p>
        </p:txBody>
      </p:sp>
    </p:spTree>
    <p:extLst>
      <p:ext uri="{BB962C8B-B14F-4D97-AF65-F5344CB8AC3E}">
        <p14:creationId xmlns:p14="http://schemas.microsoft.com/office/powerpoint/2010/main" val="378264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ANÁLISE DO SUPORTE ATUAL PELOS NAVEGADORES E ESTRATÉGIAS DE USO</a:t>
            </a:r>
          </a:p>
        </p:txBody>
      </p:sp>
      <p:sp>
        <p:nvSpPr>
          <p:cNvPr id="3" name="Espaço Reservado para Conteúdo 2"/>
          <p:cNvSpPr>
            <a:spLocks noGrp="1"/>
          </p:cNvSpPr>
          <p:nvPr>
            <p:ph idx="1"/>
          </p:nvPr>
        </p:nvSpPr>
        <p:spPr/>
        <p:txBody>
          <a:bodyPr>
            <a:normAutofit fontScale="55000" lnSpcReduction="20000"/>
          </a:bodyPr>
          <a:lstStyle/>
          <a:p>
            <a:r>
              <a:rPr lang="pt-BR" dirty="0"/>
              <a:t>O desenvolvimento modular </a:t>
            </a:r>
            <a:endParaRPr lang="pt-BR" dirty="0" smtClean="0"/>
          </a:p>
          <a:p>
            <a:r>
              <a:rPr lang="pt-BR" dirty="0"/>
              <a:t>Antigamente, para que uma nova versão do HTML ou do CSS fosse lançada, todas as ideias listadas na especificação deveriam ser testadas e desenvolvidas para então serem publicadas para o uso dos browsers e os desenvolvedores. Esse método foi mudado com o lançamento do HTML5 e o CSS3. A partir de agora, as duas tecnologias foram divididas em módulos. Isso quer dizer que a comunidade de desenvolvedores e os fabricantes de browsers não precisam esperar que todo o padrão seja escrito e publicado para utilizarem as novidades das linguagens. As propriedades do CSS3, por exemplo, foram divididas em pequenos grupos. Há um grupo cuidando da propriedade Background, outro da propriedade </a:t>
            </a:r>
            <a:r>
              <a:rPr lang="pt-BR" dirty="0" err="1"/>
              <a:t>Border</a:t>
            </a:r>
            <a:r>
              <a:rPr lang="pt-BR" dirty="0"/>
              <a:t>, outro das propriedades de Texto e etc. Cada um destes grupos são independentes e podem lançar suas novidades a qualquer momento. Logo, o desenvolvimento para web ficou mais dinâmico, com novidades mais constantes. O ponto negativo nesse formato, é que problemas de compatibilidade podem ocorrer com mais </a:t>
            </a:r>
            <a:r>
              <a:rPr lang="pt-BR" dirty="0" err="1"/>
              <a:t>frequencia</a:t>
            </a:r>
            <a:r>
              <a:rPr lang="pt-BR" dirty="0"/>
              <a:t>. Por exemplo, um browser pode adotar bordas arredondadas e outro não. Ou um browser pode escolher suportar um API diferente do API que o concorrente implementou. Contudo, os browsers tem mostrado grande interesse em se manterem atualizados em relação aos seus concorrentes</a:t>
            </a: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7</a:t>
            </a:fld>
            <a:endParaRPr lang="pt-BR"/>
          </a:p>
        </p:txBody>
      </p:sp>
    </p:spTree>
    <p:extLst>
      <p:ext uri="{BB962C8B-B14F-4D97-AF65-F5344CB8AC3E}">
        <p14:creationId xmlns:p14="http://schemas.microsoft.com/office/powerpoint/2010/main" val="233380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Motores de </a:t>
            </a:r>
            <a:r>
              <a:rPr lang="pt-BR" dirty="0" err="1"/>
              <a:t>Renderização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Há uma grande diversidade de dispositivos que acessam a internet. Entre eles, há uma série de </a:t>
            </a:r>
            <a:r>
              <a:rPr lang="pt-BR" dirty="0" err="1"/>
              <a:t>tablets</a:t>
            </a:r>
            <a:r>
              <a:rPr lang="pt-BR" dirty="0"/>
              <a:t>, smartphones, </a:t>
            </a:r>
            <a:r>
              <a:rPr lang="pt-BR" dirty="0" err="1"/>
              <a:t>pc’s</a:t>
            </a:r>
            <a:r>
              <a:rPr lang="pt-BR" dirty="0"/>
              <a:t> e etc. Cada um destes meios de acesso utilizam um determinado browser para navegar na web. Não há como os desenvolvedores manterem um bom nível de compatibilidade com todos estes browsers levando em consideração a particularidade de cada um. Uma maneira </a:t>
            </a:r>
            <a:endParaRPr lang="pt-BR" dirty="0" smtClean="0"/>
          </a:p>
          <a:p>
            <a:r>
              <a:rPr lang="pt-BR" dirty="0"/>
              <a:t>mais segura de manter o código compatível, é nivelar o desenvolvimento pelos motores de </a:t>
            </a:r>
            <a:r>
              <a:rPr lang="pt-BR" dirty="0" err="1"/>
              <a:t>renderização</a:t>
            </a:r>
            <a:r>
              <a:rPr lang="pt-BR" dirty="0"/>
              <a:t>. Cada browser utiliza um motor de </a:t>
            </a:r>
            <a:r>
              <a:rPr lang="pt-BR" dirty="0" err="1"/>
              <a:t>renderização</a:t>
            </a:r>
            <a:r>
              <a:rPr lang="pt-BR" dirty="0"/>
              <a:t> que é responsável pelo processamento do código da página.</a:t>
            </a: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8</a:t>
            </a:fld>
            <a:endParaRPr lang="pt-BR"/>
          </a:p>
        </p:txBody>
      </p:sp>
    </p:spTree>
    <p:extLst>
      <p:ext uri="{BB962C8B-B14F-4D97-AF65-F5344CB8AC3E}">
        <p14:creationId xmlns:p14="http://schemas.microsoft.com/office/powerpoint/2010/main" val="356886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Abaixo, segue uma lista dos principais browsers e seus motores:</a:t>
            </a:r>
          </a:p>
        </p:txBody>
      </p:sp>
      <p:sp>
        <p:nvSpPr>
          <p:cNvPr id="3" name="Espaço Reservado para Conteúdo 2"/>
          <p:cNvSpPr>
            <a:spLocks noGrp="1"/>
          </p:cNvSpPr>
          <p:nvPr>
            <p:ph idx="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B6237D-0FEF-4D7B-BF9B-A0833F23A5F7}" type="slidenum">
              <a:rPr lang="pt-BR" smtClean="0"/>
              <a:t>9</a:t>
            </a:fld>
            <a:endParaRPr lang="pt-BR"/>
          </a:p>
        </p:txBody>
      </p:sp>
      <p:pic>
        <p:nvPicPr>
          <p:cNvPr id="5" name="Imagem 4"/>
          <p:cNvPicPr>
            <a:picLocks noChangeAspect="1"/>
          </p:cNvPicPr>
          <p:nvPr/>
        </p:nvPicPr>
        <p:blipFill rotWithShape="1">
          <a:blip r:embed="rId2"/>
          <a:srcRect l="16138" t="47199" r="52362" b="20586"/>
          <a:stretch/>
        </p:blipFill>
        <p:spPr>
          <a:xfrm>
            <a:off x="1731850" y="2608712"/>
            <a:ext cx="5400600" cy="3105347"/>
          </a:xfrm>
          <a:prstGeom prst="rect">
            <a:avLst/>
          </a:prstGeom>
        </p:spPr>
      </p:pic>
    </p:spTree>
    <p:extLst>
      <p:ext uri="{BB962C8B-B14F-4D97-AF65-F5344CB8AC3E}">
        <p14:creationId xmlns:p14="http://schemas.microsoft.com/office/powerpoint/2010/main" val="1582949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1613</TotalTime>
  <Words>2118</Words>
  <Application>Microsoft Office PowerPoint</Application>
  <PresentationFormat>Apresentação na tela (4:3)</PresentationFormat>
  <Paragraphs>129</Paragraphs>
  <Slides>28</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Century Gothic</vt:lpstr>
      <vt:lpstr>Times New Roman</vt:lpstr>
      <vt:lpstr>Wingdings 2</vt:lpstr>
      <vt:lpstr>Austin</vt:lpstr>
      <vt:lpstr>HTML 5</vt:lpstr>
      <vt:lpstr>Apresentação do PowerPoint</vt:lpstr>
      <vt:lpstr>Hypertexto</vt:lpstr>
      <vt:lpstr>HTML</vt:lpstr>
      <vt:lpstr>O HTML5 e suas mudanças</vt:lpstr>
      <vt:lpstr>O que é o HTML5?</vt:lpstr>
      <vt:lpstr>ANÁLISE DO SUPORTE ATUAL PELOS NAVEGADORES E ESTRATÉGIAS DE USO</vt:lpstr>
      <vt:lpstr>Motores de Renderização</vt:lpstr>
      <vt:lpstr>Abaixo, segue uma lista dos principais browsers e seus motores:</vt:lpstr>
      <vt:lpstr>Apresentação do PowerPoint</vt:lpstr>
      <vt:lpstr>3. ESTRUTURA BÁSICA, DOCTYPE E CHARSETS</vt:lpstr>
      <vt:lpstr>O Doctype</vt:lpstr>
      <vt:lpstr>O elemento HTML </vt:lpstr>
      <vt:lpstr>HEAD</vt:lpstr>
      <vt:lpstr>Tag LINK</vt:lpstr>
      <vt:lpstr>Categorias</vt:lpstr>
      <vt:lpstr>Metadata content</vt:lpstr>
      <vt:lpstr>Flow content</vt:lpstr>
      <vt:lpstr>Tags básicas de html 4 </vt:lpstr>
      <vt:lpstr>NOVOS TIPOS DE CAMPOS</vt:lpstr>
      <vt:lpstr>NUMBER</vt:lpstr>
      <vt:lpstr>Range</vt:lpstr>
      <vt:lpstr>Falar de formulário</vt:lpstr>
      <vt:lpstr>Formulários com html5</vt:lpstr>
      <vt:lpstr>Apresentação do PowerPoint</vt:lpstr>
      <vt:lpstr>Validação de formulários</vt:lpstr>
      <vt:lpstr>novalidate e formnovalidate</vt:lpstr>
      <vt:lpstr>ELEMENTOS AUDIO E VIDEO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Aplicativos Gráficos  Conceitos Iniciais</dc:title>
  <dc:creator>user</dc:creator>
  <cp:lastModifiedBy>Raphael Vidal</cp:lastModifiedBy>
  <cp:revision>59</cp:revision>
  <dcterms:created xsi:type="dcterms:W3CDTF">2015-04-05T22:43:29Z</dcterms:created>
  <dcterms:modified xsi:type="dcterms:W3CDTF">2017-10-20T05:16:59Z</dcterms:modified>
</cp:coreProperties>
</file>