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8D2776-9F29-45D9-AE9D-21C8C7F9F216}">
  <a:tblStyle styleId="{F28D2776-9F29-45D9-AE9D-21C8C7F9F2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fe99ede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fe99ede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043f19c7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043f19c7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fe99ede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fe99ede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26622c93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26622c93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Let’s look at how we did the exploratory data analysis </a:t>
            </a:r>
            <a:r>
              <a:rPr lang="en"/>
              <a:t>first</a:t>
            </a:r>
            <a:r>
              <a:rPr lang="en"/>
              <a:t>. we are given with 10 datasets. We used the joined weather and airline dataset for our analysis and I have highlighted those in this list. First, analysing 3m data gave the flexibility in </a:t>
            </a:r>
            <a:r>
              <a:rPr lang="en"/>
              <a:t>handling</a:t>
            </a:r>
            <a:r>
              <a:rPr lang="en"/>
              <a:t> relatively low volume of data and </a:t>
            </a:r>
            <a:r>
              <a:rPr lang="en"/>
              <a:t>determining</a:t>
            </a:r>
            <a:r>
              <a:rPr lang="en"/>
              <a:t> what approach is the best.then we moved to 12 month dataset. </a:t>
            </a:r>
            <a:endParaRPr/>
          </a:p>
          <a:p>
            <a:pPr indent="-298450" lvl="0" marL="457200" rtl="0" algn="l">
              <a:spcBef>
                <a:spcPts val="0"/>
              </a:spcBef>
              <a:spcAft>
                <a:spcPts val="0"/>
              </a:spcAft>
              <a:buSzPts val="1100"/>
              <a:buAutoNum type="arabicPeriod"/>
            </a:pPr>
            <a:r>
              <a:rPr lang="en"/>
              <a:t>Table on right shows a summary of the two datasets.  Importantly, though there were no </a:t>
            </a:r>
            <a:r>
              <a:rPr lang="en"/>
              <a:t>duplicates</a:t>
            </a:r>
            <a:r>
              <a:rPr lang="en"/>
              <a:t> in 3m data there were 50% duplicated in records in 12 month dataset. We dedupe those records before the analysis. There were 109 columns that contained null values in more than 60% of it. We decided to drop those columns, however 5 columns showing on left were added back due to two reasons, One reason is that they may contain useful information. Second is that there is data in these column only if there were delays in these categories. So 60% rule is not necessarily applicable with that. </a:t>
            </a:r>
            <a:endParaRPr/>
          </a:p>
          <a:p>
            <a:pPr indent="-298450" lvl="0" marL="457200" rtl="0" algn="l">
              <a:spcBef>
                <a:spcPts val="0"/>
              </a:spcBef>
              <a:spcAft>
                <a:spcPts val="0"/>
              </a:spcAft>
              <a:buSzPts val="1100"/>
              <a:buAutoNum type="arabicPeriod"/>
            </a:pPr>
            <a:r>
              <a:rPr lang="en"/>
              <a:t>We decided DEP_DEL15 is as our target variable. This column indicate 1 if the flight was delayed by 15 min or more, and 0 , otherwise.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016afbe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016afbe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Pie chart is showing the </a:t>
            </a:r>
            <a:r>
              <a:rPr lang="en"/>
              <a:t>different</a:t>
            </a:r>
            <a:r>
              <a:rPr lang="en"/>
              <a:t> types of delays in the dataset. Most of the delays are resulting from late aircraft arrivals. Which is also a snowball effect if the </a:t>
            </a:r>
            <a:r>
              <a:rPr lang="en"/>
              <a:t>aircraft</a:t>
            </a:r>
            <a:r>
              <a:rPr lang="en"/>
              <a:t> is delayed due to any other reason it will affect the next trip planned. So each of these other delays get aggregated there.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Periodic </a:t>
            </a:r>
            <a:r>
              <a:rPr lang="en"/>
              <a:t>relationships</a:t>
            </a:r>
            <a:r>
              <a:rPr lang="en"/>
              <a:t> are showing in the 4 barcharts in the left side. Last chart is the total number of trips. Only significant callout can be the month of travel. The correlation graph below is showing that there is no </a:t>
            </a:r>
            <a:r>
              <a:rPr lang="en"/>
              <a:t>significant</a:t>
            </a:r>
            <a:r>
              <a:rPr lang="en"/>
              <a:t> delays affected mainly due to the weather </a:t>
            </a:r>
            <a:r>
              <a:rPr lang="en"/>
              <a:t>conditions.</a:t>
            </a:r>
            <a:r>
              <a:rPr lang="en"/>
              <a:t> However these slight changes can be taken into consideration in our machine learning model much better than human eyes.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t>
            </a:r>
            <a:r>
              <a:rPr lang="en"/>
              <a:t>let's</a:t>
            </a:r>
            <a:r>
              <a:rPr lang="en"/>
              <a:t> move in to the feature selection. .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26622c93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26622c93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T Sans Narrow"/>
                <a:ea typeface="PT Sans Narrow"/>
                <a:cs typeface="PT Sans Narrow"/>
                <a:sym typeface="PT Sans Narrow"/>
              </a:rPr>
              <a:t>Speaker Notes - Weijie</a:t>
            </a:r>
            <a:endParaRPr sz="1200">
              <a:latin typeface="PT Sans Narrow"/>
              <a:ea typeface="PT Sans Narrow"/>
              <a:cs typeface="PT Sans Narrow"/>
              <a:sym typeface="PT Sans Narrow"/>
            </a:endParaRPr>
          </a:p>
          <a:p>
            <a:pPr indent="0" lvl="0" marL="0" rtl="0" algn="l">
              <a:spcBef>
                <a:spcPts val="0"/>
              </a:spcBef>
              <a:spcAft>
                <a:spcPts val="0"/>
              </a:spcAft>
              <a:buNone/>
            </a:pPr>
            <a:r>
              <a:rPr lang="en" sz="1200">
                <a:latin typeface="PT Sans Narrow"/>
                <a:ea typeface="PT Sans Narrow"/>
                <a:cs typeface="PT Sans Narrow"/>
                <a:sym typeface="PT Sans Narrow"/>
              </a:rPr>
              <a:t>—-------------------------------------------</a:t>
            </a:r>
            <a:endParaRPr sz="1200">
              <a:latin typeface="PT Sans Narrow"/>
              <a:ea typeface="PT Sans Narrow"/>
              <a:cs typeface="PT Sans Narrow"/>
              <a:sym typeface="PT Sans Narrow"/>
            </a:endParaRPr>
          </a:p>
          <a:p>
            <a:pPr indent="0" lvl="0" marL="0" rtl="0" algn="l">
              <a:spcBef>
                <a:spcPts val="0"/>
              </a:spcBef>
              <a:spcAft>
                <a:spcPts val="0"/>
              </a:spcAft>
              <a:buNone/>
            </a:pPr>
            <a:r>
              <a:rPr lang="en" sz="1200">
                <a:latin typeface="PT Sans Narrow"/>
                <a:ea typeface="PT Sans Narrow"/>
                <a:cs typeface="PT Sans Narrow"/>
                <a:sym typeface="PT Sans Narrow"/>
              </a:rPr>
              <a:t>Now let’s have a look on feature preparation and selection part. In this part, I will introduce what features we selected for subsequent modeling as well as our target.</a:t>
            </a:r>
            <a:endParaRPr sz="1200">
              <a:latin typeface="PT Sans Narrow"/>
              <a:ea typeface="PT Sans Narrow"/>
              <a:cs typeface="PT Sans Narrow"/>
              <a:sym typeface="PT Sans Narrow"/>
            </a:endParaRPr>
          </a:p>
          <a:p>
            <a:pPr indent="0" lvl="0" marL="0" rtl="0" algn="l">
              <a:spcBef>
                <a:spcPts val="0"/>
              </a:spcBef>
              <a:spcAft>
                <a:spcPts val="0"/>
              </a:spcAft>
              <a:buNone/>
            </a:pPr>
            <a:r>
              <a:rPr lang="en" sz="1200">
                <a:latin typeface="PT Sans Narrow"/>
                <a:ea typeface="PT Sans Narrow"/>
                <a:cs typeface="PT Sans Narrow"/>
                <a:sym typeface="PT Sans Narrow"/>
              </a:rPr>
              <a:t>In total, we selected 20 features. 7 categorical features and 13 numerical features, in which 2 features are time-based features we created based on the source dataset.</a:t>
            </a:r>
            <a:endParaRPr sz="1200">
              <a:latin typeface="PT Sans Narrow"/>
              <a:ea typeface="PT Sans Narrow"/>
              <a:cs typeface="PT Sans Narrow"/>
              <a:sym typeface="PT Sans Narrow"/>
            </a:endParaRPr>
          </a:p>
          <a:p>
            <a:pPr indent="0" lvl="0" marL="0" rtl="0" algn="l">
              <a:spcBef>
                <a:spcPts val="0"/>
              </a:spcBef>
              <a:spcAft>
                <a:spcPts val="0"/>
              </a:spcAft>
              <a:buNone/>
            </a:pPr>
            <a:r>
              <a:rPr lang="en" sz="1200">
                <a:latin typeface="PT Sans Narrow"/>
                <a:ea typeface="PT Sans Narrow"/>
                <a:cs typeface="PT Sans Narrow"/>
                <a:sym typeface="PT Sans Narrow"/>
              </a:rPr>
              <a:t>Our target, you can see here is “Departure Delay 15 minutes”, which is a binary factor. 1 represents it is a delay record as the delay time exceeds 15 minutes and 0 means it is not a delay record as the delay time does not exceed 15 minutes or no delay happens.</a:t>
            </a:r>
            <a:endParaRPr sz="1200">
              <a:latin typeface="PT Sans Narrow"/>
              <a:ea typeface="PT Sans Narrow"/>
              <a:cs typeface="PT Sans Narrow"/>
              <a:sym typeface="PT Sans Narrow"/>
            </a:endParaRPr>
          </a:p>
          <a:p>
            <a:pPr indent="0" lvl="0" marL="0" rtl="0" algn="l">
              <a:spcBef>
                <a:spcPts val="0"/>
              </a:spcBef>
              <a:spcAft>
                <a:spcPts val="0"/>
              </a:spcAft>
              <a:buNone/>
            </a:pPr>
            <a:r>
              <a:rPr lang="en" sz="1200">
                <a:latin typeface="PT Sans Narrow"/>
                <a:ea typeface="PT Sans Narrow"/>
                <a:cs typeface="PT Sans Narrow"/>
                <a:sym typeface="PT Sans Narrow"/>
              </a:rPr>
              <a:t>Below part shows the breakdown of the features. In all, we classified selected features into 3 categories: </a:t>
            </a:r>
            <a:endParaRPr sz="1200">
              <a:latin typeface="PT Sans Narrow"/>
              <a:ea typeface="PT Sans Narrow"/>
              <a:cs typeface="PT Sans Narrow"/>
              <a:sym typeface="PT Sans Narrow"/>
            </a:endParaRPr>
          </a:p>
          <a:p>
            <a:pPr indent="-304800" lvl="0" marL="914400" rtl="0" algn="l">
              <a:spcBef>
                <a:spcPts val="0"/>
              </a:spcBef>
              <a:spcAft>
                <a:spcPts val="0"/>
              </a:spcAft>
              <a:buSzPts val="1200"/>
              <a:buFont typeface="PT Sans Narrow"/>
              <a:buChar char="●"/>
            </a:pPr>
            <a:r>
              <a:rPr lang="en" sz="1200">
                <a:latin typeface="PT Sans Narrow"/>
                <a:ea typeface="PT Sans Narrow"/>
                <a:cs typeface="PT Sans Narrow"/>
                <a:sym typeface="PT Sans Narrow"/>
              </a:rPr>
              <a:t>Flight factor. </a:t>
            </a:r>
            <a:r>
              <a:rPr lang="en" sz="1200">
                <a:latin typeface="PT Sans Narrow"/>
                <a:ea typeface="PT Sans Narrow"/>
                <a:cs typeface="PT Sans Narrow"/>
                <a:sym typeface="PT Sans Narrow"/>
              </a:rPr>
              <a:t>Factors</a:t>
            </a:r>
            <a:r>
              <a:rPr lang="en" sz="1200">
                <a:latin typeface="PT Sans Narrow"/>
                <a:ea typeface="PT Sans Narrow"/>
                <a:cs typeface="PT Sans Narrow"/>
                <a:sym typeface="PT Sans Narrow"/>
              </a:rPr>
              <a:t> under this category are related to the flight itself, including distance, taxi-out time, origination, </a:t>
            </a:r>
            <a:r>
              <a:rPr lang="en" sz="1200">
                <a:latin typeface="PT Sans Narrow"/>
                <a:ea typeface="PT Sans Narrow"/>
                <a:cs typeface="PT Sans Narrow"/>
                <a:sym typeface="PT Sans Narrow"/>
              </a:rPr>
              <a:t>destination</a:t>
            </a:r>
            <a:r>
              <a:rPr lang="en" sz="1200">
                <a:latin typeface="PT Sans Narrow"/>
                <a:ea typeface="PT Sans Narrow"/>
                <a:cs typeface="PT Sans Narrow"/>
                <a:sym typeface="PT Sans Narrow"/>
              </a:rPr>
              <a:t>, carrier and flight date. Distance and Taxi-out time are numerical and </a:t>
            </a:r>
            <a:r>
              <a:rPr lang="en" sz="1200">
                <a:latin typeface="PT Sans Narrow"/>
                <a:ea typeface="PT Sans Narrow"/>
                <a:cs typeface="PT Sans Narrow"/>
                <a:sym typeface="PT Sans Narrow"/>
              </a:rPr>
              <a:t>remaining</a:t>
            </a:r>
            <a:r>
              <a:rPr lang="en" sz="1200">
                <a:latin typeface="PT Sans Narrow"/>
                <a:ea typeface="PT Sans Narrow"/>
                <a:cs typeface="PT Sans Narrow"/>
                <a:sym typeface="PT Sans Narrow"/>
              </a:rPr>
              <a:t> factors in this group are categorical.</a:t>
            </a:r>
            <a:endParaRPr sz="1200">
              <a:latin typeface="PT Sans Narrow"/>
              <a:ea typeface="PT Sans Narrow"/>
              <a:cs typeface="PT Sans Narrow"/>
              <a:sym typeface="PT Sans Narrow"/>
            </a:endParaRPr>
          </a:p>
          <a:p>
            <a:pPr indent="-304800" lvl="0" marL="914400" rtl="0" algn="l">
              <a:spcBef>
                <a:spcPts val="0"/>
              </a:spcBef>
              <a:spcAft>
                <a:spcPts val="0"/>
              </a:spcAft>
              <a:buSzPts val="1200"/>
              <a:buFont typeface="PT Sans Narrow"/>
              <a:buChar char="●"/>
            </a:pPr>
            <a:r>
              <a:rPr lang="en" sz="1200">
                <a:latin typeface="PT Sans Narrow"/>
                <a:ea typeface="PT Sans Narrow"/>
                <a:cs typeface="PT Sans Narrow"/>
                <a:sym typeface="PT Sans Narrow"/>
              </a:rPr>
              <a:t>Temporal factor. These factors are related to date. Based on our EDA, we clearly know that flight delays have time-clustering effect. Therefore, we incorporate month, day of month and day of week in this </a:t>
            </a:r>
            <a:r>
              <a:rPr lang="en" sz="1200">
                <a:latin typeface="PT Sans Narrow"/>
                <a:ea typeface="PT Sans Narrow"/>
                <a:cs typeface="PT Sans Narrow"/>
                <a:sym typeface="PT Sans Narrow"/>
              </a:rPr>
              <a:t>category</a:t>
            </a:r>
            <a:r>
              <a:rPr lang="en" sz="1200">
                <a:latin typeface="PT Sans Narrow"/>
                <a:ea typeface="PT Sans Narrow"/>
                <a:cs typeface="PT Sans Narrow"/>
                <a:sym typeface="PT Sans Narrow"/>
              </a:rPr>
              <a:t>. All of them are categorical.</a:t>
            </a:r>
            <a:endParaRPr sz="1200">
              <a:latin typeface="PT Sans Narrow"/>
              <a:ea typeface="PT Sans Narrow"/>
              <a:cs typeface="PT Sans Narrow"/>
              <a:sym typeface="PT Sans Narrow"/>
            </a:endParaRPr>
          </a:p>
          <a:p>
            <a:pPr indent="-304800" lvl="0" marL="914400" rtl="0" algn="l">
              <a:spcBef>
                <a:spcPts val="0"/>
              </a:spcBef>
              <a:spcAft>
                <a:spcPts val="0"/>
              </a:spcAft>
              <a:buSzPts val="1200"/>
              <a:buFont typeface="PT Sans Narrow"/>
              <a:buChar char="●"/>
            </a:pPr>
            <a:r>
              <a:rPr lang="en" sz="1200">
                <a:latin typeface="PT Sans Narrow"/>
                <a:ea typeface="PT Sans Narrow"/>
                <a:cs typeface="PT Sans Narrow"/>
                <a:sym typeface="PT Sans Narrow"/>
              </a:rPr>
              <a:t>The third category is Climate factor. These factors are evaluated for the flight conditions. They will have great </a:t>
            </a:r>
            <a:r>
              <a:rPr lang="en" sz="1200">
                <a:latin typeface="PT Sans Narrow"/>
                <a:ea typeface="PT Sans Narrow"/>
                <a:cs typeface="PT Sans Narrow"/>
                <a:sym typeface="PT Sans Narrow"/>
              </a:rPr>
              <a:t>impact</a:t>
            </a:r>
            <a:r>
              <a:rPr lang="en" sz="1200">
                <a:latin typeface="PT Sans Narrow"/>
                <a:ea typeface="PT Sans Narrow"/>
                <a:cs typeface="PT Sans Narrow"/>
                <a:sym typeface="PT Sans Narrow"/>
              </a:rPr>
              <a:t> during the flight and contribute to the delays. We take hourly frequency features, including temperature, </a:t>
            </a:r>
            <a:r>
              <a:rPr lang="en" sz="1200">
                <a:latin typeface="PT Sans Narrow"/>
                <a:ea typeface="PT Sans Narrow"/>
                <a:cs typeface="PT Sans Narrow"/>
                <a:sym typeface="PT Sans Narrow"/>
              </a:rPr>
              <a:t>precipitation</a:t>
            </a:r>
            <a:r>
              <a:rPr lang="en" sz="1200">
                <a:latin typeface="PT Sans Narrow"/>
                <a:ea typeface="PT Sans Narrow"/>
                <a:cs typeface="PT Sans Narrow"/>
                <a:sym typeface="PT Sans Narrow"/>
              </a:rPr>
              <a:t>, pressure chance, humidity, sea level pressure, </a:t>
            </a:r>
            <a:r>
              <a:rPr lang="en" sz="1200">
                <a:latin typeface="PT Sans Narrow"/>
                <a:ea typeface="PT Sans Narrow"/>
                <a:cs typeface="PT Sans Narrow"/>
                <a:sym typeface="PT Sans Narrow"/>
              </a:rPr>
              <a:t>visibility</a:t>
            </a:r>
            <a:r>
              <a:rPr lang="en" sz="1200">
                <a:latin typeface="PT Sans Narrow"/>
                <a:ea typeface="PT Sans Narrow"/>
                <a:cs typeface="PT Sans Narrow"/>
                <a:sym typeface="PT Sans Narrow"/>
              </a:rPr>
              <a:t>, wind </a:t>
            </a:r>
            <a:r>
              <a:rPr lang="en" sz="1200">
                <a:latin typeface="PT Sans Narrow"/>
                <a:ea typeface="PT Sans Narrow"/>
                <a:cs typeface="PT Sans Narrow"/>
                <a:sym typeface="PT Sans Narrow"/>
              </a:rPr>
              <a:t>directions</a:t>
            </a:r>
            <a:r>
              <a:rPr lang="en" sz="1200">
                <a:latin typeface="PT Sans Narrow"/>
                <a:ea typeface="PT Sans Narrow"/>
                <a:cs typeface="PT Sans Narrow"/>
                <a:sym typeface="PT Sans Narrow"/>
              </a:rPr>
              <a:t>, wind gust speed and wind speed. All of them are numerical features.</a:t>
            </a:r>
            <a:endParaRPr sz="1200">
              <a:latin typeface="PT Sans Narrow"/>
              <a:ea typeface="PT Sans Narrow"/>
              <a:cs typeface="PT Sans Narrow"/>
              <a:sym typeface="PT Sans Narrow"/>
            </a:endParaRPr>
          </a:p>
          <a:p>
            <a:pPr indent="0" lvl="0" marL="0" rtl="0" algn="l">
              <a:spcBef>
                <a:spcPts val="0"/>
              </a:spcBef>
              <a:spcAft>
                <a:spcPts val="0"/>
              </a:spcAft>
              <a:buNone/>
            </a:pPr>
            <a:r>
              <a:rPr lang="en" sz="1200">
                <a:latin typeface="PT Sans Narrow"/>
                <a:ea typeface="PT Sans Narrow"/>
                <a:cs typeface="PT Sans Narrow"/>
                <a:sym typeface="PT Sans Narrow"/>
              </a:rPr>
              <a:t>To better understand how these features can potentially contribute to the delays. I posted some </a:t>
            </a:r>
            <a:r>
              <a:rPr lang="en" sz="1200">
                <a:latin typeface="PT Sans Narrow"/>
                <a:ea typeface="PT Sans Narrow"/>
                <a:cs typeface="PT Sans Narrow"/>
                <a:sym typeface="PT Sans Narrow"/>
              </a:rPr>
              <a:t>examples here to brief the logics.</a:t>
            </a:r>
            <a:endParaRPr sz="1200">
              <a:latin typeface="PT Sans Narrow"/>
              <a:ea typeface="PT Sans Narrow"/>
              <a:cs typeface="PT Sans Narrow"/>
              <a:sym typeface="PT Sans Narrow"/>
            </a:endParaRPr>
          </a:p>
          <a:p>
            <a:pPr indent="-304800" lvl="0" marL="914400" rtl="0" algn="l">
              <a:spcBef>
                <a:spcPts val="0"/>
              </a:spcBef>
              <a:spcAft>
                <a:spcPts val="0"/>
              </a:spcAft>
              <a:buSzPts val="1200"/>
              <a:buFont typeface="PT Sans Narrow"/>
              <a:buChar char="●"/>
            </a:pPr>
            <a:r>
              <a:rPr lang="en" sz="1200">
                <a:latin typeface="PT Sans Narrow"/>
                <a:ea typeface="PT Sans Narrow"/>
                <a:cs typeface="PT Sans Narrow"/>
                <a:sym typeface="PT Sans Narrow"/>
              </a:rPr>
              <a:t>It is obvious that longer taxi-out time will potentially lead to delays as it might take more time as planned.</a:t>
            </a:r>
            <a:endParaRPr sz="1200">
              <a:latin typeface="PT Sans Narrow"/>
              <a:ea typeface="PT Sans Narrow"/>
              <a:cs typeface="PT Sans Narrow"/>
              <a:sym typeface="PT Sans Narrow"/>
            </a:endParaRPr>
          </a:p>
          <a:p>
            <a:pPr indent="-304800" lvl="0" marL="914400" rtl="0" algn="l">
              <a:spcBef>
                <a:spcPts val="0"/>
              </a:spcBef>
              <a:spcAft>
                <a:spcPts val="0"/>
              </a:spcAft>
              <a:buSzPts val="1200"/>
              <a:buFont typeface="PT Sans Narrow"/>
              <a:buChar char="●"/>
            </a:pPr>
            <a:r>
              <a:rPr lang="en" sz="1200">
                <a:latin typeface="PT Sans Narrow"/>
                <a:ea typeface="PT Sans Narrow"/>
                <a:cs typeface="PT Sans Narrow"/>
                <a:sym typeface="PT Sans Narrow"/>
              </a:rPr>
              <a:t>Pressure change during flight may also deteriorate the flight conditions and increase delay probability. Bad visibility also contribute negatively to the flight time.</a:t>
            </a:r>
            <a:endParaRPr sz="1200">
              <a:latin typeface="PT Sans Narrow"/>
              <a:ea typeface="PT Sans Narrow"/>
              <a:cs typeface="PT Sans Narrow"/>
              <a:sym typeface="PT Sans Narrow"/>
            </a:endParaRPr>
          </a:p>
          <a:p>
            <a:pPr indent="-304800" lvl="0" marL="914400" rtl="0" algn="l">
              <a:spcBef>
                <a:spcPts val="0"/>
              </a:spcBef>
              <a:spcAft>
                <a:spcPts val="0"/>
              </a:spcAft>
              <a:buSzPts val="1200"/>
              <a:buFont typeface="PT Sans Narrow"/>
              <a:buChar char="●"/>
            </a:pPr>
            <a:r>
              <a:rPr lang="en" sz="1200">
                <a:latin typeface="PT Sans Narrow"/>
                <a:ea typeface="PT Sans Narrow"/>
                <a:cs typeface="PT Sans Narrow"/>
                <a:sym typeface="PT Sans Narrow"/>
              </a:rPr>
              <a:t>Based on EDA result, the pie chart Nishika shared with us before, carrier is also responsible for delays to some degree.</a:t>
            </a:r>
            <a:endParaRPr sz="1200">
              <a:latin typeface="PT Sans Narrow"/>
              <a:ea typeface="PT Sans Narrow"/>
              <a:cs typeface="PT Sans Narrow"/>
              <a:sym typeface="PT Sans Narrow"/>
            </a:endParaRPr>
          </a:p>
          <a:p>
            <a:pPr indent="-304800" lvl="0" marL="914400" rtl="0" algn="l">
              <a:spcBef>
                <a:spcPts val="0"/>
              </a:spcBef>
              <a:spcAft>
                <a:spcPts val="0"/>
              </a:spcAft>
              <a:buSzPts val="1200"/>
              <a:buFont typeface="PT Sans Narrow"/>
              <a:buChar char="●"/>
            </a:pPr>
            <a:r>
              <a:rPr lang="en" sz="1200">
                <a:latin typeface="PT Sans Narrow"/>
                <a:ea typeface="PT Sans Narrow"/>
                <a:cs typeface="PT Sans Narrow"/>
                <a:sym typeface="PT Sans Narrow"/>
              </a:rPr>
              <a:t>Based on the information from time-clustering effect, we expect that June to August might have more delays than other months.</a:t>
            </a:r>
            <a:endParaRPr sz="1200">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043f19c7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043f19c7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T Sans Narrow"/>
                <a:ea typeface="PT Sans Narrow"/>
                <a:cs typeface="PT Sans Narrow"/>
                <a:sym typeface="PT Sans Narrow"/>
              </a:rPr>
              <a:t>Speaker Notes - Weijie</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200">
                <a:solidFill>
                  <a:schemeClr val="dk1"/>
                </a:solidFill>
                <a:latin typeface="PT Sans Narrow"/>
                <a:ea typeface="PT Sans Narrow"/>
                <a:cs typeface="PT Sans Narrow"/>
                <a:sym typeface="PT Sans Narrow"/>
              </a:rPr>
              <a:t>—-------------------------------------------</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200">
                <a:solidFill>
                  <a:schemeClr val="dk1"/>
                </a:solidFill>
                <a:latin typeface="PT Sans Narrow"/>
                <a:ea typeface="PT Sans Narrow"/>
                <a:cs typeface="PT Sans Narrow"/>
                <a:sym typeface="PT Sans Narrow"/>
              </a:rPr>
              <a:t>Besides these features, in order to enrich our features and render the model to extract more information to learn, we created more features based on raw dataset. We here introduced RFM model to create time-based features.</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200">
                <a:solidFill>
                  <a:schemeClr val="dk1"/>
                </a:solidFill>
                <a:latin typeface="PT Sans Narrow"/>
                <a:ea typeface="PT Sans Narrow"/>
                <a:cs typeface="PT Sans Narrow"/>
                <a:sym typeface="PT Sans Narrow"/>
              </a:rPr>
              <a:t>RFM stands for Recency, Frequency, and Monetary Value, which is a marketing analysis technique used to segment and target customers based on their transaction history. In our project, we introduced this concepts to create time-based features to enrich the feature data.</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200">
                <a:solidFill>
                  <a:schemeClr val="dk1"/>
                </a:solidFill>
                <a:latin typeface="PT Sans Narrow"/>
                <a:ea typeface="PT Sans Narrow"/>
                <a:cs typeface="PT Sans Narrow"/>
                <a:sym typeface="PT Sans Narrow"/>
              </a:rPr>
              <a:t>Here, we take “Carrier” as the object to generate time-based features and we set the time interval as one month. For each ratio, we showed an example.</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200">
                <a:solidFill>
                  <a:schemeClr val="dk1"/>
                </a:solidFill>
                <a:latin typeface="PT Sans Narrow"/>
                <a:ea typeface="PT Sans Narrow"/>
                <a:cs typeface="PT Sans Narrow"/>
                <a:sym typeface="PT Sans Narrow"/>
              </a:rPr>
              <a:t>	First is recency. We hope to know how recent was the last flight delay for the same carrier with the same origin and destination. Numerically, we generate the days by subtracting current delay flight date with previous delay flight date and we take days as the outcomes. This feature would be useful as it tells the model time patterns for delays</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200">
                <a:solidFill>
                  <a:schemeClr val="dk1"/>
                </a:solidFill>
                <a:latin typeface="PT Sans Narrow"/>
                <a:ea typeface="PT Sans Narrow"/>
                <a:cs typeface="PT Sans Narrow"/>
                <a:sym typeface="PT Sans Narrow"/>
              </a:rPr>
              <a:t>	Frequency here is to know how frequent the flight delay was per month for the same carrier with the same origin and destination. Literally, it is the number of delay flights per month group by carrier, origin and destination. The feature can tell the model delay flight frequency, better understand the time-clustering effect.</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200">
                <a:solidFill>
                  <a:schemeClr val="dk1"/>
                </a:solidFill>
                <a:latin typeface="PT Sans Narrow"/>
                <a:ea typeface="PT Sans Narrow"/>
                <a:cs typeface="PT Sans Narrow"/>
                <a:sym typeface="PT Sans Narrow"/>
              </a:rPr>
              <a:t>	Next is Monetary, in our project, we can define monetary as the flight distance. What is the total flight distance per month for the same carrier with the same origin and destination. Technically, we summarize the distance for each flight per month group by carrier, origin and destination. </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200">
                <a:solidFill>
                  <a:schemeClr val="dk1"/>
                </a:solidFill>
                <a:latin typeface="PT Sans Narrow"/>
                <a:ea typeface="PT Sans Narrow"/>
                <a:cs typeface="PT Sans Narrow"/>
                <a:sym typeface="PT Sans Narrow"/>
              </a:rPr>
              <a:t>Finally, we need to perform selections on these time-based features and data engineering part before modeling.</a:t>
            </a:r>
            <a:endParaRPr sz="12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T Sans Narrow"/>
              <a:ea typeface="PT Sans Narrow"/>
              <a:cs typeface="PT Sans Narrow"/>
              <a:sym typeface="PT Sans Narro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26622c93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26622c93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fe99ede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fe99ede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26622c93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26622c93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fe99ede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fe99ede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1145/3497701.3497725" TargetMode="External"/><Relationship Id="rId4" Type="http://schemas.openxmlformats.org/officeDocument/2006/relationships/hyperlink" Target="https://www.superoffice.com/blog/rfm-analysis/" TargetMode="External"/><Relationship Id="rId5" Type="http://schemas.openxmlformats.org/officeDocument/2006/relationships/hyperlink" Target="https://www.ibm.com/cloud/learn/rfm-analysi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Flight Delays Prediction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400"/>
              <a:t>Datasci-261-team-7-1</a:t>
            </a:r>
            <a:endParaRPr sz="1400"/>
          </a:p>
          <a:p>
            <a:pPr indent="0" lvl="0" marL="0" rtl="0" algn="ctr">
              <a:lnSpc>
                <a:spcPct val="150000"/>
              </a:lnSpc>
              <a:spcBef>
                <a:spcPts val="0"/>
              </a:spcBef>
              <a:spcAft>
                <a:spcPts val="0"/>
              </a:spcAft>
              <a:buNone/>
            </a:pPr>
            <a:r>
              <a:rPr lang="en" sz="1144"/>
              <a:t>Zukang Ya</a:t>
            </a:r>
            <a:r>
              <a:rPr lang="en" sz="1144"/>
              <a:t>ng, Nishika Abeytunge, Sam Meng, </a:t>
            </a:r>
            <a:r>
              <a:rPr lang="en" sz="1144"/>
              <a:t>Joey He, </a:t>
            </a:r>
            <a:r>
              <a:rPr lang="en" sz="1144"/>
              <a:t>Weijie Yang</a:t>
            </a:r>
            <a:r>
              <a:rPr b="1" lang="en" sz="394">
                <a:solidFill>
                  <a:srgbClr val="1D1C1D"/>
                </a:solidFill>
                <a:highlight>
                  <a:srgbClr val="FFFFFF"/>
                </a:highlight>
                <a:latin typeface="Arial"/>
                <a:ea typeface="Arial"/>
                <a:cs typeface="Arial"/>
                <a:sym typeface="Arial"/>
              </a:rPr>
              <a:t> </a:t>
            </a:r>
            <a:endParaRPr sz="1144"/>
          </a:p>
        </p:txBody>
      </p:sp>
      <p:pic>
        <p:nvPicPr>
          <p:cNvPr id="68" name="Google Shape;68;p13"/>
          <p:cNvPicPr preferRelativeResize="0"/>
          <p:nvPr/>
        </p:nvPicPr>
        <p:blipFill rotWithShape="1">
          <a:blip r:embed="rId3">
            <a:alphaModFix/>
          </a:blip>
          <a:srcRect b="18841" l="9282" r="8857" t="12791"/>
          <a:stretch/>
        </p:blipFill>
        <p:spPr>
          <a:xfrm rot="939180">
            <a:off x="7339600" y="1431007"/>
            <a:ext cx="909374" cy="7594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86" name="Google Shape;186;p22"/>
          <p:cNvSpPr txBox="1"/>
          <p:nvPr>
            <p:ph idx="1" type="body"/>
          </p:nvPr>
        </p:nvSpPr>
        <p:spPr>
          <a:xfrm>
            <a:off x="277825" y="126070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a:t>
            </a:r>
            <a:r>
              <a:rPr lang="en"/>
              <a:t>thorough</a:t>
            </a:r>
            <a:r>
              <a:rPr lang="en"/>
              <a:t> EDA</a:t>
            </a:r>
            <a:endParaRPr/>
          </a:p>
          <a:p>
            <a:pPr indent="-317500" lvl="1" marL="914400" rtl="0" algn="l">
              <a:spcBef>
                <a:spcPts val="0"/>
              </a:spcBef>
              <a:spcAft>
                <a:spcPts val="0"/>
              </a:spcAft>
              <a:buSzPts val="1400"/>
              <a:buChar char="○"/>
            </a:pPr>
            <a:r>
              <a:rPr lang="en"/>
              <a:t>More feature engineering</a:t>
            </a:r>
            <a:endParaRPr/>
          </a:p>
          <a:p>
            <a:pPr indent="-317500" lvl="1" marL="914400" rtl="0" algn="l">
              <a:spcBef>
                <a:spcPts val="0"/>
              </a:spcBef>
              <a:spcAft>
                <a:spcPts val="0"/>
              </a:spcAft>
              <a:buSzPts val="1400"/>
              <a:buChar char="○"/>
            </a:pPr>
            <a:r>
              <a:rPr lang="en"/>
              <a:t>Rigorous feature selection with regularization, etc </a:t>
            </a:r>
            <a:endParaRPr/>
          </a:p>
          <a:p>
            <a:pPr indent="-342900" lvl="0" marL="457200" rtl="0" algn="l">
              <a:spcBef>
                <a:spcPts val="0"/>
              </a:spcBef>
              <a:spcAft>
                <a:spcPts val="0"/>
              </a:spcAft>
              <a:buSzPts val="1800"/>
              <a:buChar char="●"/>
            </a:pPr>
            <a:r>
              <a:rPr lang="en"/>
              <a:t>Create more models </a:t>
            </a:r>
            <a:r>
              <a:rPr lang="en"/>
              <a:t>against</a:t>
            </a:r>
            <a:r>
              <a:rPr lang="en"/>
              <a:t> the baseline</a:t>
            </a:r>
            <a:endParaRPr/>
          </a:p>
          <a:p>
            <a:pPr indent="-317500" lvl="1" marL="914400" rtl="0" algn="l">
              <a:spcBef>
                <a:spcPts val="0"/>
              </a:spcBef>
              <a:spcAft>
                <a:spcPts val="0"/>
              </a:spcAft>
              <a:buSzPts val="1400"/>
              <a:buChar char="○"/>
            </a:pPr>
            <a:r>
              <a:rPr lang="en"/>
              <a:t>Random forest</a:t>
            </a:r>
            <a:endParaRPr/>
          </a:p>
          <a:p>
            <a:pPr indent="-317500" lvl="1" marL="914400" rtl="0" algn="l">
              <a:spcBef>
                <a:spcPts val="0"/>
              </a:spcBef>
              <a:spcAft>
                <a:spcPts val="0"/>
              </a:spcAft>
              <a:buSzPts val="1400"/>
              <a:buChar char="○"/>
            </a:pPr>
            <a:r>
              <a:rPr lang="en"/>
              <a:t>Xgboost</a:t>
            </a:r>
            <a:endParaRPr/>
          </a:p>
          <a:p>
            <a:pPr indent="-317500" lvl="1" marL="914400" rtl="0" algn="l">
              <a:spcBef>
                <a:spcPts val="0"/>
              </a:spcBef>
              <a:spcAft>
                <a:spcPts val="0"/>
              </a:spcAft>
              <a:buSzPts val="1400"/>
              <a:buChar char="○"/>
            </a:pPr>
            <a:r>
              <a:rPr lang="en"/>
              <a:t>Multi-layer perceptron </a:t>
            </a:r>
            <a:endParaRPr/>
          </a:p>
          <a:p>
            <a:pPr indent="-317500" lvl="1" marL="914400" rtl="0" algn="l">
              <a:spcBef>
                <a:spcPts val="0"/>
              </a:spcBef>
              <a:spcAft>
                <a:spcPts val="0"/>
              </a:spcAft>
              <a:buSzPts val="1400"/>
              <a:buChar char="○"/>
            </a:pPr>
            <a:r>
              <a:rPr lang="en"/>
              <a:t>Possibly ensemble models</a:t>
            </a:r>
            <a:endParaRPr/>
          </a:p>
          <a:p>
            <a:pPr indent="-342900" lvl="0" marL="457200" rtl="0" algn="l">
              <a:spcBef>
                <a:spcPts val="0"/>
              </a:spcBef>
              <a:spcAft>
                <a:spcPts val="0"/>
              </a:spcAft>
              <a:buSzPts val="1800"/>
              <a:buChar char="●"/>
            </a:pPr>
            <a:r>
              <a:rPr lang="en"/>
              <a:t>Final presentation / Report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2" name="Google Shape;19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lnSpc>
                <a:spcPct val="160000"/>
              </a:lnSpc>
              <a:spcBef>
                <a:spcPts val="0"/>
              </a:spcBef>
              <a:spcAft>
                <a:spcPts val="0"/>
              </a:spcAft>
              <a:buClr>
                <a:srgbClr val="000000"/>
              </a:buClr>
              <a:buSzPts val="1200"/>
              <a:buFont typeface="PT Sans Narrow"/>
              <a:buChar char="❏"/>
            </a:pPr>
            <a:r>
              <a:rPr lang="en" sz="1200">
                <a:solidFill>
                  <a:srgbClr val="000000"/>
                </a:solidFill>
                <a:highlight>
                  <a:srgbClr val="FFFFFF"/>
                </a:highlight>
                <a:latin typeface="PT Sans Narrow"/>
                <a:ea typeface="PT Sans Narrow"/>
                <a:cs typeface="PT Sans Narrow"/>
                <a:sym typeface="PT Sans Narrow"/>
              </a:rPr>
              <a:t>R. Nigam and K. Govinda, "Cloud based flight delay prediction using logistic regression," 2017 International Conference on Intelligent Sustainable Systems (ICISS), Palladam, India, 2017, pp. 662-667, doi: 10.1109/ISS1.2017.8389254.</a:t>
            </a:r>
            <a:endParaRPr sz="1200">
              <a:solidFill>
                <a:srgbClr val="000000"/>
              </a:solidFill>
              <a:highlight>
                <a:srgbClr val="FFFFFF"/>
              </a:highlight>
              <a:latin typeface="PT Sans Narrow"/>
              <a:ea typeface="PT Sans Narrow"/>
              <a:cs typeface="PT Sans Narrow"/>
              <a:sym typeface="PT Sans Narrow"/>
            </a:endParaRPr>
          </a:p>
          <a:p>
            <a:pPr indent="-304800" lvl="0" marL="457200" rtl="0" algn="l">
              <a:lnSpc>
                <a:spcPct val="160000"/>
              </a:lnSpc>
              <a:spcBef>
                <a:spcPts val="0"/>
              </a:spcBef>
              <a:spcAft>
                <a:spcPts val="0"/>
              </a:spcAft>
              <a:buClr>
                <a:srgbClr val="000000"/>
              </a:buClr>
              <a:buSzPts val="1200"/>
              <a:buFont typeface="PT Sans Narrow"/>
              <a:buChar char="❏"/>
            </a:pPr>
            <a:r>
              <a:rPr lang="en" sz="1200">
                <a:solidFill>
                  <a:srgbClr val="000000"/>
                </a:solidFill>
                <a:highlight>
                  <a:srgbClr val="FFFFFF"/>
                </a:highlight>
                <a:latin typeface="PT Sans Narrow"/>
                <a:ea typeface="PT Sans Narrow"/>
                <a:cs typeface="PT Sans Narrow"/>
                <a:sym typeface="PT Sans Narrow"/>
              </a:rPr>
              <a:t>Yuemin Tang. 2021. Airline Flight Delay Prediction Using Machine Learning Models. In 2021 5th International Conference on E-Business and Internet (ICEBI 2021), October 15-17, 2021, Singapore, Singapore. ACM, New York, NY, USA, 7 Pages. </a:t>
            </a:r>
            <a:r>
              <a:rPr lang="en" sz="1200" u="sng">
                <a:solidFill>
                  <a:schemeClr val="hlink"/>
                </a:solidFill>
                <a:highlight>
                  <a:srgbClr val="FFFFFF"/>
                </a:highlight>
                <a:latin typeface="PT Sans Narrow"/>
                <a:ea typeface="PT Sans Narrow"/>
                <a:cs typeface="PT Sans Narrow"/>
                <a:sym typeface="PT Sans Narrow"/>
                <a:hlinkClick r:id="rId3"/>
              </a:rPr>
              <a:t>https://doi.org/10.1145/3497701.3497725</a:t>
            </a:r>
            <a:endParaRPr u="sng">
              <a:latin typeface="PT Sans Narrow"/>
              <a:ea typeface="PT Sans Narrow"/>
              <a:cs typeface="PT Sans Narrow"/>
              <a:sym typeface="PT Sans Narrow"/>
            </a:endParaRPr>
          </a:p>
          <a:p>
            <a:pPr indent="-304800" lvl="0" marL="457200" marR="0" rtl="0" algn="l">
              <a:lnSpc>
                <a:spcPct val="160000"/>
              </a:lnSpc>
              <a:spcBef>
                <a:spcPts val="0"/>
              </a:spcBef>
              <a:spcAft>
                <a:spcPts val="0"/>
              </a:spcAft>
              <a:buClr>
                <a:srgbClr val="000000"/>
              </a:buClr>
              <a:buSzPts val="1200"/>
              <a:buFont typeface="PT Sans Narrow"/>
              <a:buChar char="❏"/>
            </a:pPr>
            <a:r>
              <a:rPr lang="en" sz="1200">
                <a:solidFill>
                  <a:srgbClr val="000000"/>
                </a:solidFill>
                <a:highlight>
                  <a:srgbClr val="FFFFFF"/>
                </a:highlight>
                <a:latin typeface="PT Sans Narrow"/>
                <a:ea typeface="PT Sans Narrow"/>
                <a:cs typeface="PT Sans Narrow"/>
                <a:sym typeface="PT Sans Narrow"/>
              </a:rPr>
              <a:t>"RFM Analysis - Understanding Customer Behavior" by SuperOffice: </a:t>
            </a:r>
            <a:r>
              <a:rPr lang="en" sz="1200" u="sng">
                <a:solidFill>
                  <a:schemeClr val="accent5"/>
                </a:solidFill>
                <a:highlight>
                  <a:srgbClr val="FFFFFF"/>
                </a:highlight>
                <a:latin typeface="PT Sans Narrow"/>
                <a:ea typeface="PT Sans Narrow"/>
                <a:cs typeface="PT Sans Narrow"/>
                <a:sym typeface="PT Sans Narrow"/>
                <a:hlinkClick r:id="rId4">
                  <a:extLst>
                    <a:ext uri="{A12FA001-AC4F-418D-AE19-62706E023703}">
                      <ahyp:hlinkClr val="tx"/>
                    </a:ext>
                  </a:extLst>
                </a:hlinkClick>
              </a:rPr>
              <a:t>https://www.superoffice.com/blog/rfm-analysis/</a:t>
            </a:r>
            <a:endParaRPr sz="1200" u="sng">
              <a:solidFill>
                <a:schemeClr val="accent5"/>
              </a:solidFill>
              <a:highlight>
                <a:srgbClr val="FFFFFF"/>
              </a:highlight>
              <a:latin typeface="PT Sans Narrow"/>
              <a:ea typeface="PT Sans Narrow"/>
              <a:cs typeface="PT Sans Narrow"/>
              <a:sym typeface="PT Sans Narrow"/>
            </a:endParaRPr>
          </a:p>
          <a:p>
            <a:pPr indent="-304800" lvl="0" marL="457200" marR="0" rtl="0" algn="l">
              <a:lnSpc>
                <a:spcPct val="160000"/>
              </a:lnSpc>
              <a:spcBef>
                <a:spcPts val="0"/>
              </a:spcBef>
              <a:spcAft>
                <a:spcPts val="0"/>
              </a:spcAft>
              <a:buClr>
                <a:srgbClr val="000000"/>
              </a:buClr>
              <a:buSzPts val="1200"/>
              <a:buFont typeface="PT Sans Narrow"/>
              <a:buChar char="❏"/>
            </a:pPr>
            <a:r>
              <a:rPr lang="en" sz="1200">
                <a:solidFill>
                  <a:srgbClr val="000000"/>
                </a:solidFill>
                <a:highlight>
                  <a:srgbClr val="FFFFFF"/>
                </a:highlight>
                <a:latin typeface="PT Sans Narrow"/>
                <a:ea typeface="PT Sans Narrow"/>
                <a:cs typeface="PT Sans Narrow"/>
                <a:sym typeface="PT Sans Narrow"/>
              </a:rPr>
              <a:t>"RFM (recency, frequency, monetary) analysis" by IBM: </a:t>
            </a:r>
            <a:r>
              <a:rPr lang="en" sz="1200" u="sng">
                <a:solidFill>
                  <a:schemeClr val="accent5"/>
                </a:solidFill>
                <a:highlight>
                  <a:srgbClr val="FFFFFF"/>
                </a:highlight>
                <a:latin typeface="PT Sans Narrow"/>
                <a:ea typeface="PT Sans Narrow"/>
                <a:cs typeface="PT Sans Narrow"/>
                <a:sym typeface="PT Sans Narrow"/>
                <a:hlinkClick r:id="rId5">
                  <a:extLst>
                    <a:ext uri="{A12FA001-AC4F-418D-AE19-62706E023703}">
                      <ahyp:hlinkClr val="tx"/>
                    </a:ext>
                  </a:extLst>
                </a:hlinkClick>
              </a:rPr>
              <a:t>https://www.ibm.com/cloud/learn/rfm-analysis</a:t>
            </a:r>
            <a:endParaRPr sz="1150" u="sng">
              <a:solidFill>
                <a:schemeClr val="accent5"/>
              </a:solidFill>
              <a:highlight>
                <a:srgbClr val="F8F8F8"/>
              </a:highlight>
              <a:latin typeface="Arial"/>
              <a:ea typeface="Arial"/>
              <a:cs typeface="Arial"/>
              <a:sym typeface="Arial"/>
            </a:endParaRPr>
          </a:p>
          <a:p>
            <a:pPr indent="0" lvl="0" marL="457200" rtl="0" algn="l">
              <a:lnSpc>
                <a:spcPct val="160000"/>
              </a:lnSpc>
              <a:spcBef>
                <a:spcPts val="800"/>
              </a:spcBef>
              <a:spcAft>
                <a:spcPts val="800"/>
              </a:spcAft>
              <a:buNone/>
            </a:pPr>
            <a:r>
              <a:t/>
            </a:r>
            <a:endParaRPr>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
        <p:nvSpPr>
          <p:cNvPr id="198" name="Google Shape;19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a:t>
            </a:r>
            <a:r>
              <a:rPr lang="en"/>
              <a:t> Data Analysis (EDA)</a:t>
            </a:r>
            <a:endParaRPr/>
          </a:p>
        </p:txBody>
      </p:sp>
      <p:pic>
        <p:nvPicPr>
          <p:cNvPr id="74" name="Google Shape;74;p14"/>
          <p:cNvPicPr preferRelativeResize="0"/>
          <p:nvPr/>
        </p:nvPicPr>
        <p:blipFill>
          <a:blip r:embed="rId3">
            <a:alphaModFix/>
          </a:blip>
          <a:stretch>
            <a:fillRect/>
          </a:stretch>
        </p:blipFill>
        <p:spPr>
          <a:xfrm>
            <a:off x="540300" y="1266325"/>
            <a:ext cx="3277649" cy="1424625"/>
          </a:xfrm>
          <a:prstGeom prst="rect">
            <a:avLst/>
          </a:prstGeom>
          <a:noFill/>
          <a:ln>
            <a:noFill/>
          </a:ln>
        </p:spPr>
      </p:pic>
      <p:pic>
        <p:nvPicPr>
          <p:cNvPr id="75" name="Google Shape;75;p14"/>
          <p:cNvPicPr preferRelativeResize="0"/>
          <p:nvPr/>
        </p:nvPicPr>
        <p:blipFill>
          <a:blip r:embed="rId4">
            <a:alphaModFix/>
          </a:blip>
          <a:stretch>
            <a:fillRect/>
          </a:stretch>
        </p:blipFill>
        <p:spPr>
          <a:xfrm>
            <a:off x="4078448" y="1190125"/>
            <a:ext cx="3165901" cy="3617301"/>
          </a:xfrm>
          <a:prstGeom prst="rect">
            <a:avLst/>
          </a:prstGeom>
          <a:noFill/>
          <a:ln>
            <a:noFill/>
          </a:ln>
        </p:spPr>
      </p:pic>
      <p:pic>
        <p:nvPicPr>
          <p:cNvPr id="76" name="Google Shape;76;p14"/>
          <p:cNvPicPr preferRelativeResize="0"/>
          <p:nvPr/>
        </p:nvPicPr>
        <p:blipFill>
          <a:blip r:embed="rId5">
            <a:alphaModFix/>
          </a:blip>
          <a:stretch>
            <a:fillRect/>
          </a:stretch>
        </p:blipFill>
        <p:spPr>
          <a:xfrm>
            <a:off x="7244350" y="1190125"/>
            <a:ext cx="584237" cy="3617299"/>
          </a:xfrm>
          <a:prstGeom prst="rect">
            <a:avLst/>
          </a:prstGeom>
          <a:noFill/>
          <a:ln>
            <a:noFill/>
          </a:ln>
        </p:spPr>
      </p:pic>
      <p:sp>
        <p:nvSpPr>
          <p:cNvPr id="77" name="Google Shape;77;p14"/>
          <p:cNvSpPr txBox="1"/>
          <p:nvPr/>
        </p:nvSpPr>
        <p:spPr>
          <a:xfrm>
            <a:off x="426325" y="4026675"/>
            <a:ext cx="3068400" cy="4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700">
                <a:solidFill>
                  <a:srgbClr val="3B3B3B"/>
                </a:solidFill>
                <a:highlight>
                  <a:srgbClr val="FAFAFA"/>
                </a:highlight>
                <a:latin typeface="Courier New"/>
                <a:ea typeface="Courier New"/>
                <a:cs typeface="Courier New"/>
                <a:sym typeface="Courier New"/>
              </a:rPr>
              <a:t>'CARRIER_DELAY','WEATHER_DELAY','NAS_DELAY','SECURITY_DELAY','LATE_AIRCRAFT_DELAY'</a:t>
            </a:r>
            <a:endParaRPr b="1" sz="700">
              <a:solidFill>
                <a:srgbClr val="3B3B3B"/>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78" name="Google Shape;78;p14"/>
          <p:cNvSpPr/>
          <p:nvPr/>
        </p:nvSpPr>
        <p:spPr>
          <a:xfrm>
            <a:off x="3646800" y="4178625"/>
            <a:ext cx="291600" cy="1521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9" name="Google Shape;79;p14"/>
          <p:cNvSpPr txBox="1"/>
          <p:nvPr/>
        </p:nvSpPr>
        <p:spPr>
          <a:xfrm>
            <a:off x="721750" y="3352350"/>
            <a:ext cx="2195700" cy="312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Open Sans"/>
                <a:ea typeface="Open Sans"/>
                <a:cs typeface="Open Sans"/>
                <a:sym typeface="Open Sans"/>
              </a:rPr>
              <a:t>Target Variable - </a:t>
            </a:r>
            <a:r>
              <a:rPr lang="en" sz="1000">
                <a:solidFill>
                  <a:srgbClr val="C72E0F"/>
                </a:solidFill>
                <a:highlight>
                  <a:srgbClr val="FAFAFA"/>
                </a:highlight>
                <a:latin typeface="Courier New"/>
                <a:ea typeface="Courier New"/>
                <a:cs typeface="Courier New"/>
                <a:sym typeface="Courier New"/>
              </a:rPr>
              <a:t>DEP_DEL15</a:t>
            </a:r>
            <a:endParaRPr sz="1000">
              <a:solidFill>
                <a:srgbClr val="C72E0F"/>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80" name="Google Shape;80;p14"/>
          <p:cNvPicPr preferRelativeResize="0"/>
          <p:nvPr/>
        </p:nvPicPr>
        <p:blipFill>
          <a:blip r:embed="rId6">
            <a:alphaModFix/>
          </a:blip>
          <a:stretch>
            <a:fillRect/>
          </a:stretch>
        </p:blipFill>
        <p:spPr>
          <a:xfrm>
            <a:off x="2917449" y="2957248"/>
            <a:ext cx="695449" cy="70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5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(EDA)</a:t>
            </a:r>
            <a:endParaRPr/>
          </a:p>
        </p:txBody>
      </p:sp>
      <p:pic>
        <p:nvPicPr>
          <p:cNvPr id="86" name="Google Shape;86;p15"/>
          <p:cNvPicPr preferRelativeResize="0"/>
          <p:nvPr/>
        </p:nvPicPr>
        <p:blipFill>
          <a:blip r:embed="rId3">
            <a:alphaModFix/>
          </a:blip>
          <a:stretch>
            <a:fillRect/>
          </a:stretch>
        </p:blipFill>
        <p:spPr>
          <a:xfrm>
            <a:off x="5943350" y="361975"/>
            <a:ext cx="2782551" cy="1978249"/>
          </a:xfrm>
          <a:prstGeom prst="rect">
            <a:avLst/>
          </a:prstGeom>
          <a:noFill/>
          <a:ln>
            <a:noFill/>
          </a:ln>
        </p:spPr>
      </p:pic>
      <p:pic>
        <p:nvPicPr>
          <p:cNvPr id="87" name="Google Shape;87;p15"/>
          <p:cNvPicPr preferRelativeResize="0"/>
          <p:nvPr/>
        </p:nvPicPr>
        <p:blipFill>
          <a:blip r:embed="rId4">
            <a:alphaModFix/>
          </a:blip>
          <a:stretch>
            <a:fillRect/>
          </a:stretch>
        </p:blipFill>
        <p:spPr>
          <a:xfrm>
            <a:off x="715450" y="1217113"/>
            <a:ext cx="4832952" cy="1464749"/>
          </a:xfrm>
          <a:prstGeom prst="rect">
            <a:avLst/>
          </a:prstGeom>
          <a:noFill/>
          <a:ln>
            <a:noFill/>
          </a:ln>
        </p:spPr>
      </p:pic>
      <p:pic>
        <p:nvPicPr>
          <p:cNvPr id="88" name="Google Shape;88;p15"/>
          <p:cNvPicPr preferRelativeResize="0"/>
          <p:nvPr/>
        </p:nvPicPr>
        <p:blipFill>
          <a:blip r:embed="rId5">
            <a:alphaModFix/>
          </a:blip>
          <a:stretch>
            <a:fillRect/>
          </a:stretch>
        </p:blipFill>
        <p:spPr>
          <a:xfrm>
            <a:off x="715450" y="2989953"/>
            <a:ext cx="4832952" cy="1592248"/>
          </a:xfrm>
          <a:prstGeom prst="rect">
            <a:avLst/>
          </a:prstGeom>
          <a:noFill/>
          <a:ln>
            <a:noFill/>
          </a:ln>
        </p:spPr>
      </p:pic>
      <p:pic>
        <p:nvPicPr>
          <p:cNvPr id="89" name="Google Shape;89;p15"/>
          <p:cNvPicPr preferRelativeResize="0"/>
          <p:nvPr/>
        </p:nvPicPr>
        <p:blipFill>
          <a:blip r:embed="rId6">
            <a:alphaModFix/>
          </a:blip>
          <a:stretch>
            <a:fillRect/>
          </a:stretch>
        </p:blipFill>
        <p:spPr>
          <a:xfrm>
            <a:off x="6069575" y="2571750"/>
            <a:ext cx="2323200" cy="214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Preparation &amp; Selection - Basic Features</a:t>
            </a:r>
            <a:endParaRPr/>
          </a:p>
        </p:txBody>
      </p:sp>
      <p:grpSp>
        <p:nvGrpSpPr>
          <p:cNvPr id="95" name="Google Shape;95;p16"/>
          <p:cNvGrpSpPr/>
          <p:nvPr/>
        </p:nvGrpSpPr>
        <p:grpSpPr>
          <a:xfrm>
            <a:off x="687600" y="4077197"/>
            <a:ext cx="1294976" cy="866272"/>
            <a:chOff x="551635" y="1216911"/>
            <a:chExt cx="1531067" cy="1018664"/>
          </a:xfrm>
        </p:grpSpPr>
        <p:sp>
          <p:nvSpPr>
            <p:cNvPr id="96" name="Google Shape;96;p16"/>
            <p:cNvSpPr/>
            <p:nvPr/>
          </p:nvSpPr>
          <p:spPr>
            <a:xfrm>
              <a:off x="551635" y="1216911"/>
              <a:ext cx="1531065" cy="221072"/>
            </a:xfrm>
            <a:prstGeom prst="flowChartProcess">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PT Sans Narrow"/>
                  <a:ea typeface="PT Sans Narrow"/>
                  <a:cs typeface="PT Sans Narrow"/>
                  <a:sym typeface="PT Sans Narrow"/>
                </a:rPr>
                <a:t>Temporal Factor</a:t>
              </a:r>
              <a:endParaRPr sz="1100">
                <a:solidFill>
                  <a:schemeClr val="lt1"/>
                </a:solidFill>
                <a:latin typeface="PT Sans Narrow"/>
                <a:ea typeface="PT Sans Narrow"/>
                <a:cs typeface="PT Sans Narrow"/>
                <a:sym typeface="PT Sans Narrow"/>
              </a:endParaRPr>
            </a:p>
          </p:txBody>
        </p:sp>
        <p:sp>
          <p:nvSpPr>
            <p:cNvPr id="97" name="Google Shape;97;p16"/>
            <p:cNvSpPr/>
            <p:nvPr/>
          </p:nvSpPr>
          <p:spPr>
            <a:xfrm>
              <a:off x="551635" y="1492625"/>
              <a:ext cx="1531066" cy="742950"/>
            </a:xfrm>
            <a:prstGeom prst="flowChartProcess">
              <a:avLst/>
            </a:prstGeom>
            <a:noFill/>
            <a:ln cap="flat" cmpd="sng" w="9525">
              <a:solidFill>
                <a:srgbClr val="0B5394"/>
              </a:solidFill>
              <a:prstDash val="lg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latin typeface="PT Sans Narrow"/>
                  <a:ea typeface="PT Sans Narrow"/>
                  <a:cs typeface="PT Sans Narrow"/>
                  <a:sym typeface="PT Sans Narrow"/>
                </a:rPr>
                <a:t>Month  </a:t>
              </a:r>
              <a:r>
                <a:rPr lang="en" sz="800">
                  <a:solidFill>
                    <a:srgbClr val="A64D79"/>
                  </a:solidFill>
                  <a:highlight>
                    <a:srgbClr val="FCE5CD"/>
                  </a:highlight>
                  <a:latin typeface="PT Sans Narrow"/>
                  <a:ea typeface="PT Sans Narrow"/>
                  <a:cs typeface="PT Sans Narrow"/>
                  <a:sym typeface="PT Sans Narrow"/>
                </a:rPr>
                <a:t>Categorical</a:t>
              </a:r>
              <a:endParaRPr sz="11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en" sz="1100">
                  <a:latin typeface="PT Sans Narrow"/>
                  <a:ea typeface="PT Sans Narrow"/>
                  <a:cs typeface="PT Sans Narrow"/>
                  <a:sym typeface="PT Sans Narrow"/>
                </a:rPr>
                <a:t>Day of Month  </a:t>
              </a:r>
              <a:r>
                <a:rPr lang="en" sz="800">
                  <a:solidFill>
                    <a:srgbClr val="A64D79"/>
                  </a:solidFill>
                  <a:highlight>
                    <a:srgbClr val="FCE5CD"/>
                  </a:highlight>
                  <a:latin typeface="PT Sans Narrow"/>
                  <a:ea typeface="PT Sans Narrow"/>
                  <a:cs typeface="PT Sans Narrow"/>
                  <a:sym typeface="PT Sans Narrow"/>
                </a:rPr>
                <a:t>Categorical</a:t>
              </a:r>
              <a:endParaRPr sz="11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en" sz="1100">
                  <a:latin typeface="PT Sans Narrow"/>
                  <a:ea typeface="PT Sans Narrow"/>
                  <a:cs typeface="PT Sans Narrow"/>
                  <a:sym typeface="PT Sans Narrow"/>
                </a:rPr>
                <a:t>Day of Week  </a:t>
              </a:r>
              <a:r>
                <a:rPr lang="en" sz="800">
                  <a:solidFill>
                    <a:srgbClr val="A64D79"/>
                  </a:solidFill>
                  <a:highlight>
                    <a:srgbClr val="FCE5CD"/>
                  </a:highlight>
                  <a:latin typeface="PT Sans Narrow"/>
                  <a:ea typeface="PT Sans Narrow"/>
                  <a:cs typeface="PT Sans Narrow"/>
                  <a:sym typeface="PT Sans Narrow"/>
                </a:rPr>
                <a:t>Categorical</a:t>
              </a:r>
              <a:endParaRPr sz="1100">
                <a:latin typeface="PT Sans Narrow"/>
                <a:ea typeface="PT Sans Narrow"/>
                <a:cs typeface="PT Sans Narrow"/>
                <a:sym typeface="PT Sans Narrow"/>
              </a:endParaRPr>
            </a:p>
          </p:txBody>
        </p:sp>
      </p:grpSp>
      <p:grpSp>
        <p:nvGrpSpPr>
          <p:cNvPr id="98" name="Google Shape;98;p16"/>
          <p:cNvGrpSpPr/>
          <p:nvPr/>
        </p:nvGrpSpPr>
        <p:grpSpPr>
          <a:xfrm>
            <a:off x="7265575" y="2552499"/>
            <a:ext cx="1789775" cy="2390951"/>
            <a:chOff x="551626" y="1152428"/>
            <a:chExt cx="1268534" cy="2449745"/>
          </a:xfrm>
        </p:grpSpPr>
        <p:sp>
          <p:nvSpPr>
            <p:cNvPr id="99" name="Google Shape;99;p16"/>
            <p:cNvSpPr/>
            <p:nvPr/>
          </p:nvSpPr>
          <p:spPr>
            <a:xfrm>
              <a:off x="551626" y="1152428"/>
              <a:ext cx="1268517" cy="214754"/>
            </a:xfrm>
            <a:prstGeom prst="flowChartProcess">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PT Sans Narrow"/>
                  <a:ea typeface="PT Sans Narrow"/>
                  <a:cs typeface="PT Sans Narrow"/>
                  <a:sym typeface="PT Sans Narrow"/>
                </a:rPr>
                <a:t>Climate </a:t>
              </a:r>
              <a:r>
                <a:rPr lang="en" sz="1100">
                  <a:solidFill>
                    <a:schemeClr val="lt1"/>
                  </a:solidFill>
                  <a:latin typeface="PT Sans Narrow"/>
                  <a:ea typeface="PT Sans Narrow"/>
                  <a:cs typeface="PT Sans Narrow"/>
                  <a:sym typeface="PT Sans Narrow"/>
                </a:rPr>
                <a:t>Factor</a:t>
              </a:r>
              <a:r>
                <a:rPr lang="en" sz="1100">
                  <a:solidFill>
                    <a:schemeClr val="lt1"/>
                  </a:solidFill>
                  <a:latin typeface="PT Sans Narrow"/>
                  <a:ea typeface="PT Sans Narrow"/>
                  <a:cs typeface="PT Sans Narrow"/>
                  <a:sym typeface="PT Sans Narrow"/>
                </a:rPr>
                <a:t> - Hourly</a:t>
              </a:r>
              <a:endParaRPr sz="1100">
                <a:solidFill>
                  <a:schemeClr val="lt1"/>
                </a:solidFill>
                <a:latin typeface="PT Sans Narrow"/>
                <a:ea typeface="PT Sans Narrow"/>
                <a:cs typeface="PT Sans Narrow"/>
                <a:sym typeface="PT Sans Narrow"/>
              </a:endParaRPr>
            </a:p>
          </p:txBody>
        </p:sp>
        <p:sp>
          <p:nvSpPr>
            <p:cNvPr id="100" name="Google Shape;100;p16"/>
            <p:cNvSpPr/>
            <p:nvPr/>
          </p:nvSpPr>
          <p:spPr>
            <a:xfrm>
              <a:off x="551626" y="1437010"/>
              <a:ext cx="1268534" cy="2165164"/>
            </a:xfrm>
            <a:prstGeom prst="flowChartProcess">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Dew Point Temperature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Precipitation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Pressure Change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Relative Humidity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Sea Level Pressure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Visibility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Wind Direction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Wind Gust Speed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Wind Speed  </a:t>
              </a:r>
              <a:r>
                <a:rPr lang="en" sz="800">
                  <a:solidFill>
                    <a:srgbClr val="3D85C6"/>
                  </a:solidFill>
                  <a:highlight>
                    <a:srgbClr val="FFE599"/>
                  </a:highlight>
                  <a:latin typeface="PT Sans Narrow"/>
                  <a:ea typeface="PT Sans Narrow"/>
                  <a:cs typeface="PT Sans Narrow"/>
                  <a:sym typeface="PT Sans Narrow"/>
                </a:rPr>
                <a:t>Numerical</a:t>
              </a:r>
              <a:endParaRPr sz="1200">
                <a:highlight>
                  <a:srgbClr val="FFFFFF"/>
                </a:highlight>
                <a:latin typeface="PT Sans Narrow"/>
                <a:ea typeface="PT Sans Narrow"/>
                <a:cs typeface="PT Sans Narrow"/>
                <a:sym typeface="PT Sans Narrow"/>
              </a:endParaRPr>
            </a:p>
          </p:txBody>
        </p:sp>
      </p:grpSp>
      <p:grpSp>
        <p:nvGrpSpPr>
          <p:cNvPr id="101" name="Google Shape;101;p16"/>
          <p:cNvGrpSpPr/>
          <p:nvPr/>
        </p:nvGrpSpPr>
        <p:grpSpPr>
          <a:xfrm>
            <a:off x="687625" y="2552496"/>
            <a:ext cx="1294925" cy="1460661"/>
            <a:chOff x="551623" y="1241134"/>
            <a:chExt cx="1268539" cy="1643408"/>
          </a:xfrm>
        </p:grpSpPr>
        <p:sp>
          <p:nvSpPr>
            <p:cNvPr id="102" name="Google Shape;102;p16"/>
            <p:cNvSpPr/>
            <p:nvPr/>
          </p:nvSpPr>
          <p:spPr>
            <a:xfrm>
              <a:off x="551623" y="1241134"/>
              <a:ext cx="1268539" cy="196838"/>
            </a:xfrm>
            <a:prstGeom prst="flowChartProcess">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PT Sans Narrow"/>
                  <a:ea typeface="PT Sans Narrow"/>
                  <a:cs typeface="PT Sans Narrow"/>
                  <a:sym typeface="PT Sans Narrow"/>
                </a:rPr>
                <a:t>Flight </a:t>
              </a:r>
              <a:r>
                <a:rPr lang="en" sz="1100">
                  <a:solidFill>
                    <a:schemeClr val="lt1"/>
                  </a:solidFill>
                  <a:latin typeface="PT Sans Narrow"/>
                  <a:ea typeface="PT Sans Narrow"/>
                  <a:cs typeface="PT Sans Narrow"/>
                  <a:sym typeface="PT Sans Narrow"/>
                </a:rPr>
                <a:t>Factor</a:t>
              </a:r>
              <a:endParaRPr sz="1100">
                <a:solidFill>
                  <a:schemeClr val="lt1"/>
                </a:solidFill>
                <a:latin typeface="PT Sans Narrow"/>
                <a:ea typeface="PT Sans Narrow"/>
                <a:cs typeface="PT Sans Narrow"/>
                <a:sym typeface="PT Sans Narrow"/>
              </a:endParaRPr>
            </a:p>
          </p:txBody>
        </p:sp>
        <p:sp>
          <p:nvSpPr>
            <p:cNvPr id="103" name="Google Shape;103;p16"/>
            <p:cNvSpPr/>
            <p:nvPr/>
          </p:nvSpPr>
          <p:spPr>
            <a:xfrm>
              <a:off x="551625" y="1489144"/>
              <a:ext cx="1268525" cy="1395398"/>
            </a:xfrm>
            <a:prstGeom prst="flowChartProcess">
              <a:avLst/>
            </a:prstGeom>
            <a:noFill/>
            <a:ln cap="flat" cmpd="sng" w="9525">
              <a:solidFill>
                <a:srgbClr val="155B54"/>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Distance</a:t>
              </a:r>
              <a:r>
                <a:rPr lang="en" sz="800">
                  <a:solidFill>
                    <a:srgbClr val="3D85C6"/>
                  </a:solidFill>
                  <a:latin typeface="PT Sans Narrow"/>
                  <a:ea typeface="PT Sans Narrow"/>
                  <a:cs typeface="PT Sans Narrow"/>
                  <a:sym typeface="PT Sans Narrow"/>
                </a:rPr>
                <a:t>  </a:t>
              </a:r>
              <a:r>
                <a:rPr lang="en" sz="800">
                  <a:solidFill>
                    <a:srgbClr val="3D85C6"/>
                  </a:solidFill>
                  <a:highlight>
                    <a:srgbClr val="FFE599"/>
                  </a:highlight>
                  <a:latin typeface="PT Sans Narrow"/>
                  <a:ea typeface="PT Sans Narrow"/>
                  <a:cs typeface="PT Sans Narrow"/>
                  <a:sym typeface="PT Sans Narrow"/>
                </a:rPr>
                <a:t>Numerical</a:t>
              </a:r>
              <a:endParaRPr sz="800">
                <a:solidFill>
                  <a:srgbClr val="3D85C6"/>
                </a:solidFill>
                <a:highlight>
                  <a:srgbClr val="FFE599"/>
                </a:highlight>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Taxi out time  </a:t>
              </a:r>
              <a:r>
                <a:rPr lang="en" sz="800">
                  <a:solidFill>
                    <a:srgbClr val="3D85C6"/>
                  </a:solidFill>
                  <a:highlight>
                    <a:srgbClr val="FFE599"/>
                  </a:highlight>
                  <a:latin typeface="PT Sans Narrow"/>
                  <a:ea typeface="PT Sans Narrow"/>
                  <a:cs typeface="PT Sans Narrow"/>
                  <a:sym typeface="PT Sans Narrow"/>
                </a:rPr>
                <a:t>Numerical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Origination  </a:t>
              </a:r>
              <a:r>
                <a:rPr lang="en" sz="800">
                  <a:solidFill>
                    <a:srgbClr val="A64D79"/>
                  </a:solidFill>
                  <a:highlight>
                    <a:srgbClr val="FCE5CD"/>
                  </a:highlight>
                  <a:latin typeface="PT Sans Narrow"/>
                  <a:ea typeface="PT Sans Narrow"/>
                  <a:cs typeface="PT Sans Narrow"/>
                  <a:sym typeface="PT Sans Narrow"/>
                </a:rPr>
                <a:t>Categorical</a:t>
              </a:r>
              <a:endParaRPr sz="1100">
                <a:solidFill>
                  <a:srgbClr val="A64D79"/>
                </a:solidFill>
                <a:highlight>
                  <a:srgbClr val="FCE5CD"/>
                </a:highlight>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Destination  </a:t>
              </a:r>
              <a:r>
                <a:rPr lang="en" sz="800">
                  <a:solidFill>
                    <a:srgbClr val="A64D79"/>
                  </a:solidFill>
                  <a:highlight>
                    <a:srgbClr val="FCE5CD"/>
                  </a:highlight>
                  <a:latin typeface="PT Sans Narrow"/>
                  <a:ea typeface="PT Sans Narrow"/>
                  <a:cs typeface="PT Sans Narrow"/>
                  <a:sym typeface="PT Sans Narrow"/>
                </a:rPr>
                <a:t>Categorical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Carrier No.  </a:t>
              </a:r>
              <a:r>
                <a:rPr lang="en" sz="800">
                  <a:solidFill>
                    <a:srgbClr val="A64D79"/>
                  </a:solidFill>
                  <a:highlight>
                    <a:srgbClr val="FCE5CD"/>
                  </a:highlight>
                  <a:latin typeface="PT Sans Narrow"/>
                  <a:ea typeface="PT Sans Narrow"/>
                  <a:cs typeface="PT Sans Narrow"/>
                  <a:sym typeface="PT Sans Narrow"/>
                </a:rPr>
                <a:t>Categorical</a:t>
              </a:r>
              <a:endParaRPr sz="1100">
                <a:latin typeface="PT Sans Narrow"/>
                <a:ea typeface="PT Sans Narrow"/>
                <a:cs typeface="PT Sans Narrow"/>
                <a:sym typeface="PT Sans Narrow"/>
              </a:endParaRPr>
            </a:p>
            <a:p>
              <a:pPr indent="0" lvl="0" marL="0" marR="0" rtl="0" algn="l">
                <a:lnSpc>
                  <a:spcPct val="115000"/>
                </a:lnSpc>
                <a:spcBef>
                  <a:spcPts val="0"/>
                </a:spcBef>
                <a:spcAft>
                  <a:spcPts val="0"/>
                </a:spcAft>
                <a:buNone/>
              </a:pPr>
              <a:r>
                <a:rPr lang="en" sz="1100">
                  <a:latin typeface="PT Sans Narrow"/>
                  <a:ea typeface="PT Sans Narrow"/>
                  <a:cs typeface="PT Sans Narrow"/>
                  <a:sym typeface="PT Sans Narrow"/>
                </a:rPr>
                <a:t>Flight Date  </a:t>
              </a:r>
              <a:r>
                <a:rPr lang="en" sz="800">
                  <a:solidFill>
                    <a:srgbClr val="A64D79"/>
                  </a:solidFill>
                  <a:highlight>
                    <a:srgbClr val="FCE5CD"/>
                  </a:highlight>
                  <a:latin typeface="PT Sans Narrow"/>
                  <a:ea typeface="PT Sans Narrow"/>
                  <a:cs typeface="PT Sans Narrow"/>
                  <a:sym typeface="PT Sans Narrow"/>
                </a:rPr>
                <a:t>Categorical</a:t>
              </a:r>
              <a:endParaRPr sz="1100">
                <a:latin typeface="PT Sans Narrow"/>
                <a:ea typeface="PT Sans Narrow"/>
                <a:cs typeface="PT Sans Narrow"/>
                <a:sym typeface="PT Sans Narrow"/>
              </a:endParaRPr>
            </a:p>
          </p:txBody>
        </p:sp>
      </p:grpSp>
      <p:pic>
        <p:nvPicPr>
          <p:cNvPr id="104" name="Google Shape;104;p16"/>
          <p:cNvPicPr preferRelativeResize="0"/>
          <p:nvPr/>
        </p:nvPicPr>
        <p:blipFill>
          <a:blip r:embed="rId3">
            <a:alphaModFix/>
          </a:blip>
          <a:stretch>
            <a:fillRect/>
          </a:stretch>
        </p:blipFill>
        <p:spPr>
          <a:xfrm>
            <a:off x="458425" y="1192025"/>
            <a:ext cx="423396" cy="423375"/>
          </a:xfrm>
          <a:prstGeom prst="rect">
            <a:avLst/>
          </a:prstGeom>
          <a:noFill/>
          <a:ln>
            <a:noFill/>
          </a:ln>
        </p:spPr>
      </p:pic>
      <p:sp>
        <p:nvSpPr>
          <p:cNvPr id="105" name="Google Shape;105;p16"/>
          <p:cNvSpPr/>
          <p:nvPr/>
        </p:nvSpPr>
        <p:spPr>
          <a:xfrm>
            <a:off x="687625" y="1201800"/>
            <a:ext cx="2720725" cy="403825"/>
          </a:xfrm>
          <a:prstGeom prst="flowChartProcess">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600">
                <a:solidFill>
                  <a:srgbClr val="B45F06"/>
                </a:solidFill>
                <a:latin typeface="Open Sans"/>
                <a:ea typeface="Open Sans"/>
                <a:cs typeface="Open Sans"/>
                <a:sym typeface="Open Sans"/>
              </a:rPr>
              <a:t>20</a:t>
            </a:r>
            <a:r>
              <a:rPr lang="en" sz="1300">
                <a:solidFill>
                  <a:srgbClr val="38761D"/>
                </a:solidFill>
                <a:latin typeface="Open Sans"/>
                <a:ea typeface="Open Sans"/>
                <a:cs typeface="Open Sans"/>
                <a:sym typeface="Open Sans"/>
              </a:rPr>
              <a:t> </a:t>
            </a:r>
            <a:r>
              <a:rPr lang="en" sz="1100">
                <a:solidFill>
                  <a:srgbClr val="38761D"/>
                </a:solidFill>
                <a:latin typeface="Open Sans"/>
                <a:ea typeface="Open Sans"/>
                <a:cs typeface="Open Sans"/>
                <a:sym typeface="Open Sans"/>
              </a:rPr>
              <a:t>  </a:t>
            </a:r>
            <a:r>
              <a:rPr lang="en" sz="1200">
                <a:latin typeface="PT Sans Narrow"/>
                <a:ea typeface="PT Sans Narrow"/>
                <a:cs typeface="PT Sans Narrow"/>
                <a:sym typeface="PT Sans Narrow"/>
              </a:rPr>
              <a:t>total features used</a:t>
            </a:r>
            <a:endParaRPr sz="1200">
              <a:latin typeface="PT Sans Narrow"/>
              <a:ea typeface="PT Sans Narrow"/>
              <a:cs typeface="PT Sans Narrow"/>
              <a:sym typeface="PT Sans Narrow"/>
            </a:endParaRPr>
          </a:p>
        </p:txBody>
      </p:sp>
      <p:cxnSp>
        <p:nvCxnSpPr>
          <p:cNvPr id="106" name="Google Shape;106;p16"/>
          <p:cNvCxnSpPr/>
          <p:nvPr/>
        </p:nvCxnSpPr>
        <p:spPr>
          <a:xfrm>
            <a:off x="146538" y="2488450"/>
            <a:ext cx="8908800" cy="0"/>
          </a:xfrm>
          <a:prstGeom prst="straightConnector1">
            <a:avLst/>
          </a:prstGeom>
          <a:noFill/>
          <a:ln cap="flat" cmpd="sng" w="9525">
            <a:solidFill>
              <a:schemeClr val="dk2"/>
            </a:solidFill>
            <a:prstDash val="solid"/>
            <a:round/>
            <a:headEnd len="med" w="med" type="none"/>
            <a:tailEnd len="med" w="med" type="none"/>
          </a:ln>
        </p:spPr>
      </p:cxnSp>
      <p:pic>
        <p:nvPicPr>
          <p:cNvPr id="107" name="Google Shape;107;p16"/>
          <p:cNvPicPr preferRelativeResize="0"/>
          <p:nvPr/>
        </p:nvPicPr>
        <p:blipFill>
          <a:blip r:embed="rId4">
            <a:alphaModFix/>
          </a:blip>
          <a:stretch>
            <a:fillRect/>
          </a:stretch>
        </p:blipFill>
        <p:spPr>
          <a:xfrm>
            <a:off x="414525" y="1818275"/>
            <a:ext cx="467300" cy="467300"/>
          </a:xfrm>
          <a:prstGeom prst="rect">
            <a:avLst/>
          </a:prstGeom>
          <a:noFill/>
          <a:ln>
            <a:noFill/>
          </a:ln>
        </p:spPr>
      </p:pic>
      <p:sp>
        <p:nvSpPr>
          <p:cNvPr id="108" name="Google Shape;108;p16"/>
          <p:cNvSpPr/>
          <p:nvPr/>
        </p:nvSpPr>
        <p:spPr>
          <a:xfrm>
            <a:off x="1218925" y="1873050"/>
            <a:ext cx="7587525" cy="551325"/>
          </a:xfrm>
          <a:prstGeom prst="flowChartProcess">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741B47"/>
                </a:solidFill>
                <a:latin typeface="Open Sans"/>
                <a:ea typeface="Open Sans"/>
                <a:cs typeface="Open Sans"/>
                <a:sym typeface="Open Sans"/>
              </a:rPr>
              <a:t>DEP_DEL15</a:t>
            </a:r>
            <a:r>
              <a:rPr lang="en" sz="1200">
                <a:solidFill>
                  <a:srgbClr val="741B47"/>
                </a:solidFill>
                <a:highlight>
                  <a:srgbClr val="FFFFFF"/>
                </a:highlight>
                <a:latin typeface="Roboto"/>
                <a:ea typeface="Roboto"/>
                <a:cs typeface="Roboto"/>
                <a:sym typeface="Roboto"/>
              </a:rPr>
              <a:t>   </a:t>
            </a:r>
            <a:r>
              <a:rPr lang="en" sz="1200">
                <a:highlight>
                  <a:srgbClr val="FFFFFF"/>
                </a:highlight>
                <a:latin typeface="PT Sans Narrow"/>
                <a:ea typeface="PT Sans Narrow"/>
                <a:cs typeface="PT Sans Narrow"/>
                <a:sym typeface="PT Sans Narrow"/>
              </a:rPr>
              <a:t>as </a:t>
            </a:r>
            <a:r>
              <a:rPr lang="en" sz="1200">
                <a:highlight>
                  <a:srgbClr val="FFFFFF"/>
                </a:highlight>
                <a:latin typeface="PT Sans Narrow"/>
                <a:ea typeface="PT Sans Narrow"/>
                <a:cs typeface="PT Sans Narrow"/>
                <a:sym typeface="PT Sans Narrow"/>
              </a:rPr>
              <a:t>Label (Y) </a:t>
            </a:r>
            <a:endParaRPr sz="1200">
              <a:highlight>
                <a:srgbClr val="FFFFFF"/>
              </a:highlight>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109" name="Google Shape;109;p16"/>
          <p:cNvSpPr txBox="1"/>
          <p:nvPr/>
        </p:nvSpPr>
        <p:spPr>
          <a:xfrm>
            <a:off x="4125250" y="1794600"/>
            <a:ext cx="5019000" cy="515700"/>
          </a:xfrm>
          <a:prstGeom prst="rect">
            <a:avLst/>
          </a:prstGeom>
          <a:solidFill>
            <a:srgbClr val="EFEFEF"/>
          </a:solidFill>
          <a:ln>
            <a:noFill/>
          </a:ln>
          <a:effectLst>
            <a:reflection blurRad="0" dir="5400000" dist="38100" endA="0" endPos="12000" fadeDir="5400012" kx="0" rotWithShape="0" algn="bl" stPos="0" sy="-100000" ky="0"/>
          </a:effectLst>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SzPts val="1000"/>
              <a:buFont typeface="PT Sans Narrow"/>
              <a:buChar char="➔"/>
            </a:pPr>
            <a:r>
              <a:rPr lang="en" sz="1000">
                <a:latin typeface="PT Sans Narrow"/>
                <a:ea typeface="PT Sans Narrow"/>
                <a:cs typeface="PT Sans Narrow"/>
                <a:sym typeface="PT Sans Narrow"/>
              </a:rPr>
              <a:t>“1” representing delays exceeding 15 minutes </a:t>
            </a:r>
            <a:endParaRPr sz="1000">
              <a:latin typeface="PT Sans Narrow"/>
              <a:ea typeface="PT Sans Narrow"/>
              <a:cs typeface="PT Sans Narrow"/>
              <a:sym typeface="PT Sans Narrow"/>
            </a:endParaRPr>
          </a:p>
          <a:p>
            <a:pPr indent="-292100" lvl="0" marL="457200" rtl="0" algn="l">
              <a:lnSpc>
                <a:spcPct val="115000"/>
              </a:lnSpc>
              <a:spcBef>
                <a:spcPts val="0"/>
              </a:spcBef>
              <a:spcAft>
                <a:spcPts val="0"/>
              </a:spcAft>
              <a:buSzPts val="1000"/>
              <a:buFont typeface="PT Sans Narrow"/>
              <a:buChar char="➔"/>
            </a:pPr>
            <a:r>
              <a:rPr lang="en" sz="1000">
                <a:latin typeface="PT Sans Narrow"/>
                <a:ea typeface="PT Sans Narrow"/>
                <a:cs typeface="PT Sans Narrow"/>
                <a:sym typeface="PT Sans Narrow"/>
              </a:rPr>
              <a:t>“0” representing delays not exceeding 15 minutes or no delays happen.</a:t>
            </a:r>
            <a:endParaRPr sz="1200">
              <a:latin typeface="PT Sans Narrow"/>
              <a:ea typeface="PT Sans Narrow"/>
              <a:cs typeface="PT Sans Narrow"/>
              <a:sym typeface="PT Sans Narrow"/>
            </a:endParaRPr>
          </a:p>
        </p:txBody>
      </p:sp>
      <p:sp>
        <p:nvSpPr>
          <p:cNvPr id="110" name="Google Shape;110;p16"/>
          <p:cNvSpPr/>
          <p:nvPr/>
        </p:nvSpPr>
        <p:spPr>
          <a:xfrm rot="-5400000">
            <a:off x="-865012" y="3558738"/>
            <a:ext cx="2426950" cy="403825"/>
          </a:xfrm>
          <a:prstGeom prst="flowChartProcess">
            <a:avLst/>
          </a:prstGeom>
          <a:solidFill>
            <a:srgbClr val="B45F0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00">
                <a:solidFill>
                  <a:schemeClr val="lt1"/>
                </a:solidFill>
                <a:latin typeface="PT Sans Narrow"/>
                <a:ea typeface="PT Sans Narrow"/>
                <a:cs typeface="PT Sans Narrow"/>
                <a:sym typeface="PT Sans Narrow"/>
              </a:rPr>
              <a:t>Basic Factors Selected</a:t>
            </a:r>
            <a:endParaRPr b="1" sz="200">
              <a:solidFill>
                <a:schemeClr val="lt1"/>
              </a:solidFill>
              <a:latin typeface="PT Sans Narrow"/>
              <a:ea typeface="PT Sans Narrow"/>
              <a:cs typeface="PT Sans Narrow"/>
              <a:sym typeface="PT Sans Narrow"/>
            </a:endParaRPr>
          </a:p>
        </p:txBody>
      </p:sp>
      <p:sp>
        <p:nvSpPr>
          <p:cNvPr id="111" name="Google Shape;111;p16"/>
          <p:cNvSpPr txBox="1"/>
          <p:nvPr/>
        </p:nvSpPr>
        <p:spPr>
          <a:xfrm>
            <a:off x="3378400" y="1189075"/>
            <a:ext cx="5765700" cy="515700"/>
          </a:xfrm>
          <a:prstGeom prst="rect">
            <a:avLst/>
          </a:prstGeom>
          <a:solidFill>
            <a:srgbClr val="FCE5CD"/>
          </a:solidFill>
          <a:ln>
            <a:noFill/>
          </a:ln>
          <a:effectLst>
            <a:reflection blurRad="0" dir="5400000" dist="19050" endA="0" endPos="28000" fadeDir="5400012" kx="0" rotWithShape="0" algn="bl" stA="52000" stPos="0" sy="-100000" ky="0"/>
          </a:effectLst>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SzPts val="1000"/>
              <a:buFont typeface="PT Sans Narrow"/>
              <a:buChar char="➔"/>
            </a:pPr>
            <a:r>
              <a:rPr lang="en" sz="1000">
                <a:latin typeface="PT Sans Narrow"/>
                <a:ea typeface="PT Sans Narrow"/>
                <a:cs typeface="PT Sans Narrow"/>
                <a:sym typeface="PT Sans Narrow"/>
              </a:rPr>
              <a:t>7 categorical features</a:t>
            </a:r>
            <a:endParaRPr sz="1000">
              <a:latin typeface="PT Sans Narrow"/>
              <a:ea typeface="PT Sans Narrow"/>
              <a:cs typeface="PT Sans Narrow"/>
              <a:sym typeface="PT Sans Narrow"/>
            </a:endParaRPr>
          </a:p>
          <a:p>
            <a:pPr indent="-292100" lvl="0" marL="457200" rtl="0" algn="l">
              <a:lnSpc>
                <a:spcPct val="115000"/>
              </a:lnSpc>
              <a:spcBef>
                <a:spcPts val="0"/>
              </a:spcBef>
              <a:spcAft>
                <a:spcPts val="0"/>
              </a:spcAft>
              <a:buSzPts val="1000"/>
              <a:buFont typeface="PT Sans Narrow"/>
              <a:buChar char="➔"/>
            </a:pPr>
            <a:r>
              <a:rPr lang="en" sz="1000">
                <a:latin typeface="PT Sans Narrow"/>
                <a:ea typeface="PT Sans Narrow"/>
                <a:cs typeface="PT Sans Narrow"/>
                <a:sym typeface="PT Sans Narrow"/>
              </a:rPr>
              <a:t>13 numerical features (2 time-based features created)</a:t>
            </a:r>
            <a:endParaRPr sz="1000">
              <a:latin typeface="PT Sans Narrow"/>
              <a:ea typeface="PT Sans Narrow"/>
              <a:cs typeface="PT Sans Narrow"/>
              <a:sym typeface="PT Sans Narrow"/>
            </a:endParaRPr>
          </a:p>
        </p:txBody>
      </p:sp>
      <p:sp>
        <p:nvSpPr>
          <p:cNvPr id="112" name="Google Shape;112;p16"/>
          <p:cNvSpPr txBox="1"/>
          <p:nvPr/>
        </p:nvSpPr>
        <p:spPr>
          <a:xfrm>
            <a:off x="2119800" y="2739100"/>
            <a:ext cx="3877800" cy="323100"/>
          </a:xfrm>
          <a:prstGeom prst="rect">
            <a:avLst/>
          </a:prstGeom>
          <a:noFill/>
          <a:ln cap="flat" cmpd="sng" w="9525">
            <a:solidFill>
              <a:srgbClr val="1D7E74"/>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solidFill>
                  <a:srgbClr val="1D7E74"/>
                </a:solidFill>
                <a:latin typeface="PT Sans Narrow"/>
                <a:ea typeface="PT Sans Narrow"/>
                <a:cs typeface="PT Sans Narrow"/>
                <a:sym typeface="PT Sans Narrow"/>
              </a:rPr>
              <a:t>Longer Taxi out time will take more time and result in higher prob. of delays</a:t>
            </a:r>
            <a:endParaRPr sz="900">
              <a:solidFill>
                <a:srgbClr val="1D7E74"/>
              </a:solidFill>
            </a:endParaRPr>
          </a:p>
        </p:txBody>
      </p:sp>
      <p:sp>
        <p:nvSpPr>
          <p:cNvPr id="113" name="Google Shape;113;p16"/>
          <p:cNvSpPr txBox="1"/>
          <p:nvPr/>
        </p:nvSpPr>
        <p:spPr>
          <a:xfrm>
            <a:off x="2287575" y="4559875"/>
            <a:ext cx="3648000" cy="323100"/>
          </a:xfrm>
          <a:prstGeom prst="rect">
            <a:avLst/>
          </a:prstGeom>
          <a:noFill/>
          <a:ln cap="flat" cmpd="sng" w="9525">
            <a:solidFill>
              <a:srgbClr val="0B5394"/>
            </a:solidFill>
            <a:prstDash val="lgDashDot"/>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solidFill>
                  <a:srgbClr val="0B5394"/>
                </a:solidFill>
                <a:latin typeface="PT Sans Narrow"/>
                <a:ea typeface="PT Sans Narrow"/>
                <a:cs typeface="PT Sans Narrow"/>
                <a:sym typeface="PT Sans Narrow"/>
              </a:rPr>
              <a:t>June ~ August might have more delays than other months (EDA result)</a:t>
            </a:r>
            <a:endParaRPr sz="900">
              <a:solidFill>
                <a:srgbClr val="0B5394"/>
              </a:solidFill>
            </a:endParaRPr>
          </a:p>
        </p:txBody>
      </p:sp>
      <p:sp>
        <p:nvSpPr>
          <p:cNvPr id="114" name="Google Shape;114;p16"/>
          <p:cNvSpPr txBox="1"/>
          <p:nvPr/>
        </p:nvSpPr>
        <p:spPr>
          <a:xfrm>
            <a:off x="2174775" y="3611600"/>
            <a:ext cx="3149100" cy="323100"/>
          </a:xfrm>
          <a:prstGeom prst="rect">
            <a:avLst/>
          </a:prstGeom>
          <a:noFill/>
          <a:ln cap="flat" cmpd="sng" w="9525">
            <a:solidFill>
              <a:srgbClr val="1D7E74"/>
            </a:solidFill>
            <a:prstDash val="lgDashDot"/>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solidFill>
                  <a:srgbClr val="1D7E74"/>
                </a:solidFill>
                <a:latin typeface="PT Sans Narrow"/>
                <a:ea typeface="PT Sans Narrow"/>
                <a:cs typeface="PT Sans Narrow"/>
                <a:sym typeface="PT Sans Narrow"/>
              </a:rPr>
              <a:t>Carrier is one of the Flight Delay reason (EDA result)</a:t>
            </a:r>
            <a:endParaRPr sz="900">
              <a:solidFill>
                <a:srgbClr val="1D7E74"/>
              </a:solidFill>
            </a:endParaRPr>
          </a:p>
        </p:txBody>
      </p:sp>
      <p:sp>
        <p:nvSpPr>
          <p:cNvPr id="115" name="Google Shape;115;p16"/>
          <p:cNvSpPr txBox="1"/>
          <p:nvPr/>
        </p:nvSpPr>
        <p:spPr>
          <a:xfrm>
            <a:off x="3541125" y="3175350"/>
            <a:ext cx="2949900" cy="323100"/>
          </a:xfrm>
          <a:prstGeom prst="rect">
            <a:avLst/>
          </a:prstGeom>
          <a:noFill/>
          <a:ln cap="flat" cmpd="sng" w="9525">
            <a:solidFill>
              <a:schemeClr val="dk2"/>
            </a:solidFill>
            <a:prstDash val="lgDashDot"/>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solidFill>
                  <a:schemeClr val="dk2"/>
                </a:solidFill>
                <a:latin typeface="PT Sans Narrow"/>
                <a:ea typeface="PT Sans Narrow"/>
                <a:cs typeface="PT Sans Narrow"/>
                <a:sym typeface="PT Sans Narrow"/>
              </a:rPr>
              <a:t>Huge Pressure Change also contributes to flight delays</a:t>
            </a:r>
            <a:endParaRPr sz="900">
              <a:solidFill>
                <a:schemeClr val="dk2"/>
              </a:solidFill>
              <a:latin typeface="PT Sans Narrow"/>
              <a:ea typeface="PT Sans Narrow"/>
              <a:cs typeface="PT Sans Narrow"/>
              <a:sym typeface="PT Sans Narrow"/>
            </a:endParaRPr>
          </a:p>
        </p:txBody>
      </p:sp>
      <p:sp>
        <p:nvSpPr>
          <p:cNvPr id="116" name="Google Shape;116;p16"/>
          <p:cNvSpPr txBox="1"/>
          <p:nvPr/>
        </p:nvSpPr>
        <p:spPr>
          <a:xfrm>
            <a:off x="4125250" y="4066800"/>
            <a:ext cx="2838300" cy="323100"/>
          </a:xfrm>
          <a:prstGeom prst="rect">
            <a:avLst/>
          </a:prstGeom>
          <a:noFill/>
          <a:ln cap="flat" cmpd="sng" w="9525">
            <a:solidFill>
              <a:schemeClr val="dk2"/>
            </a:solidFill>
            <a:prstDash val="lgDashDot"/>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solidFill>
                  <a:schemeClr val="dk2"/>
                </a:solidFill>
                <a:latin typeface="PT Sans Narrow"/>
                <a:ea typeface="PT Sans Narrow"/>
                <a:cs typeface="PT Sans Narrow"/>
                <a:sym typeface="PT Sans Narrow"/>
              </a:rPr>
              <a:t>Bad visibility might contribute to flight delays</a:t>
            </a:r>
            <a:endParaRPr sz="900">
              <a:solidFill>
                <a:schemeClr val="dk2"/>
              </a:solidFill>
              <a:latin typeface="PT Sans Narrow"/>
              <a:ea typeface="PT Sans Narrow"/>
              <a:cs typeface="PT Sans Narrow"/>
              <a:sym typeface="PT Sans Narrow"/>
            </a:endParaRPr>
          </a:p>
        </p:txBody>
      </p:sp>
      <p:cxnSp>
        <p:nvCxnSpPr>
          <p:cNvPr id="117" name="Google Shape;117;p16"/>
          <p:cNvCxnSpPr>
            <a:stCxn id="112" idx="1"/>
          </p:cNvCxnSpPr>
          <p:nvPr/>
        </p:nvCxnSpPr>
        <p:spPr>
          <a:xfrm flipH="1">
            <a:off x="1830300" y="2900650"/>
            <a:ext cx="289500" cy="213900"/>
          </a:xfrm>
          <a:prstGeom prst="curvedConnector3">
            <a:avLst>
              <a:gd fmla="val 50000" name="adj1"/>
            </a:avLst>
          </a:prstGeom>
          <a:noFill/>
          <a:ln cap="flat" cmpd="sng" w="19050">
            <a:solidFill>
              <a:srgbClr val="1D7E74"/>
            </a:solidFill>
            <a:prstDash val="solid"/>
            <a:round/>
            <a:headEnd len="med" w="med" type="none"/>
            <a:tailEnd len="med" w="med" type="none"/>
          </a:ln>
        </p:spPr>
      </p:cxnSp>
      <p:cxnSp>
        <p:nvCxnSpPr>
          <p:cNvPr id="118" name="Google Shape;118;p16"/>
          <p:cNvCxnSpPr>
            <a:stCxn id="114" idx="1"/>
          </p:cNvCxnSpPr>
          <p:nvPr/>
        </p:nvCxnSpPr>
        <p:spPr>
          <a:xfrm rot="10800000">
            <a:off x="1792575" y="3709850"/>
            <a:ext cx="382200" cy="63300"/>
          </a:xfrm>
          <a:prstGeom prst="curvedConnector3">
            <a:avLst>
              <a:gd fmla="val 50000" name="adj1"/>
            </a:avLst>
          </a:prstGeom>
          <a:noFill/>
          <a:ln cap="flat" cmpd="sng" w="19050">
            <a:solidFill>
              <a:srgbClr val="1D7E74"/>
            </a:solidFill>
            <a:prstDash val="solid"/>
            <a:round/>
            <a:headEnd len="med" w="med" type="none"/>
            <a:tailEnd len="med" w="med" type="none"/>
          </a:ln>
        </p:spPr>
      </p:cxnSp>
      <p:cxnSp>
        <p:nvCxnSpPr>
          <p:cNvPr id="119" name="Google Shape;119;p16"/>
          <p:cNvCxnSpPr>
            <a:stCxn id="113" idx="1"/>
          </p:cNvCxnSpPr>
          <p:nvPr/>
        </p:nvCxnSpPr>
        <p:spPr>
          <a:xfrm rot="10800000">
            <a:off x="1619475" y="4429525"/>
            <a:ext cx="668100" cy="291900"/>
          </a:xfrm>
          <a:prstGeom prst="curvedConnector3">
            <a:avLst>
              <a:gd fmla="val 50000" name="adj1"/>
            </a:avLst>
          </a:prstGeom>
          <a:noFill/>
          <a:ln cap="flat" cmpd="sng" w="19050">
            <a:solidFill>
              <a:srgbClr val="0B5394"/>
            </a:solidFill>
            <a:prstDash val="solid"/>
            <a:round/>
            <a:headEnd len="med" w="med" type="none"/>
            <a:tailEnd len="med" w="med" type="none"/>
          </a:ln>
        </p:spPr>
      </p:cxnSp>
      <p:cxnSp>
        <p:nvCxnSpPr>
          <p:cNvPr id="120" name="Google Shape;120;p16"/>
          <p:cNvCxnSpPr>
            <a:stCxn id="115" idx="3"/>
          </p:cNvCxnSpPr>
          <p:nvPr/>
        </p:nvCxnSpPr>
        <p:spPr>
          <a:xfrm>
            <a:off x="6491025" y="3336900"/>
            <a:ext cx="810900" cy="196800"/>
          </a:xfrm>
          <a:prstGeom prst="curvedConnector3">
            <a:avLst>
              <a:gd fmla="val 50000" name="adj1"/>
            </a:avLst>
          </a:prstGeom>
          <a:noFill/>
          <a:ln cap="flat" cmpd="sng" w="19050">
            <a:solidFill>
              <a:schemeClr val="dk2"/>
            </a:solidFill>
            <a:prstDash val="solid"/>
            <a:round/>
            <a:headEnd len="med" w="med" type="none"/>
            <a:tailEnd len="med" w="med" type="none"/>
          </a:ln>
        </p:spPr>
      </p:cxnSp>
      <p:cxnSp>
        <p:nvCxnSpPr>
          <p:cNvPr id="121" name="Google Shape;121;p16"/>
          <p:cNvCxnSpPr>
            <a:stCxn id="116" idx="3"/>
          </p:cNvCxnSpPr>
          <p:nvPr/>
        </p:nvCxnSpPr>
        <p:spPr>
          <a:xfrm flipH="1" rot="10800000">
            <a:off x="6963550" y="4050750"/>
            <a:ext cx="349500" cy="177600"/>
          </a:xfrm>
          <a:prstGeom prst="curvedConnector3">
            <a:avLst>
              <a:gd fmla="val 50000" name="adj1"/>
            </a:avLst>
          </a:prstGeom>
          <a:noFill/>
          <a:ln cap="flat" cmpd="sng" w="19050">
            <a:solidFill>
              <a:schemeClr val="dk2"/>
            </a:solidFill>
            <a:prstDash val="solid"/>
            <a:round/>
            <a:headEnd len="med" w="med" type="none"/>
            <a:tailEnd len="med" w="med" type="none"/>
          </a:ln>
        </p:spPr>
      </p:cxnSp>
      <p:pic>
        <p:nvPicPr>
          <p:cNvPr id="122" name="Google Shape;122;p16"/>
          <p:cNvPicPr preferRelativeResize="0"/>
          <p:nvPr/>
        </p:nvPicPr>
        <p:blipFill rotWithShape="1">
          <a:blip r:embed="rId5">
            <a:alphaModFix/>
          </a:blip>
          <a:srcRect b="17435" l="13557" r="11078" t="17435"/>
          <a:stretch/>
        </p:blipFill>
        <p:spPr>
          <a:xfrm>
            <a:off x="5633925" y="2761811"/>
            <a:ext cx="321300" cy="277675"/>
          </a:xfrm>
          <a:prstGeom prst="rect">
            <a:avLst/>
          </a:prstGeom>
          <a:noFill/>
          <a:ln>
            <a:noFill/>
          </a:ln>
        </p:spPr>
      </p:pic>
      <p:pic>
        <p:nvPicPr>
          <p:cNvPr id="123" name="Google Shape;123;p16"/>
          <p:cNvPicPr preferRelativeResize="0"/>
          <p:nvPr/>
        </p:nvPicPr>
        <p:blipFill>
          <a:blip r:embed="rId6">
            <a:alphaModFix/>
          </a:blip>
          <a:stretch>
            <a:fillRect/>
          </a:stretch>
        </p:blipFill>
        <p:spPr>
          <a:xfrm>
            <a:off x="3550025" y="3176250"/>
            <a:ext cx="321300" cy="321300"/>
          </a:xfrm>
          <a:prstGeom prst="rect">
            <a:avLst/>
          </a:prstGeom>
          <a:noFill/>
          <a:ln>
            <a:noFill/>
          </a:ln>
        </p:spPr>
      </p:pic>
      <p:pic>
        <p:nvPicPr>
          <p:cNvPr id="124" name="Google Shape;124;p16"/>
          <p:cNvPicPr preferRelativeResize="0"/>
          <p:nvPr/>
        </p:nvPicPr>
        <p:blipFill>
          <a:blip r:embed="rId7">
            <a:alphaModFix/>
          </a:blip>
          <a:stretch>
            <a:fillRect/>
          </a:stretch>
        </p:blipFill>
        <p:spPr>
          <a:xfrm>
            <a:off x="4990475" y="3637312"/>
            <a:ext cx="277675" cy="277675"/>
          </a:xfrm>
          <a:prstGeom prst="rect">
            <a:avLst/>
          </a:prstGeom>
          <a:noFill/>
          <a:ln>
            <a:noFill/>
          </a:ln>
        </p:spPr>
      </p:pic>
      <p:pic>
        <p:nvPicPr>
          <p:cNvPr id="125" name="Google Shape;125;p16"/>
          <p:cNvPicPr preferRelativeResize="0"/>
          <p:nvPr/>
        </p:nvPicPr>
        <p:blipFill>
          <a:blip r:embed="rId8">
            <a:alphaModFix/>
          </a:blip>
          <a:stretch>
            <a:fillRect/>
          </a:stretch>
        </p:blipFill>
        <p:spPr>
          <a:xfrm>
            <a:off x="4222025" y="4096527"/>
            <a:ext cx="277676" cy="277696"/>
          </a:xfrm>
          <a:prstGeom prst="rect">
            <a:avLst/>
          </a:prstGeom>
          <a:noFill/>
          <a:ln>
            <a:noFill/>
          </a:ln>
        </p:spPr>
      </p:pic>
      <p:pic>
        <p:nvPicPr>
          <p:cNvPr id="126" name="Google Shape;126;p16"/>
          <p:cNvPicPr preferRelativeResize="0"/>
          <p:nvPr/>
        </p:nvPicPr>
        <p:blipFill>
          <a:blip r:embed="rId9">
            <a:alphaModFix/>
          </a:blip>
          <a:stretch>
            <a:fillRect/>
          </a:stretch>
        </p:blipFill>
        <p:spPr>
          <a:xfrm>
            <a:off x="5604625" y="4590937"/>
            <a:ext cx="260976" cy="26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a:t>
            </a:r>
            <a:r>
              <a:rPr lang="en"/>
              <a:t>Preparation &amp; Selection- Time-based Feature</a:t>
            </a:r>
            <a:endParaRPr/>
          </a:p>
        </p:txBody>
      </p:sp>
      <p:grpSp>
        <p:nvGrpSpPr>
          <p:cNvPr id="132" name="Google Shape;132;p17"/>
          <p:cNvGrpSpPr/>
          <p:nvPr/>
        </p:nvGrpSpPr>
        <p:grpSpPr>
          <a:xfrm>
            <a:off x="237825" y="2290437"/>
            <a:ext cx="806801" cy="1112075"/>
            <a:chOff x="450075" y="1261875"/>
            <a:chExt cx="806801" cy="1112075"/>
          </a:xfrm>
        </p:grpSpPr>
        <p:pic>
          <p:nvPicPr>
            <p:cNvPr id="133" name="Google Shape;133;p17"/>
            <p:cNvPicPr preferRelativeResize="0"/>
            <p:nvPr/>
          </p:nvPicPr>
          <p:blipFill>
            <a:blip r:embed="rId3">
              <a:alphaModFix/>
            </a:blip>
            <a:stretch>
              <a:fillRect/>
            </a:stretch>
          </p:blipFill>
          <p:spPr>
            <a:xfrm>
              <a:off x="450075" y="1261875"/>
              <a:ext cx="806801" cy="806801"/>
            </a:xfrm>
            <a:prstGeom prst="rect">
              <a:avLst/>
            </a:prstGeom>
            <a:noFill/>
            <a:ln>
              <a:noFill/>
            </a:ln>
          </p:spPr>
        </p:pic>
        <p:sp>
          <p:nvSpPr>
            <p:cNvPr id="134" name="Google Shape;134;p17"/>
            <p:cNvSpPr txBox="1"/>
            <p:nvPr/>
          </p:nvSpPr>
          <p:spPr>
            <a:xfrm>
              <a:off x="479375" y="1942850"/>
              <a:ext cx="7482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a:latin typeface="PT Sans Narrow"/>
                  <a:ea typeface="PT Sans Narrow"/>
                  <a:cs typeface="PT Sans Narrow"/>
                  <a:sym typeface="PT Sans Narrow"/>
                </a:rPr>
                <a:t>RFM</a:t>
              </a:r>
              <a:endParaRPr b="1" sz="1800"/>
            </a:p>
          </p:txBody>
        </p:sp>
      </p:grpSp>
      <p:sp>
        <p:nvSpPr>
          <p:cNvPr id="135" name="Google Shape;135;p17"/>
          <p:cNvSpPr txBox="1"/>
          <p:nvPr/>
        </p:nvSpPr>
        <p:spPr>
          <a:xfrm>
            <a:off x="1469775" y="1344675"/>
            <a:ext cx="6786000" cy="7389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T Sans Narrow"/>
                <a:ea typeface="PT Sans Narrow"/>
                <a:cs typeface="PT Sans Narrow"/>
                <a:sym typeface="PT Sans Narrow"/>
              </a:rPr>
              <a:t>RFM stands for Recency, Frequency, and Monetary Value, which is a marketing analysis technique used to segment and target customers based on their transaction history. In our project, we introduced this concepts to create time-based features to enrich the feature data.</a:t>
            </a:r>
            <a:endParaRPr>
              <a:latin typeface="PT Sans Narrow"/>
              <a:ea typeface="PT Sans Narrow"/>
              <a:cs typeface="PT Sans Narrow"/>
              <a:sym typeface="PT Sans Narrow"/>
            </a:endParaRPr>
          </a:p>
        </p:txBody>
      </p:sp>
      <p:sp>
        <p:nvSpPr>
          <p:cNvPr id="136" name="Google Shape;136;p17"/>
          <p:cNvSpPr/>
          <p:nvPr/>
        </p:nvSpPr>
        <p:spPr>
          <a:xfrm>
            <a:off x="1469900" y="2605275"/>
            <a:ext cx="2110318" cy="258850"/>
          </a:xfrm>
          <a:prstGeom prst="flowChartProcess">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PT Sans Narrow"/>
                <a:ea typeface="PT Sans Narrow"/>
                <a:cs typeface="PT Sans Narrow"/>
                <a:sym typeface="PT Sans Narrow"/>
              </a:rPr>
              <a:t>Recency</a:t>
            </a:r>
            <a:endParaRPr sz="1100">
              <a:solidFill>
                <a:schemeClr val="lt1"/>
              </a:solidFill>
              <a:latin typeface="PT Sans Narrow"/>
              <a:ea typeface="PT Sans Narrow"/>
              <a:cs typeface="PT Sans Narrow"/>
              <a:sym typeface="PT Sans Narrow"/>
            </a:endParaRPr>
          </a:p>
        </p:txBody>
      </p:sp>
      <p:sp>
        <p:nvSpPr>
          <p:cNvPr id="137" name="Google Shape;137;p17"/>
          <p:cNvSpPr txBox="1"/>
          <p:nvPr/>
        </p:nvSpPr>
        <p:spPr>
          <a:xfrm>
            <a:off x="1469900" y="2159775"/>
            <a:ext cx="6786000" cy="369300"/>
          </a:xfrm>
          <a:prstGeom prst="rect">
            <a:avLst/>
          </a:prstGeom>
          <a:solidFill>
            <a:srgbClr val="45818E"/>
          </a:solidFill>
          <a:ln cap="flat" cmpd="sng" w="9525">
            <a:solidFill>
              <a:srgbClr val="45818E"/>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PT Sans Narrow"/>
                <a:ea typeface="PT Sans Narrow"/>
                <a:cs typeface="PT Sans Narrow"/>
                <a:sym typeface="PT Sans Narrow"/>
              </a:rPr>
              <a:t>Take 'carrier' as the object to generate time-based features. The time interval we set is one month.</a:t>
            </a:r>
            <a:endParaRPr b="1">
              <a:solidFill>
                <a:schemeClr val="lt1"/>
              </a:solidFill>
              <a:latin typeface="PT Sans Narrow"/>
              <a:ea typeface="PT Sans Narrow"/>
              <a:cs typeface="PT Sans Narrow"/>
              <a:sym typeface="PT Sans Narrow"/>
            </a:endParaRPr>
          </a:p>
        </p:txBody>
      </p:sp>
      <p:sp>
        <p:nvSpPr>
          <p:cNvPr id="138" name="Google Shape;138;p17"/>
          <p:cNvSpPr/>
          <p:nvPr/>
        </p:nvSpPr>
        <p:spPr>
          <a:xfrm>
            <a:off x="3807743" y="2605275"/>
            <a:ext cx="2110318" cy="258850"/>
          </a:xfrm>
          <a:prstGeom prst="flowChartProcess">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PT Sans Narrow"/>
                <a:ea typeface="PT Sans Narrow"/>
                <a:cs typeface="PT Sans Narrow"/>
                <a:sym typeface="PT Sans Narrow"/>
              </a:rPr>
              <a:t>Frequency</a:t>
            </a:r>
            <a:endParaRPr sz="1100">
              <a:solidFill>
                <a:schemeClr val="lt1"/>
              </a:solidFill>
              <a:latin typeface="PT Sans Narrow"/>
              <a:ea typeface="PT Sans Narrow"/>
              <a:cs typeface="PT Sans Narrow"/>
              <a:sym typeface="PT Sans Narrow"/>
            </a:endParaRPr>
          </a:p>
        </p:txBody>
      </p:sp>
      <p:sp>
        <p:nvSpPr>
          <p:cNvPr id="139" name="Google Shape;139;p17"/>
          <p:cNvSpPr/>
          <p:nvPr/>
        </p:nvSpPr>
        <p:spPr>
          <a:xfrm>
            <a:off x="6145582" y="2605275"/>
            <a:ext cx="2110318" cy="258850"/>
          </a:xfrm>
          <a:prstGeom prst="flowChartProcess">
            <a:avLst/>
          </a:prstGeom>
          <a:solidFill>
            <a:srgbClr val="B45F0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PT Sans Narrow"/>
                <a:ea typeface="PT Sans Narrow"/>
                <a:cs typeface="PT Sans Narrow"/>
                <a:sym typeface="PT Sans Narrow"/>
              </a:rPr>
              <a:t>Monetary</a:t>
            </a:r>
            <a:endParaRPr sz="1100">
              <a:solidFill>
                <a:schemeClr val="lt1"/>
              </a:solidFill>
              <a:latin typeface="PT Sans Narrow"/>
              <a:ea typeface="PT Sans Narrow"/>
              <a:cs typeface="PT Sans Narrow"/>
              <a:sym typeface="PT Sans Narrow"/>
            </a:endParaRPr>
          </a:p>
        </p:txBody>
      </p:sp>
      <p:sp>
        <p:nvSpPr>
          <p:cNvPr id="140" name="Google Shape;140;p17"/>
          <p:cNvSpPr txBox="1"/>
          <p:nvPr/>
        </p:nvSpPr>
        <p:spPr>
          <a:xfrm>
            <a:off x="1469900" y="2943975"/>
            <a:ext cx="2110200" cy="692700"/>
          </a:xfrm>
          <a:prstGeom prst="rect">
            <a:avLst/>
          </a:prstGeom>
          <a:noFill/>
          <a:ln cap="flat" cmpd="sng" w="9525">
            <a:solidFill>
              <a:srgbClr val="0B5394"/>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rgbClr val="0B5394"/>
                </a:solidFill>
                <a:latin typeface="PT Sans Narrow"/>
                <a:ea typeface="PT Sans Narrow"/>
                <a:cs typeface="PT Sans Narrow"/>
                <a:sym typeface="PT Sans Narrow"/>
              </a:rPr>
              <a:t>Example: </a:t>
            </a:r>
            <a:r>
              <a:rPr lang="en" sz="1000">
                <a:solidFill>
                  <a:srgbClr val="0B5394"/>
                </a:solidFill>
                <a:latin typeface="PT Sans Narrow"/>
                <a:ea typeface="PT Sans Narrow"/>
                <a:cs typeface="PT Sans Narrow"/>
                <a:sym typeface="PT Sans Narrow"/>
              </a:rPr>
              <a:t>How recent was the last flight delay for the same carrier with the same origin and destination</a:t>
            </a:r>
            <a:endParaRPr sz="1000">
              <a:solidFill>
                <a:srgbClr val="0B5394"/>
              </a:solidFill>
              <a:latin typeface="PT Sans Narrow"/>
              <a:ea typeface="PT Sans Narrow"/>
              <a:cs typeface="PT Sans Narrow"/>
              <a:sym typeface="PT Sans Narrow"/>
            </a:endParaRPr>
          </a:p>
        </p:txBody>
      </p:sp>
      <p:sp>
        <p:nvSpPr>
          <p:cNvPr id="141" name="Google Shape;141;p17"/>
          <p:cNvSpPr txBox="1"/>
          <p:nvPr/>
        </p:nvSpPr>
        <p:spPr>
          <a:xfrm>
            <a:off x="3913375" y="3274775"/>
            <a:ext cx="2027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100">
              <a:latin typeface="PT Sans Narrow"/>
              <a:ea typeface="PT Sans Narrow"/>
              <a:cs typeface="PT Sans Narrow"/>
              <a:sym typeface="PT Sans Narrow"/>
            </a:endParaRPr>
          </a:p>
        </p:txBody>
      </p:sp>
      <p:sp>
        <p:nvSpPr>
          <p:cNvPr id="142" name="Google Shape;142;p17"/>
          <p:cNvSpPr txBox="1"/>
          <p:nvPr/>
        </p:nvSpPr>
        <p:spPr>
          <a:xfrm>
            <a:off x="1470050" y="3797125"/>
            <a:ext cx="2110200" cy="6927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rgbClr val="0B5394"/>
                </a:solidFill>
                <a:latin typeface="PT Sans Narrow"/>
                <a:ea typeface="PT Sans Narrow"/>
                <a:cs typeface="PT Sans Narrow"/>
                <a:sym typeface="PT Sans Narrow"/>
              </a:rPr>
              <a:t>Current Delay Time - Previous Delay Time = Delay Recency ( Delay recency is summarized in days)</a:t>
            </a:r>
            <a:endParaRPr b="1" sz="1000">
              <a:solidFill>
                <a:srgbClr val="0B5394"/>
              </a:solidFill>
              <a:latin typeface="PT Sans Narrow"/>
              <a:ea typeface="PT Sans Narrow"/>
              <a:cs typeface="PT Sans Narrow"/>
              <a:sym typeface="PT Sans Narrow"/>
            </a:endParaRPr>
          </a:p>
        </p:txBody>
      </p:sp>
      <p:sp>
        <p:nvSpPr>
          <p:cNvPr id="143" name="Google Shape;143;p17"/>
          <p:cNvSpPr txBox="1"/>
          <p:nvPr/>
        </p:nvSpPr>
        <p:spPr>
          <a:xfrm>
            <a:off x="3807750" y="2943975"/>
            <a:ext cx="2110200" cy="692700"/>
          </a:xfrm>
          <a:prstGeom prst="rect">
            <a:avLst/>
          </a:prstGeom>
          <a:noFill/>
          <a:ln cap="flat" cmpd="sng" w="9525">
            <a:solidFill>
              <a:schemeClr val="dk2"/>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dk2"/>
                </a:solidFill>
                <a:latin typeface="PT Sans Narrow"/>
                <a:ea typeface="PT Sans Narrow"/>
                <a:cs typeface="PT Sans Narrow"/>
                <a:sym typeface="PT Sans Narrow"/>
              </a:rPr>
              <a:t>Example: </a:t>
            </a:r>
            <a:r>
              <a:rPr lang="en" sz="1000">
                <a:solidFill>
                  <a:schemeClr val="dk2"/>
                </a:solidFill>
                <a:latin typeface="PT Sans Narrow"/>
                <a:ea typeface="PT Sans Narrow"/>
                <a:cs typeface="PT Sans Narrow"/>
                <a:sym typeface="PT Sans Narrow"/>
              </a:rPr>
              <a:t>How frequent the flight delay was per month for the same carrier with the same origin and destination</a:t>
            </a:r>
            <a:endParaRPr sz="1000">
              <a:latin typeface="PT Sans Narrow"/>
              <a:ea typeface="PT Sans Narrow"/>
              <a:cs typeface="PT Sans Narrow"/>
              <a:sym typeface="PT Sans Narrow"/>
            </a:endParaRPr>
          </a:p>
        </p:txBody>
      </p:sp>
      <p:sp>
        <p:nvSpPr>
          <p:cNvPr id="144" name="Google Shape;144;p17"/>
          <p:cNvSpPr txBox="1"/>
          <p:nvPr/>
        </p:nvSpPr>
        <p:spPr>
          <a:xfrm>
            <a:off x="3800126" y="3797125"/>
            <a:ext cx="2110200" cy="692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rgbClr val="7F6000"/>
                </a:solidFill>
                <a:latin typeface="PT Sans Narrow"/>
                <a:ea typeface="PT Sans Narrow"/>
                <a:cs typeface="PT Sans Narrow"/>
                <a:sym typeface="PT Sans Narrow"/>
              </a:rPr>
              <a:t>Summarize the number of delayed flights per month given </a:t>
            </a:r>
            <a:r>
              <a:rPr b="1" lang="en" sz="1000">
                <a:solidFill>
                  <a:srgbClr val="7F6000"/>
                </a:solidFill>
                <a:latin typeface="PT Sans Narrow"/>
                <a:ea typeface="PT Sans Narrow"/>
                <a:cs typeface="PT Sans Narrow"/>
                <a:sym typeface="PT Sans Narrow"/>
              </a:rPr>
              <a:t>group by</a:t>
            </a:r>
            <a:r>
              <a:rPr b="1" lang="en" sz="1000">
                <a:solidFill>
                  <a:srgbClr val="7F6000"/>
                </a:solidFill>
                <a:latin typeface="PT Sans Narrow"/>
                <a:ea typeface="PT Sans Narrow"/>
                <a:cs typeface="PT Sans Narrow"/>
                <a:sym typeface="PT Sans Narrow"/>
              </a:rPr>
              <a:t> carrier, origin and destination</a:t>
            </a:r>
            <a:endParaRPr b="1" sz="1000">
              <a:solidFill>
                <a:srgbClr val="7F6000"/>
              </a:solidFill>
              <a:latin typeface="PT Sans Narrow"/>
              <a:ea typeface="PT Sans Narrow"/>
              <a:cs typeface="PT Sans Narrow"/>
              <a:sym typeface="PT Sans Narrow"/>
            </a:endParaRPr>
          </a:p>
        </p:txBody>
      </p:sp>
      <p:sp>
        <p:nvSpPr>
          <p:cNvPr id="145" name="Google Shape;145;p17"/>
          <p:cNvSpPr txBox="1"/>
          <p:nvPr/>
        </p:nvSpPr>
        <p:spPr>
          <a:xfrm>
            <a:off x="6145600" y="2943975"/>
            <a:ext cx="2110200" cy="692700"/>
          </a:xfrm>
          <a:prstGeom prst="rect">
            <a:avLst/>
          </a:prstGeom>
          <a:noFill/>
          <a:ln cap="flat" cmpd="sng" w="9525">
            <a:solidFill>
              <a:srgbClr val="99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rgbClr val="85200C"/>
                </a:solidFill>
                <a:latin typeface="PT Sans Narrow"/>
                <a:ea typeface="PT Sans Narrow"/>
                <a:cs typeface="PT Sans Narrow"/>
                <a:sym typeface="PT Sans Narrow"/>
              </a:rPr>
              <a:t>Example: What is the total flight distance per month </a:t>
            </a:r>
            <a:r>
              <a:rPr lang="en" sz="1000">
                <a:solidFill>
                  <a:srgbClr val="85200C"/>
                </a:solidFill>
                <a:latin typeface="PT Sans Narrow"/>
                <a:ea typeface="PT Sans Narrow"/>
                <a:cs typeface="PT Sans Narrow"/>
                <a:sym typeface="PT Sans Narrow"/>
              </a:rPr>
              <a:t>for the same carrier with the same origin and destination</a:t>
            </a:r>
            <a:endParaRPr sz="1000">
              <a:solidFill>
                <a:srgbClr val="85200C"/>
              </a:solidFill>
              <a:latin typeface="PT Sans Narrow"/>
              <a:ea typeface="PT Sans Narrow"/>
              <a:cs typeface="PT Sans Narrow"/>
              <a:sym typeface="PT Sans Narrow"/>
            </a:endParaRPr>
          </a:p>
        </p:txBody>
      </p:sp>
      <p:sp>
        <p:nvSpPr>
          <p:cNvPr id="146" name="Google Shape;146;p17"/>
          <p:cNvSpPr txBox="1"/>
          <p:nvPr/>
        </p:nvSpPr>
        <p:spPr>
          <a:xfrm>
            <a:off x="6130201" y="3797125"/>
            <a:ext cx="2125800" cy="692700"/>
          </a:xfrm>
          <a:prstGeom prst="rect">
            <a:avLst/>
          </a:prstGeom>
          <a:noFill/>
          <a:ln cap="flat" cmpd="sng" w="9525">
            <a:solidFill>
              <a:srgbClr val="A61C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rgbClr val="85200C"/>
                </a:solidFill>
                <a:latin typeface="PT Sans Narrow"/>
                <a:ea typeface="PT Sans Narrow"/>
                <a:cs typeface="PT Sans Narrow"/>
                <a:sym typeface="PT Sans Narrow"/>
              </a:rPr>
              <a:t>Summarize the distance for each flight per month group by carrier, origin and destination</a:t>
            </a:r>
            <a:endParaRPr b="1" sz="1000">
              <a:solidFill>
                <a:srgbClr val="85200C"/>
              </a:solidFill>
              <a:latin typeface="PT Sans Narrow"/>
              <a:ea typeface="PT Sans Narrow"/>
              <a:cs typeface="PT Sans Narrow"/>
              <a:sym typeface="PT Sans Narrow"/>
            </a:endParaRPr>
          </a:p>
        </p:txBody>
      </p:sp>
      <p:sp>
        <p:nvSpPr>
          <p:cNvPr id="147" name="Google Shape;147;p17"/>
          <p:cNvSpPr txBox="1"/>
          <p:nvPr/>
        </p:nvSpPr>
        <p:spPr>
          <a:xfrm>
            <a:off x="1469900" y="4666550"/>
            <a:ext cx="6786000" cy="338700"/>
          </a:xfrm>
          <a:prstGeom prst="rect">
            <a:avLst/>
          </a:prstGeom>
          <a:solidFill>
            <a:srgbClr val="D9D9D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3B3B3B"/>
                </a:solidFill>
                <a:latin typeface="PT Sans Narrow"/>
                <a:ea typeface="PT Sans Narrow"/>
                <a:cs typeface="PT Sans Narrow"/>
                <a:sym typeface="PT Sans Narrow"/>
              </a:rPr>
              <a:t>Feature Engineering and select time-based features above</a:t>
            </a:r>
            <a:endParaRPr b="1" sz="1200">
              <a:solidFill>
                <a:srgbClr val="3B3B3B"/>
              </a:solidFill>
              <a:latin typeface="PT Sans Narrow"/>
              <a:ea typeface="PT Sans Narrow"/>
              <a:cs typeface="PT Sans Narrow"/>
              <a:sym typeface="PT Sans Narrow"/>
            </a:endParaRPr>
          </a:p>
        </p:txBody>
      </p:sp>
      <p:sp>
        <p:nvSpPr>
          <p:cNvPr id="148" name="Google Shape;148;p17"/>
          <p:cNvSpPr/>
          <p:nvPr/>
        </p:nvSpPr>
        <p:spPr>
          <a:xfrm rot="5400000">
            <a:off x="3272200" y="3571200"/>
            <a:ext cx="249000" cy="258900"/>
          </a:xfrm>
          <a:prstGeom prst="notchedRightArrow">
            <a:avLst>
              <a:gd fmla="val 50000" name="adj1"/>
              <a:gd fmla="val 50000" name="adj2"/>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9" name="Google Shape;149;p17"/>
          <p:cNvSpPr/>
          <p:nvPr/>
        </p:nvSpPr>
        <p:spPr>
          <a:xfrm rot="5400000">
            <a:off x="5601425" y="3571200"/>
            <a:ext cx="249000" cy="258900"/>
          </a:xfrm>
          <a:prstGeom prst="notchedRightArrow">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0" name="Google Shape;150;p17"/>
          <p:cNvSpPr/>
          <p:nvPr/>
        </p:nvSpPr>
        <p:spPr>
          <a:xfrm rot="5400000">
            <a:off x="7930650" y="3571200"/>
            <a:ext cx="249000" cy="258900"/>
          </a:xfrm>
          <a:prstGeom prst="notchedRightArrow">
            <a:avLst>
              <a:gd fmla="val 50000" name="adj1"/>
              <a:gd fmla="val 50000" name="adj2"/>
            </a:avLst>
          </a:prstGeom>
          <a:solidFill>
            <a:srgbClr val="B45F0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1" name="Google Shape;151;p17"/>
          <p:cNvSpPr/>
          <p:nvPr/>
        </p:nvSpPr>
        <p:spPr>
          <a:xfrm rot="5400000">
            <a:off x="2479300" y="4341050"/>
            <a:ext cx="165000" cy="537600"/>
          </a:xfrm>
          <a:prstGeom prst="chevron">
            <a:avLst>
              <a:gd fmla="val 62258"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2" name="Google Shape;152;p17"/>
          <p:cNvSpPr/>
          <p:nvPr/>
        </p:nvSpPr>
        <p:spPr>
          <a:xfrm rot="5400000">
            <a:off x="4758300" y="4341050"/>
            <a:ext cx="165000" cy="537600"/>
          </a:xfrm>
          <a:prstGeom prst="chevron">
            <a:avLst>
              <a:gd fmla="val 62258"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3" name="Google Shape;153;p17"/>
          <p:cNvSpPr/>
          <p:nvPr/>
        </p:nvSpPr>
        <p:spPr>
          <a:xfrm rot="5400000">
            <a:off x="7143625" y="4341050"/>
            <a:ext cx="165000" cy="537600"/>
          </a:xfrm>
          <a:prstGeom prst="chevron">
            <a:avLst>
              <a:gd fmla="val 62258"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154" name="Google Shape;154;p17"/>
          <p:cNvCxnSpPr>
            <a:stCxn id="133" idx="3"/>
            <a:endCxn id="135" idx="1"/>
          </p:cNvCxnSpPr>
          <p:nvPr/>
        </p:nvCxnSpPr>
        <p:spPr>
          <a:xfrm flipH="1" rot="10800000">
            <a:off x="1044626" y="1714038"/>
            <a:ext cx="425100" cy="979800"/>
          </a:xfrm>
          <a:prstGeom prst="curvedConnector3">
            <a:avLst>
              <a:gd fmla="val 50006" name="adj1"/>
            </a:avLst>
          </a:prstGeom>
          <a:noFill/>
          <a:ln cap="flat" cmpd="sng" w="19050">
            <a:solidFill>
              <a:srgbClr val="B7B7B7"/>
            </a:solidFill>
            <a:prstDash val="solid"/>
            <a:round/>
            <a:headEnd len="med" w="med" type="none"/>
            <a:tailEnd len="med" w="med" type="none"/>
          </a:ln>
        </p:spPr>
      </p:cxnSp>
      <p:cxnSp>
        <p:nvCxnSpPr>
          <p:cNvPr id="155" name="Google Shape;155;p17"/>
          <p:cNvCxnSpPr>
            <a:stCxn id="133" idx="3"/>
            <a:endCxn id="147" idx="1"/>
          </p:cNvCxnSpPr>
          <p:nvPr/>
        </p:nvCxnSpPr>
        <p:spPr>
          <a:xfrm>
            <a:off x="1044626" y="2693838"/>
            <a:ext cx="425400" cy="2142000"/>
          </a:xfrm>
          <a:prstGeom prst="curvedConnector3">
            <a:avLst>
              <a:gd fmla="val 49985" name="adj1"/>
            </a:avLst>
          </a:prstGeom>
          <a:noFill/>
          <a:ln cap="flat" cmpd="sng" w="19050">
            <a:solidFill>
              <a:srgbClr val="B7B7B7"/>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61" name="Google Shape;161;p18"/>
          <p:cNvSpPr txBox="1"/>
          <p:nvPr>
            <p:ph idx="1" type="body"/>
          </p:nvPr>
        </p:nvSpPr>
        <p:spPr>
          <a:xfrm>
            <a:off x="311700" y="1266325"/>
            <a:ext cx="8520600" cy="309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Hour at which a flight takes off </a:t>
            </a:r>
            <a:endParaRPr/>
          </a:p>
          <a:p>
            <a:pPr indent="-342900" lvl="1" marL="914400" rtl="0" algn="l">
              <a:spcBef>
                <a:spcPts val="0"/>
              </a:spcBef>
              <a:spcAft>
                <a:spcPts val="0"/>
              </a:spcAft>
              <a:buSzPts val="1800"/>
              <a:buChar char="○"/>
            </a:pPr>
            <a:r>
              <a:rPr lang="en" sz="1800"/>
              <a:t>Certain hours of a day tend to have more delays than others</a:t>
            </a:r>
            <a:endParaRPr sz="1800"/>
          </a:p>
          <a:p>
            <a:pPr indent="-342900" lvl="0" marL="457200" rtl="0" algn="l">
              <a:spcBef>
                <a:spcPts val="0"/>
              </a:spcBef>
              <a:spcAft>
                <a:spcPts val="0"/>
              </a:spcAft>
              <a:buSzPts val="1800"/>
              <a:buChar char="●"/>
            </a:pPr>
            <a:r>
              <a:rPr lang="en"/>
              <a:t>Two time-based features (RFM)</a:t>
            </a:r>
            <a:endParaRPr/>
          </a:p>
          <a:p>
            <a:pPr indent="-342900" lvl="1" marL="914400" rtl="0" algn="l">
              <a:spcBef>
                <a:spcPts val="0"/>
              </a:spcBef>
              <a:spcAft>
                <a:spcPts val="0"/>
              </a:spcAft>
              <a:buSzPts val="1800"/>
              <a:buChar char="○"/>
            </a:pPr>
            <a:r>
              <a:rPr lang="en" sz="1800"/>
              <a:t>Recency</a:t>
            </a:r>
            <a:endParaRPr sz="1800"/>
          </a:p>
          <a:p>
            <a:pPr indent="-342900" lvl="2" marL="1371600" rtl="0" algn="l">
              <a:spcBef>
                <a:spcPts val="0"/>
              </a:spcBef>
              <a:spcAft>
                <a:spcPts val="0"/>
              </a:spcAft>
              <a:buSzPts val="1800"/>
              <a:buChar char="■"/>
            </a:pPr>
            <a:r>
              <a:rPr lang="en" sz="1800"/>
              <a:t>How recent was the last flight delay for the same carrier with the same origin and destination</a:t>
            </a:r>
            <a:endParaRPr sz="1800"/>
          </a:p>
          <a:p>
            <a:pPr indent="-342900" lvl="1" marL="914400" rtl="0" algn="l">
              <a:spcBef>
                <a:spcPts val="0"/>
              </a:spcBef>
              <a:spcAft>
                <a:spcPts val="0"/>
              </a:spcAft>
              <a:buSzPts val="1800"/>
              <a:buChar char="○"/>
            </a:pPr>
            <a:r>
              <a:rPr lang="en" sz="1800"/>
              <a:t>Frequency </a:t>
            </a:r>
            <a:endParaRPr sz="1800"/>
          </a:p>
          <a:p>
            <a:pPr indent="-342900" lvl="2" marL="1371600" rtl="0" algn="l">
              <a:spcBef>
                <a:spcPts val="0"/>
              </a:spcBef>
              <a:spcAft>
                <a:spcPts val="0"/>
              </a:spcAft>
              <a:buSzPts val="1800"/>
              <a:buChar char="■"/>
            </a:pPr>
            <a:r>
              <a:rPr lang="en" sz="1800"/>
              <a:t>Relative frequency of delays for the same carrier with the same origin and destination in the past 30 days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 </a:t>
            </a:r>
            <a:endParaRPr/>
          </a:p>
        </p:txBody>
      </p:sp>
      <p:sp>
        <p:nvSpPr>
          <p:cNvPr id="167" name="Google Shape;167;p19"/>
          <p:cNvSpPr txBox="1"/>
          <p:nvPr>
            <p:ph idx="1" type="body"/>
          </p:nvPr>
        </p:nvSpPr>
        <p:spPr>
          <a:xfrm>
            <a:off x="311700" y="1266325"/>
            <a:ext cx="8520600" cy="3646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Imputation </a:t>
            </a:r>
            <a:endParaRPr/>
          </a:p>
          <a:p>
            <a:pPr indent="-317500" lvl="1" marL="914400" rtl="0" algn="l">
              <a:spcBef>
                <a:spcPts val="0"/>
              </a:spcBef>
              <a:spcAft>
                <a:spcPts val="0"/>
              </a:spcAft>
              <a:buSzPts val="1400"/>
              <a:buChar char="○"/>
            </a:pPr>
            <a:r>
              <a:rPr lang="en"/>
              <a:t>Filled missing numerical values with the median of the feature</a:t>
            </a:r>
            <a:endParaRPr/>
          </a:p>
          <a:p>
            <a:pPr indent="-317500" lvl="1" marL="914400" rtl="0" algn="l">
              <a:spcBef>
                <a:spcPts val="0"/>
              </a:spcBef>
              <a:spcAft>
                <a:spcPts val="0"/>
              </a:spcAft>
              <a:buSzPts val="1400"/>
              <a:buChar char="○"/>
            </a:pPr>
            <a:r>
              <a:rPr lang="en"/>
              <a:t>Filled missing categorical values with “NA” </a:t>
            </a:r>
            <a:endParaRPr/>
          </a:p>
          <a:p>
            <a:pPr indent="-342900" lvl="0" marL="457200" rtl="0" algn="l">
              <a:spcBef>
                <a:spcPts val="0"/>
              </a:spcBef>
              <a:spcAft>
                <a:spcPts val="0"/>
              </a:spcAft>
              <a:buSzPts val="1800"/>
              <a:buChar char="●"/>
            </a:pPr>
            <a:r>
              <a:rPr lang="en"/>
              <a:t>Min-max scalar</a:t>
            </a:r>
            <a:endParaRPr/>
          </a:p>
          <a:p>
            <a:pPr indent="-317500" lvl="1" marL="914400" rtl="0" algn="l">
              <a:spcBef>
                <a:spcPts val="0"/>
              </a:spcBef>
              <a:spcAft>
                <a:spcPts val="0"/>
              </a:spcAft>
              <a:buSzPts val="1400"/>
              <a:buChar char="○"/>
            </a:pPr>
            <a:r>
              <a:rPr lang="en"/>
              <a:t>Ensured all features on the same scale of [0, 1]</a:t>
            </a:r>
            <a:endParaRPr/>
          </a:p>
          <a:p>
            <a:pPr indent="-342900" lvl="0" marL="457200" rtl="0" algn="l">
              <a:spcBef>
                <a:spcPts val="0"/>
              </a:spcBef>
              <a:spcAft>
                <a:spcPts val="0"/>
              </a:spcAft>
              <a:buSzPts val="1800"/>
              <a:buChar char="●"/>
            </a:pPr>
            <a:r>
              <a:rPr lang="en"/>
              <a:t>One-hot encoding</a:t>
            </a:r>
            <a:endParaRPr/>
          </a:p>
          <a:p>
            <a:pPr indent="-317500" lvl="1" marL="914400" rtl="0" algn="l">
              <a:spcBef>
                <a:spcPts val="0"/>
              </a:spcBef>
              <a:spcAft>
                <a:spcPts val="0"/>
              </a:spcAft>
              <a:buSzPts val="1400"/>
              <a:buChar char="○"/>
            </a:pPr>
            <a:r>
              <a:rPr lang="en"/>
              <a:t>For nominal categorical features</a:t>
            </a:r>
            <a:endParaRPr/>
          </a:p>
          <a:p>
            <a:pPr indent="-342900" lvl="0" marL="457200" rtl="0" algn="l">
              <a:spcBef>
                <a:spcPts val="0"/>
              </a:spcBef>
              <a:spcAft>
                <a:spcPts val="0"/>
              </a:spcAft>
              <a:buSzPts val="1800"/>
              <a:buChar char="●"/>
            </a:pPr>
            <a:r>
              <a:rPr lang="en"/>
              <a:t>PCA</a:t>
            </a:r>
            <a:endParaRPr/>
          </a:p>
          <a:p>
            <a:pPr indent="-317500" lvl="1" marL="914400" rtl="0" algn="l">
              <a:spcBef>
                <a:spcPts val="0"/>
              </a:spcBef>
              <a:spcAft>
                <a:spcPts val="0"/>
              </a:spcAft>
              <a:buSzPts val="1400"/>
              <a:buChar char="○"/>
            </a:pPr>
            <a:r>
              <a:rPr lang="en"/>
              <a:t>One-hot encoding resulted in ~600 features, which makes dimensionality reduction necessary</a:t>
            </a:r>
            <a:endParaRPr/>
          </a:p>
          <a:p>
            <a:pPr indent="-342900" lvl="0" marL="457200" rtl="0" algn="l">
              <a:spcBef>
                <a:spcPts val="0"/>
              </a:spcBef>
              <a:spcAft>
                <a:spcPts val="0"/>
              </a:spcAft>
              <a:buSzPts val="1800"/>
              <a:buChar char="●"/>
            </a:pPr>
            <a:r>
              <a:rPr lang="en"/>
              <a:t>Train-test Split</a:t>
            </a:r>
            <a:endParaRPr/>
          </a:p>
          <a:p>
            <a:pPr indent="-317500" lvl="1" marL="914400" rtl="0" algn="l">
              <a:spcBef>
                <a:spcPts val="0"/>
              </a:spcBef>
              <a:spcAft>
                <a:spcPts val="0"/>
              </a:spcAft>
              <a:buSzPts val="1400"/>
              <a:buChar char="○"/>
            </a:pPr>
            <a:r>
              <a:rPr lang="en"/>
              <a:t>Train: first 3 quarters</a:t>
            </a:r>
            <a:endParaRPr/>
          </a:p>
          <a:p>
            <a:pPr indent="-317500" lvl="1" marL="914400" rtl="0" algn="l">
              <a:spcBef>
                <a:spcPts val="0"/>
              </a:spcBef>
              <a:spcAft>
                <a:spcPts val="0"/>
              </a:spcAft>
              <a:buSzPts val="1400"/>
              <a:buChar char="○"/>
            </a:pPr>
            <a:r>
              <a:rPr lang="en"/>
              <a:t>Test: last quarter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Pipeline</a:t>
            </a:r>
            <a:endParaRPr/>
          </a:p>
        </p:txBody>
      </p:sp>
      <p:sp>
        <p:nvSpPr>
          <p:cNvPr id="173" name="Google Shape;173;p20"/>
          <p:cNvSpPr txBox="1"/>
          <p:nvPr>
            <p:ph idx="1" type="body"/>
          </p:nvPr>
        </p:nvSpPr>
        <p:spPr>
          <a:xfrm>
            <a:off x="311700" y="1048350"/>
            <a:ext cx="8520600" cy="3889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 sz="1900"/>
              <a:t>Logistic Regression</a:t>
            </a:r>
            <a:r>
              <a:rPr lang="en" sz="1900"/>
              <a:t> for binary classification.</a:t>
            </a:r>
            <a:endParaRPr sz="1900"/>
          </a:p>
          <a:p>
            <a:pPr indent="-349250" lvl="0" marL="457200" rtl="0" algn="l">
              <a:spcBef>
                <a:spcPts val="0"/>
              </a:spcBef>
              <a:spcAft>
                <a:spcPts val="0"/>
              </a:spcAft>
              <a:buSzPts val="1900"/>
              <a:buChar char="●"/>
            </a:pPr>
            <a:r>
              <a:rPr lang="en" sz="1900"/>
              <a:t>Time-series K-fold cross validation for hyper-parameter tuning</a:t>
            </a:r>
            <a:endParaRPr sz="1900"/>
          </a:p>
          <a:p>
            <a:pPr indent="-349250" lvl="0" marL="914400" rtl="0" algn="l">
              <a:spcBef>
                <a:spcPts val="0"/>
              </a:spcBef>
              <a:spcAft>
                <a:spcPts val="0"/>
              </a:spcAft>
              <a:buSzPts val="1900"/>
              <a:buAutoNum type="arabicPeriod"/>
            </a:pPr>
            <a:r>
              <a:rPr lang="en" sz="1900"/>
              <a:t>Split the training set into K folds.</a:t>
            </a:r>
            <a:endParaRPr sz="1900"/>
          </a:p>
          <a:p>
            <a:pPr indent="-349250" lvl="0" marL="914400" rtl="0" algn="l">
              <a:spcBef>
                <a:spcPts val="0"/>
              </a:spcBef>
              <a:spcAft>
                <a:spcPts val="0"/>
              </a:spcAft>
              <a:buSzPts val="1900"/>
              <a:buAutoNum type="arabicPeriod"/>
            </a:pPr>
            <a:r>
              <a:rPr lang="en" sz="1900"/>
              <a:t>At each K_n fold, combine the previous K_1, …, K_(n-1) fold as training data to predict on the K_n fold data. </a:t>
            </a:r>
            <a:endParaRPr sz="1900"/>
          </a:p>
          <a:p>
            <a:pPr indent="-349250" lvl="0" marL="457200" rtl="0" algn="l">
              <a:spcBef>
                <a:spcPts val="0"/>
              </a:spcBef>
              <a:spcAft>
                <a:spcPts val="0"/>
              </a:spcAft>
              <a:buSzPts val="1900"/>
              <a:buChar char="●"/>
            </a:pPr>
            <a:r>
              <a:rPr lang="en" sz="1900"/>
              <a:t>Evaluated with Accuracy, Recall, Precision and F1-score.</a:t>
            </a:r>
            <a:endParaRPr sz="1900"/>
          </a:p>
          <a:p>
            <a:pPr indent="-349250" lvl="0" marL="457200" rtl="0" algn="l">
              <a:spcBef>
                <a:spcPts val="0"/>
              </a:spcBef>
              <a:spcAft>
                <a:spcPts val="0"/>
              </a:spcAft>
              <a:buSzPts val="1900"/>
              <a:buChar char="●"/>
            </a:pPr>
            <a:r>
              <a:rPr lang="en" sz="1900"/>
              <a:t>Evaluated on </a:t>
            </a:r>
            <a:r>
              <a:rPr b="1" lang="en" sz="1900"/>
              <a:t>last quarter</a:t>
            </a:r>
            <a:r>
              <a:rPr lang="en" sz="1900"/>
              <a:t> of the 12-month OTPW dataset.</a:t>
            </a:r>
            <a:endParaRPr sz="1900"/>
          </a:p>
          <a:p>
            <a:pPr indent="-349250" lvl="0" marL="457200" rtl="0" algn="l">
              <a:spcBef>
                <a:spcPts val="0"/>
              </a:spcBef>
              <a:spcAft>
                <a:spcPts val="0"/>
              </a:spcAft>
              <a:buSzPts val="1900"/>
              <a:buChar char="●"/>
            </a:pPr>
            <a:r>
              <a:rPr b="1" lang="en" sz="1900"/>
              <a:t>Precision</a:t>
            </a:r>
            <a:r>
              <a:rPr lang="en" sz="1900"/>
              <a:t> is most important because</a:t>
            </a:r>
            <a:endParaRPr sz="1900"/>
          </a:p>
          <a:p>
            <a:pPr indent="-323850" lvl="1" marL="914400" rtl="0" algn="l">
              <a:spcBef>
                <a:spcPts val="0"/>
              </a:spcBef>
              <a:spcAft>
                <a:spcPts val="0"/>
              </a:spcAft>
              <a:buSzPts val="1500"/>
              <a:buChar char="○"/>
            </a:pPr>
            <a:r>
              <a:rPr lang="en" sz="1500"/>
              <a:t>False positive is more costly </a:t>
            </a:r>
            <a:endParaRPr sz="1500"/>
          </a:p>
          <a:p>
            <a:pPr indent="-323850" lvl="1" marL="914400" rtl="0" algn="l">
              <a:spcBef>
                <a:spcPts val="0"/>
              </a:spcBef>
              <a:spcAft>
                <a:spcPts val="0"/>
              </a:spcAft>
              <a:buSzPts val="1500"/>
              <a:buChar char="○"/>
            </a:pPr>
            <a:r>
              <a:rPr lang="en" sz="1500"/>
              <a:t>We don’t want to inform passengers that the flight will be late, causing them to arrive late at the airport, yet the flight arrives on time.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Report</a:t>
            </a:r>
            <a:endParaRPr/>
          </a:p>
        </p:txBody>
      </p:sp>
      <p:sp>
        <p:nvSpPr>
          <p:cNvPr id="179" name="Google Shape;17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0" name="Google Shape;180;p21"/>
          <p:cNvGraphicFramePr/>
          <p:nvPr/>
        </p:nvGraphicFramePr>
        <p:xfrm>
          <a:off x="311700" y="1965175"/>
          <a:ext cx="3000000" cy="3000000"/>
        </p:xfrm>
        <a:graphic>
          <a:graphicData uri="http://schemas.openxmlformats.org/drawingml/2006/table">
            <a:tbl>
              <a:tblPr>
                <a:noFill/>
                <a:tableStyleId>{F28D2776-9F29-45D9-AE9D-21C8C7F9F216}</a:tableStyleId>
              </a:tblPr>
              <a:tblGrid>
                <a:gridCol w="4144375"/>
                <a:gridCol w="3619500"/>
              </a:tblGrid>
              <a:tr h="100000">
                <a:tc>
                  <a:txBody>
                    <a:bodyPr/>
                    <a:lstStyle/>
                    <a:p>
                      <a:pPr indent="0" lvl="0" marL="0" rtl="0" algn="l">
                        <a:spcBef>
                          <a:spcPts val="0"/>
                        </a:spcBef>
                        <a:spcAft>
                          <a:spcPts val="0"/>
                        </a:spcAft>
                        <a:buNone/>
                      </a:pPr>
                      <a:r>
                        <a:rPr lang="en"/>
                        <a:t>AUC</a:t>
                      </a:r>
                      <a:endParaRPr/>
                    </a:p>
                  </a:txBody>
                  <a:tcPr marT="91425" marB="91425" marR="91425" marL="91425"/>
                </a:tc>
                <a:tc>
                  <a:txBody>
                    <a:bodyPr/>
                    <a:lstStyle/>
                    <a:p>
                      <a:pPr indent="0" lvl="0" marL="0" rtl="0" algn="l">
                        <a:spcBef>
                          <a:spcPts val="0"/>
                        </a:spcBef>
                        <a:spcAft>
                          <a:spcPts val="0"/>
                        </a:spcAft>
                        <a:buNone/>
                      </a:pPr>
                      <a:r>
                        <a:rPr lang="en"/>
                        <a:t>0.676</a:t>
                      </a:r>
                      <a:endParaRPr/>
                    </a:p>
                  </a:txBody>
                  <a:tcPr marT="91425" marB="91425" marR="91425" marL="91425"/>
                </a:tc>
              </a:tr>
              <a:tr h="3810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0.839</a:t>
                      </a:r>
                      <a:endParaRPr/>
                    </a:p>
                  </a:txBody>
                  <a:tcPr marT="91425" marB="91425" marR="91425" marL="91425"/>
                </a:tc>
              </a:tr>
              <a:tr h="381000">
                <a:tc>
                  <a:txBody>
                    <a:bodyPr/>
                    <a:lstStyle/>
                    <a:p>
                      <a:pPr indent="0" lvl="0" marL="0" rtl="0" algn="l">
                        <a:spcBef>
                          <a:spcPts val="0"/>
                        </a:spcBef>
                        <a:spcAft>
                          <a:spcPts val="0"/>
                        </a:spcAft>
                        <a:buNone/>
                      </a:pPr>
                      <a:r>
                        <a:rPr b="1" lang="en"/>
                        <a:t>Precision</a:t>
                      </a:r>
                      <a:endParaRPr b="1"/>
                    </a:p>
                  </a:txBody>
                  <a:tcPr marT="91425" marB="91425" marR="91425" marL="91425"/>
                </a:tc>
                <a:tc>
                  <a:txBody>
                    <a:bodyPr/>
                    <a:lstStyle/>
                    <a:p>
                      <a:pPr indent="0" lvl="0" marL="0" rtl="0" algn="l">
                        <a:spcBef>
                          <a:spcPts val="0"/>
                        </a:spcBef>
                        <a:spcAft>
                          <a:spcPts val="0"/>
                        </a:spcAft>
                        <a:buNone/>
                      </a:pPr>
                      <a:r>
                        <a:rPr lang="en"/>
                        <a:t>0.839</a:t>
                      </a:r>
                      <a:endParaRPr/>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0.999</a:t>
                      </a:r>
                      <a:endParaRPr/>
                    </a:p>
                  </a:txBody>
                  <a:tcPr marT="91425" marB="91425" marR="91425" marL="91425"/>
                </a:tc>
              </a:tr>
              <a:tr h="381000">
                <a:tc>
                  <a:txBody>
                    <a:bodyPr/>
                    <a:lstStyle/>
                    <a:p>
                      <a:pPr indent="0" lvl="0" marL="0" rtl="0" algn="l">
                        <a:spcBef>
                          <a:spcPts val="0"/>
                        </a:spcBef>
                        <a:spcAft>
                          <a:spcPts val="0"/>
                        </a:spcAft>
                        <a:buNone/>
                      </a:pPr>
                      <a:r>
                        <a:rPr lang="en"/>
                        <a:t>F1</a:t>
                      </a:r>
                      <a:endParaRPr/>
                    </a:p>
                  </a:txBody>
                  <a:tcPr marT="91425" marB="91425" marR="91425" marL="91425"/>
                </a:tc>
                <a:tc>
                  <a:txBody>
                    <a:bodyPr/>
                    <a:lstStyle/>
                    <a:p>
                      <a:pPr indent="0" lvl="0" marL="0" rtl="0" algn="l">
                        <a:spcBef>
                          <a:spcPts val="0"/>
                        </a:spcBef>
                        <a:spcAft>
                          <a:spcPts val="0"/>
                        </a:spcAft>
                        <a:buNone/>
                      </a:pPr>
                      <a:r>
                        <a:rPr lang="en"/>
                        <a:t>0.766</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