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1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FCB6-B82F-07FE-1CA6-EF9F2DEF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44C05-B3D3-27BD-9451-2FB7C2D81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49B62-9E26-1785-6759-126C5E94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ABE9F-F70E-80B0-0321-5777F3F5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4D27C-566B-C98D-987C-A75364C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A0A1-146F-BA49-04EB-B4CDE3DD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08C45-69BD-0E3A-D087-1F3EA960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C61FC-614D-B573-BF4A-907F9EB2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61B04-708F-D8BD-50D4-DDCA3C36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718A0-749C-80FC-15A1-369367D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1A37E-6D2B-674B-4C4C-A1C76C53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60514-8D39-FCAE-893D-2029D1D7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BEDF0-807B-19F3-6826-BFAE2B79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3F8A-72B3-D7C0-2964-6757F48F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AEA1B-4F2C-D5F1-FDF5-E088942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0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77D30-413B-7145-0669-C576EE84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52572-5BE2-E5D8-7486-52AEDEA5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F520C-C7B9-F174-86B4-00CD281C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52418-155B-1E0B-BFFD-B9409200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E319F-5805-68E3-55C3-0E9DEB00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7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27A9-D7EC-F719-3EB7-9E46E926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9D518-4961-53DD-9D7A-DA6D7A55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B2CB0-49EC-CBB6-4C6B-E8BA0913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50904-558B-ABE0-2D96-6A3177FB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CAC41-56F9-96B7-D40C-1B7BE412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B352-EF47-593E-6A20-EEE16EC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E564B-CC22-BA71-99BB-C9F31F39E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CA9F2-91AA-4FBB-637C-0AABF17A6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8B0D7-2E04-95AA-994C-F4E1EDEF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BFCEF-9762-C623-A9C1-0F8CB992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15A64-DD7E-AF4A-83B0-0E8FC4FB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8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8E2F-9505-C9AE-AF39-DF531BF0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5FF37-4B79-1370-6E13-D7F44EBC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5A9454-EEF1-B516-5F20-1B915CFD5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64A5D-01A2-DA62-8188-36A7D50B5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6521AB-99AF-6C5F-CB09-439D62835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62F6DF-AFDA-5EEB-6CD0-68D0FE5E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DCF431-8BD4-B035-C6B8-33FCA232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6D468-753F-EBFB-0FA6-CC2AE72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8B0EB-0E41-8F41-F7B9-DFED1A09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5A898-D91A-3D52-E5AF-72A6259E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DCD220-5CB8-7407-556D-582D0BF9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219DC-CD57-904A-D41A-27A13582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8070F-76D6-B809-9D71-0BBADE90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0866D-C63D-3A99-AE4B-D505CBD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A5930-0870-72A5-A780-7A39665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2965F-FD0B-459E-902A-5EFBB93F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F64B-E0B5-C021-1BD0-BAAB233B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A6A4AA-FC04-F2C6-189E-E54549588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0AD96-ED6C-4A81-87D4-A80EF76B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50241-24B4-2035-F215-0D4D24EC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310AD-C923-1BDC-9055-97437F1A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8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3610D-3A2A-47A7-57B8-54C09569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55DC93-B622-386D-EF46-458650CFE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96ACB-9121-DDDD-FE17-0B0B91F4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20271-B66A-9B22-E552-1C6A77E6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1969BE-93CD-6CD6-B49A-8C0A381B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53C6E-7A27-ED44-EAA3-DF7E37C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EFB6E-8917-A9B0-A0BA-0B4B2FE2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95754-1AE7-1C90-0BC6-50F99D51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CC52-CEB3-193D-21FE-E5ECAA272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7BFB-A342-4484-A933-B27FCF54EDCD}" type="datetimeFigureOut">
              <a:rPr lang="zh-CN" altLang="en-US" smtClean="0"/>
              <a:t>2023/11/4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BF4CD-076E-B590-BC12-1F2542091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36F2E-BB18-27EF-E161-E812497BD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BE6E-2B9D-42B2-B727-6018A1F3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3" name="连接符: 肘形 3072">
            <a:extLst>
              <a:ext uri="{FF2B5EF4-FFF2-40B4-BE49-F238E27FC236}">
                <a16:creationId xmlns:a16="http://schemas.microsoft.com/office/drawing/2014/main" id="{FF7E6B1A-7A34-4EB0-9E5A-A1735E6785D7}"/>
              </a:ext>
            </a:extLst>
          </p:cNvPr>
          <p:cNvCxnSpPr>
            <a:cxnSpLocks/>
            <a:stCxn id="43" idx="3"/>
            <a:endCxn id="59" idx="1"/>
          </p:cNvCxnSpPr>
          <p:nvPr/>
        </p:nvCxnSpPr>
        <p:spPr>
          <a:xfrm flipV="1">
            <a:off x="3283261" y="3529678"/>
            <a:ext cx="520225" cy="1167520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7" name="组合 3086">
            <a:extLst>
              <a:ext uri="{FF2B5EF4-FFF2-40B4-BE49-F238E27FC236}">
                <a16:creationId xmlns:a16="http://schemas.microsoft.com/office/drawing/2014/main" id="{C8C5C450-E7A2-6A1B-AAE4-0DBF1FF2FE73}"/>
              </a:ext>
            </a:extLst>
          </p:cNvPr>
          <p:cNvGrpSpPr/>
          <p:nvPr/>
        </p:nvGrpSpPr>
        <p:grpSpPr>
          <a:xfrm>
            <a:off x="6038318" y="1528961"/>
            <a:ext cx="1119483" cy="572853"/>
            <a:chOff x="5046548" y="2793881"/>
            <a:chExt cx="1119483" cy="572853"/>
          </a:xfrm>
        </p:grpSpPr>
        <p:sp>
          <p:nvSpPr>
            <p:cNvPr id="3079" name="矩形 3078">
              <a:extLst>
                <a:ext uri="{FF2B5EF4-FFF2-40B4-BE49-F238E27FC236}">
                  <a16:creationId xmlns:a16="http://schemas.microsoft.com/office/drawing/2014/main" id="{21A066C3-232C-C11B-31A1-226E403B8C36}"/>
                </a:ext>
              </a:extLst>
            </p:cNvPr>
            <p:cNvSpPr/>
            <p:nvPr/>
          </p:nvSpPr>
          <p:spPr>
            <a:xfrm>
              <a:off x="5160191" y="2949328"/>
              <a:ext cx="1005840" cy="4174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Train Set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83" name="Picture 2" descr="Database, data, storage, server, dataset icon - Download on Iconfinder">
              <a:extLst>
                <a:ext uri="{FF2B5EF4-FFF2-40B4-BE49-F238E27FC236}">
                  <a16:creationId xmlns:a16="http://schemas.microsoft.com/office/drawing/2014/main" id="{2B27930C-1FEE-0711-6293-5698E1BE4D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82" t="15086" r="9559" b="15609"/>
            <a:stretch/>
          </p:blipFill>
          <p:spPr bwMode="auto">
            <a:xfrm>
              <a:off x="5046548" y="2793881"/>
              <a:ext cx="272378" cy="30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8" name="组合 3087">
            <a:extLst>
              <a:ext uri="{FF2B5EF4-FFF2-40B4-BE49-F238E27FC236}">
                <a16:creationId xmlns:a16="http://schemas.microsoft.com/office/drawing/2014/main" id="{53B534B6-D999-E76C-F85A-471F8F662D18}"/>
              </a:ext>
            </a:extLst>
          </p:cNvPr>
          <p:cNvGrpSpPr/>
          <p:nvPr/>
        </p:nvGrpSpPr>
        <p:grpSpPr>
          <a:xfrm>
            <a:off x="6029207" y="4689931"/>
            <a:ext cx="1128594" cy="573795"/>
            <a:chOff x="5037437" y="3729811"/>
            <a:chExt cx="1128594" cy="573795"/>
          </a:xfrm>
        </p:grpSpPr>
        <p:sp>
          <p:nvSpPr>
            <p:cNvPr id="3081" name="矩形 3080">
              <a:extLst>
                <a:ext uri="{FF2B5EF4-FFF2-40B4-BE49-F238E27FC236}">
                  <a16:creationId xmlns:a16="http://schemas.microsoft.com/office/drawing/2014/main" id="{747BA450-B692-D920-A044-D4080D32EF90}"/>
                </a:ext>
              </a:extLst>
            </p:cNvPr>
            <p:cNvSpPr/>
            <p:nvPr/>
          </p:nvSpPr>
          <p:spPr>
            <a:xfrm>
              <a:off x="5160191" y="3886200"/>
              <a:ext cx="1005840" cy="4174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Test Set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85" name="Picture 2" descr="Database, data, storage, server, dataset icon - Download on Iconfinder">
              <a:extLst>
                <a:ext uri="{FF2B5EF4-FFF2-40B4-BE49-F238E27FC236}">
                  <a16:creationId xmlns:a16="http://schemas.microsoft.com/office/drawing/2014/main" id="{F3DF9144-813F-3ACE-79B5-15E861DD46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82" t="15086" r="9559" b="15609"/>
            <a:stretch/>
          </p:blipFill>
          <p:spPr bwMode="auto">
            <a:xfrm>
              <a:off x="5037437" y="3729811"/>
              <a:ext cx="272378" cy="301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89" name="连接符: 肘形 3088">
            <a:extLst>
              <a:ext uri="{FF2B5EF4-FFF2-40B4-BE49-F238E27FC236}">
                <a16:creationId xmlns:a16="http://schemas.microsoft.com/office/drawing/2014/main" id="{0FD3AA52-5511-0278-C344-6F3E67485E8D}"/>
              </a:ext>
            </a:extLst>
          </p:cNvPr>
          <p:cNvCxnSpPr>
            <a:cxnSpLocks/>
            <a:stCxn id="59" idx="3"/>
            <a:endCxn id="3079" idx="1"/>
          </p:cNvCxnSpPr>
          <p:nvPr/>
        </p:nvCxnSpPr>
        <p:spPr>
          <a:xfrm flipV="1">
            <a:off x="5560521" y="1893111"/>
            <a:ext cx="591440" cy="1636567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连接符: 肘形 3091">
            <a:extLst>
              <a:ext uri="{FF2B5EF4-FFF2-40B4-BE49-F238E27FC236}">
                <a16:creationId xmlns:a16="http://schemas.microsoft.com/office/drawing/2014/main" id="{CA8C0EE2-7A41-9515-C698-E6FA052742D5}"/>
              </a:ext>
            </a:extLst>
          </p:cNvPr>
          <p:cNvCxnSpPr>
            <a:cxnSpLocks/>
            <a:stCxn id="59" idx="3"/>
            <a:endCxn id="3081" idx="1"/>
          </p:cNvCxnSpPr>
          <p:nvPr/>
        </p:nvCxnSpPr>
        <p:spPr>
          <a:xfrm>
            <a:off x="5560521" y="3529678"/>
            <a:ext cx="591440" cy="1525345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6" name="连接符: 曲线 3105">
            <a:extLst>
              <a:ext uri="{FF2B5EF4-FFF2-40B4-BE49-F238E27FC236}">
                <a16:creationId xmlns:a16="http://schemas.microsoft.com/office/drawing/2014/main" id="{C33241F5-6570-177F-76C1-1491E3F37585}"/>
              </a:ext>
            </a:extLst>
          </p:cNvPr>
          <p:cNvCxnSpPr>
            <a:cxnSpLocks/>
            <a:stCxn id="3079" idx="3"/>
            <a:endCxn id="3096" idx="1"/>
          </p:cNvCxnSpPr>
          <p:nvPr/>
        </p:nvCxnSpPr>
        <p:spPr>
          <a:xfrm flipV="1">
            <a:off x="7157801" y="1185985"/>
            <a:ext cx="539964" cy="707126"/>
          </a:xfrm>
          <a:prstGeom prst="curved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连接符: 曲线 3106">
            <a:extLst>
              <a:ext uri="{FF2B5EF4-FFF2-40B4-BE49-F238E27FC236}">
                <a16:creationId xmlns:a16="http://schemas.microsoft.com/office/drawing/2014/main" id="{3DE5465F-E77B-818F-B4C4-C20CEA85D61C}"/>
              </a:ext>
            </a:extLst>
          </p:cNvPr>
          <p:cNvCxnSpPr>
            <a:cxnSpLocks/>
            <a:stCxn id="3079" idx="3"/>
            <a:endCxn id="3095" idx="1"/>
          </p:cNvCxnSpPr>
          <p:nvPr/>
        </p:nvCxnSpPr>
        <p:spPr>
          <a:xfrm flipV="1">
            <a:off x="7157801" y="1623665"/>
            <a:ext cx="539964" cy="269446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0" name="连接符: 曲线 3109">
            <a:extLst>
              <a:ext uri="{FF2B5EF4-FFF2-40B4-BE49-F238E27FC236}">
                <a16:creationId xmlns:a16="http://schemas.microsoft.com/office/drawing/2014/main" id="{3119A54F-1314-654F-D288-EFADF0E1ADA3}"/>
              </a:ext>
            </a:extLst>
          </p:cNvPr>
          <p:cNvCxnSpPr>
            <a:cxnSpLocks/>
            <a:stCxn id="3079" idx="3"/>
            <a:endCxn id="3098" idx="1"/>
          </p:cNvCxnSpPr>
          <p:nvPr/>
        </p:nvCxnSpPr>
        <p:spPr>
          <a:xfrm>
            <a:off x="7157801" y="1893111"/>
            <a:ext cx="539964" cy="168234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3" name="连接符: 曲线 3112">
            <a:extLst>
              <a:ext uri="{FF2B5EF4-FFF2-40B4-BE49-F238E27FC236}">
                <a16:creationId xmlns:a16="http://schemas.microsoft.com/office/drawing/2014/main" id="{39D170C3-9936-442B-DCF9-204B34B231A7}"/>
              </a:ext>
            </a:extLst>
          </p:cNvPr>
          <p:cNvCxnSpPr>
            <a:cxnSpLocks/>
            <a:stCxn id="3079" idx="3"/>
            <a:endCxn id="3097" idx="1"/>
          </p:cNvCxnSpPr>
          <p:nvPr/>
        </p:nvCxnSpPr>
        <p:spPr>
          <a:xfrm>
            <a:off x="7157801" y="1893111"/>
            <a:ext cx="539964" cy="605914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4" name="连接符: 曲线 3113">
            <a:extLst>
              <a:ext uri="{FF2B5EF4-FFF2-40B4-BE49-F238E27FC236}">
                <a16:creationId xmlns:a16="http://schemas.microsoft.com/office/drawing/2014/main" id="{0F1C1FD7-E8F6-E3C1-4C88-7E4133C7A87B}"/>
              </a:ext>
            </a:extLst>
          </p:cNvPr>
          <p:cNvCxnSpPr>
            <a:cxnSpLocks/>
            <a:stCxn id="3079" idx="3"/>
            <a:endCxn id="3099" idx="1"/>
          </p:cNvCxnSpPr>
          <p:nvPr/>
        </p:nvCxnSpPr>
        <p:spPr>
          <a:xfrm>
            <a:off x="7157801" y="1893111"/>
            <a:ext cx="539964" cy="1043593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C6E7D966-57EB-BEA2-DA15-15BAA4520EAE}"/>
              </a:ext>
            </a:extLst>
          </p:cNvPr>
          <p:cNvGrpSpPr/>
          <p:nvPr/>
        </p:nvGrpSpPr>
        <p:grpSpPr>
          <a:xfrm>
            <a:off x="7566771" y="310120"/>
            <a:ext cx="2571125" cy="2875572"/>
            <a:chOff x="7566771" y="432040"/>
            <a:chExt cx="2571125" cy="2875572"/>
          </a:xfrm>
        </p:grpSpPr>
        <p:sp>
          <p:nvSpPr>
            <p:cNvPr id="3134" name="矩形 3133">
              <a:extLst>
                <a:ext uri="{FF2B5EF4-FFF2-40B4-BE49-F238E27FC236}">
                  <a16:creationId xmlns:a16="http://schemas.microsoft.com/office/drawing/2014/main" id="{94EA61E1-55FA-58AF-40FC-C5D5BC8BDAA3}"/>
                </a:ext>
              </a:extLst>
            </p:cNvPr>
            <p:cNvSpPr/>
            <p:nvPr/>
          </p:nvSpPr>
          <p:spPr>
            <a:xfrm>
              <a:off x="9358530" y="1050109"/>
              <a:ext cx="779366" cy="225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C4578F-C492-1C5F-8651-65D0468C97E3}"/>
                </a:ext>
              </a:extLst>
            </p:cNvPr>
            <p:cNvSpPr/>
            <p:nvPr/>
          </p:nvSpPr>
          <p:spPr>
            <a:xfrm>
              <a:off x="7566772" y="432040"/>
              <a:ext cx="2571124" cy="6180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78" name="Picture 6" descr="Neural network Royalty Free Vector Image - VectorStock">
              <a:extLst>
                <a:ext uri="{FF2B5EF4-FFF2-40B4-BE49-F238E27FC236}">
                  <a16:creationId xmlns:a16="http://schemas.microsoft.com/office/drawing/2014/main" id="{EF3E141C-D72A-153F-AA33-B5BD5794F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" t="8754" r="8874" b="18148"/>
            <a:stretch/>
          </p:blipFill>
          <p:spPr bwMode="auto">
            <a:xfrm>
              <a:off x="7895141" y="567026"/>
              <a:ext cx="513081" cy="35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D6B8F2-F26F-CD45-6B3E-810BDB77FB14}"/>
                </a:ext>
              </a:extLst>
            </p:cNvPr>
            <p:cNvSpPr txBox="1"/>
            <p:nvPr/>
          </p:nvSpPr>
          <p:spPr>
            <a:xfrm>
              <a:off x="8612708" y="617846"/>
              <a:ext cx="127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Model Training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095" name="矩形 3094">
              <a:extLst>
                <a:ext uri="{FF2B5EF4-FFF2-40B4-BE49-F238E27FC236}">
                  <a16:creationId xmlns:a16="http://schemas.microsoft.com/office/drawing/2014/main" id="{DBF723E3-D941-D99F-9B95-44ADFDA3C45C}"/>
                </a:ext>
              </a:extLst>
            </p:cNvPr>
            <p:cNvSpPr/>
            <p:nvPr/>
          </p:nvSpPr>
          <p:spPr>
            <a:xfrm>
              <a:off x="7697765" y="1589171"/>
              <a:ext cx="1589646" cy="31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Decision Trees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096" name="矩形 3095">
              <a:extLst>
                <a:ext uri="{FF2B5EF4-FFF2-40B4-BE49-F238E27FC236}">
                  <a16:creationId xmlns:a16="http://schemas.microsoft.com/office/drawing/2014/main" id="{54308F53-5B6B-D924-1314-51F1CDFEAD96}"/>
                </a:ext>
              </a:extLst>
            </p:cNvPr>
            <p:cNvSpPr/>
            <p:nvPr/>
          </p:nvSpPr>
          <p:spPr>
            <a:xfrm>
              <a:off x="7697765" y="1151491"/>
              <a:ext cx="1589646" cy="31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Logistic Regression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097" name="矩形 3096">
              <a:extLst>
                <a:ext uri="{FF2B5EF4-FFF2-40B4-BE49-F238E27FC236}">
                  <a16:creationId xmlns:a16="http://schemas.microsoft.com/office/drawing/2014/main" id="{C2341F5A-5280-3D5F-5FCE-D7E3339753F6}"/>
                </a:ext>
              </a:extLst>
            </p:cNvPr>
            <p:cNvSpPr/>
            <p:nvPr/>
          </p:nvSpPr>
          <p:spPr>
            <a:xfrm>
              <a:off x="7697765" y="2464531"/>
              <a:ext cx="1589646" cy="31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Support Vector Machines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098" name="矩形 3097">
              <a:extLst>
                <a:ext uri="{FF2B5EF4-FFF2-40B4-BE49-F238E27FC236}">
                  <a16:creationId xmlns:a16="http://schemas.microsoft.com/office/drawing/2014/main" id="{222414E7-0CD0-5007-76AD-6A0EBDAC1D0F}"/>
                </a:ext>
              </a:extLst>
            </p:cNvPr>
            <p:cNvSpPr/>
            <p:nvPr/>
          </p:nvSpPr>
          <p:spPr>
            <a:xfrm>
              <a:off x="7697765" y="2026851"/>
              <a:ext cx="1589646" cy="31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Random Forests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099" name="矩形 3098">
              <a:extLst>
                <a:ext uri="{FF2B5EF4-FFF2-40B4-BE49-F238E27FC236}">
                  <a16:creationId xmlns:a16="http://schemas.microsoft.com/office/drawing/2014/main" id="{4AE4BDD3-C7B7-0052-FE58-D8D9DF7FC156}"/>
                </a:ext>
              </a:extLst>
            </p:cNvPr>
            <p:cNvSpPr/>
            <p:nvPr/>
          </p:nvSpPr>
          <p:spPr>
            <a:xfrm>
              <a:off x="7697765" y="2902210"/>
              <a:ext cx="1589646" cy="3128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Neural Networks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04" name="矩形 3103">
              <a:extLst>
                <a:ext uri="{FF2B5EF4-FFF2-40B4-BE49-F238E27FC236}">
                  <a16:creationId xmlns:a16="http://schemas.microsoft.com/office/drawing/2014/main" id="{15C3CAA7-DCB6-362C-8955-16E864A3EDED}"/>
                </a:ext>
              </a:extLst>
            </p:cNvPr>
            <p:cNvSpPr/>
            <p:nvPr/>
          </p:nvSpPr>
          <p:spPr>
            <a:xfrm>
              <a:off x="7566771" y="432040"/>
              <a:ext cx="2571125" cy="2875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36" name="文本框 3135">
              <a:extLst>
                <a:ext uri="{FF2B5EF4-FFF2-40B4-BE49-F238E27FC236}">
                  <a16:creationId xmlns:a16="http://schemas.microsoft.com/office/drawing/2014/main" id="{17A3BDB5-568F-FFE9-17E7-5B8AAE98C5A6}"/>
                </a:ext>
              </a:extLst>
            </p:cNvPr>
            <p:cNvSpPr txBox="1"/>
            <p:nvPr/>
          </p:nvSpPr>
          <p:spPr>
            <a:xfrm>
              <a:off x="9416545" y="1169148"/>
              <a:ext cx="66669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Amplitude"/>
                </a:rPr>
                <a:t>Output</a:t>
              </a:r>
              <a:endParaRPr lang="zh-CN" altLang="en-US" dirty="0">
                <a:latin typeface="Amplitude"/>
              </a:endParaRPr>
            </a:p>
          </p:txBody>
        </p:sp>
        <p:sp>
          <p:nvSpPr>
            <p:cNvPr id="3137" name="矩形 3136">
              <a:extLst>
                <a:ext uri="{FF2B5EF4-FFF2-40B4-BE49-F238E27FC236}">
                  <a16:creationId xmlns:a16="http://schemas.microsoft.com/office/drawing/2014/main" id="{C50C4197-0365-D866-53C2-89ED1E2CF9DE}"/>
                </a:ext>
              </a:extLst>
            </p:cNvPr>
            <p:cNvSpPr/>
            <p:nvPr/>
          </p:nvSpPr>
          <p:spPr>
            <a:xfrm>
              <a:off x="9418405" y="1448788"/>
              <a:ext cx="666692" cy="16896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Delay Prediction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</p:grpSp>
      <p:grpSp>
        <p:nvGrpSpPr>
          <p:cNvPr id="3152" name="组合 3151">
            <a:extLst>
              <a:ext uri="{FF2B5EF4-FFF2-40B4-BE49-F238E27FC236}">
                <a16:creationId xmlns:a16="http://schemas.microsoft.com/office/drawing/2014/main" id="{41484AF1-0370-462A-BA98-31629BEB0256}"/>
              </a:ext>
            </a:extLst>
          </p:cNvPr>
          <p:cNvGrpSpPr/>
          <p:nvPr/>
        </p:nvGrpSpPr>
        <p:grpSpPr>
          <a:xfrm>
            <a:off x="7566773" y="4528897"/>
            <a:ext cx="2571123" cy="1909743"/>
            <a:chOff x="6627839" y="3704397"/>
            <a:chExt cx="2571123" cy="1909743"/>
          </a:xfrm>
        </p:grpSpPr>
        <p:sp>
          <p:nvSpPr>
            <p:cNvPr id="3147" name="矩形 3146">
              <a:extLst>
                <a:ext uri="{FF2B5EF4-FFF2-40B4-BE49-F238E27FC236}">
                  <a16:creationId xmlns:a16="http://schemas.microsoft.com/office/drawing/2014/main" id="{E87C6CA0-DACE-3DA8-F270-A9B0C00819C6}"/>
                </a:ext>
              </a:extLst>
            </p:cNvPr>
            <p:cNvSpPr/>
            <p:nvPr/>
          </p:nvSpPr>
          <p:spPr>
            <a:xfrm>
              <a:off x="7358337" y="4322466"/>
              <a:ext cx="1840625" cy="129146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31C8BE6-4002-31DC-C76A-C9C1BF1F712C}"/>
                </a:ext>
              </a:extLst>
            </p:cNvPr>
            <p:cNvSpPr/>
            <p:nvPr/>
          </p:nvSpPr>
          <p:spPr>
            <a:xfrm>
              <a:off x="6630881" y="3704397"/>
              <a:ext cx="2565037" cy="618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18ADFCB-C81E-ADA5-F3B5-01877796189A}"/>
                </a:ext>
              </a:extLst>
            </p:cNvPr>
            <p:cNvSpPr txBox="1"/>
            <p:nvPr/>
          </p:nvSpPr>
          <p:spPr>
            <a:xfrm>
              <a:off x="7645171" y="3890202"/>
              <a:ext cx="127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Model Evaluation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80" name="Picture 8" descr="Evaluation Svg Png Icon Free Download (#315944) - OnlineWebFonts.COM">
              <a:extLst>
                <a:ext uri="{FF2B5EF4-FFF2-40B4-BE49-F238E27FC236}">
                  <a16:creationId xmlns:a16="http://schemas.microsoft.com/office/drawing/2014/main" id="{F1453402-3147-0824-9691-F1EA24FAA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401" y="3856734"/>
              <a:ext cx="343936" cy="343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</p:pic>
        <p:sp>
          <p:nvSpPr>
            <p:cNvPr id="3140" name="矩形 3139">
              <a:extLst>
                <a:ext uri="{FF2B5EF4-FFF2-40B4-BE49-F238E27FC236}">
                  <a16:creationId xmlns:a16="http://schemas.microsoft.com/office/drawing/2014/main" id="{7EC6A2F2-8C69-C119-B958-31BA4D71ED39}"/>
                </a:ext>
              </a:extLst>
            </p:cNvPr>
            <p:cNvSpPr/>
            <p:nvPr/>
          </p:nvSpPr>
          <p:spPr>
            <a:xfrm>
              <a:off x="6627839" y="3704397"/>
              <a:ext cx="2571123" cy="1909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41" name="矩形 3140">
              <a:extLst>
                <a:ext uri="{FF2B5EF4-FFF2-40B4-BE49-F238E27FC236}">
                  <a16:creationId xmlns:a16="http://schemas.microsoft.com/office/drawing/2014/main" id="{69FBA935-5B33-08BC-16D5-BF23AF5D1A8D}"/>
                </a:ext>
              </a:extLst>
            </p:cNvPr>
            <p:cNvSpPr/>
            <p:nvPr/>
          </p:nvSpPr>
          <p:spPr>
            <a:xfrm>
              <a:off x="8351521" y="5248983"/>
              <a:ext cx="750343" cy="262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Accuracy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42" name="矩形 3141">
              <a:extLst>
                <a:ext uri="{FF2B5EF4-FFF2-40B4-BE49-F238E27FC236}">
                  <a16:creationId xmlns:a16="http://schemas.microsoft.com/office/drawing/2014/main" id="{6F1A1C13-6702-6F13-3563-EA03E5533233}"/>
                </a:ext>
              </a:extLst>
            </p:cNvPr>
            <p:cNvSpPr/>
            <p:nvPr/>
          </p:nvSpPr>
          <p:spPr>
            <a:xfrm>
              <a:off x="7472332" y="5248983"/>
              <a:ext cx="750343" cy="262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Precision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43" name="矩形 3142">
              <a:extLst>
                <a:ext uri="{FF2B5EF4-FFF2-40B4-BE49-F238E27FC236}">
                  <a16:creationId xmlns:a16="http://schemas.microsoft.com/office/drawing/2014/main" id="{C3080845-CD60-D6DC-0422-F9204228B3D7}"/>
                </a:ext>
              </a:extLst>
            </p:cNvPr>
            <p:cNvSpPr/>
            <p:nvPr/>
          </p:nvSpPr>
          <p:spPr>
            <a:xfrm>
              <a:off x="7472332" y="4831314"/>
              <a:ext cx="750343" cy="262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Accuracy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44" name="矩形 3143">
              <a:extLst>
                <a:ext uri="{FF2B5EF4-FFF2-40B4-BE49-F238E27FC236}">
                  <a16:creationId xmlns:a16="http://schemas.microsoft.com/office/drawing/2014/main" id="{0919AD5C-E953-EFA1-39D4-C4FBDFD44B21}"/>
                </a:ext>
              </a:extLst>
            </p:cNvPr>
            <p:cNvSpPr/>
            <p:nvPr/>
          </p:nvSpPr>
          <p:spPr>
            <a:xfrm>
              <a:off x="8351521" y="4831314"/>
              <a:ext cx="750343" cy="2626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Amplitude"/>
                </a:rPr>
                <a:t>F1 Score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46" name="文本框 3145">
              <a:extLst>
                <a:ext uri="{FF2B5EF4-FFF2-40B4-BE49-F238E27FC236}">
                  <a16:creationId xmlns:a16="http://schemas.microsoft.com/office/drawing/2014/main" id="{FC09DF82-E778-350B-DCE7-77784DD6D42A}"/>
                </a:ext>
              </a:extLst>
            </p:cNvPr>
            <p:cNvSpPr txBox="1"/>
            <p:nvPr/>
          </p:nvSpPr>
          <p:spPr>
            <a:xfrm>
              <a:off x="7355293" y="4453779"/>
              <a:ext cx="18406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Amplitude"/>
                </a:rPr>
                <a:t>Evaluation Metrics</a:t>
              </a:r>
              <a:endParaRPr lang="zh-CN" altLang="en-US" sz="1000" dirty="0">
                <a:latin typeface="Amplitude"/>
              </a:endParaRPr>
            </a:p>
          </p:txBody>
        </p:sp>
        <p:sp>
          <p:nvSpPr>
            <p:cNvPr id="3148" name="矩形 3147">
              <a:extLst>
                <a:ext uri="{FF2B5EF4-FFF2-40B4-BE49-F238E27FC236}">
                  <a16:creationId xmlns:a16="http://schemas.microsoft.com/office/drawing/2014/main" id="{810C4566-57A1-3090-9145-75EE161C554F}"/>
                </a:ext>
              </a:extLst>
            </p:cNvPr>
            <p:cNvSpPr/>
            <p:nvPr/>
          </p:nvSpPr>
          <p:spPr>
            <a:xfrm>
              <a:off x="6701790" y="4442667"/>
              <a:ext cx="566601" cy="1068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Trained Model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</p:grpSp>
      <p:cxnSp>
        <p:nvCxnSpPr>
          <p:cNvPr id="3149" name="连接符: 曲线 3148">
            <a:extLst>
              <a:ext uri="{FF2B5EF4-FFF2-40B4-BE49-F238E27FC236}">
                <a16:creationId xmlns:a16="http://schemas.microsoft.com/office/drawing/2014/main" id="{C3988695-94C3-F7AC-0F2C-A0EA20E7B377}"/>
              </a:ext>
            </a:extLst>
          </p:cNvPr>
          <p:cNvCxnSpPr>
            <a:cxnSpLocks/>
            <a:stCxn id="3081" idx="3"/>
            <a:endCxn id="3148" idx="1"/>
          </p:cNvCxnSpPr>
          <p:nvPr/>
        </p:nvCxnSpPr>
        <p:spPr>
          <a:xfrm>
            <a:off x="7157801" y="5055023"/>
            <a:ext cx="482923" cy="74661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4" name="组合 3163">
            <a:extLst>
              <a:ext uri="{FF2B5EF4-FFF2-40B4-BE49-F238E27FC236}">
                <a16:creationId xmlns:a16="http://schemas.microsoft.com/office/drawing/2014/main" id="{10B3A981-AC14-948C-07EF-03C6ADF4048F}"/>
              </a:ext>
            </a:extLst>
          </p:cNvPr>
          <p:cNvGrpSpPr/>
          <p:nvPr/>
        </p:nvGrpSpPr>
        <p:grpSpPr>
          <a:xfrm>
            <a:off x="9001222" y="3529678"/>
            <a:ext cx="1496793" cy="618069"/>
            <a:chOff x="7959822" y="3651598"/>
            <a:chExt cx="1496793" cy="618069"/>
          </a:xfrm>
        </p:grpSpPr>
        <p:sp>
          <p:nvSpPr>
            <p:cNvPr id="3154" name="矩形 3153">
              <a:extLst>
                <a:ext uri="{FF2B5EF4-FFF2-40B4-BE49-F238E27FC236}">
                  <a16:creationId xmlns:a16="http://schemas.microsoft.com/office/drawing/2014/main" id="{C563D400-5F67-B2F9-779E-2A1A8699A81A}"/>
                </a:ext>
              </a:extLst>
            </p:cNvPr>
            <p:cNvSpPr/>
            <p:nvPr/>
          </p:nvSpPr>
          <p:spPr>
            <a:xfrm>
              <a:off x="7959822" y="3651598"/>
              <a:ext cx="1496793" cy="6180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55" name="文本框 3154">
              <a:extLst>
                <a:ext uri="{FF2B5EF4-FFF2-40B4-BE49-F238E27FC236}">
                  <a16:creationId xmlns:a16="http://schemas.microsoft.com/office/drawing/2014/main" id="{6910D939-631A-7972-C216-949F808FE140}"/>
                </a:ext>
              </a:extLst>
            </p:cNvPr>
            <p:cNvSpPr txBox="1"/>
            <p:nvPr/>
          </p:nvSpPr>
          <p:spPr>
            <a:xfrm>
              <a:off x="8518467" y="3747104"/>
              <a:ext cx="852948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Model Fine-tune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1026" name="Picture 2" descr="Diy, fine tune, options, screwdriver, tools, troubleshooting, wrench icon - Download on Iconfinder">
              <a:extLst>
                <a:ext uri="{FF2B5EF4-FFF2-40B4-BE49-F238E27FC236}">
                  <a16:creationId xmlns:a16="http://schemas.microsoft.com/office/drawing/2014/main" id="{A41FC370-C3D9-89B7-AD1A-94395D0E0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20202">
                    <a:alpha val="2353"/>
                  </a:srgbClr>
                </a:clrFrom>
                <a:clrTo>
                  <a:srgbClr val="0202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5060" y="3810396"/>
              <a:ext cx="300474" cy="3004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</p:pic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E98D3D3-9A0C-F0D0-8068-02CCD9820038}"/>
              </a:ext>
            </a:extLst>
          </p:cNvPr>
          <p:cNvCxnSpPr>
            <a:cxnSpLocks/>
            <a:stCxn id="3147" idx="3"/>
            <a:endCxn id="3154" idx="2"/>
          </p:cNvCxnSpPr>
          <p:nvPr/>
        </p:nvCxnSpPr>
        <p:spPr>
          <a:xfrm flipH="1" flipV="1">
            <a:off x="9749619" y="4147747"/>
            <a:ext cx="388277" cy="1644953"/>
          </a:xfrm>
          <a:prstGeom prst="bentConnector4">
            <a:avLst>
              <a:gd name="adj1" fmla="val -58875"/>
              <a:gd name="adj2" fmla="val 8361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723F10A-1AE8-B0E9-3D7A-BFC999EE8BA5}"/>
              </a:ext>
            </a:extLst>
          </p:cNvPr>
          <p:cNvCxnSpPr>
            <a:stCxn id="3104" idx="2"/>
            <a:endCxn id="3140" idx="0"/>
          </p:cNvCxnSpPr>
          <p:nvPr/>
        </p:nvCxnSpPr>
        <p:spPr>
          <a:xfrm>
            <a:off x="8852334" y="3185692"/>
            <a:ext cx="1" cy="13432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E2E87C8-F484-0BA4-F1D3-42C8D9C6FB59}"/>
              </a:ext>
            </a:extLst>
          </p:cNvPr>
          <p:cNvCxnSpPr>
            <a:cxnSpLocks/>
            <a:stCxn id="3154" idx="0"/>
            <a:endCxn id="3104" idx="3"/>
          </p:cNvCxnSpPr>
          <p:nvPr/>
        </p:nvCxnSpPr>
        <p:spPr>
          <a:xfrm rot="5400000" flipH="1" flipV="1">
            <a:off x="9052871" y="2444654"/>
            <a:ext cx="1781772" cy="388277"/>
          </a:xfrm>
          <a:prstGeom prst="bentConnector4">
            <a:avLst>
              <a:gd name="adj1" fmla="val 9653"/>
              <a:gd name="adj2" fmla="val 158875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C028DA8E-91E1-9C38-C060-3727050510C3}"/>
              </a:ext>
            </a:extLst>
          </p:cNvPr>
          <p:cNvGrpSpPr/>
          <p:nvPr/>
        </p:nvGrpSpPr>
        <p:grpSpPr>
          <a:xfrm>
            <a:off x="10825877" y="2979718"/>
            <a:ext cx="1377106" cy="1620952"/>
            <a:chOff x="10379015" y="2339679"/>
            <a:chExt cx="1377106" cy="162095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96AB95-4021-991F-FDFA-DE0504401ECD}"/>
                </a:ext>
              </a:extLst>
            </p:cNvPr>
            <p:cNvSpPr/>
            <p:nvPr/>
          </p:nvSpPr>
          <p:spPr>
            <a:xfrm>
              <a:off x="10496045" y="2339679"/>
              <a:ext cx="1140374" cy="16209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A024069-B7EE-76DE-4B95-DBBC616C42E9}"/>
                </a:ext>
              </a:extLst>
            </p:cNvPr>
            <p:cNvSpPr txBox="1"/>
            <p:nvPr/>
          </p:nvSpPr>
          <p:spPr>
            <a:xfrm>
              <a:off x="10379015" y="2959297"/>
              <a:ext cx="137710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All Data Experiment &amp; Novel Direction Exploration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84" name="Picture 12" descr="Cloud Download Arrow Down Svg Png Icon Free Download (#475601 ...">
              <a:extLst>
                <a:ext uri="{FF2B5EF4-FFF2-40B4-BE49-F238E27FC236}">
                  <a16:creationId xmlns:a16="http://schemas.microsoft.com/office/drawing/2014/main" id="{22E5976B-6CB8-3DD1-EA70-BD01DCA54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8254" y="2506098"/>
              <a:ext cx="410499" cy="3812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</p:pic>
      </p:grpSp>
      <p:cxnSp>
        <p:nvCxnSpPr>
          <p:cNvPr id="3158" name="直接箭头连接符 3157">
            <a:extLst>
              <a:ext uri="{FF2B5EF4-FFF2-40B4-BE49-F238E27FC236}">
                <a16:creationId xmlns:a16="http://schemas.microsoft.com/office/drawing/2014/main" id="{B9416761-218F-BBD4-36CF-550D30AECF78}"/>
              </a:ext>
            </a:extLst>
          </p:cNvPr>
          <p:cNvCxnSpPr>
            <a:cxnSpLocks/>
            <a:stCxn id="3154" idx="3"/>
          </p:cNvCxnSpPr>
          <p:nvPr/>
        </p:nvCxnSpPr>
        <p:spPr>
          <a:xfrm>
            <a:off x="10498015" y="3838713"/>
            <a:ext cx="4448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7" name="组合 1056">
            <a:extLst>
              <a:ext uri="{FF2B5EF4-FFF2-40B4-BE49-F238E27FC236}">
                <a16:creationId xmlns:a16="http://schemas.microsoft.com/office/drawing/2014/main" id="{2461BFE7-33B2-42BC-A485-A6B5E7CC4745}"/>
              </a:ext>
            </a:extLst>
          </p:cNvPr>
          <p:cNvGrpSpPr/>
          <p:nvPr/>
        </p:nvGrpSpPr>
        <p:grpSpPr>
          <a:xfrm>
            <a:off x="1477499" y="2112488"/>
            <a:ext cx="1890541" cy="2949436"/>
            <a:chOff x="1477499" y="2234408"/>
            <a:chExt cx="1890541" cy="294943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5BA35EA-66AF-ADE3-F3F9-E26B10F28F7C}"/>
                </a:ext>
              </a:extLst>
            </p:cNvPr>
            <p:cNvSpPr/>
            <p:nvPr/>
          </p:nvSpPr>
          <p:spPr>
            <a:xfrm>
              <a:off x="1477499" y="2852474"/>
              <a:ext cx="582069" cy="22984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81AF55-FC9F-0E5E-CDD4-B073182CEC48}"/>
                </a:ext>
              </a:extLst>
            </p:cNvPr>
            <p:cNvSpPr/>
            <p:nvPr/>
          </p:nvSpPr>
          <p:spPr>
            <a:xfrm>
              <a:off x="1477499" y="2234408"/>
              <a:ext cx="1890541" cy="6180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E2802F-B07E-5507-6A60-BD3632D46A67}"/>
                </a:ext>
              </a:extLst>
            </p:cNvPr>
            <p:cNvSpPr txBox="1"/>
            <p:nvPr/>
          </p:nvSpPr>
          <p:spPr>
            <a:xfrm>
              <a:off x="2006770" y="2312609"/>
              <a:ext cx="1286008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Data Cleaning &amp; Preprocessing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74" name="Picture 2" descr="data processing vector icon 2775202 Vector Art at Vecteezy">
              <a:extLst>
                <a:ext uri="{FF2B5EF4-FFF2-40B4-BE49-F238E27FC236}">
                  <a16:creationId xmlns:a16="http://schemas.microsoft.com/office/drawing/2014/main" id="{2E70D394-04B0-0F56-C395-3BE4B693BB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90"/>
            <a:stretch/>
          </p:blipFill>
          <p:spPr bwMode="auto">
            <a:xfrm>
              <a:off x="1684113" y="2402019"/>
              <a:ext cx="322657" cy="3133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292F1C-D38D-8CFC-95CD-5B56593696DF}"/>
                </a:ext>
              </a:extLst>
            </p:cNvPr>
            <p:cNvSpPr/>
            <p:nvPr/>
          </p:nvSpPr>
          <p:spPr>
            <a:xfrm>
              <a:off x="1477499" y="2234408"/>
              <a:ext cx="1890541" cy="2916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11A94F1-0479-AB52-7E85-E5BD086AF69F}"/>
                </a:ext>
              </a:extLst>
            </p:cNvPr>
            <p:cNvSpPr txBox="1"/>
            <p:nvPr/>
          </p:nvSpPr>
          <p:spPr>
            <a:xfrm>
              <a:off x="1477499" y="2852475"/>
              <a:ext cx="5820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mplitude"/>
                </a:rPr>
                <a:t>Dataset</a:t>
              </a:r>
              <a:endParaRPr lang="zh-CN" altLang="en-US" sz="1000" dirty="0">
                <a:latin typeface="Amplitude"/>
              </a:endParaRPr>
            </a:p>
          </p:txBody>
        </p:sp>
        <p:pic>
          <p:nvPicPr>
            <p:cNvPr id="36" name="Picture 4" descr="plane icon By Marco Livolsi | TheHungryJPEG">
              <a:extLst>
                <a:ext uri="{FF2B5EF4-FFF2-40B4-BE49-F238E27FC236}">
                  <a16:creationId xmlns:a16="http://schemas.microsoft.com/office/drawing/2014/main" id="{44B54C05-2214-F6D5-B4DB-15EC5F45A3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8" t="31215" r="4054" b="34145"/>
            <a:stretch/>
          </p:blipFill>
          <p:spPr bwMode="auto">
            <a:xfrm rot="20748623">
              <a:off x="1592136" y="3138065"/>
              <a:ext cx="360165" cy="15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weather icon - HD Exteriors">
              <a:extLst>
                <a:ext uri="{FF2B5EF4-FFF2-40B4-BE49-F238E27FC236}">
                  <a16:creationId xmlns:a16="http://schemas.microsoft.com/office/drawing/2014/main" id="{2603C871-EC79-1AF6-3991-0A49C053C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803" y="3574322"/>
              <a:ext cx="324422" cy="324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Pin Airport Svg Png Icon Free Download (#465617) - OnlineWebFonts.COM">
              <a:extLst>
                <a:ext uri="{FF2B5EF4-FFF2-40B4-BE49-F238E27FC236}">
                  <a16:creationId xmlns:a16="http://schemas.microsoft.com/office/drawing/2014/main" id="{C2029110-5BE7-5B60-8781-9F2C920F6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633" y="4186591"/>
              <a:ext cx="218165" cy="27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2" descr="Data link, database link, dataset, dataset link, link icon">
              <a:extLst>
                <a:ext uri="{FF2B5EF4-FFF2-40B4-BE49-F238E27FC236}">
                  <a16:creationId xmlns:a16="http://schemas.microsoft.com/office/drawing/2014/main" id="{E4721891-E61B-6313-196B-93B7BB58C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237" y="4751057"/>
              <a:ext cx="266592" cy="266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DDE7F05-9B3C-E1A8-09FD-0A2ED7A59513}"/>
                </a:ext>
              </a:extLst>
            </p:cNvPr>
            <p:cNvSpPr/>
            <p:nvPr/>
          </p:nvSpPr>
          <p:spPr>
            <a:xfrm>
              <a:off x="2218702" y="2930678"/>
              <a:ext cx="1064558" cy="4387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Remove outliers &amp; missing values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9E7306C-9F9F-E7B2-9CDC-E332076AFCD5}"/>
                </a:ext>
              </a:extLst>
            </p:cNvPr>
            <p:cNvSpPr/>
            <p:nvPr/>
          </p:nvSpPr>
          <p:spPr>
            <a:xfrm>
              <a:off x="2217306" y="4599728"/>
              <a:ext cx="1065955" cy="4387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Scale numerical features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4F9B64-865D-80B5-BE92-F1A098F23D38}"/>
                </a:ext>
              </a:extLst>
            </p:cNvPr>
            <p:cNvSpPr/>
            <p:nvPr/>
          </p:nvSpPr>
          <p:spPr>
            <a:xfrm>
              <a:off x="2218702" y="3765204"/>
              <a:ext cx="1074076" cy="4387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Encode categorical features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07890B23-E4D8-EBA4-5E97-45AB757B6735}"/>
                </a:ext>
              </a:extLst>
            </p:cNvPr>
            <p:cNvSpPr/>
            <p:nvPr/>
          </p:nvSpPr>
          <p:spPr>
            <a:xfrm>
              <a:off x="2077033" y="3062908"/>
              <a:ext cx="132745" cy="219555"/>
            </a:xfrm>
            <a:prstGeom prst="chevron">
              <a:avLst>
                <a:gd name="adj" fmla="val 6197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49" name="箭头: V 形 48">
              <a:extLst>
                <a:ext uri="{FF2B5EF4-FFF2-40B4-BE49-F238E27FC236}">
                  <a16:creationId xmlns:a16="http://schemas.microsoft.com/office/drawing/2014/main" id="{8BC6A2B1-27D9-2B0C-11D6-D8D957D72C83}"/>
                </a:ext>
              </a:extLst>
            </p:cNvPr>
            <p:cNvSpPr/>
            <p:nvPr/>
          </p:nvSpPr>
          <p:spPr>
            <a:xfrm rot="5400000">
              <a:off x="2654774" y="3391031"/>
              <a:ext cx="201930" cy="352425"/>
            </a:xfrm>
            <a:prstGeom prst="chevron">
              <a:avLst>
                <a:gd name="adj" fmla="val 6197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9505563-8CF7-0E5B-68DF-EF3CE42AD108}"/>
                </a:ext>
              </a:extLst>
            </p:cNvPr>
            <p:cNvSpPr txBox="1"/>
            <p:nvPr/>
          </p:nvSpPr>
          <p:spPr>
            <a:xfrm>
              <a:off x="1508197" y="3282463"/>
              <a:ext cx="49254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Amplitude"/>
                </a:rPr>
                <a:t>Airline</a:t>
              </a:r>
              <a:endParaRPr lang="zh-CN" altLang="en-US" sz="700" dirty="0">
                <a:latin typeface="Amplitude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015B077-8F63-F062-DBCC-E99594E2C512}"/>
                </a:ext>
              </a:extLst>
            </p:cNvPr>
            <p:cNvSpPr txBox="1"/>
            <p:nvPr/>
          </p:nvSpPr>
          <p:spPr>
            <a:xfrm>
              <a:off x="1489121" y="3867607"/>
              <a:ext cx="53069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Amplitude"/>
                </a:rPr>
                <a:t>Weather</a:t>
              </a:r>
              <a:endParaRPr lang="zh-CN" altLang="en-US" sz="700" dirty="0">
                <a:latin typeface="Amplitude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E013CC8-1423-A04C-8489-F06FEFDF41CF}"/>
                </a:ext>
              </a:extLst>
            </p:cNvPr>
            <p:cNvSpPr txBox="1"/>
            <p:nvPr/>
          </p:nvSpPr>
          <p:spPr>
            <a:xfrm>
              <a:off x="1483021" y="4433018"/>
              <a:ext cx="53069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Amplitude"/>
                </a:rPr>
                <a:t>Station</a:t>
              </a:r>
              <a:endParaRPr lang="zh-CN" altLang="en-US" sz="700" dirty="0">
                <a:latin typeface="Amplitude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AB21A71-7D68-1A78-16D4-D2058FD6B147}"/>
                </a:ext>
              </a:extLst>
            </p:cNvPr>
            <p:cNvSpPr txBox="1"/>
            <p:nvPr/>
          </p:nvSpPr>
          <p:spPr>
            <a:xfrm>
              <a:off x="1488710" y="4983789"/>
              <a:ext cx="53069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Amplitude"/>
                </a:rPr>
                <a:t>OTPW</a:t>
              </a:r>
              <a:endParaRPr lang="zh-CN" altLang="en-US" sz="700" dirty="0">
                <a:latin typeface="Amplitude"/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DE9DCE68-4061-0E12-3FA6-58B1209B3249}"/>
                </a:ext>
              </a:extLst>
            </p:cNvPr>
            <p:cNvSpPr/>
            <p:nvPr/>
          </p:nvSpPr>
          <p:spPr>
            <a:xfrm rot="5400000">
              <a:off x="2646637" y="4244027"/>
              <a:ext cx="201930" cy="352425"/>
            </a:xfrm>
            <a:prstGeom prst="chevron">
              <a:avLst>
                <a:gd name="adj" fmla="val 6197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mplitude"/>
              </a:endParaRPr>
            </a:p>
          </p:txBody>
        </p:sp>
      </p:grpSp>
      <p:grpSp>
        <p:nvGrpSpPr>
          <p:cNvPr id="1058" name="组合 1057">
            <a:extLst>
              <a:ext uri="{FF2B5EF4-FFF2-40B4-BE49-F238E27FC236}">
                <a16:creationId xmlns:a16="http://schemas.microsoft.com/office/drawing/2014/main" id="{62BF1865-DCC9-83A5-D2A7-E72748E9F3DC}"/>
              </a:ext>
            </a:extLst>
          </p:cNvPr>
          <p:cNvGrpSpPr/>
          <p:nvPr/>
        </p:nvGrpSpPr>
        <p:grpSpPr>
          <a:xfrm>
            <a:off x="3803486" y="2191663"/>
            <a:ext cx="1758982" cy="2676029"/>
            <a:chOff x="3827279" y="2433898"/>
            <a:chExt cx="1758982" cy="267602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6E975B1-D0F1-6032-D879-7956CA24BD1A}"/>
                </a:ext>
              </a:extLst>
            </p:cNvPr>
            <p:cNvSpPr/>
            <p:nvPr/>
          </p:nvSpPr>
          <p:spPr>
            <a:xfrm>
              <a:off x="3827280" y="2433899"/>
              <a:ext cx="1757034" cy="6180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pic>
          <p:nvPicPr>
            <p:cNvPr id="3076" name="Picture 4" descr="Accomplish icons | Noun Project">
              <a:extLst>
                <a:ext uri="{FF2B5EF4-FFF2-40B4-BE49-F238E27FC236}">
                  <a16:creationId xmlns:a16="http://schemas.microsoft.com/office/drawing/2014/main" id="{4F33633D-6440-D336-5D1A-2DAE40628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357" y="2579303"/>
              <a:ext cx="338183" cy="3521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CEEDC8-16D7-3860-BFA9-5E601A3AAA15}"/>
                </a:ext>
              </a:extLst>
            </p:cNvPr>
            <p:cNvSpPr txBox="1"/>
            <p:nvPr/>
          </p:nvSpPr>
          <p:spPr>
            <a:xfrm>
              <a:off x="4316261" y="2611885"/>
              <a:ext cx="127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Amplitude"/>
                </a:rPr>
                <a:t>Feature Selection</a:t>
              </a:r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71B982-6F0D-29B5-D483-E5E9B10D0052}"/>
                </a:ext>
              </a:extLst>
            </p:cNvPr>
            <p:cNvSpPr/>
            <p:nvPr/>
          </p:nvSpPr>
          <p:spPr>
            <a:xfrm>
              <a:off x="3827279" y="2433898"/>
              <a:ext cx="1757035" cy="2676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66" name="文本框 3165">
              <a:extLst>
                <a:ext uri="{FF2B5EF4-FFF2-40B4-BE49-F238E27FC236}">
                  <a16:creationId xmlns:a16="http://schemas.microsoft.com/office/drawing/2014/main" id="{5573EFD8-7BCC-6B7D-DA23-686594B26B0E}"/>
                </a:ext>
              </a:extLst>
            </p:cNvPr>
            <p:cNvSpPr txBox="1"/>
            <p:nvPr/>
          </p:nvSpPr>
          <p:spPr>
            <a:xfrm>
              <a:off x="3945358" y="3144954"/>
              <a:ext cx="1527114" cy="2308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b="0" i="0" dirty="0">
                  <a:effectLst/>
                  <a:latin typeface="Amplitude"/>
                </a:rPr>
                <a:t>Select Features for Modeling</a:t>
              </a:r>
            </a:p>
          </p:txBody>
        </p:sp>
        <p:sp>
          <p:nvSpPr>
            <p:cNvPr id="3169" name="矩形 3168">
              <a:extLst>
                <a:ext uri="{FF2B5EF4-FFF2-40B4-BE49-F238E27FC236}">
                  <a16:creationId xmlns:a16="http://schemas.microsoft.com/office/drawing/2014/main" id="{FA696C45-DEA8-5BA3-4828-3DC7E674BB5A}"/>
                </a:ext>
              </a:extLst>
            </p:cNvPr>
            <p:cNvSpPr/>
            <p:nvPr/>
          </p:nvSpPr>
          <p:spPr>
            <a:xfrm>
              <a:off x="3950814" y="3666261"/>
              <a:ext cx="1513543" cy="1929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univariate feature selection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70" name="矩形 3169">
              <a:extLst>
                <a:ext uri="{FF2B5EF4-FFF2-40B4-BE49-F238E27FC236}">
                  <a16:creationId xmlns:a16="http://schemas.microsoft.com/office/drawing/2014/main" id="{1DA741B2-2209-76CD-FC74-5E11BD3CB37F}"/>
                </a:ext>
              </a:extLst>
            </p:cNvPr>
            <p:cNvSpPr/>
            <p:nvPr/>
          </p:nvSpPr>
          <p:spPr>
            <a:xfrm>
              <a:off x="3953762" y="4327052"/>
              <a:ext cx="1513542" cy="2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random forest feature importance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71" name="矩形 3170">
              <a:extLst>
                <a:ext uri="{FF2B5EF4-FFF2-40B4-BE49-F238E27FC236}">
                  <a16:creationId xmlns:a16="http://schemas.microsoft.com/office/drawing/2014/main" id="{353EC079-0491-48FF-15C2-95FFE52A82F4}"/>
                </a:ext>
              </a:extLst>
            </p:cNvPr>
            <p:cNvSpPr/>
            <p:nvPr/>
          </p:nvSpPr>
          <p:spPr>
            <a:xfrm>
              <a:off x="3950814" y="3974935"/>
              <a:ext cx="1513542" cy="268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recursive feature elimination</a:t>
              </a:r>
              <a:endParaRPr lang="zh-CN" altLang="en-US" sz="9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76" name="箭头: V 形 3175">
              <a:extLst>
                <a:ext uri="{FF2B5EF4-FFF2-40B4-BE49-F238E27FC236}">
                  <a16:creationId xmlns:a16="http://schemas.microsoft.com/office/drawing/2014/main" id="{4E39B8B5-76FB-A843-7E85-76F47EEAC89C}"/>
                </a:ext>
              </a:extLst>
            </p:cNvPr>
            <p:cNvSpPr/>
            <p:nvPr/>
          </p:nvSpPr>
          <p:spPr>
            <a:xfrm rot="5400000">
              <a:off x="4626457" y="3333915"/>
              <a:ext cx="162254" cy="352425"/>
            </a:xfrm>
            <a:prstGeom prst="chevron">
              <a:avLst>
                <a:gd name="adj" fmla="val 6197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3197" name="矩形 3196">
              <a:extLst>
                <a:ext uri="{FF2B5EF4-FFF2-40B4-BE49-F238E27FC236}">
                  <a16:creationId xmlns:a16="http://schemas.microsoft.com/office/drawing/2014/main" id="{78D2EC28-E0D6-DF97-E235-D17540B7557E}"/>
                </a:ext>
              </a:extLst>
            </p:cNvPr>
            <p:cNvSpPr/>
            <p:nvPr/>
          </p:nvSpPr>
          <p:spPr>
            <a:xfrm>
              <a:off x="3950812" y="4730210"/>
              <a:ext cx="1512253" cy="287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Amplitude"/>
                </a:rPr>
                <a:t>PCA Consideration …</a:t>
              </a:r>
            </a:p>
          </p:txBody>
        </p:sp>
      </p:grpSp>
      <p:grpSp>
        <p:nvGrpSpPr>
          <p:cNvPr id="1048" name="组合 1047">
            <a:extLst>
              <a:ext uri="{FF2B5EF4-FFF2-40B4-BE49-F238E27FC236}">
                <a16:creationId xmlns:a16="http://schemas.microsoft.com/office/drawing/2014/main" id="{B366AD84-4C8E-47CC-E68B-706D8D058468}"/>
              </a:ext>
            </a:extLst>
          </p:cNvPr>
          <p:cNvGrpSpPr/>
          <p:nvPr/>
        </p:nvGrpSpPr>
        <p:grpSpPr>
          <a:xfrm>
            <a:off x="-74236" y="2887612"/>
            <a:ext cx="1444435" cy="1363784"/>
            <a:chOff x="455401" y="-55879"/>
            <a:chExt cx="1444435" cy="1363784"/>
          </a:xfrm>
        </p:grpSpPr>
        <p:sp>
          <p:nvSpPr>
            <p:cNvPr id="1036" name="矩形 1035">
              <a:extLst>
                <a:ext uri="{FF2B5EF4-FFF2-40B4-BE49-F238E27FC236}">
                  <a16:creationId xmlns:a16="http://schemas.microsoft.com/office/drawing/2014/main" id="{9D46B2F9-AF06-82B1-3993-5A74458CF691}"/>
                </a:ext>
              </a:extLst>
            </p:cNvPr>
            <p:cNvSpPr/>
            <p:nvPr/>
          </p:nvSpPr>
          <p:spPr>
            <a:xfrm>
              <a:off x="574040" y="-55879"/>
              <a:ext cx="1215018" cy="13637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Amplitude"/>
              </a:endParaRPr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72ADE6A6-8A37-4D37-8632-AEB41BC89521}"/>
                </a:ext>
              </a:extLst>
            </p:cNvPr>
            <p:cNvSpPr txBox="1"/>
            <p:nvPr/>
          </p:nvSpPr>
          <p:spPr>
            <a:xfrm>
              <a:off x="455401" y="586826"/>
              <a:ext cx="144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Amplitude"/>
                </a:rPr>
                <a:t>Project Plan</a:t>
              </a:r>
            </a:p>
            <a:p>
              <a:pPr algn="ctr"/>
              <a:r>
                <a:rPr lang="en-US" altLang="zh-CN" sz="1200" dirty="0">
                  <a:latin typeface="Amplitude"/>
                </a:rPr>
                <a:t>Simple EDA</a:t>
              </a:r>
            </a:p>
            <a:p>
              <a:pPr algn="ctr"/>
              <a:r>
                <a:rPr lang="en-US" altLang="zh-CN" sz="1200" dirty="0">
                  <a:latin typeface="Amplitude"/>
                </a:rPr>
                <a:t>Setup </a:t>
              </a:r>
              <a:r>
                <a:rPr lang="en-US" altLang="zh-CN" sz="1200" dirty="0" err="1">
                  <a:latin typeface="Amplitude"/>
                </a:rPr>
                <a:t>databricks</a:t>
              </a:r>
              <a:endParaRPr lang="en-US" altLang="zh-CN" sz="1200" dirty="0">
                <a:latin typeface="Amplitude"/>
              </a:endParaRPr>
            </a:p>
          </p:txBody>
        </p:sp>
        <p:pic>
          <p:nvPicPr>
            <p:cNvPr id="1042" name="Picture 12" descr="Data Icon Svg / One library, over 40,000 vector icons. - Handmade by Zurek">
              <a:extLst>
                <a:ext uri="{FF2B5EF4-FFF2-40B4-BE49-F238E27FC236}">
                  <a16:creationId xmlns:a16="http://schemas.microsoft.com/office/drawing/2014/main" id="{0C25B5CA-1960-8066-455C-4C2CBB2A4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345" y="78943"/>
              <a:ext cx="473287" cy="473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9" name="直接箭头连接符 1058">
            <a:extLst>
              <a:ext uri="{FF2B5EF4-FFF2-40B4-BE49-F238E27FC236}">
                <a16:creationId xmlns:a16="http://schemas.microsoft.com/office/drawing/2014/main" id="{3DCF18F0-A5DA-8C92-F5FA-DA163C36F422}"/>
              </a:ext>
            </a:extLst>
          </p:cNvPr>
          <p:cNvCxnSpPr>
            <a:cxnSpLocks/>
            <a:stCxn id="1036" idx="3"/>
            <a:endCxn id="32" idx="1"/>
          </p:cNvCxnSpPr>
          <p:nvPr/>
        </p:nvCxnSpPr>
        <p:spPr>
          <a:xfrm>
            <a:off x="1259421" y="3569504"/>
            <a:ext cx="218078" cy="141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矩形 1063">
            <a:extLst>
              <a:ext uri="{FF2B5EF4-FFF2-40B4-BE49-F238E27FC236}">
                <a16:creationId xmlns:a16="http://schemas.microsoft.com/office/drawing/2014/main" id="{7634B5E5-0C0B-C998-B277-ABE258E6B262}"/>
              </a:ext>
            </a:extLst>
          </p:cNvPr>
          <p:cNvSpPr/>
          <p:nvPr/>
        </p:nvSpPr>
        <p:spPr>
          <a:xfrm>
            <a:off x="44403" y="6543039"/>
            <a:ext cx="1433096" cy="200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mplitude"/>
              </a:rPr>
              <a:t>Phase 1</a:t>
            </a:r>
            <a:endParaRPr lang="zh-CN" altLang="en-US" sz="1100" dirty="0">
              <a:solidFill>
                <a:schemeClr val="tx1"/>
              </a:solidFill>
              <a:latin typeface="Amplitude"/>
            </a:endParaRPr>
          </a:p>
        </p:txBody>
      </p:sp>
      <p:sp>
        <p:nvSpPr>
          <p:cNvPr id="1065" name="矩形 1064">
            <a:extLst>
              <a:ext uri="{FF2B5EF4-FFF2-40B4-BE49-F238E27FC236}">
                <a16:creationId xmlns:a16="http://schemas.microsoft.com/office/drawing/2014/main" id="{6CC0A956-153B-0C95-CF3A-EA3B3E5AA571}"/>
              </a:ext>
            </a:extLst>
          </p:cNvPr>
          <p:cNvSpPr/>
          <p:nvPr/>
        </p:nvSpPr>
        <p:spPr>
          <a:xfrm>
            <a:off x="1477499" y="6543039"/>
            <a:ext cx="7106606" cy="200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mplitude"/>
              </a:rPr>
              <a:t>Phase 2</a:t>
            </a:r>
            <a:endParaRPr lang="zh-CN" altLang="en-US" sz="1100" dirty="0">
              <a:solidFill>
                <a:schemeClr val="tx1"/>
              </a:solidFill>
              <a:latin typeface="Amplitude"/>
            </a:endParaRPr>
          </a:p>
        </p:txBody>
      </p:sp>
      <p:sp>
        <p:nvSpPr>
          <p:cNvPr id="1066" name="矩形 1065">
            <a:extLst>
              <a:ext uri="{FF2B5EF4-FFF2-40B4-BE49-F238E27FC236}">
                <a16:creationId xmlns:a16="http://schemas.microsoft.com/office/drawing/2014/main" id="{CEA449A8-E88E-B121-E1DB-A217C07D7E10}"/>
              </a:ext>
            </a:extLst>
          </p:cNvPr>
          <p:cNvSpPr/>
          <p:nvPr/>
        </p:nvSpPr>
        <p:spPr>
          <a:xfrm>
            <a:off x="8584105" y="6543039"/>
            <a:ext cx="3499176" cy="2000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mplitude"/>
              </a:rPr>
              <a:t>Phase 3</a:t>
            </a:r>
            <a:endParaRPr lang="zh-CN" altLang="en-US" sz="1100" dirty="0">
              <a:solidFill>
                <a:schemeClr val="bg1"/>
              </a:solidFill>
              <a:latin typeface="Amplitude"/>
            </a:endParaRPr>
          </a:p>
        </p:txBody>
      </p:sp>
      <p:sp>
        <p:nvSpPr>
          <p:cNvPr id="1067" name="矩形 1066">
            <a:extLst>
              <a:ext uri="{FF2B5EF4-FFF2-40B4-BE49-F238E27FC236}">
                <a16:creationId xmlns:a16="http://schemas.microsoft.com/office/drawing/2014/main" id="{24D87EE4-2348-D96A-7BFC-37559B36BF88}"/>
              </a:ext>
            </a:extLst>
          </p:cNvPr>
          <p:cNvSpPr/>
          <p:nvPr/>
        </p:nvSpPr>
        <p:spPr>
          <a:xfrm>
            <a:off x="0" y="114906"/>
            <a:ext cx="2988357" cy="389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mplitude"/>
              </a:rPr>
              <a:t>Overview of Project Implementation</a:t>
            </a:r>
            <a:endParaRPr lang="zh-CN" altLang="en-US" sz="1400" dirty="0">
              <a:solidFill>
                <a:schemeClr val="tx1"/>
              </a:solidFill>
              <a:latin typeface="Amplitude"/>
            </a:endParaRPr>
          </a:p>
        </p:txBody>
      </p:sp>
    </p:spTree>
    <p:extLst>
      <p:ext uri="{BB962C8B-B14F-4D97-AF65-F5344CB8AC3E}">
        <p14:creationId xmlns:p14="http://schemas.microsoft.com/office/powerpoint/2010/main" val="412894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95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Amplitude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Raphael Yang</dc:creator>
  <cp:lastModifiedBy>Weijie Yang</cp:lastModifiedBy>
  <cp:revision>14</cp:revision>
  <dcterms:created xsi:type="dcterms:W3CDTF">2023-11-04T07:09:48Z</dcterms:created>
  <dcterms:modified xsi:type="dcterms:W3CDTF">2023-11-04T14:48:29Z</dcterms:modified>
</cp:coreProperties>
</file>