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e3aebb0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e3aebb0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e6911070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e6911070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e6911070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e6911070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e69110709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e6911070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ARDIAN PRESENTATION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Columbia Capstone Group 32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7386800" y="4749925"/>
            <a:ext cx="12405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Michelle Peng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0" y="587400"/>
            <a:ext cx="4572000" cy="45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 Basis for Segmentation</a:t>
            </a:r>
            <a:endParaRPr b="1" sz="13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Demographic Segmentation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Divide the market based on variables such as age, gender, income, education, and family size.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Geographic Segmentation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Segmentation based on location, eg. countries, states, cities, or neighborhoods.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Psychographic Segmentation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Divide the  market based on social class, lifestyle, or personality characteristics.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Behavioral Segmentation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Segmentation based on consumer knowledge, attitudes, uses, or responses.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 Potential Types of Clustering Methods </a:t>
            </a:r>
            <a:endParaRPr b="1" sz="13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Hierarchical Clustering: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Create a tree-like structure of clusters, can be either agglomerative (bottom-up) or divisive (top-down).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K-means Clustering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Create  'k' clusters are by minimizing the variance within each cluster.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DBSCAN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(Density-Based Spatial Clustering of Applications with Noise): Useful for identifying clusters of arbitrary shapes and for handling noise and outliers.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 Cluster Numbers and Validation</a:t>
            </a:r>
            <a:endParaRPr b="1" sz="13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Determining Number of Clusters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Methods including Elbow Method, Silhouette Method, and Gap Statistic.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Validation: 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Assess stability and reliability of the clusters through methods like cross-validation.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I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nternal validation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 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measures like the Silhouette Coefficient, Dunn Index, and within-cluster sum of squares.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595308" y="47500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3662700" cy="29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PART 1. LITERATURE REVIEW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293700"/>
            <a:ext cx="5469000" cy="293700"/>
          </a:xfrm>
          <a:prstGeom prst="rect">
            <a:avLst/>
          </a:prstGeom>
          <a:solidFill>
            <a:srgbClr val="E03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 Relevant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Market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Segmentation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Cluster Analysis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572000" y="587400"/>
            <a:ext cx="4572000" cy="44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n" sz="13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Advanced Techniques and Trends</a:t>
            </a:r>
            <a:endParaRPr b="1" sz="13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ntegration of Machine Learning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more efficient and sophisticated clustering.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 Data Analytics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incorporate a wider range of variables, including structured data such as transaction records and unstructured data like social media activity and online behavior.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Predictive Analytics 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forecast future consumer behaviors and segment movements.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impact of advancements in AI 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machine learning on cluster analysis techniques.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(5) Challenges and Considerations</a:t>
            </a:r>
            <a:endParaRPr b="1" sz="13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 of Balancing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between too many small clusters and too few large, overly generalized clusters.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Difficulty in Interpreting Clusters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implementing actionable marketing strategies based on them.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of overfitting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patterns in the data that do not generalize well to new data.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Nature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consumer preferences and the market.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Ethical considerations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especially in terms of privacy and data security.</a:t>
            </a:r>
            <a:endParaRPr sz="12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4572000" y="587250"/>
            <a:ext cx="0" cy="4556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7386800" y="4749925"/>
            <a:ext cx="12405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Michelle Peng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0" y="511200"/>
            <a:ext cx="4572000" cy="455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 Extent and Impact of Toll Evasion</a:t>
            </a:r>
            <a:endParaRPr b="1" sz="12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Prevalence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Statistical data on toll evasion rate in various regions or specific toll systems. Studies of successful interventions and lessons learned.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 Loss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Analysis of the revenue loss due to toll evasion and its impact on infrastructure funding and maintenance.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 Factors Contributing to Toll Evasion</a:t>
            </a:r>
            <a:endParaRPr b="1" sz="12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Issues: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Flaws or limitations in toll collection systems..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Economic Factors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How the economy affects toll collection rates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Cultural Factors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How societal norms  influence toll evasion.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Psychological Factors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How behavioral economics can explain toll evasion behaviors, including 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perceived unfairness and convenience.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 sz="12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 Technological Solutions</a:t>
            </a:r>
            <a:endParaRPr b="1" sz="12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Advanced Technologies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like high-resolution cameras, improved RFID systems, and automatic license plate recognition (ALPR).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Analytics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identify patterns of evasion and potential evaders.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Systematic Integration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toll Collection systems with other traffic management and law enforcement systems.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 Legislative and Policy Measures</a:t>
            </a:r>
            <a:endParaRPr b="1" sz="12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Stricter Laws and Penalties: Analysis of the impact of increased fines and penalties on reducing toll evasion.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Policy Interventions: Government initiatives and policies aimed at reducing toll evasion, including public awareness campaigns.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Incentive Structure Design: Discussion of designing pricing and penalty systems that align with human behavior to reduce evasion.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595308" y="47500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0" y="0"/>
            <a:ext cx="3662700" cy="29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PART 1. LITERATURE REVIEW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0" y="293700"/>
            <a:ext cx="5469000" cy="293700"/>
          </a:xfrm>
          <a:prstGeom prst="rect">
            <a:avLst/>
          </a:prstGeom>
          <a:solidFill>
            <a:srgbClr val="E03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 Relevant Literature on Free Toll Revenue Collection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572000" y="587250"/>
            <a:ext cx="4572000" cy="3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(5) Public Engagement and Education</a:t>
            </a:r>
            <a:endParaRPr b="1" sz="12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 of Public Awareness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importance of educating the public about the consequences of toll evasion and the need for tolls.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Community Engagement Strategies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Effective ways to involve the community in discussions and decision-making about toll collection and enforcement.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(6) Challenges in Implementing Solutions</a:t>
            </a:r>
            <a:endParaRPr b="1" sz="12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Balancing Security and Privacy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Addressing concerns about surveillance and data privacy in the implementation of advanced monitoring systems.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Cost-Benefit Analysis: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Evaluating the financial feasibility of implementing advanced anti-evasion technologies.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(7) Emerging Technologies and Innovations</a:t>
            </a:r>
            <a:endParaRPr b="1" sz="12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and Machine Learning: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Potential of these technologies in detecting and preventing toll evasion more effectively.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 and Secure Transactions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Exploring how blockchain technology can be used to secure transactions and reduce evasion.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8085975" y="18672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>
            <a:off x="4572000" y="587250"/>
            <a:ext cx="0" cy="4556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0" y="4051375"/>
            <a:ext cx="43434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usage of GDP growth data: </a:t>
            </a:r>
            <a:endParaRPr b="1"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 customers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based on their responses to economic conditions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Adjust the revenue optimization model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account for expected changes in consumer behavior based on economic forecasts</a:t>
            </a:r>
            <a:endParaRPr b="1" sz="13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595308" y="47500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0" y="0"/>
            <a:ext cx="3662700" cy="29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PART 2. OPEN SOURCE MACRO DATA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0" y="293700"/>
            <a:ext cx="4018200" cy="293700"/>
          </a:xfrm>
          <a:prstGeom prst="rect">
            <a:avLst/>
          </a:prstGeom>
          <a:solidFill>
            <a:srgbClr val="E03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.1 GDP Growth 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8" name="Google Shape;88;p16"/>
          <p:cNvCxnSpPr/>
          <p:nvPr/>
        </p:nvCxnSpPr>
        <p:spPr>
          <a:xfrm>
            <a:off x="4343400" y="587250"/>
            <a:ext cx="0" cy="4556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9" name="Google Shape;89;p16"/>
          <p:cNvSpPr/>
          <p:nvPr/>
        </p:nvSpPr>
        <p:spPr>
          <a:xfrm>
            <a:off x="4343400" y="293700"/>
            <a:ext cx="4018200" cy="293700"/>
          </a:xfrm>
          <a:prstGeom prst="rect">
            <a:avLst/>
          </a:prstGeom>
          <a:solidFill>
            <a:srgbClr val="E03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Inflation (Consumer Price Index)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1188" l="2244" r="2253" t="2145"/>
          <a:stretch/>
        </p:blipFill>
        <p:spPr>
          <a:xfrm>
            <a:off x="721475" y="2308675"/>
            <a:ext cx="3050800" cy="1602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b="3120" l="0" r="0" t="5647"/>
          <a:stretch/>
        </p:blipFill>
        <p:spPr>
          <a:xfrm>
            <a:off x="721475" y="587250"/>
            <a:ext cx="3050802" cy="151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5">
            <a:alphaModFix/>
          </a:blip>
          <a:srcRect b="2473" l="2078" r="3439" t="11946"/>
          <a:stretch/>
        </p:blipFill>
        <p:spPr>
          <a:xfrm>
            <a:off x="5230850" y="587250"/>
            <a:ext cx="3110051" cy="151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3" name="Google Shape;9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2612" y="2376213"/>
            <a:ext cx="4166334" cy="1218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4" name="Google Shape;94;p16"/>
          <p:cNvSpPr txBox="1"/>
          <p:nvPr/>
        </p:nvSpPr>
        <p:spPr>
          <a:xfrm>
            <a:off x="1255975" y="2073750"/>
            <a:ext cx="198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Chile GDP, PPP (current international $)</a:t>
            </a:r>
            <a:endParaRPr b="1" sz="1100"/>
          </a:p>
        </p:txBody>
      </p:sp>
      <p:sp>
        <p:nvSpPr>
          <p:cNvPr id="95" name="Google Shape;95;p16"/>
          <p:cNvSpPr txBox="1"/>
          <p:nvPr/>
        </p:nvSpPr>
        <p:spPr>
          <a:xfrm>
            <a:off x="1440475" y="3867900"/>
            <a:ext cx="161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Chile GDP Growth </a:t>
            </a:r>
            <a:r>
              <a:rPr b="1" lang="en" sz="8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(annual %) </a:t>
            </a:r>
            <a:endParaRPr b="1" sz="1100"/>
          </a:p>
        </p:txBody>
      </p:sp>
      <p:sp>
        <p:nvSpPr>
          <p:cNvPr id="96" name="Google Shape;96;p16"/>
          <p:cNvSpPr txBox="1"/>
          <p:nvPr/>
        </p:nvSpPr>
        <p:spPr>
          <a:xfrm>
            <a:off x="5853325" y="2073750"/>
            <a:ext cx="186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Inflation, consumer prices (annual %)</a:t>
            </a:r>
            <a:endParaRPr b="1" sz="1100"/>
          </a:p>
        </p:txBody>
      </p:sp>
      <p:sp>
        <p:nvSpPr>
          <p:cNvPr id="97" name="Google Shape;97;p16"/>
          <p:cNvSpPr txBox="1"/>
          <p:nvPr/>
        </p:nvSpPr>
        <p:spPr>
          <a:xfrm>
            <a:off x="5842622" y="3535850"/>
            <a:ext cx="190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Inflation, consumer prices (annual %)</a:t>
            </a:r>
            <a:endParaRPr b="1" sz="1100"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4343400" y="3722550"/>
            <a:ext cx="4662000" cy="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usage of Inflation (Consumer Price Index): </a:t>
            </a:r>
            <a:endParaRPr b="1"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Anticipate changes in costs and consumer behavior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in financial models to ensure that future revenue streams are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evaluated in real terms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accounting for the expected changes of purchasing power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9" name="Google Shape;99;p16"/>
          <p:cNvSpPr/>
          <p:nvPr/>
        </p:nvSpPr>
        <p:spPr>
          <a:xfrm>
            <a:off x="6199200" y="4750050"/>
            <a:ext cx="23961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Kris Chen &amp; Raphael Barthes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0" y="4850000"/>
            <a:ext cx="2396100" cy="2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4761"/>
              <a:buNone/>
            </a:pPr>
            <a:r>
              <a:rPr i="1" lang="en" sz="945">
                <a:solidFill>
                  <a:srgbClr val="0F2741"/>
                </a:solidFill>
                <a:highlight>
                  <a:srgbClr val="FFFFFF"/>
                </a:highlight>
              </a:rPr>
              <a:t>Source: The World Bank, INE</a:t>
            </a:r>
            <a:endParaRPr i="1" sz="945">
              <a:solidFill>
                <a:srgbClr val="0F274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4761"/>
              <a:buNone/>
            </a:pPr>
            <a:r>
              <a:t/>
            </a:r>
            <a:endParaRPr sz="945">
              <a:solidFill>
                <a:srgbClr val="0F274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4191000" y="3845300"/>
            <a:ext cx="49530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 can serve as a proxy for several economic and behavioral factors, such as urbanization levels, economic accessibility, and consumer lifestyle choices.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would need more detail about the vehicle category variable described in the dataset: “Categorias Vehiculos”</a:t>
            </a:r>
            <a:endParaRPr sz="1100"/>
          </a:p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595308" y="47500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0" y="0"/>
            <a:ext cx="3662700" cy="29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PART 2. OPEN SOURCE MACRO DATA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8" name="Google Shape;108;p17"/>
          <p:cNvCxnSpPr/>
          <p:nvPr/>
        </p:nvCxnSpPr>
        <p:spPr>
          <a:xfrm>
            <a:off x="4114800" y="587250"/>
            <a:ext cx="0" cy="4556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9" name="Google Shape;109;p17"/>
          <p:cNvSpPr/>
          <p:nvPr/>
        </p:nvSpPr>
        <p:spPr>
          <a:xfrm>
            <a:off x="6199200" y="4750050"/>
            <a:ext cx="23961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Kris Chen &amp; Raphael Barthes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0" y="293700"/>
            <a:ext cx="5469000" cy="293700"/>
          </a:xfrm>
          <a:prstGeom prst="rect">
            <a:avLst/>
          </a:prstGeom>
          <a:solidFill>
            <a:srgbClr val="E03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.3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 Fleet / License Plate Aggregated Data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3222" l="0" r="0" t="0"/>
          <a:stretch/>
        </p:blipFill>
        <p:spPr>
          <a:xfrm>
            <a:off x="426013" y="2853975"/>
            <a:ext cx="3128924" cy="18475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4">
            <a:alphaModFix/>
          </a:blip>
          <a:srcRect b="0" l="6043" r="8471" t="13502"/>
          <a:stretch/>
        </p:blipFill>
        <p:spPr>
          <a:xfrm>
            <a:off x="4251650" y="745725"/>
            <a:ext cx="2928252" cy="2941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0" y="4651525"/>
            <a:ext cx="407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private transportation road vehicles in use in Chile in 2020, by type (in 1,000s)</a:t>
            </a:r>
            <a:endParaRPr b="1" sz="1100"/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0" y="4850000"/>
            <a:ext cx="2396100" cy="2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4761"/>
              <a:buNone/>
            </a:pPr>
            <a:r>
              <a:rPr i="1" lang="en" sz="945">
                <a:solidFill>
                  <a:srgbClr val="0F2741"/>
                </a:solidFill>
                <a:highlight>
                  <a:srgbClr val="FFFFFF"/>
                </a:highlight>
              </a:rPr>
              <a:t>Source: INE</a:t>
            </a:r>
            <a:endParaRPr i="1" sz="945">
              <a:solidFill>
                <a:srgbClr val="0F274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4761"/>
              <a:buNone/>
            </a:pPr>
            <a:r>
              <a:t/>
            </a:r>
            <a:endParaRPr sz="945">
              <a:solidFill>
                <a:srgbClr val="0F2741"/>
              </a:solidFill>
              <a:highlight>
                <a:srgbClr val="FFFFFF"/>
              </a:highlight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291375" y="3574900"/>
            <a:ext cx="284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motor vehicles in use in Chile in 2020, by region</a:t>
            </a:r>
            <a:endParaRPr b="1" sz="1100"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38975" y="644175"/>
            <a:ext cx="1766400" cy="32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usage of Vehicle data: </a:t>
            </a:r>
            <a:endParaRPr b="1"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Refine customer segmentation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inferring lifestyle and spending patterns 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Regularly analyze vehicle fleet trends to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forecast changes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traffic volume and composition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Inform infrastructure and </a:t>
            </a:r>
            <a:r>
              <a:rPr b="1"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decisions</a:t>
            </a:r>
            <a:r>
              <a:rPr lang="en" sz="11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focusing on compatibility, efficiency, and user convenience</a:t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E0E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5">
            <a:alphaModFix/>
          </a:blip>
          <a:srcRect b="0" l="3035" r="0" t="8692"/>
          <a:stretch/>
        </p:blipFill>
        <p:spPr>
          <a:xfrm>
            <a:off x="426025" y="665050"/>
            <a:ext cx="3128902" cy="19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159125" y="2470250"/>
            <a:ext cx="366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E0E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motor vehicles in circulation in Chile from 2012 to 2022 (in millions)</a:t>
            </a:r>
            <a:endParaRPr b="1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