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2D5809-419F-4F76-9368-E866E37230F2}">
  <a:tblStyle styleId="{422D5809-419F-4F76-9368-E866E37230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f3aced115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f3aced115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f3b29ecece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f3b29ecece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3b29ecece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3b29ecece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f3aced115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f3aced115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f3b29ecec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f3b29ecec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ce5e81a4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ce5e81a4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Ardian Presentation</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March 8th</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6824700" y="4749925"/>
            <a:ext cx="18027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Michelle Peng &amp; Kris</a:t>
            </a:r>
            <a:endParaRPr>
              <a:solidFill>
                <a:schemeClr val="dk2"/>
              </a:solidFill>
              <a:latin typeface="Times New Roman"/>
              <a:ea typeface="Times New Roman"/>
              <a:cs typeface="Times New Roman"/>
              <a:sym typeface="Times New Roman"/>
            </a:endParaRPr>
          </a:p>
        </p:txBody>
      </p:sp>
      <p:sp>
        <p:nvSpPr>
          <p:cNvPr id="61" name="Google Shape;61;p14"/>
          <p:cNvSpPr txBox="1"/>
          <p:nvPr>
            <p:ph idx="1" type="body"/>
          </p:nvPr>
        </p:nvSpPr>
        <p:spPr>
          <a:xfrm>
            <a:off x="0" y="587400"/>
            <a:ext cx="4309800" cy="455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E0E51"/>
                </a:solidFill>
                <a:latin typeface="Times New Roman"/>
                <a:ea typeface="Times New Roman"/>
                <a:cs typeface="Times New Roman"/>
                <a:sym typeface="Times New Roman"/>
              </a:rPr>
              <a:t>1. Overall Economic Health</a:t>
            </a:r>
            <a:endParaRPr b="1" sz="1200">
              <a:solidFill>
                <a:srgbClr val="0E0E51"/>
              </a:solidFill>
              <a:latin typeface="Times New Roman"/>
              <a:ea typeface="Times New Roman"/>
              <a:cs typeface="Times New Roman"/>
              <a:sym typeface="Times New Roman"/>
            </a:endParaRPr>
          </a:p>
          <a:p>
            <a:pPr indent="-115570" lvl="0" marL="137160" rtl="0" algn="l">
              <a:lnSpc>
                <a:spcPct val="100000"/>
              </a:lnSpc>
              <a:spcBef>
                <a:spcPts val="0"/>
              </a:spcBef>
              <a:spcAft>
                <a:spcPts val="0"/>
              </a:spcAft>
              <a:buClr>
                <a:srgbClr val="0E0E51"/>
              </a:buClr>
              <a:buSzPts val="1100"/>
              <a:buFont typeface="Times New Roman"/>
              <a:buChar char="●"/>
            </a:pPr>
            <a:r>
              <a:rPr b="1" lang="en" sz="1100">
                <a:solidFill>
                  <a:srgbClr val="0E0E51"/>
                </a:solidFill>
                <a:latin typeface="Times New Roman"/>
                <a:ea typeface="Times New Roman"/>
                <a:cs typeface="Times New Roman"/>
                <a:sym typeface="Times New Roman"/>
              </a:rPr>
              <a:t>Gross GDP</a:t>
            </a:r>
            <a:r>
              <a:rPr lang="en" sz="1100">
                <a:solidFill>
                  <a:srgbClr val="0E0E51"/>
                </a:solidFill>
                <a:latin typeface="Times New Roman"/>
                <a:ea typeface="Times New Roman"/>
                <a:cs typeface="Times New Roman"/>
                <a:sym typeface="Times New Roman"/>
              </a:rPr>
              <a:t>: to indicate Chile’s overall economic climate and its influence on the ability of consumers to make payments.</a:t>
            </a:r>
            <a:endParaRPr sz="1100">
              <a:solidFill>
                <a:srgbClr val="0E0E51"/>
              </a:solidFill>
              <a:latin typeface="Times New Roman"/>
              <a:ea typeface="Times New Roman"/>
              <a:cs typeface="Times New Roman"/>
              <a:sym typeface="Times New Roman"/>
            </a:endParaRPr>
          </a:p>
          <a:p>
            <a:pPr indent="-115570" lvl="0" marL="137160" rtl="0" algn="l">
              <a:lnSpc>
                <a:spcPct val="100000"/>
              </a:lnSpc>
              <a:spcBef>
                <a:spcPts val="0"/>
              </a:spcBef>
              <a:spcAft>
                <a:spcPts val="0"/>
              </a:spcAft>
              <a:buClr>
                <a:srgbClr val="0E0E51"/>
              </a:buClr>
              <a:buSzPts val="1100"/>
              <a:buFont typeface="Times New Roman"/>
              <a:buChar char="●"/>
            </a:pPr>
            <a:r>
              <a:rPr b="1" lang="en" sz="1100">
                <a:solidFill>
                  <a:srgbClr val="0E0E51"/>
                </a:solidFill>
                <a:latin typeface="Times New Roman"/>
                <a:ea typeface="Times New Roman"/>
                <a:cs typeface="Times New Roman"/>
                <a:sym typeface="Times New Roman"/>
              </a:rPr>
              <a:t>GDP per Capita</a:t>
            </a:r>
            <a:r>
              <a:rPr lang="en" sz="1100">
                <a:solidFill>
                  <a:srgbClr val="0E0E51"/>
                </a:solidFill>
                <a:latin typeface="Times New Roman"/>
                <a:ea typeface="Times New Roman"/>
                <a:cs typeface="Times New Roman"/>
                <a:sym typeface="Times New Roman"/>
              </a:rPr>
              <a:t>: Might correlate with higher disposable income and a lower likelihood of default. May h</a:t>
            </a:r>
            <a:r>
              <a:rPr lang="en" sz="1100">
                <a:solidFill>
                  <a:srgbClr val="0E0E51"/>
                </a:solidFill>
                <a:latin typeface="Times New Roman"/>
                <a:ea typeface="Times New Roman"/>
                <a:cs typeface="Times New Roman"/>
                <a:sym typeface="Times New Roman"/>
              </a:rPr>
              <a:t>elp in segmenting consumers based on regional economic prosperity.</a:t>
            </a:r>
            <a:endParaRPr sz="1100">
              <a:solidFill>
                <a:srgbClr val="0E0E51"/>
              </a:solidFill>
              <a:latin typeface="Times New Roman"/>
              <a:ea typeface="Times New Roman"/>
              <a:cs typeface="Times New Roman"/>
              <a:sym typeface="Times New Roman"/>
            </a:endParaRPr>
          </a:p>
          <a:p>
            <a:pPr indent="-115570" lvl="0" marL="137160" rtl="0" algn="l">
              <a:lnSpc>
                <a:spcPct val="100000"/>
              </a:lnSpc>
              <a:spcBef>
                <a:spcPts val="0"/>
              </a:spcBef>
              <a:spcAft>
                <a:spcPts val="0"/>
              </a:spcAft>
              <a:buClr>
                <a:srgbClr val="0E0E51"/>
              </a:buClr>
              <a:buSzPts val="1100"/>
              <a:buFont typeface="Times New Roman"/>
              <a:buChar char="●"/>
            </a:pPr>
            <a:r>
              <a:rPr b="1" lang="en" sz="1100">
                <a:solidFill>
                  <a:srgbClr val="0E0E51"/>
                </a:solidFill>
                <a:latin typeface="Times New Roman"/>
                <a:ea typeface="Times New Roman"/>
                <a:cs typeface="Times New Roman"/>
                <a:sym typeface="Times New Roman"/>
              </a:rPr>
              <a:t>GDP Growth Rate</a:t>
            </a:r>
            <a:r>
              <a:rPr lang="en" sz="1100">
                <a:solidFill>
                  <a:srgbClr val="0E0E51"/>
                </a:solidFill>
                <a:latin typeface="Times New Roman"/>
                <a:ea typeface="Times New Roman"/>
                <a:cs typeface="Times New Roman"/>
                <a:sym typeface="Times New Roman"/>
              </a:rPr>
              <a:t>:</a:t>
            </a:r>
            <a:r>
              <a:rPr b="1" lang="en" sz="1100">
                <a:solidFill>
                  <a:srgbClr val="0E0E51"/>
                </a:solidFill>
                <a:latin typeface="Times New Roman"/>
                <a:ea typeface="Times New Roman"/>
                <a:cs typeface="Times New Roman"/>
                <a:sym typeface="Times New Roman"/>
              </a:rPr>
              <a:t> </a:t>
            </a:r>
            <a:r>
              <a:rPr lang="en" sz="1100">
                <a:solidFill>
                  <a:srgbClr val="0E0E51"/>
                </a:solidFill>
                <a:latin typeface="Times New Roman"/>
                <a:ea typeface="Times New Roman"/>
                <a:cs typeface="Times New Roman"/>
                <a:sym typeface="Times New Roman"/>
              </a:rPr>
              <a:t>to indicates economic trends, which may hint the change of consumer spending and at the likelihood of defaults.  </a:t>
            </a:r>
            <a:endParaRPr sz="1100">
              <a:solidFill>
                <a:srgbClr val="0E0E51"/>
              </a:solidFill>
              <a:latin typeface="Times New Roman"/>
              <a:ea typeface="Times New Roman"/>
              <a:cs typeface="Times New Roman"/>
              <a:sym typeface="Times New Roman"/>
            </a:endParaRPr>
          </a:p>
          <a:p>
            <a:pPr indent="-115570" lvl="0" marL="137160" rtl="0" algn="l">
              <a:lnSpc>
                <a:spcPct val="100000"/>
              </a:lnSpc>
              <a:spcBef>
                <a:spcPts val="0"/>
              </a:spcBef>
              <a:spcAft>
                <a:spcPts val="0"/>
              </a:spcAft>
              <a:buClr>
                <a:srgbClr val="0E0E51"/>
              </a:buClr>
              <a:buSzPts val="1100"/>
              <a:buFont typeface="Times New Roman"/>
              <a:buChar char="●"/>
            </a:pPr>
            <a:r>
              <a:rPr b="1" lang="en" sz="1100">
                <a:solidFill>
                  <a:srgbClr val="0E0E51"/>
                </a:solidFill>
                <a:latin typeface="Times New Roman"/>
                <a:ea typeface="Times New Roman"/>
                <a:cs typeface="Times New Roman"/>
                <a:sym typeface="Times New Roman"/>
              </a:rPr>
              <a:t>Unemployment Rate</a:t>
            </a:r>
            <a:r>
              <a:rPr lang="en" sz="1100">
                <a:solidFill>
                  <a:srgbClr val="0E0E51"/>
                </a:solidFill>
                <a:latin typeface="Times New Roman"/>
                <a:ea typeface="Times New Roman"/>
                <a:cs typeface="Times New Roman"/>
                <a:sym typeface="Times New Roman"/>
              </a:rPr>
              <a:t>: to indicate economic distress, potentially leading to higher default rates. </a:t>
            </a:r>
            <a:endParaRPr sz="1100">
              <a:solidFill>
                <a:srgbClr val="0E0E51"/>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0E0E51"/>
                </a:solidFill>
                <a:latin typeface="Times New Roman"/>
                <a:ea typeface="Times New Roman"/>
                <a:cs typeface="Times New Roman"/>
                <a:sym typeface="Times New Roman"/>
              </a:rPr>
              <a:t>2. Inflation</a:t>
            </a:r>
            <a:endParaRPr b="1" sz="1200">
              <a:solidFill>
                <a:srgbClr val="0E0E51"/>
              </a:solidFill>
              <a:latin typeface="Times New Roman"/>
              <a:ea typeface="Times New Roman"/>
              <a:cs typeface="Times New Roman"/>
              <a:sym typeface="Times New Roman"/>
            </a:endParaRPr>
          </a:p>
          <a:p>
            <a:pPr indent="-115570" lvl="0" marL="137160" rtl="0" algn="l">
              <a:lnSpc>
                <a:spcPct val="100000"/>
              </a:lnSpc>
              <a:spcBef>
                <a:spcPts val="0"/>
              </a:spcBef>
              <a:spcAft>
                <a:spcPts val="0"/>
              </a:spcAft>
              <a:buClr>
                <a:srgbClr val="0E0E51"/>
              </a:buClr>
              <a:buSzPts val="1100"/>
              <a:buFont typeface="Times New Roman"/>
              <a:buChar char="●"/>
            </a:pPr>
            <a:r>
              <a:rPr b="1" lang="en" sz="1100">
                <a:solidFill>
                  <a:srgbClr val="0E0E51"/>
                </a:solidFill>
                <a:latin typeface="Times New Roman"/>
                <a:ea typeface="Times New Roman"/>
                <a:cs typeface="Times New Roman"/>
                <a:sym typeface="Times New Roman"/>
              </a:rPr>
              <a:t>Consumer Price Index (CPI)</a:t>
            </a:r>
            <a:r>
              <a:rPr lang="en" sz="1100">
                <a:solidFill>
                  <a:srgbClr val="0E0E51"/>
                </a:solidFill>
                <a:latin typeface="Times New Roman"/>
                <a:ea typeface="Times New Roman"/>
                <a:cs typeface="Times New Roman"/>
                <a:sym typeface="Times New Roman"/>
              </a:rPr>
              <a:t>: to measures changes in the price level of a market basket of consumer goods and services, which could affect consumer payments on tolls.</a:t>
            </a:r>
            <a:endParaRPr sz="1100">
              <a:solidFill>
                <a:srgbClr val="0E0E51"/>
              </a:solidFill>
              <a:latin typeface="Times New Roman"/>
              <a:ea typeface="Times New Roman"/>
              <a:cs typeface="Times New Roman"/>
              <a:sym typeface="Times New Roman"/>
            </a:endParaRPr>
          </a:p>
          <a:p>
            <a:pPr indent="-115570" lvl="0" marL="137160" rtl="0" algn="l">
              <a:lnSpc>
                <a:spcPct val="100000"/>
              </a:lnSpc>
              <a:spcBef>
                <a:spcPts val="0"/>
              </a:spcBef>
              <a:spcAft>
                <a:spcPts val="0"/>
              </a:spcAft>
              <a:buClr>
                <a:srgbClr val="0E0E51"/>
              </a:buClr>
              <a:buSzPts val="1100"/>
              <a:buFont typeface="Times New Roman"/>
              <a:buChar char="●"/>
            </a:pPr>
            <a:r>
              <a:rPr b="1" lang="en" sz="1100">
                <a:solidFill>
                  <a:srgbClr val="0E0E51"/>
                </a:solidFill>
                <a:latin typeface="Times New Roman"/>
                <a:ea typeface="Times New Roman"/>
                <a:cs typeface="Times New Roman"/>
                <a:sym typeface="Times New Roman"/>
              </a:rPr>
              <a:t>GDP Deflator</a:t>
            </a:r>
            <a:r>
              <a:rPr lang="en" sz="1100">
                <a:solidFill>
                  <a:srgbClr val="0E0E51"/>
                </a:solidFill>
                <a:latin typeface="Times New Roman"/>
                <a:ea typeface="Times New Roman"/>
                <a:cs typeface="Times New Roman"/>
                <a:sym typeface="Times New Roman"/>
              </a:rPr>
              <a:t>: to measure change in prices of all goods and services produced in an economy. Is a broad measure of inflation and economic climate, affecting consumers' financial health and ability to pay tolls.</a:t>
            </a:r>
            <a:endParaRPr sz="1100">
              <a:solidFill>
                <a:srgbClr val="0E0E51"/>
              </a:solidFill>
              <a:latin typeface="Times New Roman"/>
              <a:ea typeface="Times New Roman"/>
              <a:cs typeface="Times New Roman"/>
              <a:sym typeface="Times New Roman"/>
            </a:endParaRPr>
          </a:p>
          <a:p>
            <a:pPr indent="-115570" lvl="0" marL="137160" rtl="0" algn="l">
              <a:lnSpc>
                <a:spcPct val="100000"/>
              </a:lnSpc>
              <a:spcBef>
                <a:spcPts val="0"/>
              </a:spcBef>
              <a:spcAft>
                <a:spcPts val="0"/>
              </a:spcAft>
              <a:buClr>
                <a:srgbClr val="0E0E51"/>
              </a:buClr>
              <a:buSzPts val="1100"/>
              <a:buFont typeface="Times New Roman"/>
              <a:buChar char="●"/>
            </a:pPr>
            <a:r>
              <a:rPr b="1" lang="en" sz="1100">
                <a:solidFill>
                  <a:srgbClr val="0E0E51"/>
                </a:solidFill>
                <a:latin typeface="Times New Roman"/>
                <a:ea typeface="Times New Roman"/>
                <a:cs typeface="Times New Roman"/>
                <a:sym typeface="Times New Roman"/>
              </a:rPr>
              <a:t>Purchasing Power Parity (PPP)</a:t>
            </a:r>
            <a:r>
              <a:rPr lang="en" sz="1100">
                <a:solidFill>
                  <a:srgbClr val="0E0E51"/>
                </a:solidFill>
                <a:latin typeface="Times New Roman"/>
                <a:ea typeface="Times New Roman"/>
                <a:cs typeface="Times New Roman"/>
                <a:sym typeface="Times New Roman"/>
              </a:rPr>
              <a:t>: to compare productivity and standards of living between countries by accounting for differences in price levels. Useful in multinational analyses, could assist in normalizing toll payment behaviors across different regions with varying living costs.</a:t>
            </a:r>
            <a:endParaRPr sz="1100">
              <a:solidFill>
                <a:srgbClr val="0E0E51"/>
              </a:solidFill>
              <a:latin typeface="Times New Roman"/>
              <a:ea typeface="Times New Roman"/>
              <a:cs typeface="Times New Roman"/>
              <a:sym typeface="Times New Roman"/>
            </a:endParaRPr>
          </a:p>
          <a:p>
            <a:pPr indent="-115570" lvl="0" marL="137160" rtl="0" algn="l">
              <a:lnSpc>
                <a:spcPct val="100000"/>
              </a:lnSpc>
              <a:spcBef>
                <a:spcPts val="0"/>
              </a:spcBef>
              <a:spcAft>
                <a:spcPts val="0"/>
              </a:spcAft>
              <a:buClr>
                <a:srgbClr val="0E0E51"/>
              </a:buClr>
              <a:buSzPts val="1100"/>
              <a:buFont typeface="Times New Roman"/>
              <a:buChar char="●"/>
            </a:pPr>
            <a:r>
              <a:rPr b="1" lang="en" sz="1100">
                <a:solidFill>
                  <a:srgbClr val="0E0E51"/>
                </a:solidFill>
                <a:latin typeface="Times New Roman"/>
                <a:ea typeface="Times New Roman"/>
                <a:cs typeface="Times New Roman"/>
                <a:sym typeface="Times New Roman"/>
              </a:rPr>
              <a:t>Transportation Cost Index (TCI)</a:t>
            </a:r>
            <a:r>
              <a:rPr lang="en" sz="1100">
                <a:solidFill>
                  <a:srgbClr val="0E0E51"/>
                </a:solidFill>
                <a:latin typeface="Times New Roman"/>
                <a:ea typeface="Times New Roman"/>
                <a:cs typeface="Times New Roman"/>
                <a:sym typeface="Times New Roman"/>
              </a:rPr>
              <a:t>:</a:t>
            </a:r>
            <a:r>
              <a:rPr b="1" lang="en" sz="1100">
                <a:solidFill>
                  <a:srgbClr val="0E0E51"/>
                </a:solidFill>
                <a:latin typeface="Times New Roman"/>
                <a:ea typeface="Times New Roman"/>
                <a:cs typeface="Times New Roman"/>
                <a:sym typeface="Times New Roman"/>
              </a:rPr>
              <a:t> </a:t>
            </a:r>
            <a:r>
              <a:rPr lang="en" sz="1100">
                <a:solidFill>
                  <a:srgbClr val="0E0E51"/>
                </a:solidFill>
                <a:latin typeface="Times New Roman"/>
                <a:ea typeface="Times New Roman"/>
                <a:cs typeface="Times New Roman"/>
                <a:sym typeface="Times New Roman"/>
              </a:rPr>
              <a:t>To track fluctuations in transportation and logistics costs. TCI change may affect discretionary spending and toll affordability, serving as a key economic indicator.</a:t>
            </a:r>
            <a:endParaRPr sz="1100">
              <a:solidFill>
                <a:srgbClr val="0E0E51"/>
              </a:solidFill>
              <a:latin typeface="Times New Roman"/>
              <a:ea typeface="Times New Roman"/>
              <a:cs typeface="Times New Roman"/>
              <a:sym typeface="Times New Roman"/>
            </a:endParaRPr>
          </a:p>
        </p:txBody>
      </p:sp>
      <p:sp>
        <p:nvSpPr>
          <p:cNvPr id="62" name="Google Shape;62;p14"/>
          <p:cNvSpPr txBox="1"/>
          <p:nvPr>
            <p:ph idx="12" type="sldNum"/>
          </p:nvPr>
        </p:nvSpPr>
        <p:spPr>
          <a:xfrm>
            <a:off x="8595308" y="47500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3" name="Google Shape;63;p14"/>
          <p:cNvSpPr/>
          <p:nvPr/>
        </p:nvSpPr>
        <p:spPr>
          <a:xfrm>
            <a:off x="0" y="0"/>
            <a:ext cx="3662700" cy="29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PART 1. Open Source Data</a:t>
            </a:r>
            <a:endParaRPr>
              <a:latin typeface="Times New Roman"/>
              <a:ea typeface="Times New Roman"/>
              <a:cs typeface="Times New Roman"/>
              <a:sym typeface="Times New Roman"/>
            </a:endParaRPr>
          </a:p>
        </p:txBody>
      </p:sp>
      <p:sp>
        <p:nvSpPr>
          <p:cNvPr id="64" name="Google Shape;64;p14"/>
          <p:cNvSpPr/>
          <p:nvPr/>
        </p:nvSpPr>
        <p:spPr>
          <a:xfrm>
            <a:off x="0" y="293700"/>
            <a:ext cx="5469000" cy="293700"/>
          </a:xfrm>
          <a:prstGeom prst="rect">
            <a:avLst/>
          </a:prstGeom>
          <a:solidFill>
            <a:srgbClr val="E03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1.1 Selection of Macroeconomic Data:</a:t>
            </a:r>
            <a:endParaRPr>
              <a:solidFill>
                <a:schemeClr val="lt1"/>
              </a:solidFill>
              <a:latin typeface="Times New Roman"/>
              <a:ea typeface="Times New Roman"/>
              <a:cs typeface="Times New Roman"/>
              <a:sym typeface="Times New Roman"/>
            </a:endParaRPr>
          </a:p>
        </p:txBody>
      </p:sp>
      <p:sp>
        <p:nvSpPr>
          <p:cNvPr id="65" name="Google Shape;65;p14"/>
          <p:cNvSpPr txBox="1"/>
          <p:nvPr>
            <p:ph idx="1" type="body"/>
          </p:nvPr>
        </p:nvSpPr>
        <p:spPr>
          <a:xfrm>
            <a:off x="4572000" y="587400"/>
            <a:ext cx="4023300" cy="4162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300">
                <a:solidFill>
                  <a:srgbClr val="0E0E51"/>
                </a:solidFill>
                <a:latin typeface="Times New Roman"/>
                <a:ea typeface="Times New Roman"/>
                <a:cs typeface="Times New Roman"/>
                <a:sym typeface="Times New Roman"/>
              </a:rPr>
              <a:t>3. Household Conditions</a:t>
            </a:r>
            <a:endParaRPr sz="1200">
              <a:solidFill>
                <a:srgbClr val="0E0E51"/>
              </a:solidFill>
              <a:latin typeface="Times New Roman"/>
              <a:ea typeface="Times New Roman"/>
              <a:cs typeface="Times New Roman"/>
              <a:sym typeface="Times New Roman"/>
            </a:endParaRPr>
          </a:p>
          <a:p>
            <a:pPr indent="-115570" lvl="0" marL="137160" rtl="0" algn="l">
              <a:lnSpc>
                <a:spcPct val="100000"/>
              </a:lnSpc>
              <a:spcBef>
                <a:spcPts val="0"/>
              </a:spcBef>
              <a:spcAft>
                <a:spcPts val="0"/>
              </a:spcAft>
              <a:buClr>
                <a:srgbClr val="0E0E51"/>
              </a:buClr>
              <a:buSzPts val="1100"/>
              <a:buFont typeface="Times New Roman"/>
              <a:buChar char="●"/>
            </a:pPr>
            <a:r>
              <a:rPr b="1" lang="en" sz="1100">
                <a:solidFill>
                  <a:srgbClr val="0E0E51"/>
                </a:solidFill>
                <a:latin typeface="Times New Roman"/>
                <a:ea typeface="Times New Roman"/>
                <a:cs typeface="Times New Roman"/>
                <a:sym typeface="Times New Roman"/>
              </a:rPr>
              <a:t>Disposable Income Net Lending/Borrowing</a:t>
            </a:r>
            <a:r>
              <a:rPr lang="en" sz="1100">
                <a:solidFill>
                  <a:srgbClr val="0E0E51"/>
                </a:solidFill>
                <a:latin typeface="Times New Roman"/>
                <a:ea typeface="Times New Roman"/>
                <a:cs typeface="Times New Roman"/>
                <a:sym typeface="Times New Roman"/>
              </a:rPr>
              <a:t>: to reflect the amount of money households have available for spending and saving after taxes. Directly correlates with the ability of individuals to make regular payments, including toll fees.</a:t>
            </a:r>
            <a:endParaRPr sz="1100">
              <a:solidFill>
                <a:srgbClr val="0E0E51"/>
              </a:solidFill>
              <a:latin typeface="Times New Roman"/>
              <a:ea typeface="Times New Roman"/>
              <a:cs typeface="Times New Roman"/>
              <a:sym typeface="Times New Roman"/>
            </a:endParaRPr>
          </a:p>
          <a:p>
            <a:pPr indent="-115570" lvl="0" marL="137160" rtl="0" algn="l">
              <a:lnSpc>
                <a:spcPct val="100000"/>
              </a:lnSpc>
              <a:spcBef>
                <a:spcPts val="0"/>
              </a:spcBef>
              <a:spcAft>
                <a:spcPts val="0"/>
              </a:spcAft>
              <a:buClr>
                <a:srgbClr val="0E0E51"/>
              </a:buClr>
              <a:buSzPts val="1100"/>
              <a:buFont typeface="Times New Roman"/>
              <a:buChar char="●"/>
            </a:pPr>
            <a:r>
              <a:rPr b="1" lang="en" sz="1100">
                <a:solidFill>
                  <a:srgbClr val="0E0E51"/>
                </a:solidFill>
                <a:latin typeface="Times New Roman"/>
                <a:ea typeface="Times New Roman"/>
                <a:cs typeface="Times New Roman"/>
                <a:sym typeface="Times New Roman"/>
              </a:rPr>
              <a:t>Household Debt (All Instruments)</a:t>
            </a:r>
            <a:r>
              <a:rPr lang="en" sz="1100">
                <a:solidFill>
                  <a:srgbClr val="0E0E51"/>
                </a:solidFill>
                <a:latin typeface="Times New Roman"/>
                <a:ea typeface="Times New Roman"/>
                <a:cs typeface="Times New Roman"/>
                <a:sym typeface="Times New Roman"/>
              </a:rPr>
              <a:t>:</a:t>
            </a:r>
            <a:r>
              <a:rPr b="1" lang="en" sz="1100">
                <a:solidFill>
                  <a:srgbClr val="0E0E51"/>
                </a:solidFill>
                <a:latin typeface="Times New Roman"/>
                <a:ea typeface="Times New Roman"/>
                <a:cs typeface="Times New Roman"/>
                <a:sym typeface="Times New Roman"/>
              </a:rPr>
              <a:t> </a:t>
            </a:r>
            <a:r>
              <a:rPr lang="en" sz="1100">
                <a:solidFill>
                  <a:srgbClr val="0E0E51"/>
                </a:solidFill>
                <a:latin typeface="Times New Roman"/>
                <a:ea typeface="Times New Roman"/>
                <a:cs typeface="Times New Roman"/>
                <a:sym typeface="Times New Roman"/>
              </a:rPr>
              <a:t>Indicates the level of indebtedness and financial stress of consumers, which could  strain household budgets and  increase default rates.</a:t>
            </a:r>
            <a:endParaRPr sz="1100">
              <a:solidFill>
                <a:srgbClr val="0E0E51"/>
              </a:solidFill>
              <a:latin typeface="Times New Roman"/>
              <a:ea typeface="Times New Roman"/>
              <a:cs typeface="Times New Roman"/>
              <a:sym typeface="Times New Roman"/>
            </a:endParaRPr>
          </a:p>
          <a:p>
            <a:pPr indent="0" lvl="0" marL="0" rtl="0" algn="l">
              <a:spcBef>
                <a:spcPts val="0"/>
              </a:spcBef>
              <a:spcAft>
                <a:spcPts val="0"/>
              </a:spcAft>
              <a:buNone/>
            </a:pPr>
            <a:r>
              <a:rPr b="1" lang="en" sz="1300">
                <a:solidFill>
                  <a:srgbClr val="0E0E51"/>
                </a:solidFill>
                <a:latin typeface="Times New Roman"/>
                <a:ea typeface="Times New Roman"/>
                <a:cs typeface="Times New Roman"/>
                <a:sym typeface="Times New Roman"/>
              </a:rPr>
              <a:t>4. Vehicles</a:t>
            </a:r>
            <a:endParaRPr b="1" sz="1300">
              <a:solidFill>
                <a:srgbClr val="0E0E51"/>
              </a:solidFill>
              <a:latin typeface="Times New Roman"/>
              <a:ea typeface="Times New Roman"/>
              <a:cs typeface="Times New Roman"/>
              <a:sym typeface="Times New Roman"/>
            </a:endParaRPr>
          </a:p>
          <a:p>
            <a:pPr indent="-115570" lvl="0" marL="137160" rtl="0" algn="l">
              <a:lnSpc>
                <a:spcPct val="100000"/>
              </a:lnSpc>
              <a:spcBef>
                <a:spcPts val="0"/>
              </a:spcBef>
              <a:spcAft>
                <a:spcPts val="0"/>
              </a:spcAft>
              <a:buClr>
                <a:srgbClr val="0E0E51"/>
              </a:buClr>
              <a:buSzPts val="1100"/>
              <a:buFont typeface="Times New Roman"/>
              <a:buChar char="●"/>
            </a:pPr>
            <a:r>
              <a:rPr b="1" lang="en" sz="1100">
                <a:solidFill>
                  <a:srgbClr val="0E0E51"/>
                </a:solidFill>
                <a:latin typeface="Times New Roman"/>
                <a:ea typeface="Times New Roman"/>
                <a:cs typeface="Times New Roman"/>
                <a:sym typeface="Times New Roman"/>
              </a:rPr>
              <a:t>Number of License Processed per Class and Region</a:t>
            </a:r>
            <a:r>
              <a:rPr lang="en" sz="1100">
                <a:solidFill>
                  <a:srgbClr val="0E0E51"/>
                </a:solidFill>
                <a:latin typeface="Times New Roman"/>
                <a:ea typeface="Times New Roman"/>
                <a:cs typeface="Times New Roman"/>
                <a:sym typeface="Times New Roman"/>
              </a:rPr>
              <a:t>: A proxy for vehicle ownership and traffic volume, segmented by license class and regions. More vehicles could lead to more varied default rates, which could be accounted for in model. Could also assist in  understanding regional variations and class differences in toll default rates.</a:t>
            </a:r>
            <a:endParaRPr sz="1100">
              <a:solidFill>
                <a:srgbClr val="0E0E51"/>
              </a:solidFill>
              <a:latin typeface="Times New Roman"/>
              <a:ea typeface="Times New Roman"/>
              <a:cs typeface="Times New Roman"/>
              <a:sym typeface="Times New Roman"/>
            </a:endParaRPr>
          </a:p>
          <a:p>
            <a:pPr indent="-115570" lvl="0" marL="137160" rtl="0" algn="l">
              <a:lnSpc>
                <a:spcPct val="100000"/>
              </a:lnSpc>
              <a:spcBef>
                <a:spcPts val="0"/>
              </a:spcBef>
              <a:spcAft>
                <a:spcPts val="0"/>
              </a:spcAft>
              <a:buClr>
                <a:srgbClr val="0E0E51"/>
              </a:buClr>
              <a:buSzPts val="1100"/>
              <a:buFont typeface="Times New Roman"/>
              <a:buChar char="●"/>
            </a:pPr>
            <a:r>
              <a:rPr b="1" lang="en" sz="1100">
                <a:solidFill>
                  <a:srgbClr val="0E0E51"/>
                </a:solidFill>
                <a:latin typeface="Times New Roman"/>
                <a:ea typeface="Times New Roman"/>
                <a:cs typeface="Times New Roman"/>
                <a:sym typeface="Times New Roman"/>
              </a:rPr>
              <a:t>Passage of Vehicles through Highways</a:t>
            </a:r>
            <a:r>
              <a:rPr lang="en" sz="1100">
                <a:solidFill>
                  <a:srgbClr val="0E0E51"/>
                </a:solidFill>
                <a:latin typeface="Times New Roman"/>
                <a:ea typeface="Times New Roman"/>
                <a:cs typeface="Times New Roman"/>
                <a:sym typeface="Times New Roman"/>
              </a:rPr>
              <a:t>:</a:t>
            </a:r>
            <a:r>
              <a:rPr b="1" lang="en" sz="1100">
                <a:solidFill>
                  <a:srgbClr val="0E0E51"/>
                </a:solidFill>
                <a:latin typeface="Times New Roman"/>
                <a:ea typeface="Times New Roman"/>
                <a:cs typeface="Times New Roman"/>
                <a:sym typeface="Times New Roman"/>
              </a:rPr>
              <a:t> </a:t>
            </a:r>
            <a:r>
              <a:rPr lang="en" sz="1100">
                <a:solidFill>
                  <a:srgbClr val="0E0E51"/>
                </a:solidFill>
                <a:latin typeface="Times New Roman"/>
                <a:ea typeface="Times New Roman"/>
                <a:cs typeface="Times New Roman"/>
                <a:sym typeface="Times New Roman"/>
              </a:rPr>
              <a:t>vehicle passage data on highways is pivotal for understanding traffic volumes, which can directly influence toll revenue and the economic viability of toll roads. </a:t>
            </a:r>
            <a:endParaRPr sz="1100">
              <a:solidFill>
                <a:srgbClr val="0E0E51"/>
              </a:solidFill>
              <a:latin typeface="Times New Roman"/>
              <a:ea typeface="Times New Roman"/>
              <a:cs typeface="Times New Roman"/>
              <a:sym typeface="Times New Roman"/>
            </a:endParaRPr>
          </a:p>
          <a:p>
            <a:pPr indent="-115570" lvl="0" marL="137160" rtl="0" algn="l">
              <a:lnSpc>
                <a:spcPct val="100000"/>
              </a:lnSpc>
              <a:spcBef>
                <a:spcPts val="0"/>
              </a:spcBef>
              <a:spcAft>
                <a:spcPts val="0"/>
              </a:spcAft>
              <a:buClr>
                <a:srgbClr val="0E0E51"/>
              </a:buClr>
              <a:buSzPts val="1100"/>
              <a:buFont typeface="Times New Roman"/>
              <a:buChar char="●"/>
            </a:pPr>
            <a:r>
              <a:rPr b="1" lang="en" sz="1100">
                <a:solidFill>
                  <a:srgbClr val="0E0E51"/>
                </a:solidFill>
                <a:latin typeface="Times New Roman"/>
                <a:ea typeface="Times New Roman"/>
                <a:cs typeface="Times New Roman"/>
                <a:sym typeface="Times New Roman"/>
              </a:rPr>
              <a:t>Vehicle Fleet by Vehicle Types</a:t>
            </a:r>
            <a:r>
              <a:rPr lang="en" sz="1100">
                <a:solidFill>
                  <a:srgbClr val="0E0E51"/>
                </a:solidFill>
                <a:latin typeface="Times New Roman"/>
                <a:ea typeface="Times New Roman"/>
                <a:cs typeface="Times New Roman"/>
                <a:sym typeface="Times New Roman"/>
              </a:rPr>
              <a:t>: may be vital in recognizing toll payments potentials and understanding customer behavior patterns, enabling targeted strategies for improving toll collection efficiency across different vehicle segments.</a:t>
            </a:r>
            <a:endParaRPr sz="1100">
              <a:solidFill>
                <a:srgbClr val="0E0E51"/>
              </a:solidFill>
              <a:latin typeface="Times New Roman"/>
              <a:ea typeface="Times New Roman"/>
              <a:cs typeface="Times New Roman"/>
              <a:sym typeface="Times New Roman"/>
            </a:endParaRPr>
          </a:p>
        </p:txBody>
      </p:sp>
      <p:cxnSp>
        <p:nvCxnSpPr>
          <p:cNvPr id="66" name="Google Shape;66;p14"/>
          <p:cNvCxnSpPr/>
          <p:nvPr/>
        </p:nvCxnSpPr>
        <p:spPr>
          <a:xfrm>
            <a:off x="4572000" y="587250"/>
            <a:ext cx="0" cy="4556400"/>
          </a:xfrm>
          <a:prstGeom prst="straightConnector1">
            <a:avLst/>
          </a:prstGeom>
          <a:noFill/>
          <a:ln cap="flat" cmpd="sng" w="19050">
            <a:solidFill>
              <a:srgbClr val="999999"/>
            </a:solidFill>
            <a:prstDash val="dash"/>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p:nvPr/>
        </p:nvSpPr>
        <p:spPr>
          <a:xfrm>
            <a:off x="7386800" y="4749925"/>
            <a:ext cx="12405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Times New Roman"/>
                <a:ea typeface="Times New Roman"/>
                <a:cs typeface="Times New Roman"/>
                <a:sym typeface="Times New Roman"/>
              </a:rPr>
              <a:t>Kris Chen</a:t>
            </a:r>
            <a:endParaRPr>
              <a:solidFill>
                <a:schemeClr val="dk2"/>
              </a:solidFill>
              <a:latin typeface="Times New Roman"/>
              <a:ea typeface="Times New Roman"/>
              <a:cs typeface="Times New Roman"/>
              <a:sym typeface="Times New Roman"/>
            </a:endParaRPr>
          </a:p>
        </p:txBody>
      </p:sp>
      <p:sp>
        <p:nvSpPr>
          <p:cNvPr id="72" name="Google Shape;72;p15"/>
          <p:cNvSpPr txBox="1"/>
          <p:nvPr>
            <p:ph idx="12" type="sldNum"/>
          </p:nvPr>
        </p:nvSpPr>
        <p:spPr>
          <a:xfrm>
            <a:off x="8595308" y="47500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p:cNvSpPr/>
          <p:nvPr/>
        </p:nvSpPr>
        <p:spPr>
          <a:xfrm>
            <a:off x="0" y="0"/>
            <a:ext cx="3662700" cy="29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PART 1. Open Source Data</a:t>
            </a:r>
            <a:endParaRPr>
              <a:latin typeface="Times New Roman"/>
              <a:ea typeface="Times New Roman"/>
              <a:cs typeface="Times New Roman"/>
              <a:sym typeface="Times New Roman"/>
            </a:endParaRPr>
          </a:p>
        </p:txBody>
      </p:sp>
      <p:sp>
        <p:nvSpPr>
          <p:cNvPr id="74" name="Google Shape;74;p15"/>
          <p:cNvSpPr/>
          <p:nvPr/>
        </p:nvSpPr>
        <p:spPr>
          <a:xfrm>
            <a:off x="0" y="293700"/>
            <a:ext cx="5469000" cy="293700"/>
          </a:xfrm>
          <a:prstGeom prst="rect">
            <a:avLst/>
          </a:prstGeom>
          <a:solidFill>
            <a:srgbClr val="E03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1.2 Details of Macroeconomic Data:</a:t>
            </a:r>
            <a:endParaRPr>
              <a:solidFill>
                <a:schemeClr val="lt1"/>
              </a:solidFill>
              <a:latin typeface="Times New Roman"/>
              <a:ea typeface="Times New Roman"/>
              <a:cs typeface="Times New Roman"/>
              <a:sym typeface="Times New Roman"/>
            </a:endParaRPr>
          </a:p>
        </p:txBody>
      </p:sp>
      <p:sp>
        <p:nvSpPr>
          <p:cNvPr id="75" name="Google Shape;75;p15"/>
          <p:cNvSpPr txBox="1"/>
          <p:nvPr>
            <p:ph idx="1" type="body"/>
          </p:nvPr>
        </p:nvSpPr>
        <p:spPr>
          <a:xfrm>
            <a:off x="0" y="587400"/>
            <a:ext cx="4309800" cy="3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E0E51"/>
                </a:solidFill>
                <a:latin typeface="Times New Roman"/>
                <a:ea typeface="Times New Roman"/>
                <a:cs typeface="Times New Roman"/>
                <a:sym typeface="Times New Roman"/>
              </a:rPr>
              <a:t>1. Overall Economic Health</a:t>
            </a:r>
            <a:endParaRPr b="1" sz="1300">
              <a:solidFill>
                <a:srgbClr val="0E0E51"/>
              </a:solidFill>
              <a:latin typeface="Times New Roman"/>
              <a:ea typeface="Times New Roman"/>
              <a:cs typeface="Times New Roman"/>
              <a:sym typeface="Times New Roman"/>
            </a:endParaRPr>
          </a:p>
        </p:txBody>
      </p:sp>
      <p:graphicFrame>
        <p:nvGraphicFramePr>
          <p:cNvPr id="76" name="Google Shape;76;p15"/>
          <p:cNvGraphicFramePr/>
          <p:nvPr/>
        </p:nvGraphicFramePr>
        <p:xfrm>
          <a:off x="179400" y="921300"/>
          <a:ext cx="3000000" cy="3000000"/>
        </p:xfrm>
        <a:graphic>
          <a:graphicData uri="http://schemas.openxmlformats.org/drawingml/2006/table">
            <a:tbl>
              <a:tblPr>
                <a:noFill/>
                <a:tableStyleId>{422D5809-419F-4F76-9368-E866E37230F2}</a:tableStyleId>
              </a:tblPr>
              <a:tblGrid>
                <a:gridCol w="4266325"/>
                <a:gridCol w="579725"/>
                <a:gridCol w="996600"/>
                <a:gridCol w="793750"/>
                <a:gridCol w="2040075"/>
              </a:tblGrid>
              <a:tr h="191575">
                <a:tc>
                  <a:txBody>
                    <a:bodyPr/>
                    <a:lstStyle/>
                    <a:p>
                      <a:pPr indent="0" lvl="0" marL="0" rtl="0" algn="l">
                        <a:spcBef>
                          <a:spcPts val="0"/>
                        </a:spcBef>
                        <a:spcAft>
                          <a:spcPts val="0"/>
                        </a:spcAft>
                        <a:buNone/>
                      </a:pPr>
                      <a:r>
                        <a:rPr b="1" lang="en" sz="900">
                          <a:solidFill>
                            <a:srgbClr val="0E0E51"/>
                          </a:solidFill>
                          <a:latin typeface="Times New Roman"/>
                          <a:ea typeface="Times New Roman"/>
                          <a:cs typeface="Times New Roman"/>
                          <a:sym typeface="Times New Roman"/>
                        </a:rPr>
                        <a:t>GDP Indicators </a:t>
                      </a:r>
                      <a:endParaRPr b="1"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900">
                          <a:solidFill>
                            <a:srgbClr val="0E0E51"/>
                          </a:solidFill>
                          <a:latin typeface="Times New Roman"/>
                          <a:ea typeface="Times New Roman"/>
                          <a:cs typeface="Times New Roman"/>
                          <a:sym typeface="Times New Roman"/>
                        </a:rPr>
                        <a:t>Scope</a:t>
                      </a:r>
                      <a:endParaRPr b="1"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900">
                          <a:solidFill>
                            <a:srgbClr val="0E0E51"/>
                          </a:solidFill>
                          <a:latin typeface="Times New Roman"/>
                          <a:ea typeface="Times New Roman"/>
                          <a:cs typeface="Times New Roman"/>
                          <a:sym typeface="Times New Roman"/>
                        </a:rPr>
                        <a:t>Timeframe</a:t>
                      </a:r>
                      <a:endParaRPr b="1"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900">
                          <a:solidFill>
                            <a:srgbClr val="0E0E51"/>
                          </a:solidFill>
                          <a:latin typeface="Times New Roman"/>
                          <a:ea typeface="Times New Roman"/>
                          <a:cs typeface="Times New Roman"/>
                          <a:sym typeface="Times New Roman"/>
                        </a:rPr>
                        <a:t>Frequency</a:t>
                      </a:r>
                      <a:endParaRPr b="1"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900">
                          <a:solidFill>
                            <a:srgbClr val="0E0E51"/>
                          </a:solidFill>
                          <a:latin typeface="Times New Roman"/>
                          <a:ea typeface="Times New Roman"/>
                          <a:cs typeface="Times New Roman"/>
                          <a:sym typeface="Times New Roman"/>
                        </a:rPr>
                        <a:t>Source</a:t>
                      </a:r>
                      <a:endParaRPr b="1"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solidFill>
                      <a:srgbClr val="CCCCCC"/>
                    </a:solidFill>
                  </a:tcPr>
                </a:tc>
              </a:tr>
              <a:tr h="191575">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GDP, current prices (billions of pesos) </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Chile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1997-2023</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Quarterly </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Central Bank of Chile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r>
              <a:tr h="191575">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GDP, current prices (billions of U.S. dollars; </a:t>
                      </a:r>
                      <a:r>
                        <a:rPr lang="en" sz="900">
                          <a:solidFill>
                            <a:srgbClr val="0E0E51"/>
                          </a:solidFill>
                          <a:latin typeface="Times New Roman"/>
                          <a:ea typeface="Times New Roman"/>
                          <a:cs typeface="Times New Roman"/>
                          <a:sym typeface="Times New Roman"/>
                        </a:rPr>
                        <a:t>PPP; billions of international dollars</a:t>
                      </a:r>
                      <a:r>
                        <a:rPr lang="en" sz="900">
                          <a:solidFill>
                            <a:srgbClr val="0E0E51"/>
                          </a:solidFill>
                          <a:latin typeface="Times New Roman"/>
                          <a:ea typeface="Times New Roman"/>
                          <a:cs typeface="Times New Roman"/>
                          <a:sym typeface="Times New Roman"/>
                        </a:rPr>
                        <a:t>)</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Chile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2018-2028E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Annually</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International Monetary Fund </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r>
              <a:tr h="192950">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GDP per capita, current prices (PPP; international dollars per capita)</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Chile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2018-2028E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Annually</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International Monetary Fund</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r>
              <a:tr h="191575">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Real GDP growth (annual percent change)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Chile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2018-2028E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Annually</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International Monetary Fund</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r>
              <a:tr h="192950">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GDP by economic activity (sectors), current prices, reference 2018 (billions of pesos)</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Santiago</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2013-2022</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Annually</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Central Bank of Chile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r>
            </a:tbl>
          </a:graphicData>
        </a:graphic>
      </p:graphicFrame>
      <p:graphicFrame>
        <p:nvGraphicFramePr>
          <p:cNvPr id="77" name="Google Shape;77;p15"/>
          <p:cNvGraphicFramePr/>
          <p:nvPr/>
        </p:nvGraphicFramePr>
        <p:xfrm>
          <a:off x="179400" y="2164750"/>
          <a:ext cx="3000000" cy="3000000"/>
        </p:xfrm>
        <a:graphic>
          <a:graphicData uri="http://schemas.openxmlformats.org/drawingml/2006/table">
            <a:tbl>
              <a:tblPr>
                <a:noFill/>
                <a:tableStyleId>{422D5809-419F-4F76-9368-E866E37230F2}</a:tableStyleId>
              </a:tblPr>
              <a:tblGrid>
                <a:gridCol w="4266325"/>
                <a:gridCol w="579725"/>
                <a:gridCol w="996600"/>
                <a:gridCol w="793750"/>
                <a:gridCol w="2040075"/>
              </a:tblGrid>
              <a:tr h="192100">
                <a:tc>
                  <a:txBody>
                    <a:bodyPr/>
                    <a:lstStyle/>
                    <a:p>
                      <a:pPr indent="0" lvl="0" marL="0" rtl="0" algn="l">
                        <a:spcBef>
                          <a:spcPts val="0"/>
                        </a:spcBef>
                        <a:spcAft>
                          <a:spcPts val="0"/>
                        </a:spcAft>
                        <a:buNone/>
                      </a:pPr>
                      <a:r>
                        <a:rPr b="1" lang="en" sz="900">
                          <a:solidFill>
                            <a:srgbClr val="0E0E51"/>
                          </a:solidFill>
                          <a:latin typeface="Times New Roman"/>
                          <a:ea typeface="Times New Roman"/>
                          <a:cs typeface="Times New Roman"/>
                          <a:sym typeface="Times New Roman"/>
                        </a:rPr>
                        <a:t>Unemployment </a:t>
                      </a:r>
                      <a:endParaRPr b="1"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900">
                          <a:solidFill>
                            <a:srgbClr val="0E0E51"/>
                          </a:solidFill>
                          <a:latin typeface="Times New Roman"/>
                          <a:ea typeface="Times New Roman"/>
                          <a:cs typeface="Times New Roman"/>
                          <a:sym typeface="Times New Roman"/>
                        </a:rPr>
                        <a:t>Scope</a:t>
                      </a:r>
                      <a:endParaRPr b="1"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900">
                          <a:solidFill>
                            <a:srgbClr val="0E0E51"/>
                          </a:solidFill>
                          <a:latin typeface="Times New Roman"/>
                          <a:ea typeface="Times New Roman"/>
                          <a:cs typeface="Times New Roman"/>
                          <a:sym typeface="Times New Roman"/>
                        </a:rPr>
                        <a:t>Timeframe</a:t>
                      </a:r>
                      <a:endParaRPr b="1"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900">
                          <a:solidFill>
                            <a:srgbClr val="0E0E51"/>
                          </a:solidFill>
                          <a:latin typeface="Times New Roman"/>
                          <a:ea typeface="Times New Roman"/>
                          <a:cs typeface="Times New Roman"/>
                          <a:sym typeface="Times New Roman"/>
                        </a:rPr>
                        <a:t>Frequency</a:t>
                      </a:r>
                      <a:endParaRPr b="1"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900">
                          <a:solidFill>
                            <a:srgbClr val="0E0E51"/>
                          </a:solidFill>
                          <a:latin typeface="Times New Roman"/>
                          <a:ea typeface="Times New Roman"/>
                          <a:cs typeface="Times New Roman"/>
                          <a:sym typeface="Times New Roman"/>
                        </a:rPr>
                        <a:t>Source</a:t>
                      </a:r>
                      <a:endParaRPr b="1"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solidFill>
                      <a:srgbClr val="CCCCCC"/>
                    </a:solidFill>
                  </a:tcPr>
                </a:tc>
              </a:tr>
              <a:tr h="191975">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Unemployment rate (percent) </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Chile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1980-2028E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Annually</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International Monetary Fund</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r>
              <a:tr h="191975">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Unemployment rate (percent) </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Santiago</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1980-2023</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Monthly</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CEIC (paid data source) </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r>
            </a:tbl>
          </a:graphicData>
        </a:graphic>
      </p:graphicFrame>
      <p:sp>
        <p:nvSpPr>
          <p:cNvPr id="78" name="Google Shape;78;p15"/>
          <p:cNvSpPr txBox="1"/>
          <p:nvPr>
            <p:ph idx="1" type="body"/>
          </p:nvPr>
        </p:nvSpPr>
        <p:spPr>
          <a:xfrm>
            <a:off x="0" y="2740838"/>
            <a:ext cx="4309800" cy="3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E0E51"/>
                </a:solidFill>
                <a:latin typeface="Times New Roman"/>
                <a:ea typeface="Times New Roman"/>
                <a:cs typeface="Times New Roman"/>
                <a:sym typeface="Times New Roman"/>
              </a:rPr>
              <a:t>2</a:t>
            </a:r>
            <a:r>
              <a:rPr b="1" lang="en" sz="1200">
                <a:solidFill>
                  <a:srgbClr val="0E0E51"/>
                </a:solidFill>
                <a:latin typeface="Times New Roman"/>
                <a:ea typeface="Times New Roman"/>
                <a:cs typeface="Times New Roman"/>
                <a:sym typeface="Times New Roman"/>
              </a:rPr>
              <a:t>. Inflation</a:t>
            </a:r>
            <a:endParaRPr b="1" sz="1300">
              <a:solidFill>
                <a:srgbClr val="0E0E51"/>
              </a:solidFill>
              <a:latin typeface="Times New Roman"/>
              <a:ea typeface="Times New Roman"/>
              <a:cs typeface="Times New Roman"/>
              <a:sym typeface="Times New Roman"/>
            </a:endParaRPr>
          </a:p>
        </p:txBody>
      </p:sp>
      <p:graphicFrame>
        <p:nvGraphicFramePr>
          <p:cNvPr id="79" name="Google Shape;79;p15"/>
          <p:cNvGraphicFramePr/>
          <p:nvPr/>
        </p:nvGraphicFramePr>
        <p:xfrm>
          <a:off x="179400" y="3108925"/>
          <a:ext cx="3000000" cy="3000000"/>
        </p:xfrm>
        <a:graphic>
          <a:graphicData uri="http://schemas.openxmlformats.org/drawingml/2006/table">
            <a:tbl>
              <a:tblPr>
                <a:noFill/>
                <a:tableStyleId>{422D5809-419F-4F76-9368-E866E37230F2}</a:tableStyleId>
              </a:tblPr>
              <a:tblGrid>
                <a:gridCol w="4266325"/>
                <a:gridCol w="579725"/>
                <a:gridCol w="996600"/>
                <a:gridCol w="793750"/>
                <a:gridCol w="2040075"/>
              </a:tblGrid>
              <a:tr h="180600">
                <a:tc>
                  <a:txBody>
                    <a:bodyPr/>
                    <a:lstStyle/>
                    <a:p>
                      <a:pPr indent="0" lvl="0" marL="0" rtl="0" algn="l">
                        <a:spcBef>
                          <a:spcPts val="0"/>
                        </a:spcBef>
                        <a:spcAft>
                          <a:spcPts val="0"/>
                        </a:spcAft>
                        <a:buNone/>
                      </a:pPr>
                      <a:r>
                        <a:rPr b="1" lang="en" sz="900">
                          <a:solidFill>
                            <a:srgbClr val="0E0E51"/>
                          </a:solidFill>
                          <a:latin typeface="Times New Roman"/>
                          <a:ea typeface="Times New Roman"/>
                          <a:cs typeface="Times New Roman"/>
                          <a:sym typeface="Times New Roman"/>
                        </a:rPr>
                        <a:t>Inflation Indicator </a:t>
                      </a:r>
                      <a:endParaRPr b="1"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900">
                          <a:solidFill>
                            <a:srgbClr val="0E0E51"/>
                          </a:solidFill>
                          <a:latin typeface="Times New Roman"/>
                          <a:ea typeface="Times New Roman"/>
                          <a:cs typeface="Times New Roman"/>
                          <a:sym typeface="Times New Roman"/>
                        </a:rPr>
                        <a:t>Scope</a:t>
                      </a:r>
                      <a:endParaRPr b="1"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900">
                          <a:solidFill>
                            <a:srgbClr val="0E0E51"/>
                          </a:solidFill>
                          <a:latin typeface="Times New Roman"/>
                          <a:ea typeface="Times New Roman"/>
                          <a:cs typeface="Times New Roman"/>
                          <a:sym typeface="Times New Roman"/>
                        </a:rPr>
                        <a:t>Timeframe</a:t>
                      </a:r>
                      <a:endParaRPr b="1"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900">
                          <a:solidFill>
                            <a:srgbClr val="0E0E51"/>
                          </a:solidFill>
                          <a:latin typeface="Times New Roman"/>
                          <a:ea typeface="Times New Roman"/>
                          <a:cs typeface="Times New Roman"/>
                          <a:sym typeface="Times New Roman"/>
                        </a:rPr>
                        <a:t>Frequency</a:t>
                      </a:r>
                      <a:endParaRPr b="1"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900">
                          <a:solidFill>
                            <a:srgbClr val="0E0E51"/>
                          </a:solidFill>
                          <a:latin typeface="Times New Roman"/>
                          <a:ea typeface="Times New Roman"/>
                          <a:cs typeface="Times New Roman"/>
                          <a:sym typeface="Times New Roman"/>
                        </a:rPr>
                        <a:t>Source</a:t>
                      </a:r>
                      <a:endParaRPr b="1"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solidFill>
                      <a:srgbClr val="CCCCCC"/>
                    </a:solidFill>
                  </a:tcPr>
                </a:tc>
              </a:tr>
              <a:tr h="220575">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CPI, CPI without volatiles and volatile CPI, base 2023=100, index, spliced ​​information</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Chile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1998-2024</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Monthly</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Central Bank of Chile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r>
              <a:tr h="180600">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Inflation rate, average consumer prices (annual % change)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Chile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1980-2028E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Annually</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International Monetary Fund </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r>
              <a:tr h="180600">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Inflation, GDP deflator (annual %)</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Chile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1961-2022</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Annually</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The World Bank</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r>
              <a:tr h="180600">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Implied PPP conversion rate (national currency per international dollar)</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Chile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1980-2028E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Annually</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International Monetary Fund </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r>
              <a:tr h="220575">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Transportation Cost Index (TCI), national coverage - base year 2018, analytical indices</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Chile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2019-2023</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Monthly </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The National Statistics Institute of Chile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r>
              <a:tr h="180600">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Supermarket sales index (ISUP) at constant prices, index, 2018=100</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Santiago</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2014-2023</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Annually </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Central Bank of Chile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p:nvPr/>
        </p:nvSpPr>
        <p:spPr>
          <a:xfrm>
            <a:off x="7386800" y="4749925"/>
            <a:ext cx="12405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Times New Roman"/>
                <a:ea typeface="Times New Roman"/>
                <a:cs typeface="Times New Roman"/>
                <a:sym typeface="Times New Roman"/>
              </a:rPr>
              <a:t>Kris Chen</a:t>
            </a:r>
            <a:endParaRPr>
              <a:solidFill>
                <a:schemeClr val="dk2"/>
              </a:solidFill>
              <a:latin typeface="Times New Roman"/>
              <a:ea typeface="Times New Roman"/>
              <a:cs typeface="Times New Roman"/>
              <a:sym typeface="Times New Roman"/>
            </a:endParaRPr>
          </a:p>
        </p:txBody>
      </p:sp>
      <p:sp>
        <p:nvSpPr>
          <p:cNvPr id="85" name="Google Shape;85;p16"/>
          <p:cNvSpPr txBox="1"/>
          <p:nvPr>
            <p:ph idx="12" type="sldNum"/>
          </p:nvPr>
        </p:nvSpPr>
        <p:spPr>
          <a:xfrm>
            <a:off x="8595308" y="47500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6" name="Google Shape;86;p16"/>
          <p:cNvSpPr/>
          <p:nvPr/>
        </p:nvSpPr>
        <p:spPr>
          <a:xfrm>
            <a:off x="0" y="0"/>
            <a:ext cx="3662700" cy="29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PART 1. Open Source Data</a:t>
            </a:r>
            <a:endParaRPr>
              <a:latin typeface="Times New Roman"/>
              <a:ea typeface="Times New Roman"/>
              <a:cs typeface="Times New Roman"/>
              <a:sym typeface="Times New Roman"/>
            </a:endParaRPr>
          </a:p>
        </p:txBody>
      </p:sp>
      <p:sp>
        <p:nvSpPr>
          <p:cNvPr id="87" name="Google Shape;87;p16"/>
          <p:cNvSpPr/>
          <p:nvPr/>
        </p:nvSpPr>
        <p:spPr>
          <a:xfrm>
            <a:off x="0" y="293700"/>
            <a:ext cx="5469000" cy="293700"/>
          </a:xfrm>
          <a:prstGeom prst="rect">
            <a:avLst/>
          </a:prstGeom>
          <a:solidFill>
            <a:srgbClr val="E03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1.2 Details of Macroeconomic Data:</a:t>
            </a:r>
            <a:endParaRPr>
              <a:solidFill>
                <a:schemeClr val="lt1"/>
              </a:solidFill>
              <a:latin typeface="Times New Roman"/>
              <a:ea typeface="Times New Roman"/>
              <a:cs typeface="Times New Roman"/>
              <a:sym typeface="Times New Roman"/>
            </a:endParaRPr>
          </a:p>
        </p:txBody>
      </p:sp>
      <p:sp>
        <p:nvSpPr>
          <p:cNvPr id="88" name="Google Shape;88;p16"/>
          <p:cNvSpPr txBox="1"/>
          <p:nvPr>
            <p:ph idx="1" type="body"/>
          </p:nvPr>
        </p:nvSpPr>
        <p:spPr>
          <a:xfrm>
            <a:off x="0" y="587400"/>
            <a:ext cx="4309800" cy="3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E0E51"/>
                </a:solidFill>
                <a:latin typeface="Times New Roman"/>
                <a:ea typeface="Times New Roman"/>
                <a:cs typeface="Times New Roman"/>
                <a:sym typeface="Times New Roman"/>
              </a:rPr>
              <a:t>3</a:t>
            </a:r>
            <a:r>
              <a:rPr b="1" lang="en" sz="1200">
                <a:solidFill>
                  <a:srgbClr val="0E0E51"/>
                </a:solidFill>
                <a:latin typeface="Times New Roman"/>
                <a:ea typeface="Times New Roman"/>
                <a:cs typeface="Times New Roman"/>
                <a:sym typeface="Times New Roman"/>
              </a:rPr>
              <a:t>. Household Conditions</a:t>
            </a:r>
            <a:endParaRPr b="1" sz="1300">
              <a:solidFill>
                <a:srgbClr val="0E0E51"/>
              </a:solidFill>
              <a:latin typeface="Times New Roman"/>
              <a:ea typeface="Times New Roman"/>
              <a:cs typeface="Times New Roman"/>
              <a:sym typeface="Times New Roman"/>
            </a:endParaRPr>
          </a:p>
        </p:txBody>
      </p:sp>
      <p:sp>
        <p:nvSpPr>
          <p:cNvPr id="89" name="Google Shape;89;p16"/>
          <p:cNvSpPr txBox="1"/>
          <p:nvPr>
            <p:ph idx="1" type="body"/>
          </p:nvPr>
        </p:nvSpPr>
        <p:spPr>
          <a:xfrm>
            <a:off x="0" y="1509925"/>
            <a:ext cx="4309800" cy="3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E0E51"/>
                </a:solidFill>
                <a:latin typeface="Times New Roman"/>
                <a:ea typeface="Times New Roman"/>
                <a:cs typeface="Times New Roman"/>
                <a:sym typeface="Times New Roman"/>
              </a:rPr>
              <a:t>4</a:t>
            </a:r>
            <a:r>
              <a:rPr b="1" lang="en" sz="1200">
                <a:solidFill>
                  <a:srgbClr val="0E0E51"/>
                </a:solidFill>
                <a:latin typeface="Times New Roman"/>
                <a:ea typeface="Times New Roman"/>
                <a:cs typeface="Times New Roman"/>
                <a:sym typeface="Times New Roman"/>
              </a:rPr>
              <a:t>. Traffic &amp; Vehicles</a:t>
            </a:r>
            <a:endParaRPr b="1" sz="1300">
              <a:solidFill>
                <a:srgbClr val="0E0E51"/>
              </a:solidFill>
              <a:latin typeface="Times New Roman"/>
              <a:ea typeface="Times New Roman"/>
              <a:cs typeface="Times New Roman"/>
              <a:sym typeface="Times New Roman"/>
            </a:endParaRPr>
          </a:p>
        </p:txBody>
      </p:sp>
      <p:graphicFrame>
        <p:nvGraphicFramePr>
          <p:cNvPr id="90" name="Google Shape;90;p16"/>
          <p:cNvGraphicFramePr/>
          <p:nvPr/>
        </p:nvGraphicFramePr>
        <p:xfrm>
          <a:off x="179400" y="915538"/>
          <a:ext cx="3000000" cy="3000000"/>
        </p:xfrm>
        <a:graphic>
          <a:graphicData uri="http://schemas.openxmlformats.org/drawingml/2006/table">
            <a:tbl>
              <a:tblPr>
                <a:noFill/>
                <a:tableStyleId>{422D5809-419F-4F76-9368-E866E37230F2}</a:tableStyleId>
              </a:tblPr>
              <a:tblGrid>
                <a:gridCol w="4266325"/>
                <a:gridCol w="579725"/>
                <a:gridCol w="996600"/>
                <a:gridCol w="793750"/>
                <a:gridCol w="2040050"/>
              </a:tblGrid>
              <a:tr h="198125">
                <a:tc>
                  <a:txBody>
                    <a:bodyPr/>
                    <a:lstStyle/>
                    <a:p>
                      <a:pPr indent="0" lvl="0" marL="0" rtl="0" algn="l">
                        <a:spcBef>
                          <a:spcPts val="0"/>
                        </a:spcBef>
                        <a:spcAft>
                          <a:spcPts val="0"/>
                        </a:spcAft>
                        <a:buNone/>
                      </a:pPr>
                      <a:r>
                        <a:rPr b="1" lang="en" sz="900">
                          <a:solidFill>
                            <a:srgbClr val="0E0E51"/>
                          </a:solidFill>
                          <a:latin typeface="Times New Roman"/>
                          <a:ea typeface="Times New Roman"/>
                          <a:cs typeface="Times New Roman"/>
                          <a:sym typeface="Times New Roman"/>
                        </a:rPr>
                        <a:t>Household</a:t>
                      </a:r>
                      <a:endParaRPr b="1"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900">
                          <a:solidFill>
                            <a:srgbClr val="0E0E51"/>
                          </a:solidFill>
                          <a:latin typeface="Times New Roman"/>
                          <a:ea typeface="Times New Roman"/>
                          <a:cs typeface="Times New Roman"/>
                          <a:sym typeface="Times New Roman"/>
                        </a:rPr>
                        <a:t>Scope</a:t>
                      </a:r>
                      <a:endParaRPr b="1"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900">
                          <a:solidFill>
                            <a:srgbClr val="0E0E51"/>
                          </a:solidFill>
                          <a:latin typeface="Times New Roman"/>
                          <a:ea typeface="Times New Roman"/>
                          <a:cs typeface="Times New Roman"/>
                          <a:sym typeface="Times New Roman"/>
                        </a:rPr>
                        <a:t>Timeframe</a:t>
                      </a:r>
                      <a:endParaRPr b="1"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900">
                          <a:solidFill>
                            <a:srgbClr val="0E0E51"/>
                          </a:solidFill>
                          <a:latin typeface="Times New Roman"/>
                          <a:ea typeface="Times New Roman"/>
                          <a:cs typeface="Times New Roman"/>
                          <a:sym typeface="Times New Roman"/>
                        </a:rPr>
                        <a:t>Frequency</a:t>
                      </a:r>
                      <a:endParaRPr b="1"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900">
                          <a:solidFill>
                            <a:srgbClr val="0E0E51"/>
                          </a:solidFill>
                          <a:latin typeface="Times New Roman"/>
                          <a:ea typeface="Times New Roman"/>
                          <a:cs typeface="Times New Roman"/>
                          <a:sym typeface="Times New Roman"/>
                        </a:rPr>
                        <a:t>Source</a:t>
                      </a:r>
                      <a:endParaRPr b="1"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solidFill>
                      <a:srgbClr val="CCCCCC"/>
                    </a:solidFill>
                  </a:tcPr>
                </a:tc>
              </a:tr>
              <a:tr h="198125">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Annual national disposable income, net saving, lending and borrowing, in millions of Peso</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Chile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2019-2022</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Annually</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OECD Stats</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r>
              <a:tr h="198125">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Household debt, loans and debt securities (% of GDP)</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Chile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2002-2022</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Annually</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International Monetary Fund</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r>
            </a:tbl>
          </a:graphicData>
        </a:graphic>
      </p:graphicFrame>
      <p:graphicFrame>
        <p:nvGraphicFramePr>
          <p:cNvPr id="91" name="Google Shape;91;p16"/>
          <p:cNvGraphicFramePr/>
          <p:nvPr/>
        </p:nvGraphicFramePr>
        <p:xfrm>
          <a:off x="179400" y="1838038"/>
          <a:ext cx="3000000" cy="3000000"/>
        </p:xfrm>
        <a:graphic>
          <a:graphicData uri="http://schemas.openxmlformats.org/drawingml/2006/table">
            <a:tbl>
              <a:tblPr>
                <a:noFill/>
                <a:tableStyleId>{422D5809-419F-4F76-9368-E866E37230F2}</a:tableStyleId>
              </a:tblPr>
              <a:tblGrid>
                <a:gridCol w="4266325"/>
                <a:gridCol w="579725"/>
                <a:gridCol w="996600"/>
                <a:gridCol w="793750"/>
                <a:gridCol w="2040050"/>
              </a:tblGrid>
              <a:tr h="210100">
                <a:tc>
                  <a:txBody>
                    <a:bodyPr/>
                    <a:lstStyle/>
                    <a:p>
                      <a:pPr indent="0" lvl="0" marL="0" rtl="0" algn="l">
                        <a:spcBef>
                          <a:spcPts val="0"/>
                        </a:spcBef>
                        <a:spcAft>
                          <a:spcPts val="0"/>
                        </a:spcAft>
                        <a:buNone/>
                      </a:pPr>
                      <a:r>
                        <a:rPr b="1" lang="en" sz="900">
                          <a:solidFill>
                            <a:srgbClr val="0E0E51"/>
                          </a:solidFill>
                          <a:latin typeface="Times New Roman"/>
                          <a:ea typeface="Times New Roman"/>
                          <a:cs typeface="Times New Roman"/>
                          <a:sym typeface="Times New Roman"/>
                        </a:rPr>
                        <a:t>Drivers, Vehicles, and Traffic Info</a:t>
                      </a:r>
                      <a:endParaRPr b="1"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900">
                          <a:solidFill>
                            <a:srgbClr val="0E0E51"/>
                          </a:solidFill>
                          <a:latin typeface="Times New Roman"/>
                          <a:ea typeface="Times New Roman"/>
                          <a:cs typeface="Times New Roman"/>
                          <a:sym typeface="Times New Roman"/>
                        </a:rPr>
                        <a:t>Scope</a:t>
                      </a:r>
                      <a:endParaRPr b="1"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900">
                          <a:solidFill>
                            <a:srgbClr val="0E0E51"/>
                          </a:solidFill>
                          <a:latin typeface="Times New Roman"/>
                          <a:ea typeface="Times New Roman"/>
                          <a:cs typeface="Times New Roman"/>
                          <a:sym typeface="Times New Roman"/>
                        </a:rPr>
                        <a:t>Timeframe</a:t>
                      </a:r>
                      <a:endParaRPr b="1"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900">
                          <a:solidFill>
                            <a:srgbClr val="0E0E51"/>
                          </a:solidFill>
                          <a:latin typeface="Times New Roman"/>
                          <a:ea typeface="Times New Roman"/>
                          <a:cs typeface="Times New Roman"/>
                          <a:sym typeface="Times New Roman"/>
                        </a:rPr>
                        <a:t>Frequency</a:t>
                      </a:r>
                      <a:endParaRPr b="1"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900">
                          <a:solidFill>
                            <a:srgbClr val="0E0E51"/>
                          </a:solidFill>
                          <a:latin typeface="Times New Roman"/>
                          <a:ea typeface="Times New Roman"/>
                          <a:cs typeface="Times New Roman"/>
                          <a:sym typeface="Times New Roman"/>
                        </a:rPr>
                        <a:t>Source</a:t>
                      </a:r>
                      <a:endParaRPr b="1"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solidFill>
                      <a:srgbClr val="CCCCCC"/>
                    </a:solidFill>
                  </a:tcPr>
                </a:tc>
              </a:tr>
              <a:tr h="229400">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Number of driver's licenses processed (by class, type of processing, age, sex, and region)</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Chile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2011-2022</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Annually</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The National Statistics Institute of Chile </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r>
              <a:tr h="210100">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Passage of vehicles through toll plazas and interurban highway gantries, units</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Santiago </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2014-2023</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Annually</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Central Bank of Chile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r>
              <a:tr h="210100">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Passage of vehicles through urban highway portals, units</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Santiago </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2014-2023</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Annually</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Central Bank of Chile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r>
              <a:tr h="210100">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Fleet / Park of taxi, buses, minibus, school bus, units</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Santiago </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2014-2023</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Annually</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E0E51"/>
                          </a:solidFill>
                          <a:latin typeface="Times New Roman"/>
                          <a:ea typeface="Times New Roman"/>
                          <a:cs typeface="Times New Roman"/>
                          <a:sym typeface="Times New Roman"/>
                        </a:rPr>
                        <a:t>Central Bank of Chile</a:t>
                      </a:r>
                      <a:endParaRPr sz="900">
                        <a:solidFill>
                          <a:srgbClr val="0E0E51"/>
                        </a:solidFill>
                        <a:latin typeface="Times New Roman"/>
                        <a:ea typeface="Times New Roman"/>
                        <a:cs typeface="Times New Roman"/>
                        <a:sym typeface="Times New Roman"/>
                      </a:endParaRPr>
                    </a:p>
                  </a:txBody>
                  <a:tcPr marT="27425" marB="27425" marR="45700" marL="45700">
                    <a:lnL cap="flat" cmpd="sng" w="9525">
                      <a:solidFill>
                        <a:srgbClr val="0E0E51"/>
                      </a:solidFill>
                      <a:prstDash val="solid"/>
                      <a:round/>
                      <a:headEnd len="sm" w="sm" type="none"/>
                      <a:tailEnd len="sm" w="sm" type="none"/>
                    </a:lnL>
                    <a:lnR cap="flat" cmpd="sng" w="9525">
                      <a:solidFill>
                        <a:srgbClr val="0E0E51"/>
                      </a:solidFill>
                      <a:prstDash val="solid"/>
                      <a:round/>
                      <a:headEnd len="sm" w="sm" type="none"/>
                      <a:tailEnd len="sm" w="sm" type="none"/>
                    </a:lnR>
                    <a:lnT cap="flat" cmpd="sng" w="9525">
                      <a:solidFill>
                        <a:srgbClr val="0E0E51"/>
                      </a:solidFill>
                      <a:prstDash val="solid"/>
                      <a:round/>
                      <a:headEnd len="sm" w="sm" type="none"/>
                      <a:tailEnd len="sm" w="sm" type="none"/>
                    </a:lnT>
                    <a:lnB cap="flat" cmpd="sng" w="9525">
                      <a:solidFill>
                        <a:srgbClr val="0E0E51"/>
                      </a:solidFill>
                      <a:prstDash val="solid"/>
                      <a:round/>
                      <a:headEnd len="sm" w="sm" type="none"/>
                      <a:tailEnd len="sm" w="sm" type="none"/>
                    </a:lnB>
                  </a:tcPr>
                </a:tc>
              </a:tr>
            </a:tbl>
          </a:graphicData>
        </a:graphic>
      </p:graphicFrame>
      <p:sp>
        <p:nvSpPr>
          <p:cNvPr id="92" name="Google Shape;92;p16"/>
          <p:cNvSpPr txBox="1"/>
          <p:nvPr>
            <p:ph idx="1" type="body"/>
          </p:nvPr>
        </p:nvSpPr>
        <p:spPr>
          <a:xfrm>
            <a:off x="0" y="2966200"/>
            <a:ext cx="4309800" cy="3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E0E51"/>
                </a:solidFill>
                <a:latin typeface="Times New Roman"/>
                <a:ea typeface="Times New Roman"/>
                <a:cs typeface="Times New Roman"/>
                <a:sym typeface="Times New Roman"/>
              </a:rPr>
              <a:t>Additional Information:</a:t>
            </a:r>
            <a:endParaRPr b="1" sz="1300">
              <a:solidFill>
                <a:srgbClr val="0E0E51"/>
              </a:solidFill>
              <a:latin typeface="Times New Roman"/>
              <a:ea typeface="Times New Roman"/>
              <a:cs typeface="Times New Roman"/>
              <a:sym typeface="Times New Roman"/>
            </a:endParaRPr>
          </a:p>
        </p:txBody>
      </p:sp>
      <p:sp>
        <p:nvSpPr>
          <p:cNvPr id="93" name="Google Shape;93;p16"/>
          <p:cNvSpPr txBox="1"/>
          <p:nvPr>
            <p:ph idx="1" type="body"/>
          </p:nvPr>
        </p:nvSpPr>
        <p:spPr>
          <a:xfrm>
            <a:off x="179400" y="3300100"/>
            <a:ext cx="8415900" cy="1407600"/>
          </a:xfrm>
          <a:prstGeom prst="rect">
            <a:avLst/>
          </a:prstGeom>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Clr>
                <a:srgbClr val="0E0E51"/>
              </a:buClr>
              <a:buSzPts val="1200"/>
              <a:buFont typeface="Times New Roman"/>
              <a:buChar char="●"/>
            </a:pPr>
            <a:r>
              <a:rPr b="1" lang="en" sz="1200">
                <a:solidFill>
                  <a:srgbClr val="0E0E51"/>
                </a:solidFill>
                <a:latin typeface="Times New Roman"/>
                <a:ea typeface="Times New Roman"/>
                <a:cs typeface="Times New Roman"/>
                <a:sym typeface="Times New Roman"/>
              </a:rPr>
              <a:t>Timeframe Concern: </a:t>
            </a:r>
            <a:r>
              <a:rPr lang="en" sz="1200">
                <a:solidFill>
                  <a:srgbClr val="0E0E51"/>
                </a:solidFill>
                <a:latin typeface="Times New Roman"/>
                <a:ea typeface="Times New Roman"/>
                <a:cs typeface="Times New Roman"/>
                <a:sym typeface="Times New Roman"/>
              </a:rPr>
              <a:t>most of the datasets we've discovered are updated through the end of 2023, although some only have data updated through 2022. Due to the varying update schedules and the differences in how outdated certain datasets are, we will need to manually update them for future use, for the selected data type(s)</a:t>
            </a:r>
            <a:endParaRPr sz="1200">
              <a:solidFill>
                <a:srgbClr val="0E0E5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E0E51"/>
              </a:buClr>
              <a:buSzPts val="1200"/>
              <a:buFont typeface="Times New Roman"/>
              <a:buChar char="●"/>
            </a:pPr>
            <a:r>
              <a:rPr b="1" lang="en" sz="1200">
                <a:solidFill>
                  <a:srgbClr val="0E0E51"/>
                </a:solidFill>
                <a:latin typeface="Times New Roman"/>
                <a:ea typeface="Times New Roman"/>
                <a:cs typeface="Times New Roman"/>
                <a:sym typeface="Times New Roman"/>
              </a:rPr>
              <a:t>API options:</a:t>
            </a:r>
            <a:r>
              <a:rPr lang="en" sz="1200">
                <a:solidFill>
                  <a:srgbClr val="0E0E51"/>
                </a:solidFill>
                <a:latin typeface="Times New Roman"/>
                <a:ea typeface="Times New Roman"/>
                <a:cs typeface="Times New Roman"/>
                <a:sym typeface="Times New Roman"/>
              </a:rPr>
              <a:t> there are some API options to link with external database. For data from the International Monetary Fund (IMF), there's a free API (v1) with limited documentation. For broader macroeconomic data, services like Trading Economics offer APIs, but these usually require a subscription</a:t>
            </a:r>
            <a:endParaRPr sz="1200">
              <a:solidFill>
                <a:srgbClr val="0E0E5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p:nvPr/>
        </p:nvSpPr>
        <p:spPr>
          <a:xfrm>
            <a:off x="4572000" y="2102150"/>
            <a:ext cx="4572000" cy="29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p:txBody>
      </p:sp>
      <p:sp>
        <p:nvSpPr>
          <p:cNvPr id="99" name="Google Shape;99;p17"/>
          <p:cNvSpPr/>
          <p:nvPr/>
        </p:nvSpPr>
        <p:spPr>
          <a:xfrm>
            <a:off x="4572000" y="587400"/>
            <a:ext cx="4572000" cy="29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p:txBody>
      </p:sp>
      <p:sp>
        <p:nvSpPr>
          <p:cNvPr id="100" name="Google Shape;100;p17"/>
          <p:cNvSpPr/>
          <p:nvPr/>
        </p:nvSpPr>
        <p:spPr>
          <a:xfrm>
            <a:off x="0" y="587400"/>
            <a:ext cx="4572000" cy="29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p:txBody>
      </p:sp>
      <p:sp>
        <p:nvSpPr>
          <p:cNvPr id="101" name="Google Shape;101;p17"/>
          <p:cNvSpPr/>
          <p:nvPr/>
        </p:nvSpPr>
        <p:spPr>
          <a:xfrm>
            <a:off x="7386800" y="4749925"/>
            <a:ext cx="12405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Michelle Peng</a:t>
            </a:r>
            <a:endParaRPr>
              <a:solidFill>
                <a:schemeClr val="dk2"/>
              </a:solidFill>
              <a:latin typeface="Times New Roman"/>
              <a:ea typeface="Times New Roman"/>
              <a:cs typeface="Times New Roman"/>
              <a:sym typeface="Times New Roman"/>
            </a:endParaRPr>
          </a:p>
        </p:txBody>
      </p:sp>
      <p:sp>
        <p:nvSpPr>
          <p:cNvPr id="102" name="Google Shape;102;p17"/>
          <p:cNvSpPr txBox="1"/>
          <p:nvPr>
            <p:ph idx="1" type="body"/>
          </p:nvPr>
        </p:nvSpPr>
        <p:spPr>
          <a:xfrm>
            <a:off x="0" y="587400"/>
            <a:ext cx="4309800" cy="4556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300">
                <a:solidFill>
                  <a:srgbClr val="0E0E51"/>
                </a:solidFill>
                <a:latin typeface="Times New Roman"/>
                <a:ea typeface="Times New Roman"/>
                <a:cs typeface="Times New Roman"/>
                <a:sym typeface="Times New Roman"/>
              </a:rPr>
              <a:t>Step 1: Correlation Analysis</a:t>
            </a:r>
            <a:endParaRPr b="1" sz="1300">
              <a:solidFill>
                <a:srgbClr val="0E0E5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200">
                <a:solidFill>
                  <a:srgbClr val="0E0E51"/>
                </a:solidFill>
                <a:latin typeface="Times New Roman"/>
                <a:ea typeface="Times New Roman"/>
                <a:cs typeface="Times New Roman"/>
                <a:sym typeface="Times New Roman"/>
              </a:rPr>
              <a:t>Perform </a:t>
            </a:r>
            <a:r>
              <a:rPr b="1" lang="en" sz="1200">
                <a:solidFill>
                  <a:srgbClr val="0E0E51"/>
                </a:solidFill>
                <a:latin typeface="Times New Roman"/>
                <a:ea typeface="Times New Roman"/>
                <a:cs typeface="Times New Roman"/>
                <a:sym typeface="Times New Roman"/>
              </a:rPr>
              <a:t>correlation analysis between each macroeconomic indicator and the default rate (both $ default rate and # default rate) </a:t>
            </a:r>
            <a:r>
              <a:rPr lang="en" sz="1200">
                <a:solidFill>
                  <a:srgbClr val="0E0E51"/>
                </a:solidFill>
                <a:latin typeface="Times New Roman"/>
                <a:ea typeface="Times New Roman"/>
                <a:cs typeface="Times New Roman"/>
                <a:sym typeface="Times New Roman"/>
              </a:rPr>
              <a:t>to </a:t>
            </a:r>
            <a:r>
              <a:rPr b="1" lang="en" sz="1200">
                <a:solidFill>
                  <a:srgbClr val="0E0E51"/>
                </a:solidFill>
                <a:latin typeface="Times New Roman"/>
                <a:ea typeface="Times New Roman"/>
                <a:cs typeface="Times New Roman"/>
                <a:sym typeface="Times New Roman"/>
              </a:rPr>
              <a:t>select indicators that have strong relationship with defaults.</a:t>
            </a:r>
            <a:endParaRPr b="1" sz="1200">
              <a:solidFill>
                <a:srgbClr val="0E0E51"/>
              </a:solidFill>
              <a:latin typeface="Times New Roman"/>
              <a:ea typeface="Times New Roman"/>
              <a:cs typeface="Times New Roman"/>
              <a:sym typeface="Times New Roman"/>
            </a:endParaRPr>
          </a:p>
          <a:p>
            <a:pPr indent="-121920" lvl="0" marL="137160" marR="0" rtl="0" algn="l">
              <a:lnSpc>
                <a:spcPct val="100000"/>
              </a:lnSpc>
              <a:spcBef>
                <a:spcPts val="0"/>
              </a:spcBef>
              <a:spcAft>
                <a:spcPts val="0"/>
              </a:spcAft>
              <a:buClr>
                <a:srgbClr val="0E0E51"/>
              </a:buClr>
              <a:buSzPts val="1200"/>
              <a:buFont typeface="Times New Roman"/>
              <a:buChar char="●"/>
            </a:pPr>
            <a:r>
              <a:rPr b="1" lang="en" sz="1200">
                <a:solidFill>
                  <a:srgbClr val="0E0E51"/>
                </a:solidFill>
                <a:latin typeface="Times New Roman"/>
                <a:ea typeface="Times New Roman"/>
                <a:cs typeface="Times New Roman"/>
                <a:sym typeface="Times New Roman"/>
              </a:rPr>
              <a:t>Structural Equation Modeling</a:t>
            </a:r>
            <a:r>
              <a:rPr lang="en" sz="1200">
                <a:solidFill>
                  <a:srgbClr val="0E0E51"/>
                </a:solidFill>
                <a:latin typeface="Times New Roman"/>
                <a:ea typeface="Times New Roman"/>
                <a:cs typeface="Times New Roman"/>
                <a:sym typeface="Times New Roman"/>
              </a:rPr>
              <a:t> (</a:t>
            </a:r>
            <a:r>
              <a:rPr b="1" lang="en" sz="1200">
                <a:solidFill>
                  <a:srgbClr val="0E0E51"/>
                </a:solidFill>
                <a:latin typeface="Times New Roman"/>
                <a:ea typeface="Times New Roman"/>
                <a:cs typeface="Times New Roman"/>
                <a:sym typeface="Times New Roman"/>
              </a:rPr>
              <a:t>SEM</a:t>
            </a:r>
            <a:r>
              <a:rPr lang="en" sz="1200">
                <a:solidFill>
                  <a:srgbClr val="0E0E51"/>
                </a:solidFill>
                <a:latin typeface="Times New Roman"/>
                <a:ea typeface="Times New Roman"/>
                <a:cs typeface="Times New Roman"/>
                <a:sym typeface="Times New Roman"/>
              </a:rPr>
              <a:t>): to assess the causal relationships between various economic factors and default rates. Address interdependencies between the macroeconomic variables.</a:t>
            </a:r>
            <a:endParaRPr sz="1200">
              <a:solidFill>
                <a:srgbClr val="0E0E51"/>
              </a:solidFill>
              <a:latin typeface="Times New Roman"/>
              <a:ea typeface="Times New Roman"/>
              <a:cs typeface="Times New Roman"/>
              <a:sym typeface="Times New Roman"/>
            </a:endParaRPr>
          </a:p>
          <a:p>
            <a:pPr indent="-121920" lvl="0" marL="137160" marR="0" rtl="0" algn="l">
              <a:lnSpc>
                <a:spcPct val="100000"/>
              </a:lnSpc>
              <a:spcBef>
                <a:spcPts val="0"/>
              </a:spcBef>
              <a:spcAft>
                <a:spcPts val="0"/>
              </a:spcAft>
              <a:buClr>
                <a:srgbClr val="0E0E51"/>
              </a:buClr>
              <a:buSzPts val="1200"/>
              <a:buFont typeface="Times New Roman"/>
              <a:buChar char="●"/>
            </a:pPr>
            <a:r>
              <a:rPr b="1" lang="en" sz="1200">
                <a:solidFill>
                  <a:srgbClr val="0E0E51"/>
                </a:solidFill>
                <a:latin typeface="Times New Roman"/>
                <a:ea typeface="Times New Roman"/>
                <a:cs typeface="Times New Roman"/>
                <a:sym typeface="Times New Roman"/>
              </a:rPr>
              <a:t>Regression Analysis:linear or logistic regression models</a:t>
            </a:r>
            <a:r>
              <a:rPr lang="en" sz="1200">
                <a:solidFill>
                  <a:srgbClr val="0E0E51"/>
                </a:solidFill>
                <a:latin typeface="Times New Roman"/>
                <a:ea typeface="Times New Roman"/>
                <a:cs typeface="Times New Roman"/>
                <a:sym typeface="Times New Roman"/>
              </a:rPr>
              <a:t> with macroeconomic indicators as explanatory variables to </a:t>
            </a:r>
            <a:r>
              <a:rPr b="1" lang="en" sz="1200">
                <a:solidFill>
                  <a:srgbClr val="0E0E51"/>
                </a:solidFill>
                <a:latin typeface="Times New Roman"/>
                <a:ea typeface="Times New Roman"/>
                <a:cs typeface="Times New Roman"/>
                <a:sym typeface="Times New Roman"/>
              </a:rPr>
              <a:t>quantify the impact </a:t>
            </a:r>
            <a:r>
              <a:rPr lang="en" sz="1200">
                <a:solidFill>
                  <a:srgbClr val="0E0E51"/>
                </a:solidFill>
                <a:latin typeface="Times New Roman"/>
                <a:ea typeface="Times New Roman"/>
                <a:cs typeface="Times New Roman"/>
                <a:sym typeface="Times New Roman"/>
              </a:rPr>
              <a:t>of each indicator on default rates.(Stepwise regression to identify the most significant indicators.)</a:t>
            </a:r>
            <a:endParaRPr sz="1200">
              <a:solidFill>
                <a:srgbClr val="0E0E51"/>
              </a:solidFill>
              <a:latin typeface="Times New Roman"/>
              <a:ea typeface="Times New Roman"/>
              <a:cs typeface="Times New Roman"/>
              <a:sym typeface="Times New Roman"/>
            </a:endParaRPr>
          </a:p>
          <a:p>
            <a:pPr indent="-121920" lvl="0" marL="137160" marR="0" rtl="0" algn="l">
              <a:lnSpc>
                <a:spcPct val="100000"/>
              </a:lnSpc>
              <a:spcBef>
                <a:spcPts val="0"/>
              </a:spcBef>
              <a:spcAft>
                <a:spcPts val="0"/>
              </a:spcAft>
              <a:buClr>
                <a:srgbClr val="0E0E51"/>
              </a:buClr>
              <a:buSzPts val="1200"/>
              <a:buFont typeface="Times New Roman"/>
              <a:buChar char="●"/>
            </a:pPr>
            <a:r>
              <a:rPr b="1" lang="en" sz="1200">
                <a:solidFill>
                  <a:srgbClr val="0E0E51"/>
                </a:solidFill>
                <a:latin typeface="Times New Roman"/>
                <a:ea typeface="Times New Roman"/>
                <a:cs typeface="Times New Roman"/>
                <a:sym typeface="Times New Roman"/>
              </a:rPr>
              <a:t> Time-Series Analysis</a:t>
            </a:r>
            <a:r>
              <a:rPr lang="en" sz="1200">
                <a:solidFill>
                  <a:srgbClr val="0E0E51"/>
                </a:solidFill>
                <a:latin typeface="Times New Roman"/>
                <a:ea typeface="Times New Roman"/>
                <a:cs typeface="Times New Roman"/>
                <a:sym typeface="Times New Roman"/>
              </a:rPr>
              <a:t>:</a:t>
            </a:r>
            <a:r>
              <a:rPr b="1" lang="en" sz="1200">
                <a:solidFill>
                  <a:srgbClr val="0E0E51"/>
                </a:solidFill>
                <a:latin typeface="Times New Roman"/>
                <a:ea typeface="Times New Roman"/>
                <a:cs typeface="Times New Roman"/>
                <a:sym typeface="Times New Roman"/>
              </a:rPr>
              <a:t>Time-series models (ARIMA, SARIMA) </a:t>
            </a:r>
            <a:r>
              <a:rPr lang="en" sz="1200">
                <a:solidFill>
                  <a:srgbClr val="0E0E51"/>
                </a:solidFill>
                <a:latin typeface="Times New Roman"/>
                <a:ea typeface="Times New Roman"/>
                <a:cs typeface="Times New Roman"/>
                <a:sym typeface="Times New Roman"/>
              </a:rPr>
              <a:t>with macroeconomic indicators as external regressors to capture lagged effects. Conduct </a:t>
            </a:r>
            <a:r>
              <a:rPr b="1" lang="en" sz="1200">
                <a:solidFill>
                  <a:srgbClr val="0E0E51"/>
                </a:solidFill>
                <a:latin typeface="Times New Roman"/>
                <a:ea typeface="Times New Roman"/>
                <a:cs typeface="Times New Roman"/>
                <a:sym typeface="Times New Roman"/>
              </a:rPr>
              <a:t>Granger causality tests </a:t>
            </a:r>
            <a:r>
              <a:rPr lang="en" sz="1200">
                <a:solidFill>
                  <a:srgbClr val="0E0E51"/>
                </a:solidFill>
                <a:latin typeface="Times New Roman"/>
                <a:ea typeface="Times New Roman"/>
                <a:cs typeface="Times New Roman"/>
                <a:sym typeface="Times New Roman"/>
              </a:rPr>
              <a:t>to see if changes in economic indicators can predict changes in default rates.</a:t>
            </a:r>
            <a:endParaRPr sz="1200">
              <a:solidFill>
                <a:srgbClr val="0E0E51"/>
              </a:solidFill>
              <a:latin typeface="Times New Roman"/>
              <a:ea typeface="Times New Roman"/>
              <a:cs typeface="Times New Roman"/>
              <a:sym typeface="Times New Roman"/>
            </a:endParaRPr>
          </a:p>
          <a:p>
            <a:pPr indent="-121920" lvl="0" marL="137160" marR="0" rtl="0" algn="l">
              <a:lnSpc>
                <a:spcPct val="100000"/>
              </a:lnSpc>
              <a:spcBef>
                <a:spcPts val="0"/>
              </a:spcBef>
              <a:spcAft>
                <a:spcPts val="0"/>
              </a:spcAft>
              <a:buClr>
                <a:srgbClr val="0E0E51"/>
              </a:buClr>
              <a:buSzPts val="1200"/>
              <a:buFont typeface="Times New Roman"/>
              <a:buChar char="●"/>
            </a:pPr>
            <a:r>
              <a:rPr b="1" lang="en" sz="1200">
                <a:solidFill>
                  <a:srgbClr val="0E0E51"/>
                </a:solidFill>
                <a:latin typeface="Times New Roman"/>
                <a:ea typeface="Times New Roman"/>
                <a:cs typeface="Times New Roman"/>
                <a:sym typeface="Times New Roman"/>
              </a:rPr>
              <a:t>Machine Learning Approaches</a:t>
            </a:r>
            <a:r>
              <a:rPr lang="en" sz="1200">
                <a:solidFill>
                  <a:srgbClr val="0E0E51"/>
                </a:solidFill>
                <a:latin typeface="Times New Roman"/>
                <a:ea typeface="Times New Roman"/>
                <a:cs typeface="Times New Roman"/>
                <a:sym typeface="Times New Roman"/>
              </a:rPr>
              <a:t>: Use </a:t>
            </a:r>
            <a:r>
              <a:rPr b="1" lang="en" sz="1200">
                <a:solidFill>
                  <a:srgbClr val="0E0E51"/>
                </a:solidFill>
                <a:latin typeface="Times New Roman"/>
                <a:ea typeface="Times New Roman"/>
                <a:cs typeface="Times New Roman"/>
                <a:sym typeface="Times New Roman"/>
              </a:rPr>
              <a:t>ensemble methods</a:t>
            </a:r>
            <a:r>
              <a:rPr lang="en" sz="1200">
                <a:solidFill>
                  <a:srgbClr val="0E0E51"/>
                </a:solidFill>
                <a:latin typeface="Times New Roman"/>
                <a:ea typeface="Times New Roman"/>
                <a:cs typeface="Times New Roman"/>
                <a:sym typeface="Times New Roman"/>
              </a:rPr>
              <a:t> (Random Forests, Gradient Boosting)</a:t>
            </a:r>
            <a:r>
              <a:rPr b="1" lang="en" sz="1200">
                <a:solidFill>
                  <a:srgbClr val="0E0E51"/>
                </a:solidFill>
                <a:latin typeface="Times New Roman"/>
                <a:ea typeface="Times New Roman"/>
                <a:cs typeface="Times New Roman"/>
                <a:sym typeface="Times New Roman"/>
              </a:rPr>
              <a:t> or neural networks</a:t>
            </a:r>
            <a:r>
              <a:rPr lang="en" sz="1200">
                <a:solidFill>
                  <a:srgbClr val="0E0E51"/>
                </a:solidFill>
                <a:latin typeface="Times New Roman"/>
                <a:ea typeface="Times New Roman"/>
                <a:cs typeface="Times New Roman"/>
                <a:sym typeface="Times New Roman"/>
              </a:rPr>
              <a:t> to </a:t>
            </a:r>
            <a:r>
              <a:rPr b="1" lang="en" sz="1200">
                <a:solidFill>
                  <a:srgbClr val="0E0E51"/>
                </a:solidFill>
                <a:latin typeface="Times New Roman"/>
                <a:ea typeface="Times New Roman"/>
                <a:cs typeface="Times New Roman"/>
                <a:sym typeface="Times New Roman"/>
              </a:rPr>
              <a:t>capture non-linear relationships and interactions </a:t>
            </a:r>
            <a:r>
              <a:rPr lang="en" sz="1200">
                <a:solidFill>
                  <a:srgbClr val="0E0E51"/>
                </a:solidFill>
                <a:latin typeface="Times New Roman"/>
                <a:ea typeface="Times New Roman"/>
                <a:cs typeface="Times New Roman"/>
                <a:sym typeface="Times New Roman"/>
              </a:rPr>
              <a:t>between variables (Feature engineering is crucial,  can create interaction terms between economic indicators or create lagged variables)</a:t>
            </a:r>
            <a:endParaRPr sz="1200">
              <a:solidFill>
                <a:srgbClr val="0E0E5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200">
              <a:solidFill>
                <a:srgbClr val="0E0E51"/>
              </a:solidFill>
              <a:latin typeface="Times New Roman"/>
              <a:ea typeface="Times New Roman"/>
              <a:cs typeface="Times New Roman"/>
              <a:sym typeface="Times New Roman"/>
            </a:endParaRPr>
          </a:p>
          <a:p>
            <a:pPr indent="152400" lvl="0" marL="0" rtl="0" algn="l">
              <a:spcBef>
                <a:spcPts val="0"/>
              </a:spcBef>
              <a:spcAft>
                <a:spcPts val="0"/>
              </a:spcAft>
              <a:buClr>
                <a:schemeClr val="dk1"/>
              </a:buClr>
              <a:buSzPts val="1100"/>
              <a:buFont typeface="Arial"/>
              <a:buNone/>
            </a:pPr>
            <a:r>
              <a:rPr lang="en" sz="1200">
                <a:solidFill>
                  <a:srgbClr val="0E0E51"/>
                </a:solidFill>
                <a:latin typeface="Times New Roman"/>
                <a:ea typeface="Times New Roman"/>
                <a:cs typeface="Times New Roman"/>
                <a:sym typeface="Times New Roman"/>
              </a:rPr>
              <a:t> </a:t>
            </a:r>
            <a:endParaRPr sz="1200">
              <a:solidFill>
                <a:srgbClr val="0E0E5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E0E5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p>
        </p:txBody>
      </p:sp>
      <p:sp>
        <p:nvSpPr>
          <p:cNvPr id="103" name="Google Shape;103;p17"/>
          <p:cNvSpPr txBox="1"/>
          <p:nvPr>
            <p:ph idx="12" type="sldNum"/>
          </p:nvPr>
        </p:nvSpPr>
        <p:spPr>
          <a:xfrm>
            <a:off x="8595308" y="47500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7"/>
          <p:cNvSpPr/>
          <p:nvPr/>
        </p:nvSpPr>
        <p:spPr>
          <a:xfrm>
            <a:off x="0" y="0"/>
            <a:ext cx="3662700" cy="29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PART 1. Open Source Data</a:t>
            </a:r>
            <a:endParaRPr>
              <a:latin typeface="Times New Roman"/>
              <a:ea typeface="Times New Roman"/>
              <a:cs typeface="Times New Roman"/>
              <a:sym typeface="Times New Roman"/>
            </a:endParaRPr>
          </a:p>
        </p:txBody>
      </p:sp>
      <p:sp>
        <p:nvSpPr>
          <p:cNvPr id="105" name="Google Shape;105;p17"/>
          <p:cNvSpPr/>
          <p:nvPr/>
        </p:nvSpPr>
        <p:spPr>
          <a:xfrm>
            <a:off x="0" y="293700"/>
            <a:ext cx="5469000" cy="293700"/>
          </a:xfrm>
          <a:prstGeom prst="rect">
            <a:avLst/>
          </a:prstGeom>
          <a:solidFill>
            <a:srgbClr val="E03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1.3 Usage of Macroeconomic Data:</a:t>
            </a:r>
            <a:endParaRPr>
              <a:solidFill>
                <a:schemeClr val="lt1"/>
              </a:solidFill>
              <a:latin typeface="Times New Roman"/>
              <a:ea typeface="Times New Roman"/>
              <a:cs typeface="Times New Roman"/>
              <a:sym typeface="Times New Roman"/>
            </a:endParaRPr>
          </a:p>
        </p:txBody>
      </p:sp>
      <p:sp>
        <p:nvSpPr>
          <p:cNvPr id="106" name="Google Shape;106;p17"/>
          <p:cNvSpPr txBox="1"/>
          <p:nvPr>
            <p:ph idx="1" type="body"/>
          </p:nvPr>
        </p:nvSpPr>
        <p:spPr>
          <a:xfrm>
            <a:off x="4572000" y="587400"/>
            <a:ext cx="4572000" cy="44082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b="1" lang="en" sz="1300">
                <a:solidFill>
                  <a:srgbClr val="0E0E51"/>
                </a:solidFill>
                <a:latin typeface="Times New Roman"/>
                <a:ea typeface="Times New Roman"/>
                <a:cs typeface="Times New Roman"/>
                <a:sym typeface="Times New Roman"/>
              </a:rPr>
              <a:t>Step 2: Prediction Model Creation</a:t>
            </a:r>
            <a:endParaRPr b="1" sz="1300">
              <a:solidFill>
                <a:srgbClr val="0E0E5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E0E51"/>
                </a:solidFill>
                <a:latin typeface="Times New Roman"/>
                <a:ea typeface="Times New Roman"/>
                <a:cs typeface="Times New Roman"/>
                <a:sym typeface="Times New Roman"/>
              </a:rPr>
              <a:t>Incorporate relevant macroeconomic indicators into prediction models. </a:t>
            </a:r>
            <a:endParaRPr sz="1200">
              <a:solidFill>
                <a:srgbClr val="0E0E51"/>
              </a:solidFill>
              <a:latin typeface="Times New Roman"/>
              <a:ea typeface="Times New Roman"/>
              <a:cs typeface="Times New Roman"/>
              <a:sym typeface="Times New Roman"/>
            </a:endParaRPr>
          </a:p>
          <a:p>
            <a:pPr indent="-121920" lvl="0" marL="137160" rtl="0" algn="l">
              <a:spcBef>
                <a:spcPts val="0"/>
              </a:spcBef>
              <a:spcAft>
                <a:spcPts val="0"/>
              </a:spcAft>
              <a:buClr>
                <a:srgbClr val="0E0E51"/>
              </a:buClr>
              <a:buSzPts val="1200"/>
              <a:buFont typeface="Times New Roman"/>
              <a:buChar char="●"/>
            </a:pPr>
            <a:r>
              <a:rPr b="1" lang="en" sz="1200">
                <a:solidFill>
                  <a:srgbClr val="0E0E51"/>
                </a:solidFill>
                <a:latin typeface="Times New Roman"/>
                <a:ea typeface="Times New Roman"/>
                <a:cs typeface="Times New Roman"/>
                <a:sym typeface="Times New Roman"/>
              </a:rPr>
              <a:t>Economic Index Creation</a:t>
            </a:r>
            <a:r>
              <a:rPr lang="en" sz="1200">
                <a:solidFill>
                  <a:srgbClr val="0E0E51"/>
                </a:solidFill>
                <a:latin typeface="Times New Roman"/>
                <a:ea typeface="Times New Roman"/>
                <a:cs typeface="Times New Roman"/>
                <a:sym typeface="Times New Roman"/>
              </a:rPr>
              <a:t>:Could create a composite economic index from multiple indicators using methods like weighted averages.</a:t>
            </a:r>
            <a:endParaRPr sz="1200">
              <a:solidFill>
                <a:srgbClr val="0E0E51"/>
              </a:solidFill>
              <a:latin typeface="Times New Roman"/>
              <a:ea typeface="Times New Roman"/>
              <a:cs typeface="Times New Roman"/>
              <a:sym typeface="Times New Roman"/>
            </a:endParaRPr>
          </a:p>
          <a:p>
            <a:pPr indent="0" lvl="0" marL="137160" rtl="0" algn="l">
              <a:spcBef>
                <a:spcPts val="0"/>
              </a:spcBef>
              <a:spcAft>
                <a:spcPts val="0"/>
              </a:spcAft>
              <a:buNone/>
            </a:pPr>
            <a:r>
              <a:rPr lang="en" sz="1200">
                <a:solidFill>
                  <a:srgbClr val="0E0E51"/>
                </a:solidFill>
                <a:latin typeface="Times New Roman"/>
                <a:ea typeface="Times New Roman"/>
                <a:cs typeface="Times New Roman"/>
                <a:sym typeface="Times New Roman"/>
              </a:rPr>
              <a:t>Use this index as a feature in model.</a:t>
            </a:r>
            <a:endParaRPr sz="1200">
              <a:solidFill>
                <a:srgbClr val="0E0E51"/>
              </a:solidFill>
              <a:latin typeface="Times New Roman"/>
              <a:ea typeface="Times New Roman"/>
              <a:cs typeface="Times New Roman"/>
              <a:sym typeface="Times New Roman"/>
            </a:endParaRPr>
          </a:p>
          <a:p>
            <a:pPr indent="-121920" lvl="0" marL="137160" rtl="0" algn="l">
              <a:lnSpc>
                <a:spcPct val="100000"/>
              </a:lnSpc>
              <a:spcBef>
                <a:spcPts val="0"/>
              </a:spcBef>
              <a:spcAft>
                <a:spcPts val="0"/>
              </a:spcAft>
              <a:buClr>
                <a:srgbClr val="0E0E51"/>
              </a:buClr>
              <a:buSzPts val="1200"/>
              <a:buFont typeface="Times New Roman"/>
              <a:buChar char="●"/>
            </a:pPr>
            <a:r>
              <a:rPr b="1" lang="en" sz="1200">
                <a:solidFill>
                  <a:srgbClr val="0E0E51"/>
                </a:solidFill>
                <a:latin typeface="Times New Roman"/>
                <a:ea typeface="Times New Roman"/>
                <a:cs typeface="Times New Roman"/>
                <a:sym typeface="Times New Roman"/>
              </a:rPr>
              <a:t>Principal Component Analysis (PCA)</a:t>
            </a:r>
            <a:r>
              <a:rPr lang="en" sz="1200">
                <a:solidFill>
                  <a:srgbClr val="0E0E51"/>
                </a:solidFill>
                <a:latin typeface="Times New Roman"/>
                <a:ea typeface="Times New Roman"/>
                <a:cs typeface="Times New Roman"/>
                <a:sym typeface="Times New Roman"/>
              </a:rPr>
              <a:t>: to reduce dimensionality of  economic indicators while retaining most of the information. Incorporate these principal components as inputs in predictive models.</a:t>
            </a:r>
            <a:endParaRPr sz="1200">
              <a:solidFill>
                <a:srgbClr val="0E0E5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0E0E5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300">
                <a:solidFill>
                  <a:srgbClr val="0E0E51"/>
                </a:solidFill>
                <a:latin typeface="Times New Roman"/>
                <a:ea typeface="Times New Roman"/>
                <a:cs typeface="Times New Roman"/>
                <a:sym typeface="Times New Roman"/>
              </a:rPr>
              <a:t>Step 3: Generating Predictions </a:t>
            </a:r>
            <a:endParaRPr b="1" sz="1300">
              <a:solidFill>
                <a:srgbClr val="0E0E5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E0E51"/>
                </a:solidFill>
                <a:latin typeface="Times New Roman"/>
                <a:ea typeface="Times New Roman"/>
                <a:cs typeface="Times New Roman"/>
                <a:sym typeface="Times New Roman"/>
              </a:rPr>
              <a:t>Use both economic indicators and consumer data in prediction model. Could divide consumers into segments and perform segment-wise predictions. </a:t>
            </a:r>
            <a:endParaRPr sz="1200">
              <a:solidFill>
                <a:srgbClr val="0E0E51"/>
              </a:solidFill>
              <a:latin typeface="Times New Roman"/>
              <a:ea typeface="Times New Roman"/>
              <a:cs typeface="Times New Roman"/>
              <a:sym typeface="Times New Roman"/>
            </a:endParaRPr>
          </a:p>
          <a:p>
            <a:pPr indent="-121920" lvl="0" marL="137160" rtl="0" algn="l">
              <a:lnSpc>
                <a:spcPct val="100000"/>
              </a:lnSpc>
              <a:spcBef>
                <a:spcPts val="0"/>
              </a:spcBef>
              <a:spcAft>
                <a:spcPts val="0"/>
              </a:spcAft>
              <a:buClr>
                <a:srgbClr val="0E0E51"/>
              </a:buClr>
              <a:buSzPts val="1200"/>
              <a:buFont typeface="Times New Roman"/>
              <a:buChar char="●"/>
            </a:pPr>
            <a:r>
              <a:rPr b="1" lang="en" sz="1200">
                <a:solidFill>
                  <a:srgbClr val="0E0E51"/>
                </a:solidFill>
                <a:latin typeface="Times New Roman"/>
                <a:ea typeface="Times New Roman"/>
                <a:cs typeface="Times New Roman"/>
                <a:sym typeface="Times New Roman"/>
              </a:rPr>
              <a:t>Potential problem of indicator not being up to date</a:t>
            </a:r>
            <a:r>
              <a:rPr lang="en" sz="1200">
                <a:solidFill>
                  <a:srgbClr val="0E0E51"/>
                </a:solidFill>
                <a:latin typeface="Times New Roman"/>
                <a:ea typeface="Times New Roman"/>
                <a:cs typeface="Times New Roman"/>
                <a:sym typeface="Times New Roman"/>
              </a:rPr>
              <a:t>: Could manually update most recent data/official predictions upon announcement.</a:t>
            </a:r>
            <a:endParaRPr sz="1200">
              <a:solidFill>
                <a:srgbClr val="0E0E51"/>
              </a:solidFill>
              <a:latin typeface="Times New Roman"/>
              <a:ea typeface="Times New Roman"/>
              <a:cs typeface="Times New Roman"/>
              <a:sym typeface="Times New Roman"/>
            </a:endParaRPr>
          </a:p>
          <a:p>
            <a:pPr indent="-121920" lvl="0" marL="137160" rtl="0" algn="l">
              <a:spcBef>
                <a:spcPts val="0"/>
              </a:spcBef>
              <a:spcAft>
                <a:spcPts val="0"/>
              </a:spcAft>
              <a:buClr>
                <a:srgbClr val="0E0E51"/>
              </a:buClr>
              <a:buSzPts val="1200"/>
              <a:buFont typeface="Times New Roman"/>
              <a:buChar char="●"/>
            </a:pPr>
            <a:r>
              <a:rPr b="1" lang="en" sz="1200">
                <a:solidFill>
                  <a:srgbClr val="0E0E51"/>
                </a:solidFill>
                <a:latin typeface="Times New Roman"/>
                <a:ea typeface="Times New Roman"/>
                <a:cs typeface="Times New Roman"/>
                <a:sym typeface="Times New Roman"/>
              </a:rPr>
              <a:t>Scenario Analysis: </a:t>
            </a:r>
            <a:r>
              <a:rPr lang="en" sz="1200">
                <a:solidFill>
                  <a:srgbClr val="0E0E51"/>
                </a:solidFill>
                <a:latin typeface="Times New Roman"/>
                <a:ea typeface="Times New Roman"/>
                <a:cs typeface="Times New Roman"/>
                <a:sym typeface="Times New Roman"/>
              </a:rPr>
              <a:t>Use the model to run different scenarios (e.g., a recession, a boom) by altering the levels of economic indicators to help understand potential future changes in default rates under different economic conditions.</a:t>
            </a:r>
            <a:endParaRPr sz="1200">
              <a:solidFill>
                <a:srgbClr val="0E0E51"/>
              </a:solidFill>
              <a:latin typeface="Times New Roman"/>
              <a:ea typeface="Times New Roman"/>
              <a:cs typeface="Times New Roman"/>
              <a:sym typeface="Times New Roman"/>
            </a:endParaRPr>
          </a:p>
          <a:p>
            <a:pPr indent="-121920" lvl="0" marL="137160" rtl="0" algn="l">
              <a:spcBef>
                <a:spcPts val="0"/>
              </a:spcBef>
              <a:spcAft>
                <a:spcPts val="0"/>
              </a:spcAft>
              <a:buClr>
                <a:srgbClr val="0E0E51"/>
              </a:buClr>
              <a:buSzPts val="1200"/>
              <a:buFont typeface="Times New Roman"/>
              <a:buChar char="●"/>
            </a:pPr>
            <a:r>
              <a:rPr lang="en" sz="1200">
                <a:solidFill>
                  <a:srgbClr val="0E0E51"/>
                </a:solidFill>
                <a:latin typeface="Times New Roman"/>
                <a:ea typeface="Times New Roman"/>
                <a:cs typeface="Times New Roman"/>
                <a:sym typeface="Times New Roman"/>
              </a:rPr>
              <a:t>Risk Factor Modeling: Develop a risk factor model where each economic indicator contributes to a risk score, and use risk score as variable in prediction.</a:t>
            </a:r>
            <a:endParaRPr sz="1200">
              <a:solidFill>
                <a:srgbClr val="0E0E51"/>
              </a:solidFill>
              <a:latin typeface="Times New Roman"/>
              <a:ea typeface="Times New Roman"/>
              <a:cs typeface="Times New Roman"/>
              <a:sym typeface="Times New Roman"/>
            </a:endParaRPr>
          </a:p>
          <a:p>
            <a:pPr indent="0" lvl="0" marL="137160" rtl="0" algn="l">
              <a:lnSpc>
                <a:spcPct val="100000"/>
              </a:lnSpc>
              <a:spcBef>
                <a:spcPts val="0"/>
              </a:spcBef>
              <a:spcAft>
                <a:spcPts val="0"/>
              </a:spcAft>
              <a:buNone/>
            </a:pPr>
            <a:r>
              <a:t/>
            </a:r>
            <a:endParaRPr sz="1200">
              <a:solidFill>
                <a:srgbClr val="0E0E51"/>
              </a:solidFill>
              <a:latin typeface="Times New Roman"/>
              <a:ea typeface="Times New Roman"/>
              <a:cs typeface="Times New Roman"/>
              <a:sym typeface="Times New Roman"/>
            </a:endParaRPr>
          </a:p>
        </p:txBody>
      </p:sp>
      <p:cxnSp>
        <p:nvCxnSpPr>
          <p:cNvPr id="107" name="Google Shape;107;p17"/>
          <p:cNvCxnSpPr/>
          <p:nvPr/>
        </p:nvCxnSpPr>
        <p:spPr>
          <a:xfrm>
            <a:off x="4572000" y="587250"/>
            <a:ext cx="0" cy="4556400"/>
          </a:xfrm>
          <a:prstGeom prst="straightConnector1">
            <a:avLst/>
          </a:prstGeom>
          <a:noFill/>
          <a:ln cap="flat" cmpd="sng" w="19050">
            <a:solidFill>
              <a:srgbClr val="999999"/>
            </a:solidFill>
            <a:prstDash val="dash"/>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p:nvPr/>
        </p:nvSpPr>
        <p:spPr>
          <a:xfrm>
            <a:off x="7386800" y="4749925"/>
            <a:ext cx="12405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Howard Yu</a:t>
            </a:r>
            <a:endParaRPr>
              <a:solidFill>
                <a:schemeClr val="dk2"/>
              </a:solidFill>
              <a:latin typeface="Times New Roman"/>
              <a:ea typeface="Times New Roman"/>
              <a:cs typeface="Times New Roman"/>
              <a:sym typeface="Times New Roman"/>
            </a:endParaRPr>
          </a:p>
        </p:txBody>
      </p:sp>
      <p:sp>
        <p:nvSpPr>
          <p:cNvPr id="113" name="Google Shape;113;p18"/>
          <p:cNvSpPr txBox="1"/>
          <p:nvPr>
            <p:ph idx="1" type="body"/>
          </p:nvPr>
        </p:nvSpPr>
        <p:spPr>
          <a:xfrm>
            <a:off x="119200" y="920650"/>
            <a:ext cx="4333800" cy="845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000">
                <a:solidFill>
                  <a:srgbClr val="000000"/>
                </a:solidFill>
                <a:highlight>
                  <a:srgbClr val="FFFFFF"/>
                </a:highlight>
                <a:latin typeface="Times New Roman"/>
                <a:ea typeface="Times New Roman"/>
                <a:cs typeface="Times New Roman"/>
                <a:sym typeface="Times New Roman"/>
              </a:rPr>
              <a:t>Equifax is a global data, analytics, and technology company known for providing information solutions and analytics to businesses and consumers. In Chile, Equifax operates as a credit reporting agency, offering </a:t>
            </a:r>
            <a:r>
              <a:rPr b="1" lang="en" sz="1000">
                <a:solidFill>
                  <a:srgbClr val="000000"/>
                </a:solidFill>
                <a:highlight>
                  <a:srgbClr val="FFFFFF"/>
                </a:highlight>
                <a:latin typeface="Times New Roman"/>
                <a:ea typeface="Times New Roman"/>
                <a:cs typeface="Times New Roman"/>
                <a:sym typeface="Times New Roman"/>
              </a:rPr>
              <a:t>credit information and risk management services</a:t>
            </a:r>
            <a:r>
              <a:rPr lang="en" sz="1000">
                <a:solidFill>
                  <a:srgbClr val="000000"/>
                </a:solidFill>
                <a:highlight>
                  <a:srgbClr val="FFFFFF"/>
                </a:highlight>
                <a:latin typeface="Times New Roman"/>
                <a:ea typeface="Times New Roman"/>
                <a:cs typeface="Times New Roman"/>
                <a:sym typeface="Times New Roman"/>
              </a:rPr>
              <a:t> to financial institutions, businesses, and consumers. The score is </a:t>
            </a:r>
            <a:r>
              <a:rPr lang="en" sz="1000">
                <a:solidFill>
                  <a:srgbClr val="000000"/>
                </a:solidFill>
                <a:highlight>
                  <a:srgbClr val="FFFFFF"/>
                </a:highlight>
                <a:latin typeface="Times New Roman"/>
                <a:ea typeface="Times New Roman"/>
                <a:cs typeface="Times New Roman"/>
                <a:sym typeface="Times New Roman"/>
              </a:rPr>
              <a:t>usually</a:t>
            </a:r>
            <a:r>
              <a:rPr lang="en" sz="1000">
                <a:solidFill>
                  <a:srgbClr val="000000"/>
                </a:solidFill>
                <a:highlight>
                  <a:srgbClr val="FFFFFF"/>
                </a:highlight>
                <a:latin typeface="Times New Roman"/>
                <a:ea typeface="Times New Roman"/>
                <a:cs typeface="Times New Roman"/>
                <a:sym typeface="Times New Roman"/>
              </a:rPr>
              <a:t> between 280 to 850, and the basic interpretation is as </a:t>
            </a:r>
            <a:r>
              <a:rPr lang="en" sz="1000">
                <a:solidFill>
                  <a:srgbClr val="000000"/>
                </a:solidFill>
                <a:highlight>
                  <a:srgbClr val="FFFFFF"/>
                </a:highlight>
                <a:latin typeface="Times New Roman"/>
                <a:ea typeface="Times New Roman"/>
                <a:cs typeface="Times New Roman"/>
                <a:sym typeface="Times New Roman"/>
              </a:rPr>
              <a:t>follows</a:t>
            </a:r>
            <a:r>
              <a:rPr lang="en" sz="1000">
                <a:solidFill>
                  <a:srgbClr val="000000"/>
                </a:solidFill>
                <a:highlight>
                  <a:srgbClr val="FFFFFF"/>
                </a:highlight>
                <a:latin typeface="Times New Roman"/>
                <a:ea typeface="Times New Roman"/>
                <a:cs typeface="Times New Roman"/>
                <a:sym typeface="Times New Roman"/>
              </a:rPr>
              <a:t>:</a:t>
            </a:r>
            <a:endParaRPr sz="900">
              <a:solidFill>
                <a:srgbClr val="000000"/>
              </a:solidFill>
              <a:latin typeface="Times New Roman"/>
              <a:ea typeface="Times New Roman"/>
              <a:cs typeface="Times New Roman"/>
              <a:sym typeface="Times New Roman"/>
            </a:endParaRPr>
          </a:p>
        </p:txBody>
      </p:sp>
      <p:sp>
        <p:nvSpPr>
          <p:cNvPr id="114" name="Google Shape;114;p18"/>
          <p:cNvSpPr txBox="1"/>
          <p:nvPr>
            <p:ph idx="12" type="sldNum"/>
          </p:nvPr>
        </p:nvSpPr>
        <p:spPr>
          <a:xfrm>
            <a:off x="8595308" y="47500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5" name="Google Shape;115;p18"/>
          <p:cNvSpPr/>
          <p:nvPr/>
        </p:nvSpPr>
        <p:spPr>
          <a:xfrm>
            <a:off x="0" y="0"/>
            <a:ext cx="3662700" cy="29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PART 2. EQUIFAX</a:t>
            </a:r>
            <a:endParaRPr>
              <a:latin typeface="Times New Roman"/>
              <a:ea typeface="Times New Roman"/>
              <a:cs typeface="Times New Roman"/>
              <a:sym typeface="Times New Roman"/>
            </a:endParaRPr>
          </a:p>
        </p:txBody>
      </p:sp>
      <p:sp>
        <p:nvSpPr>
          <p:cNvPr id="116" name="Google Shape;116;p18"/>
          <p:cNvSpPr/>
          <p:nvPr/>
        </p:nvSpPr>
        <p:spPr>
          <a:xfrm>
            <a:off x="0" y="293700"/>
            <a:ext cx="4452900" cy="293700"/>
          </a:xfrm>
          <a:prstGeom prst="rect">
            <a:avLst/>
          </a:prstGeom>
          <a:solidFill>
            <a:srgbClr val="E03C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2.1 Background information and basic assumption</a:t>
            </a:r>
            <a:endParaRPr>
              <a:solidFill>
                <a:schemeClr val="lt1"/>
              </a:solidFill>
              <a:latin typeface="Times New Roman"/>
              <a:ea typeface="Times New Roman"/>
              <a:cs typeface="Times New Roman"/>
              <a:sym typeface="Times New Roman"/>
            </a:endParaRPr>
          </a:p>
        </p:txBody>
      </p:sp>
      <p:sp>
        <p:nvSpPr>
          <p:cNvPr id="117" name="Google Shape;117;p18"/>
          <p:cNvSpPr/>
          <p:nvPr/>
        </p:nvSpPr>
        <p:spPr>
          <a:xfrm>
            <a:off x="119200" y="674050"/>
            <a:ext cx="4251600" cy="246600"/>
          </a:xfrm>
          <a:prstGeom prst="roundRect">
            <a:avLst>
              <a:gd fmla="val 16667"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E06666"/>
                </a:solidFill>
                <a:latin typeface="Times New Roman"/>
                <a:ea typeface="Times New Roman"/>
                <a:cs typeface="Times New Roman"/>
                <a:sym typeface="Times New Roman"/>
              </a:rPr>
              <a:t>Equifax gives credit scores to companies and individuals</a:t>
            </a:r>
            <a:endParaRPr b="1" sz="1100">
              <a:solidFill>
                <a:srgbClr val="E06666"/>
              </a:solidFill>
              <a:latin typeface="Times New Roman"/>
              <a:ea typeface="Times New Roman"/>
              <a:cs typeface="Times New Roman"/>
              <a:sym typeface="Times New Roman"/>
            </a:endParaRPr>
          </a:p>
        </p:txBody>
      </p:sp>
      <p:sp>
        <p:nvSpPr>
          <p:cNvPr id="118" name="Google Shape;118;p18"/>
          <p:cNvSpPr/>
          <p:nvPr/>
        </p:nvSpPr>
        <p:spPr>
          <a:xfrm>
            <a:off x="160300" y="2669850"/>
            <a:ext cx="4251600" cy="246600"/>
          </a:xfrm>
          <a:prstGeom prst="roundRect">
            <a:avLst>
              <a:gd fmla="val 16667"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E06666"/>
                </a:solidFill>
                <a:latin typeface="Times New Roman"/>
                <a:ea typeface="Times New Roman"/>
                <a:cs typeface="Times New Roman"/>
                <a:sym typeface="Times New Roman"/>
              </a:rPr>
              <a:t>Equifax calculate credit </a:t>
            </a:r>
            <a:r>
              <a:rPr b="1" lang="en" sz="1100">
                <a:solidFill>
                  <a:srgbClr val="E06666"/>
                </a:solidFill>
                <a:latin typeface="Times New Roman"/>
                <a:ea typeface="Times New Roman"/>
                <a:cs typeface="Times New Roman"/>
                <a:sym typeface="Times New Roman"/>
              </a:rPr>
              <a:t>score basing on numerous factors</a:t>
            </a:r>
            <a:endParaRPr b="1" sz="1100">
              <a:solidFill>
                <a:srgbClr val="E06666"/>
              </a:solidFill>
              <a:latin typeface="Times New Roman"/>
              <a:ea typeface="Times New Roman"/>
              <a:cs typeface="Times New Roman"/>
              <a:sym typeface="Times New Roman"/>
            </a:endParaRPr>
          </a:p>
        </p:txBody>
      </p:sp>
      <p:sp>
        <p:nvSpPr>
          <p:cNvPr id="119" name="Google Shape;119;p18"/>
          <p:cNvSpPr txBox="1"/>
          <p:nvPr>
            <p:ph idx="1" type="body"/>
          </p:nvPr>
        </p:nvSpPr>
        <p:spPr>
          <a:xfrm>
            <a:off x="89950" y="2916450"/>
            <a:ext cx="4392300" cy="2177100"/>
          </a:xfrm>
          <a:prstGeom prst="rect">
            <a:avLst/>
          </a:prstGeom>
        </p:spPr>
        <p:txBody>
          <a:bodyPr anchorCtr="0" anchor="t" bIns="91425" lIns="91425" spcFirstLastPara="1" rIns="91425" wrap="square" tIns="91425">
            <a:noAutofit/>
          </a:bodyPr>
          <a:lstStyle/>
          <a:p>
            <a:pPr indent="0" lvl="0" marL="0" rtl="0" algn="l">
              <a:lnSpc>
                <a:spcPct val="115000"/>
              </a:lnSpc>
              <a:spcBef>
                <a:spcPts val="200"/>
              </a:spcBef>
              <a:spcAft>
                <a:spcPts val="0"/>
              </a:spcAft>
              <a:buNone/>
            </a:pPr>
            <a:r>
              <a:rPr b="1" lang="en" sz="1000">
                <a:solidFill>
                  <a:srgbClr val="0D0D0D"/>
                </a:solidFill>
                <a:highlight>
                  <a:srgbClr val="FFFFFF"/>
                </a:highlight>
                <a:latin typeface="Times New Roman"/>
                <a:ea typeface="Times New Roman"/>
                <a:cs typeface="Times New Roman"/>
                <a:sym typeface="Times New Roman"/>
              </a:rPr>
              <a:t>1. </a:t>
            </a:r>
            <a:r>
              <a:rPr b="1" lang="en" sz="1000">
                <a:solidFill>
                  <a:srgbClr val="0D0D0D"/>
                </a:solidFill>
                <a:highlight>
                  <a:srgbClr val="FFFFFF"/>
                </a:highlight>
                <a:latin typeface="Times New Roman"/>
                <a:ea typeface="Times New Roman"/>
                <a:cs typeface="Times New Roman"/>
                <a:sym typeface="Times New Roman"/>
              </a:rPr>
              <a:t>Payment History:</a:t>
            </a:r>
            <a:r>
              <a:rPr lang="en" sz="1000">
                <a:solidFill>
                  <a:srgbClr val="0D0D0D"/>
                </a:solidFill>
                <a:highlight>
                  <a:srgbClr val="FFFFFF"/>
                </a:highlight>
                <a:latin typeface="Times New Roman"/>
                <a:ea typeface="Times New Roman"/>
                <a:cs typeface="Times New Roman"/>
                <a:sym typeface="Times New Roman"/>
              </a:rPr>
              <a:t> Reflects whether you have paid your bills on time, including credit cards, loans, and other debts.</a:t>
            </a:r>
            <a:endParaRPr sz="10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200"/>
              </a:spcBef>
              <a:spcAft>
                <a:spcPts val="0"/>
              </a:spcAft>
              <a:buNone/>
            </a:pPr>
            <a:r>
              <a:rPr b="1" lang="en" sz="1000">
                <a:solidFill>
                  <a:srgbClr val="0D0D0D"/>
                </a:solidFill>
                <a:highlight>
                  <a:srgbClr val="FFFFFF"/>
                </a:highlight>
                <a:latin typeface="Times New Roman"/>
                <a:ea typeface="Times New Roman"/>
                <a:cs typeface="Times New Roman"/>
                <a:sym typeface="Times New Roman"/>
              </a:rPr>
              <a:t>2. </a:t>
            </a:r>
            <a:r>
              <a:rPr b="1" lang="en" sz="1000">
                <a:solidFill>
                  <a:srgbClr val="0D0D0D"/>
                </a:solidFill>
                <a:highlight>
                  <a:srgbClr val="FFFFFF"/>
                </a:highlight>
                <a:latin typeface="Times New Roman"/>
                <a:ea typeface="Times New Roman"/>
                <a:cs typeface="Times New Roman"/>
                <a:sym typeface="Times New Roman"/>
              </a:rPr>
              <a:t>Credit Utilization: </a:t>
            </a:r>
            <a:r>
              <a:rPr lang="en" sz="1000">
                <a:solidFill>
                  <a:srgbClr val="0D0D0D"/>
                </a:solidFill>
                <a:highlight>
                  <a:srgbClr val="FFFFFF"/>
                </a:highlight>
                <a:latin typeface="Times New Roman"/>
                <a:ea typeface="Times New Roman"/>
                <a:cs typeface="Times New Roman"/>
                <a:sym typeface="Times New Roman"/>
              </a:rPr>
              <a:t>Keeping your credit card balances low relative to your credit limits can positively impact your score.</a:t>
            </a:r>
            <a:endParaRPr sz="10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200"/>
              </a:spcBef>
              <a:spcAft>
                <a:spcPts val="0"/>
              </a:spcAft>
              <a:buNone/>
            </a:pPr>
            <a:r>
              <a:rPr b="1" lang="en" sz="1000">
                <a:solidFill>
                  <a:srgbClr val="0D0D0D"/>
                </a:solidFill>
                <a:highlight>
                  <a:srgbClr val="FFFFFF"/>
                </a:highlight>
                <a:latin typeface="Times New Roman"/>
                <a:ea typeface="Times New Roman"/>
                <a:cs typeface="Times New Roman"/>
                <a:sym typeface="Times New Roman"/>
              </a:rPr>
              <a:t>3. Length of Credit History: </a:t>
            </a:r>
            <a:r>
              <a:rPr lang="en" sz="1000">
                <a:solidFill>
                  <a:srgbClr val="0D0D0D"/>
                </a:solidFill>
                <a:highlight>
                  <a:srgbClr val="FFFFFF"/>
                </a:highlight>
                <a:latin typeface="Times New Roman"/>
                <a:ea typeface="Times New Roman"/>
                <a:cs typeface="Times New Roman"/>
                <a:sym typeface="Times New Roman"/>
              </a:rPr>
              <a:t>A longer credit history is viewed more favorably.</a:t>
            </a:r>
            <a:endParaRPr sz="10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200"/>
              </a:spcBef>
              <a:spcAft>
                <a:spcPts val="0"/>
              </a:spcAft>
              <a:buNone/>
            </a:pPr>
            <a:r>
              <a:rPr b="1" lang="en" sz="1000">
                <a:solidFill>
                  <a:srgbClr val="0D0D0D"/>
                </a:solidFill>
                <a:highlight>
                  <a:srgbClr val="FFFFFF"/>
                </a:highlight>
                <a:latin typeface="Times New Roman"/>
                <a:ea typeface="Times New Roman"/>
                <a:cs typeface="Times New Roman"/>
                <a:sym typeface="Times New Roman"/>
              </a:rPr>
              <a:t>4. Types of Credit:</a:t>
            </a:r>
            <a:r>
              <a:rPr lang="en" sz="1000">
                <a:solidFill>
                  <a:srgbClr val="0D0D0D"/>
                </a:solidFill>
                <a:highlight>
                  <a:srgbClr val="FFFFFF"/>
                </a:highlight>
                <a:latin typeface="Times New Roman"/>
                <a:ea typeface="Times New Roman"/>
                <a:cs typeface="Times New Roman"/>
                <a:sym typeface="Times New Roman"/>
              </a:rPr>
              <a:t> A diverse credit portfolio can positively impact your score.</a:t>
            </a:r>
            <a:endParaRPr sz="10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200"/>
              </a:spcBef>
              <a:spcAft>
                <a:spcPts val="0"/>
              </a:spcAft>
              <a:buNone/>
            </a:pPr>
            <a:r>
              <a:rPr b="1" lang="en" sz="1000">
                <a:solidFill>
                  <a:srgbClr val="0D0D0D"/>
                </a:solidFill>
                <a:highlight>
                  <a:srgbClr val="FFFFFF"/>
                </a:highlight>
                <a:latin typeface="Times New Roman"/>
                <a:ea typeface="Times New Roman"/>
                <a:cs typeface="Times New Roman"/>
                <a:sym typeface="Times New Roman"/>
              </a:rPr>
              <a:t>5. New Credit:</a:t>
            </a:r>
            <a:r>
              <a:rPr lang="en" sz="1000">
                <a:solidFill>
                  <a:srgbClr val="0D0D0D"/>
                </a:solidFill>
                <a:highlight>
                  <a:srgbClr val="FFFFFF"/>
                </a:highlight>
                <a:latin typeface="Times New Roman"/>
                <a:ea typeface="Times New Roman"/>
                <a:cs typeface="Times New Roman"/>
                <a:sym typeface="Times New Roman"/>
              </a:rPr>
              <a:t> Opening several new credit accounts in a short period may be perceived as risky behavior and could lower your credit score.</a:t>
            </a:r>
            <a:endParaRPr sz="10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200"/>
              </a:spcBef>
              <a:spcAft>
                <a:spcPts val="0"/>
              </a:spcAft>
              <a:buNone/>
            </a:pPr>
            <a:r>
              <a:rPr b="1" lang="en" sz="1000">
                <a:solidFill>
                  <a:srgbClr val="0D0D0D"/>
                </a:solidFill>
                <a:highlight>
                  <a:srgbClr val="FFFFFF"/>
                </a:highlight>
                <a:latin typeface="Times New Roman"/>
                <a:ea typeface="Times New Roman"/>
                <a:cs typeface="Times New Roman"/>
                <a:sym typeface="Times New Roman"/>
              </a:rPr>
              <a:t>6. Credit Inquiries:</a:t>
            </a:r>
            <a:r>
              <a:rPr lang="en" sz="1000">
                <a:solidFill>
                  <a:srgbClr val="0D0D0D"/>
                </a:solidFill>
                <a:highlight>
                  <a:srgbClr val="FFFFFF"/>
                </a:highlight>
                <a:latin typeface="Times New Roman"/>
                <a:ea typeface="Times New Roman"/>
                <a:cs typeface="Times New Roman"/>
                <a:sym typeface="Times New Roman"/>
              </a:rPr>
              <a:t> When you apply for credit, lenders typically request your credit report, resulting in a "hard inquiry." Too many hard inquiries within a short period can negatively affect your score.</a:t>
            </a:r>
            <a:endParaRPr sz="1000">
              <a:solidFill>
                <a:srgbClr val="0D0D0D"/>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000">
              <a:solidFill>
                <a:srgbClr val="000000"/>
              </a:solidFill>
              <a:highlight>
                <a:srgbClr val="FFFFFF"/>
              </a:highlight>
              <a:latin typeface="Times New Roman"/>
              <a:ea typeface="Times New Roman"/>
              <a:cs typeface="Times New Roman"/>
              <a:sym typeface="Times New Roman"/>
            </a:endParaRPr>
          </a:p>
        </p:txBody>
      </p:sp>
      <p:graphicFrame>
        <p:nvGraphicFramePr>
          <p:cNvPr id="120" name="Google Shape;120;p18"/>
          <p:cNvGraphicFramePr/>
          <p:nvPr/>
        </p:nvGraphicFramePr>
        <p:xfrm>
          <a:off x="118100" y="2036488"/>
          <a:ext cx="3000000" cy="3000000"/>
        </p:xfrm>
        <a:graphic>
          <a:graphicData uri="http://schemas.openxmlformats.org/drawingml/2006/table">
            <a:tbl>
              <a:tblPr>
                <a:noFill/>
                <a:tableStyleId>{422D5809-419F-4F76-9368-E866E37230F2}</a:tableStyleId>
              </a:tblPr>
              <a:tblGrid>
                <a:gridCol w="866750"/>
                <a:gridCol w="866750"/>
                <a:gridCol w="866750"/>
                <a:gridCol w="866750"/>
                <a:gridCol w="866750"/>
              </a:tblGrid>
              <a:tr h="104900">
                <a:tc>
                  <a:txBody>
                    <a:bodyPr/>
                    <a:lstStyle/>
                    <a:p>
                      <a:pPr indent="0" lvl="0" marL="0" rtl="0" algn="ctr">
                        <a:spcBef>
                          <a:spcPts val="0"/>
                        </a:spcBef>
                        <a:spcAft>
                          <a:spcPts val="0"/>
                        </a:spcAft>
                        <a:buNone/>
                      </a:pPr>
                      <a:r>
                        <a:rPr b="1" lang="en" sz="800">
                          <a:solidFill>
                            <a:srgbClr val="CC0000"/>
                          </a:solidFill>
                          <a:latin typeface="Times New Roman"/>
                          <a:ea typeface="Times New Roman"/>
                          <a:cs typeface="Times New Roman"/>
                          <a:sym typeface="Times New Roman"/>
                        </a:rPr>
                        <a:t>300 - 579</a:t>
                      </a:r>
                      <a:endParaRPr b="1" sz="800">
                        <a:solidFill>
                          <a:srgbClr val="CC0000"/>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6B26B"/>
                    </a:solidFill>
                  </a:tcPr>
                </a:tc>
                <a:tc>
                  <a:txBody>
                    <a:bodyPr/>
                    <a:lstStyle/>
                    <a:p>
                      <a:pPr indent="0" lvl="0" marL="0" rtl="0" algn="ctr">
                        <a:spcBef>
                          <a:spcPts val="0"/>
                        </a:spcBef>
                        <a:spcAft>
                          <a:spcPts val="0"/>
                        </a:spcAft>
                        <a:buNone/>
                      </a:pPr>
                      <a:r>
                        <a:rPr b="1" lang="en" sz="800">
                          <a:solidFill>
                            <a:srgbClr val="CC0000"/>
                          </a:solidFill>
                          <a:latin typeface="Times New Roman"/>
                          <a:ea typeface="Times New Roman"/>
                          <a:cs typeface="Times New Roman"/>
                          <a:sym typeface="Times New Roman"/>
                        </a:rPr>
                        <a:t>580-669</a:t>
                      </a:r>
                      <a:endParaRPr b="1" sz="800">
                        <a:solidFill>
                          <a:srgbClr val="CC0000"/>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6B26B"/>
                    </a:solidFill>
                  </a:tcPr>
                </a:tc>
                <a:tc>
                  <a:txBody>
                    <a:bodyPr/>
                    <a:lstStyle/>
                    <a:p>
                      <a:pPr indent="0" lvl="0" marL="0" rtl="0" algn="ctr">
                        <a:spcBef>
                          <a:spcPts val="0"/>
                        </a:spcBef>
                        <a:spcAft>
                          <a:spcPts val="0"/>
                        </a:spcAft>
                        <a:buNone/>
                      </a:pPr>
                      <a:r>
                        <a:rPr b="1" lang="en" sz="800">
                          <a:solidFill>
                            <a:srgbClr val="CC0000"/>
                          </a:solidFill>
                          <a:latin typeface="Times New Roman"/>
                          <a:ea typeface="Times New Roman"/>
                          <a:cs typeface="Times New Roman"/>
                          <a:sym typeface="Times New Roman"/>
                        </a:rPr>
                        <a:t>670-739</a:t>
                      </a:r>
                      <a:endParaRPr b="1" sz="800">
                        <a:solidFill>
                          <a:srgbClr val="CC0000"/>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6B26B"/>
                    </a:solidFill>
                  </a:tcPr>
                </a:tc>
                <a:tc>
                  <a:txBody>
                    <a:bodyPr/>
                    <a:lstStyle/>
                    <a:p>
                      <a:pPr indent="0" lvl="0" marL="0" rtl="0" algn="ctr">
                        <a:spcBef>
                          <a:spcPts val="0"/>
                        </a:spcBef>
                        <a:spcAft>
                          <a:spcPts val="0"/>
                        </a:spcAft>
                        <a:buNone/>
                      </a:pPr>
                      <a:r>
                        <a:rPr b="1" lang="en" sz="800">
                          <a:solidFill>
                            <a:srgbClr val="CC0000"/>
                          </a:solidFill>
                          <a:latin typeface="Times New Roman"/>
                          <a:ea typeface="Times New Roman"/>
                          <a:cs typeface="Times New Roman"/>
                          <a:sym typeface="Times New Roman"/>
                        </a:rPr>
                        <a:t>740-799</a:t>
                      </a:r>
                      <a:endParaRPr b="1" sz="800">
                        <a:solidFill>
                          <a:srgbClr val="CC0000"/>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6B26B"/>
                    </a:solidFill>
                  </a:tcPr>
                </a:tc>
                <a:tc>
                  <a:txBody>
                    <a:bodyPr/>
                    <a:lstStyle/>
                    <a:p>
                      <a:pPr indent="0" lvl="0" marL="0" rtl="0" algn="ctr">
                        <a:spcBef>
                          <a:spcPts val="0"/>
                        </a:spcBef>
                        <a:spcAft>
                          <a:spcPts val="0"/>
                        </a:spcAft>
                        <a:buNone/>
                      </a:pPr>
                      <a:r>
                        <a:rPr b="1" lang="en" sz="800">
                          <a:solidFill>
                            <a:srgbClr val="CC0000"/>
                          </a:solidFill>
                          <a:latin typeface="Times New Roman"/>
                          <a:ea typeface="Times New Roman"/>
                          <a:cs typeface="Times New Roman"/>
                          <a:sym typeface="Times New Roman"/>
                        </a:rPr>
                        <a:t>800+</a:t>
                      </a:r>
                      <a:endParaRPr b="1" sz="800">
                        <a:solidFill>
                          <a:srgbClr val="CC0000"/>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6B26B"/>
                    </a:solidFill>
                  </a:tcPr>
                </a:tc>
              </a:tr>
              <a:tr h="298200">
                <a:tc>
                  <a:txBody>
                    <a:bodyPr/>
                    <a:lstStyle/>
                    <a:p>
                      <a:pPr indent="0" lvl="0" marL="0" rtl="0" algn="ctr">
                        <a:spcBef>
                          <a:spcPts val="0"/>
                        </a:spcBef>
                        <a:spcAft>
                          <a:spcPts val="0"/>
                        </a:spcAft>
                        <a:buNone/>
                      </a:pPr>
                      <a:r>
                        <a:rPr b="1" lang="en" sz="800">
                          <a:solidFill>
                            <a:srgbClr val="F1C232"/>
                          </a:solidFill>
                          <a:latin typeface="Times New Roman"/>
                          <a:ea typeface="Times New Roman"/>
                          <a:cs typeface="Times New Roman"/>
                          <a:sym typeface="Times New Roman"/>
                        </a:rPr>
                        <a:t>POOR</a:t>
                      </a:r>
                      <a:endParaRPr b="1" sz="800">
                        <a:solidFill>
                          <a:srgbClr val="F1C232"/>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06666"/>
                    </a:solidFill>
                  </a:tcPr>
                </a:tc>
                <a:tc>
                  <a:txBody>
                    <a:bodyPr/>
                    <a:lstStyle/>
                    <a:p>
                      <a:pPr indent="0" lvl="0" marL="0" rtl="0" algn="ctr">
                        <a:spcBef>
                          <a:spcPts val="0"/>
                        </a:spcBef>
                        <a:spcAft>
                          <a:spcPts val="0"/>
                        </a:spcAft>
                        <a:buNone/>
                      </a:pPr>
                      <a:r>
                        <a:rPr b="1" lang="en" sz="800">
                          <a:solidFill>
                            <a:srgbClr val="F1C232"/>
                          </a:solidFill>
                          <a:latin typeface="Times New Roman"/>
                          <a:ea typeface="Times New Roman"/>
                          <a:cs typeface="Times New Roman"/>
                          <a:sym typeface="Times New Roman"/>
                        </a:rPr>
                        <a:t>FAIR</a:t>
                      </a:r>
                      <a:endParaRPr b="1" sz="800">
                        <a:solidFill>
                          <a:srgbClr val="F1C232"/>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06666"/>
                    </a:solidFill>
                  </a:tcPr>
                </a:tc>
                <a:tc>
                  <a:txBody>
                    <a:bodyPr/>
                    <a:lstStyle/>
                    <a:p>
                      <a:pPr indent="0" lvl="0" marL="0" rtl="0" algn="ctr">
                        <a:spcBef>
                          <a:spcPts val="0"/>
                        </a:spcBef>
                        <a:spcAft>
                          <a:spcPts val="0"/>
                        </a:spcAft>
                        <a:buNone/>
                      </a:pPr>
                      <a:r>
                        <a:rPr b="1" lang="en" sz="800">
                          <a:solidFill>
                            <a:srgbClr val="F1C232"/>
                          </a:solidFill>
                          <a:latin typeface="Times New Roman"/>
                          <a:ea typeface="Times New Roman"/>
                          <a:cs typeface="Times New Roman"/>
                          <a:sym typeface="Times New Roman"/>
                        </a:rPr>
                        <a:t>GOOD</a:t>
                      </a:r>
                      <a:endParaRPr b="1" sz="800">
                        <a:solidFill>
                          <a:srgbClr val="F1C232"/>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06666"/>
                    </a:solidFill>
                  </a:tcPr>
                </a:tc>
                <a:tc>
                  <a:txBody>
                    <a:bodyPr/>
                    <a:lstStyle/>
                    <a:p>
                      <a:pPr indent="0" lvl="0" marL="0" rtl="0" algn="ctr">
                        <a:spcBef>
                          <a:spcPts val="0"/>
                        </a:spcBef>
                        <a:spcAft>
                          <a:spcPts val="0"/>
                        </a:spcAft>
                        <a:buNone/>
                      </a:pPr>
                      <a:r>
                        <a:rPr b="1" lang="en" sz="800">
                          <a:solidFill>
                            <a:srgbClr val="F1C232"/>
                          </a:solidFill>
                          <a:latin typeface="Times New Roman"/>
                          <a:ea typeface="Times New Roman"/>
                          <a:cs typeface="Times New Roman"/>
                          <a:sym typeface="Times New Roman"/>
                        </a:rPr>
                        <a:t>VERY GOOD</a:t>
                      </a:r>
                      <a:endParaRPr b="1" sz="800">
                        <a:solidFill>
                          <a:srgbClr val="F1C232"/>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06666"/>
                    </a:solidFill>
                  </a:tcPr>
                </a:tc>
                <a:tc>
                  <a:txBody>
                    <a:bodyPr/>
                    <a:lstStyle/>
                    <a:p>
                      <a:pPr indent="0" lvl="0" marL="0" rtl="0" algn="ctr">
                        <a:spcBef>
                          <a:spcPts val="0"/>
                        </a:spcBef>
                        <a:spcAft>
                          <a:spcPts val="0"/>
                        </a:spcAft>
                        <a:buNone/>
                      </a:pPr>
                      <a:r>
                        <a:rPr b="1" lang="en" sz="800">
                          <a:solidFill>
                            <a:srgbClr val="F1C232"/>
                          </a:solidFill>
                          <a:latin typeface="Times New Roman"/>
                          <a:ea typeface="Times New Roman"/>
                          <a:cs typeface="Times New Roman"/>
                          <a:sym typeface="Times New Roman"/>
                        </a:rPr>
                        <a:t>EXCELLENT</a:t>
                      </a:r>
                      <a:endParaRPr b="1" sz="800">
                        <a:solidFill>
                          <a:srgbClr val="F1C232"/>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06666"/>
                    </a:solidFill>
                  </a:tcPr>
                </a:tc>
              </a:tr>
            </a:tbl>
          </a:graphicData>
        </a:graphic>
      </p:graphicFrame>
      <p:cxnSp>
        <p:nvCxnSpPr>
          <p:cNvPr id="121" name="Google Shape;121;p18"/>
          <p:cNvCxnSpPr/>
          <p:nvPr/>
        </p:nvCxnSpPr>
        <p:spPr>
          <a:xfrm>
            <a:off x="4572000" y="587250"/>
            <a:ext cx="0" cy="4556400"/>
          </a:xfrm>
          <a:prstGeom prst="straightConnector1">
            <a:avLst/>
          </a:prstGeom>
          <a:noFill/>
          <a:ln cap="flat" cmpd="sng" w="19050">
            <a:solidFill>
              <a:srgbClr val="999999"/>
            </a:solidFill>
            <a:prstDash val="dash"/>
            <a:round/>
            <a:headEnd len="med" w="med" type="none"/>
            <a:tailEnd len="med" w="med" type="none"/>
          </a:ln>
        </p:spPr>
      </p:cxnSp>
      <p:sp>
        <p:nvSpPr>
          <p:cNvPr id="122" name="Google Shape;122;p18"/>
          <p:cNvSpPr/>
          <p:nvPr/>
        </p:nvSpPr>
        <p:spPr>
          <a:xfrm>
            <a:off x="4691100" y="293700"/>
            <a:ext cx="4452900" cy="293700"/>
          </a:xfrm>
          <a:prstGeom prst="rect">
            <a:avLst/>
          </a:prstGeom>
          <a:solidFill>
            <a:srgbClr val="E03C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2.2 Basic Findings from Snowflake</a:t>
            </a:r>
            <a:endParaRPr>
              <a:solidFill>
                <a:schemeClr val="lt1"/>
              </a:solidFill>
              <a:latin typeface="Times New Roman"/>
              <a:ea typeface="Times New Roman"/>
              <a:cs typeface="Times New Roman"/>
              <a:sym typeface="Times New Roman"/>
            </a:endParaRPr>
          </a:p>
        </p:txBody>
      </p:sp>
      <p:sp>
        <p:nvSpPr>
          <p:cNvPr id="123" name="Google Shape;123;p18"/>
          <p:cNvSpPr/>
          <p:nvPr/>
        </p:nvSpPr>
        <p:spPr>
          <a:xfrm>
            <a:off x="4773200" y="674050"/>
            <a:ext cx="4251600" cy="246600"/>
          </a:xfrm>
          <a:prstGeom prst="roundRect">
            <a:avLst>
              <a:gd fmla="val 16667"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E06666"/>
                </a:solidFill>
                <a:latin typeface="Times New Roman"/>
                <a:ea typeface="Times New Roman"/>
                <a:cs typeface="Times New Roman"/>
                <a:sym typeface="Times New Roman"/>
              </a:rPr>
              <a:t>Represented in 3 datasets, payment behavior may relate to score</a:t>
            </a:r>
            <a:endParaRPr b="1" sz="1100">
              <a:solidFill>
                <a:srgbClr val="E06666"/>
              </a:solidFill>
              <a:latin typeface="Times New Roman"/>
              <a:ea typeface="Times New Roman"/>
              <a:cs typeface="Times New Roman"/>
              <a:sym typeface="Times New Roman"/>
            </a:endParaRPr>
          </a:p>
        </p:txBody>
      </p:sp>
      <p:sp>
        <p:nvSpPr>
          <p:cNvPr id="124" name="Google Shape;124;p18"/>
          <p:cNvSpPr txBox="1"/>
          <p:nvPr>
            <p:ph idx="1" type="body"/>
          </p:nvPr>
        </p:nvSpPr>
        <p:spPr>
          <a:xfrm>
            <a:off x="4692150" y="920650"/>
            <a:ext cx="4392300" cy="174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000">
                <a:solidFill>
                  <a:srgbClr val="000000"/>
                </a:solidFill>
                <a:highlight>
                  <a:srgbClr val="FFFFFF"/>
                </a:highlight>
                <a:latin typeface="Times New Roman"/>
                <a:ea typeface="Times New Roman"/>
                <a:cs typeface="Times New Roman"/>
                <a:sym typeface="Times New Roman"/>
              </a:rPr>
              <a:t>The three dataset are EQUIFAX_JUDICA, EQUIFAX_NATURAL, and EQUIFAX, which include equifax information about </a:t>
            </a:r>
            <a:r>
              <a:rPr b="1" lang="en" sz="1000">
                <a:solidFill>
                  <a:srgbClr val="000000"/>
                </a:solidFill>
                <a:highlight>
                  <a:srgbClr val="FFFFFF"/>
                </a:highlight>
                <a:latin typeface="Times New Roman"/>
                <a:ea typeface="Times New Roman"/>
                <a:cs typeface="Times New Roman"/>
                <a:sym typeface="Times New Roman"/>
              </a:rPr>
              <a:t>companies and institution</a:t>
            </a:r>
            <a:r>
              <a:rPr lang="en" sz="1000">
                <a:solidFill>
                  <a:srgbClr val="000000"/>
                </a:solidFill>
                <a:highlight>
                  <a:srgbClr val="FFFFFF"/>
                </a:highlight>
                <a:latin typeface="Times New Roman"/>
                <a:ea typeface="Times New Roman"/>
                <a:cs typeface="Times New Roman"/>
                <a:sym typeface="Times New Roman"/>
              </a:rPr>
              <a:t>s, information about </a:t>
            </a:r>
            <a:r>
              <a:rPr b="1" lang="en" sz="1000">
                <a:solidFill>
                  <a:srgbClr val="000000"/>
                </a:solidFill>
                <a:highlight>
                  <a:srgbClr val="FFFFFF"/>
                </a:highlight>
                <a:latin typeface="Times New Roman"/>
                <a:ea typeface="Times New Roman"/>
                <a:cs typeface="Times New Roman"/>
                <a:sym typeface="Times New Roman"/>
              </a:rPr>
              <a:t>natural individuals</a:t>
            </a:r>
            <a:r>
              <a:rPr lang="en" sz="1000">
                <a:solidFill>
                  <a:srgbClr val="000000"/>
                </a:solidFill>
                <a:highlight>
                  <a:srgbClr val="FFFFFF"/>
                </a:highlight>
                <a:latin typeface="Times New Roman"/>
                <a:ea typeface="Times New Roman"/>
                <a:cs typeface="Times New Roman"/>
                <a:sym typeface="Times New Roman"/>
              </a:rPr>
              <a:t>, and combined yet more concise information of </a:t>
            </a:r>
            <a:r>
              <a:rPr b="1" lang="en" sz="1000">
                <a:solidFill>
                  <a:srgbClr val="000000"/>
                </a:solidFill>
                <a:highlight>
                  <a:srgbClr val="FFFFFF"/>
                </a:highlight>
                <a:latin typeface="Times New Roman"/>
                <a:ea typeface="Times New Roman"/>
                <a:cs typeface="Times New Roman"/>
                <a:sym typeface="Times New Roman"/>
              </a:rPr>
              <a:t>all units</a:t>
            </a:r>
            <a:r>
              <a:rPr lang="en" sz="1000">
                <a:solidFill>
                  <a:srgbClr val="000000"/>
                </a:solidFill>
                <a:highlight>
                  <a:srgbClr val="FFFFFF"/>
                </a:highlight>
                <a:latin typeface="Times New Roman"/>
                <a:ea typeface="Times New Roman"/>
                <a:cs typeface="Times New Roman"/>
                <a:sym typeface="Times New Roman"/>
              </a:rPr>
              <a:t> respectively. The JUDICA and NATURAL datasets include 200 columns in total, with some column names very hard to understand, thus it would be very helpful if we can get a dictionary on these column names. However, from first glance, I will expect to discover a relationship between the Equifax rating and the payment behavior (such as days before paying, if exists any debt, etc.), so as to predict future payment behavior of these customers.</a:t>
            </a:r>
            <a:endParaRPr sz="900">
              <a:solidFill>
                <a:srgbClr val="000000"/>
              </a:solidFill>
              <a:latin typeface="Times New Roman"/>
              <a:ea typeface="Times New Roman"/>
              <a:cs typeface="Times New Roman"/>
              <a:sym typeface="Times New Roman"/>
            </a:endParaRPr>
          </a:p>
        </p:txBody>
      </p:sp>
      <p:sp>
        <p:nvSpPr>
          <p:cNvPr id="125" name="Google Shape;125;p18"/>
          <p:cNvSpPr/>
          <p:nvPr/>
        </p:nvSpPr>
        <p:spPr>
          <a:xfrm>
            <a:off x="4732100" y="2669850"/>
            <a:ext cx="4251600" cy="246600"/>
          </a:xfrm>
          <a:prstGeom prst="roundRect">
            <a:avLst>
              <a:gd fmla="val 16667"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E06666"/>
                </a:solidFill>
                <a:latin typeface="Times New Roman"/>
                <a:ea typeface="Times New Roman"/>
                <a:cs typeface="Times New Roman"/>
                <a:sym typeface="Times New Roman"/>
              </a:rPr>
              <a:t>Important terms shown as columns in Equifax datasets</a:t>
            </a:r>
            <a:endParaRPr b="1" sz="1100">
              <a:solidFill>
                <a:srgbClr val="E06666"/>
              </a:solidFill>
              <a:latin typeface="Times New Roman"/>
              <a:ea typeface="Times New Roman"/>
              <a:cs typeface="Times New Roman"/>
              <a:sym typeface="Times New Roman"/>
            </a:endParaRPr>
          </a:p>
        </p:txBody>
      </p:sp>
      <p:sp>
        <p:nvSpPr>
          <p:cNvPr id="126" name="Google Shape;126;p18"/>
          <p:cNvSpPr/>
          <p:nvPr/>
        </p:nvSpPr>
        <p:spPr>
          <a:xfrm>
            <a:off x="4631725" y="3003200"/>
            <a:ext cx="2210400" cy="2090400"/>
          </a:xfrm>
          <a:prstGeom prst="roundRect">
            <a:avLst>
              <a:gd fmla="val 16667" name="adj"/>
            </a:avLst>
          </a:prstGeom>
          <a:noFill/>
          <a:ln cap="flat" cmpd="sng" w="9525">
            <a:solidFill>
              <a:srgbClr val="CC000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0D0D0D"/>
                </a:solidFill>
                <a:highlight>
                  <a:srgbClr val="FFFFFF"/>
                </a:highlight>
                <a:latin typeface="Times New Roman"/>
                <a:ea typeface="Times New Roman"/>
                <a:cs typeface="Times New Roman"/>
                <a:sym typeface="Times New Roman"/>
              </a:rPr>
              <a:t>Groupo Socio Economico</a:t>
            </a:r>
            <a:endParaRPr b="1" sz="1000">
              <a:solidFill>
                <a:srgbClr val="0D0D0D"/>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t/>
            </a:r>
            <a:endParaRPr b="1" sz="3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0D0D0D"/>
                </a:solidFill>
                <a:highlight>
                  <a:srgbClr val="FFFFFF"/>
                </a:highlight>
                <a:latin typeface="Times New Roman"/>
                <a:ea typeface="Times New Roman"/>
                <a:cs typeface="Times New Roman"/>
                <a:sym typeface="Times New Roman"/>
              </a:rPr>
              <a:t>In Chile, "Grupo Socioeconómico" (Socioeconomic Group) refers to a classification system used to categorize households based on their social economic status.These groups are often labeled with letters or numbers, with Group A or 1 representing the highest socioeconomic status and Group E or 5 representing the lowest. </a:t>
            </a:r>
            <a:endParaRPr b="1" sz="1000">
              <a:solidFill>
                <a:srgbClr val="0D0D0D"/>
              </a:solidFill>
              <a:highlight>
                <a:srgbClr val="FFFFFF"/>
              </a:highlight>
              <a:latin typeface="Times New Roman"/>
              <a:ea typeface="Times New Roman"/>
              <a:cs typeface="Times New Roman"/>
              <a:sym typeface="Times New Roman"/>
            </a:endParaRPr>
          </a:p>
        </p:txBody>
      </p:sp>
      <p:sp>
        <p:nvSpPr>
          <p:cNvPr id="127" name="Google Shape;127;p18"/>
          <p:cNvSpPr/>
          <p:nvPr/>
        </p:nvSpPr>
        <p:spPr>
          <a:xfrm>
            <a:off x="6901850" y="3003200"/>
            <a:ext cx="2210400" cy="2090400"/>
          </a:xfrm>
          <a:prstGeom prst="roundRect">
            <a:avLst>
              <a:gd fmla="val 16667" name="adj"/>
            </a:avLst>
          </a:prstGeom>
          <a:noFill/>
          <a:ln cap="flat" cmpd="sng" w="9525">
            <a:solidFill>
              <a:srgbClr val="CC000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0D0D0D"/>
                </a:solidFill>
                <a:highlight>
                  <a:srgbClr val="FFFFFF"/>
                </a:highlight>
                <a:latin typeface="Times New Roman"/>
                <a:ea typeface="Times New Roman"/>
                <a:cs typeface="Times New Roman"/>
                <a:sym typeface="Times New Roman"/>
              </a:rPr>
              <a:t>Rol Único Tributario</a:t>
            </a:r>
            <a:endParaRPr b="1" sz="10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0D0D0D"/>
                </a:solidFill>
                <a:highlight>
                  <a:srgbClr val="FFFFFF"/>
                </a:highlight>
                <a:latin typeface="Times New Roman"/>
                <a:ea typeface="Times New Roman"/>
                <a:cs typeface="Times New Roman"/>
                <a:sym typeface="Times New Roman"/>
              </a:rPr>
              <a:t>Or in short, RUT, which translates to "Unique Taxpayer Number." It is a unique identification number assigned to individuals and legal entities (such as companies) by the Chilean Internal Revenue Service, and is used for tax purposes. In dataset, we have also seen many suffixes, such as AVN, efx, formato, etc., whose usage is unclear.</a:t>
            </a:r>
            <a:endParaRPr b="1" sz="10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p:nvPr/>
        </p:nvSpPr>
        <p:spPr>
          <a:xfrm>
            <a:off x="7386800" y="4749925"/>
            <a:ext cx="12405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Howard Yu</a:t>
            </a:r>
            <a:endParaRPr>
              <a:solidFill>
                <a:schemeClr val="dk2"/>
              </a:solidFill>
              <a:latin typeface="Times New Roman"/>
              <a:ea typeface="Times New Roman"/>
              <a:cs typeface="Times New Roman"/>
              <a:sym typeface="Times New Roman"/>
            </a:endParaRPr>
          </a:p>
        </p:txBody>
      </p:sp>
      <p:sp>
        <p:nvSpPr>
          <p:cNvPr id="133" name="Google Shape;133;p19"/>
          <p:cNvSpPr txBox="1"/>
          <p:nvPr>
            <p:ph idx="1" type="body"/>
          </p:nvPr>
        </p:nvSpPr>
        <p:spPr>
          <a:xfrm>
            <a:off x="118050" y="964850"/>
            <a:ext cx="4333800" cy="845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000">
                <a:solidFill>
                  <a:srgbClr val="000000"/>
                </a:solidFill>
                <a:highlight>
                  <a:srgbClr val="FFFFFF"/>
                </a:highlight>
                <a:latin typeface="Times New Roman"/>
                <a:ea typeface="Times New Roman"/>
                <a:cs typeface="Times New Roman"/>
                <a:sym typeface="Times New Roman"/>
              </a:rPr>
              <a:t>Equifax is a global data, analytics, and technology company known for providing information solutions and analytics to businesses and consumers. In Chile, Equifax operates as a credit reporting agency, offering </a:t>
            </a:r>
            <a:r>
              <a:rPr b="1" lang="en" sz="1000">
                <a:solidFill>
                  <a:srgbClr val="000000"/>
                </a:solidFill>
                <a:highlight>
                  <a:srgbClr val="FFFFFF"/>
                </a:highlight>
                <a:latin typeface="Times New Roman"/>
                <a:ea typeface="Times New Roman"/>
                <a:cs typeface="Times New Roman"/>
                <a:sym typeface="Times New Roman"/>
              </a:rPr>
              <a:t>credit information and risk management services</a:t>
            </a:r>
            <a:r>
              <a:rPr lang="en" sz="1000">
                <a:solidFill>
                  <a:srgbClr val="000000"/>
                </a:solidFill>
                <a:highlight>
                  <a:srgbClr val="FFFFFF"/>
                </a:highlight>
                <a:latin typeface="Times New Roman"/>
                <a:ea typeface="Times New Roman"/>
                <a:cs typeface="Times New Roman"/>
                <a:sym typeface="Times New Roman"/>
              </a:rPr>
              <a:t> to financial institutions, businesses, and consumers. The score is usually between 280 to 850, and the basic interpretation is as follows:</a:t>
            </a:r>
            <a:endParaRPr sz="900">
              <a:solidFill>
                <a:srgbClr val="000000"/>
              </a:solidFill>
              <a:latin typeface="Times New Roman"/>
              <a:ea typeface="Times New Roman"/>
              <a:cs typeface="Times New Roman"/>
              <a:sym typeface="Times New Roman"/>
            </a:endParaRPr>
          </a:p>
        </p:txBody>
      </p:sp>
      <p:sp>
        <p:nvSpPr>
          <p:cNvPr id="134" name="Google Shape;134;p19"/>
          <p:cNvSpPr txBox="1"/>
          <p:nvPr>
            <p:ph idx="12" type="sldNum"/>
          </p:nvPr>
        </p:nvSpPr>
        <p:spPr>
          <a:xfrm>
            <a:off x="8595308" y="47500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5" name="Google Shape;135;p19"/>
          <p:cNvSpPr/>
          <p:nvPr/>
        </p:nvSpPr>
        <p:spPr>
          <a:xfrm>
            <a:off x="0" y="0"/>
            <a:ext cx="3662700" cy="29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PART 2. EQUIFAX</a:t>
            </a:r>
            <a:endParaRPr>
              <a:latin typeface="Times New Roman"/>
              <a:ea typeface="Times New Roman"/>
              <a:cs typeface="Times New Roman"/>
              <a:sym typeface="Times New Roman"/>
            </a:endParaRPr>
          </a:p>
        </p:txBody>
      </p:sp>
      <p:sp>
        <p:nvSpPr>
          <p:cNvPr id="136" name="Google Shape;136;p19"/>
          <p:cNvSpPr/>
          <p:nvPr/>
        </p:nvSpPr>
        <p:spPr>
          <a:xfrm>
            <a:off x="0" y="293700"/>
            <a:ext cx="4452900" cy="293700"/>
          </a:xfrm>
          <a:prstGeom prst="rect">
            <a:avLst/>
          </a:prstGeom>
          <a:solidFill>
            <a:srgbClr val="E03C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2.1 Background information and basic assumption</a:t>
            </a:r>
            <a:endParaRPr>
              <a:solidFill>
                <a:schemeClr val="lt1"/>
              </a:solidFill>
              <a:latin typeface="Times New Roman"/>
              <a:ea typeface="Times New Roman"/>
              <a:cs typeface="Times New Roman"/>
              <a:sym typeface="Times New Roman"/>
            </a:endParaRPr>
          </a:p>
        </p:txBody>
      </p:sp>
      <p:sp>
        <p:nvSpPr>
          <p:cNvPr id="137" name="Google Shape;137;p19"/>
          <p:cNvSpPr/>
          <p:nvPr/>
        </p:nvSpPr>
        <p:spPr>
          <a:xfrm>
            <a:off x="119200" y="718250"/>
            <a:ext cx="4251600" cy="246600"/>
          </a:xfrm>
          <a:prstGeom prst="roundRect">
            <a:avLst>
              <a:gd fmla="val 16667"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E06666"/>
                </a:solidFill>
                <a:latin typeface="Times New Roman"/>
                <a:ea typeface="Times New Roman"/>
                <a:cs typeface="Times New Roman"/>
                <a:sym typeface="Times New Roman"/>
              </a:rPr>
              <a:t>Equifax gives credit scores to companies and individuals</a:t>
            </a:r>
            <a:endParaRPr b="1" sz="1100">
              <a:solidFill>
                <a:srgbClr val="E06666"/>
              </a:solidFill>
              <a:latin typeface="Times New Roman"/>
              <a:ea typeface="Times New Roman"/>
              <a:cs typeface="Times New Roman"/>
              <a:sym typeface="Times New Roman"/>
            </a:endParaRPr>
          </a:p>
        </p:txBody>
      </p:sp>
      <p:sp>
        <p:nvSpPr>
          <p:cNvPr id="138" name="Google Shape;138;p19"/>
          <p:cNvSpPr/>
          <p:nvPr/>
        </p:nvSpPr>
        <p:spPr>
          <a:xfrm>
            <a:off x="159175" y="2916438"/>
            <a:ext cx="4251600" cy="246600"/>
          </a:xfrm>
          <a:prstGeom prst="roundRect">
            <a:avLst>
              <a:gd fmla="val 16667"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E06666"/>
                </a:solidFill>
                <a:latin typeface="Times New Roman"/>
                <a:ea typeface="Times New Roman"/>
                <a:cs typeface="Times New Roman"/>
                <a:sym typeface="Times New Roman"/>
              </a:rPr>
              <a:t>Higher Equifax score should suggest better payment behavior</a:t>
            </a:r>
            <a:endParaRPr b="1" sz="1100">
              <a:solidFill>
                <a:srgbClr val="E06666"/>
              </a:solidFill>
              <a:latin typeface="Times New Roman"/>
              <a:ea typeface="Times New Roman"/>
              <a:cs typeface="Times New Roman"/>
              <a:sym typeface="Times New Roman"/>
            </a:endParaRPr>
          </a:p>
        </p:txBody>
      </p:sp>
      <p:sp>
        <p:nvSpPr>
          <p:cNvPr id="139" name="Google Shape;139;p19"/>
          <p:cNvSpPr txBox="1"/>
          <p:nvPr>
            <p:ph idx="1" type="body"/>
          </p:nvPr>
        </p:nvSpPr>
        <p:spPr>
          <a:xfrm>
            <a:off x="119975" y="3173750"/>
            <a:ext cx="4392300" cy="1749300"/>
          </a:xfrm>
          <a:prstGeom prst="rect">
            <a:avLst/>
          </a:prstGeom>
        </p:spPr>
        <p:txBody>
          <a:bodyPr anchorCtr="0" anchor="t" bIns="91425" lIns="91425" spcFirstLastPara="1" rIns="91425" wrap="square" tIns="91425">
            <a:noAutofit/>
          </a:bodyPr>
          <a:lstStyle/>
          <a:p>
            <a:pPr indent="0" lvl="0" marL="0" rtl="0" algn="l">
              <a:lnSpc>
                <a:spcPct val="115000"/>
              </a:lnSpc>
              <a:spcBef>
                <a:spcPts val="200"/>
              </a:spcBef>
              <a:spcAft>
                <a:spcPts val="0"/>
              </a:spcAft>
              <a:buNone/>
            </a:pPr>
            <a:r>
              <a:rPr lang="en" sz="1000">
                <a:solidFill>
                  <a:srgbClr val="0D0D0D"/>
                </a:solidFill>
                <a:highlight>
                  <a:srgbClr val="FFFFFF"/>
                </a:highlight>
                <a:latin typeface="Times New Roman"/>
                <a:ea typeface="Times New Roman"/>
                <a:cs typeface="Times New Roman"/>
                <a:sym typeface="Times New Roman"/>
              </a:rPr>
              <a:t>Our key assumption for exploring with the Equifax score is that individuals with a higher Equifax score should be a more motivated payer. By saying that, we expect </a:t>
            </a:r>
            <a:r>
              <a:rPr b="1" lang="en" sz="1000">
                <a:solidFill>
                  <a:srgbClr val="0D0D0D"/>
                </a:solidFill>
                <a:highlight>
                  <a:srgbClr val="FFFFFF"/>
                </a:highlight>
                <a:latin typeface="Times New Roman"/>
                <a:ea typeface="Times New Roman"/>
                <a:cs typeface="Times New Roman"/>
                <a:sym typeface="Times New Roman"/>
              </a:rPr>
              <a:t>individuals with higher Equifax scores to have a higher probability of making payment, to have a shorter delay in making payments, and to make a larger amount of payment</a:t>
            </a:r>
            <a:r>
              <a:rPr lang="en" sz="1000">
                <a:solidFill>
                  <a:srgbClr val="0D0D0D"/>
                </a:solidFill>
                <a:highlight>
                  <a:srgbClr val="FFFFFF"/>
                </a:highlight>
                <a:latin typeface="Times New Roman"/>
                <a:ea typeface="Times New Roman"/>
                <a:cs typeface="Times New Roman"/>
                <a:sym typeface="Times New Roman"/>
              </a:rPr>
              <a:t>.</a:t>
            </a:r>
            <a:endParaRPr sz="10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200"/>
              </a:spcBef>
              <a:spcAft>
                <a:spcPts val="0"/>
              </a:spcAft>
              <a:buNone/>
            </a:pPr>
            <a:r>
              <a:rPr lang="en" sz="1000">
                <a:solidFill>
                  <a:srgbClr val="0D0D0D"/>
                </a:solidFill>
                <a:highlight>
                  <a:srgbClr val="FFFFFF"/>
                </a:highlight>
                <a:latin typeface="Times New Roman"/>
                <a:ea typeface="Times New Roman"/>
                <a:cs typeface="Times New Roman"/>
                <a:sym typeface="Times New Roman"/>
              </a:rPr>
              <a:t>To justify our assumptions, we first carried our EDA on the consolidated dataset, so as to visualize the pattern of the relationships between Equifax score and the variables we care about. If the pattern generally coincides with our assumption, we will then further carry out tests to quantify the relationship.</a:t>
            </a:r>
            <a:endParaRPr sz="1000">
              <a:solidFill>
                <a:srgbClr val="000000"/>
              </a:solidFill>
              <a:highlight>
                <a:srgbClr val="FFFFFF"/>
              </a:highlight>
              <a:latin typeface="Times New Roman"/>
              <a:ea typeface="Times New Roman"/>
              <a:cs typeface="Times New Roman"/>
              <a:sym typeface="Times New Roman"/>
            </a:endParaRPr>
          </a:p>
        </p:txBody>
      </p:sp>
      <p:graphicFrame>
        <p:nvGraphicFramePr>
          <p:cNvPr id="140" name="Google Shape;140;p19"/>
          <p:cNvGraphicFramePr/>
          <p:nvPr/>
        </p:nvGraphicFramePr>
        <p:xfrm>
          <a:off x="118100" y="2165850"/>
          <a:ext cx="3000000" cy="3000000"/>
        </p:xfrm>
        <a:graphic>
          <a:graphicData uri="http://schemas.openxmlformats.org/drawingml/2006/table">
            <a:tbl>
              <a:tblPr>
                <a:noFill/>
                <a:tableStyleId>{422D5809-419F-4F76-9368-E866E37230F2}</a:tableStyleId>
              </a:tblPr>
              <a:tblGrid>
                <a:gridCol w="866750"/>
                <a:gridCol w="866750"/>
                <a:gridCol w="866750"/>
                <a:gridCol w="866750"/>
                <a:gridCol w="866750"/>
              </a:tblGrid>
              <a:tr h="104900">
                <a:tc>
                  <a:txBody>
                    <a:bodyPr/>
                    <a:lstStyle/>
                    <a:p>
                      <a:pPr indent="0" lvl="0" marL="0" rtl="0" algn="ctr">
                        <a:spcBef>
                          <a:spcPts val="0"/>
                        </a:spcBef>
                        <a:spcAft>
                          <a:spcPts val="0"/>
                        </a:spcAft>
                        <a:buNone/>
                      </a:pPr>
                      <a:r>
                        <a:rPr b="1" lang="en" sz="800">
                          <a:solidFill>
                            <a:srgbClr val="CC0000"/>
                          </a:solidFill>
                          <a:latin typeface="Times New Roman"/>
                          <a:ea typeface="Times New Roman"/>
                          <a:cs typeface="Times New Roman"/>
                          <a:sym typeface="Times New Roman"/>
                        </a:rPr>
                        <a:t>300 - 579</a:t>
                      </a:r>
                      <a:endParaRPr b="1" sz="800">
                        <a:solidFill>
                          <a:srgbClr val="CC0000"/>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6B26B"/>
                    </a:solidFill>
                  </a:tcPr>
                </a:tc>
                <a:tc>
                  <a:txBody>
                    <a:bodyPr/>
                    <a:lstStyle/>
                    <a:p>
                      <a:pPr indent="0" lvl="0" marL="0" rtl="0" algn="ctr">
                        <a:spcBef>
                          <a:spcPts val="0"/>
                        </a:spcBef>
                        <a:spcAft>
                          <a:spcPts val="0"/>
                        </a:spcAft>
                        <a:buNone/>
                      </a:pPr>
                      <a:r>
                        <a:rPr b="1" lang="en" sz="800">
                          <a:solidFill>
                            <a:srgbClr val="CC0000"/>
                          </a:solidFill>
                          <a:latin typeface="Times New Roman"/>
                          <a:ea typeface="Times New Roman"/>
                          <a:cs typeface="Times New Roman"/>
                          <a:sym typeface="Times New Roman"/>
                        </a:rPr>
                        <a:t>580-669</a:t>
                      </a:r>
                      <a:endParaRPr b="1" sz="800">
                        <a:solidFill>
                          <a:srgbClr val="CC0000"/>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6B26B"/>
                    </a:solidFill>
                  </a:tcPr>
                </a:tc>
                <a:tc>
                  <a:txBody>
                    <a:bodyPr/>
                    <a:lstStyle/>
                    <a:p>
                      <a:pPr indent="0" lvl="0" marL="0" rtl="0" algn="ctr">
                        <a:spcBef>
                          <a:spcPts val="0"/>
                        </a:spcBef>
                        <a:spcAft>
                          <a:spcPts val="0"/>
                        </a:spcAft>
                        <a:buNone/>
                      </a:pPr>
                      <a:r>
                        <a:rPr b="1" lang="en" sz="800">
                          <a:solidFill>
                            <a:srgbClr val="CC0000"/>
                          </a:solidFill>
                          <a:latin typeface="Times New Roman"/>
                          <a:ea typeface="Times New Roman"/>
                          <a:cs typeface="Times New Roman"/>
                          <a:sym typeface="Times New Roman"/>
                        </a:rPr>
                        <a:t>670-739</a:t>
                      </a:r>
                      <a:endParaRPr b="1" sz="800">
                        <a:solidFill>
                          <a:srgbClr val="CC0000"/>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6B26B"/>
                    </a:solidFill>
                  </a:tcPr>
                </a:tc>
                <a:tc>
                  <a:txBody>
                    <a:bodyPr/>
                    <a:lstStyle/>
                    <a:p>
                      <a:pPr indent="0" lvl="0" marL="0" rtl="0" algn="ctr">
                        <a:spcBef>
                          <a:spcPts val="0"/>
                        </a:spcBef>
                        <a:spcAft>
                          <a:spcPts val="0"/>
                        </a:spcAft>
                        <a:buNone/>
                      </a:pPr>
                      <a:r>
                        <a:rPr b="1" lang="en" sz="800">
                          <a:solidFill>
                            <a:srgbClr val="CC0000"/>
                          </a:solidFill>
                          <a:latin typeface="Times New Roman"/>
                          <a:ea typeface="Times New Roman"/>
                          <a:cs typeface="Times New Roman"/>
                          <a:sym typeface="Times New Roman"/>
                        </a:rPr>
                        <a:t>740-799</a:t>
                      </a:r>
                      <a:endParaRPr b="1" sz="800">
                        <a:solidFill>
                          <a:srgbClr val="CC0000"/>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6B26B"/>
                    </a:solidFill>
                  </a:tcPr>
                </a:tc>
                <a:tc>
                  <a:txBody>
                    <a:bodyPr/>
                    <a:lstStyle/>
                    <a:p>
                      <a:pPr indent="0" lvl="0" marL="0" rtl="0" algn="ctr">
                        <a:spcBef>
                          <a:spcPts val="0"/>
                        </a:spcBef>
                        <a:spcAft>
                          <a:spcPts val="0"/>
                        </a:spcAft>
                        <a:buNone/>
                      </a:pPr>
                      <a:r>
                        <a:rPr b="1" lang="en" sz="800">
                          <a:solidFill>
                            <a:srgbClr val="CC0000"/>
                          </a:solidFill>
                          <a:latin typeface="Times New Roman"/>
                          <a:ea typeface="Times New Roman"/>
                          <a:cs typeface="Times New Roman"/>
                          <a:sym typeface="Times New Roman"/>
                        </a:rPr>
                        <a:t>800+</a:t>
                      </a:r>
                      <a:endParaRPr b="1" sz="800">
                        <a:solidFill>
                          <a:srgbClr val="CC0000"/>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6B26B"/>
                    </a:solidFill>
                  </a:tcPr>
                </a:tc>
              </a:tr>
              <a:tr h="298200">
                <a:tc>
                  <a:txBody>
                    <a:bodyPr/>
                    <a:lstStyle/>
                    <a:p>
                      <a:pPr indent="0" lvl="0" marL="0" rtl="0" algn="ctr">
                        <a:spcBef>
                          <a:spcPts val="0"/>
                        </a:spcBef>
                        <a:spcAft>
                          <a:spcPts val="0"/>
                        </a:spcAft>
                        <a:buNone/>
                      </a:pPr>
                      <a:r>
                        <a:rPr b="1" lang="en" sz="800">
                          <a:solidFill>
                            <a:srgbClr val="F1C232"/>
                          </a:solidFill>
                          <a:latin typeface="Times New Roman"/>
                          <a:ea typeface="Times New Roman"/>
                          <a:cs typeface="Times New Roman"/>
                          <a:sym typeface="Times New Roman"/>
                        </a:rPr>
                        <a:t>POOR</a:t>
                      </a:r>
                      <a:endParaRPr b="1" sz="800">
                        <a:solidFill>
                          <a:srgbClr val="F1C232"/>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06666"/>
                    </a:solidFill>
                  </a:tcPr>
                </a:tc>
                <a:tc>
                  <a:txBody>
                    <a:bodyPr/>
                    <a:lstStyle/>
                    <a:p>
                      <a:pPr indent="0" lvl="0" marL="0" rtl="0" algn="ctr">
                        <a:spcBef>
                          <a:spcPts val="0"/>
                        </a:spcBef>
                        <a:spcAft>
                          <a:spcPts val="0"/>
                        </a:spcAft>
                        <a:buNone/>
                      </a:pPr>
                      <a:r>
                        <a:rPr b="1" lang="en" sz="800">
                          <a:solidFill>
                            <a:srgbClr val="F1C232"/>
                          </a:solidFill>
                          <a:latin typeface="Times New Roman"/>
                          <a:ea typeface="Times New Roman"/>
                          <a:cs typeface="Times New Roman"/>
                          <a:sym typeface="Times New Roman"/>
                        </a:rPr>
                        <a:t>FAIR</a:t>
                      </a:r>
                      <a:endParaRPr b="1" sz="800">
                        <a:solidFill>
                          <a:srgbClr val="F1C232"/>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06666"/>
                    </a:solidFill>
                  </a:tcPr>
                </a:tc>
                <a:tc>
                  <a:txBody>
                    <a:bodyPr/>
                    <a:lstStyle/>
                    <a:p>
                      <a:pPr indent="0" lvl="0" marL="0" rtl="0" algn="ctr">
                        <a:spcBef>
                          <a:spcPts val="0"/>
                        </a:spcBef>
                        <a:spcAft>
                          <a:spcPts val="0"/>
                        </a:spcAft>
                        <a:buNone/>
                      </a:pPr>
                      <a:r>
                        <a:rPr b="1" lang="en" sz="800">
                          <a:solidFill>
                            <a:srgbClr val="F1C232"/>
                          </a:solidFill>
                          <a:latin typeface="Times New Roman"/>
                          <a:ea typeface="Times New Roman"/>
                          <a:cs typeface="Times New Roman"/>
                          <a:sym typeface="Times New Roman"/>
                        </a:rPr>
                        <a:t>GOOD</a:t>
                      </a:r>
                      <a:endParaRPr b="1" sz="800">
                        <a:solidFill>
                          <a:srgbClr val="F1C232"/>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06666"/>
                    </a:solidFill>
                  </a:tcPr>
                </a:tc>
                <a:tc>
                  <a:txBody>
                    <a:bodyPr/>
                    <a:lstStyle/>
                    <a:p>
                      <a:pPr indent="0" lvl="0" marL="0" rtl="0" algn="ctr">
                        <a:spcBef>
                          <a:spcPts val="0"/>
                        </a:spcBef>
                        <a:spcAft>
                          <a:spcPts val="0"/>
                        </a:spcAft>
                        <a:buNone/>
                      </a:pPr>
                      <a:r>
                        <a:rPr b="1" lang="en" sz="800">
                          <a:solidFill>
                            <a:srgbClr val="F1C232"/>
                          </a:solidFill>
                          <a:latin typeface="Times New Roman"/>
                          <a:ea typeface="Times New Roman"/>
                          <a:cs typeface="Times New Roman"/>
                          <a:sym typeface="Times New Roman"/>
                        </a:rPr>
                        <a:t>VERY GOOD</a:t>
                      </a:r>
                      <a:endParaRPr b="1" sz="800">
                        <a:solidFill>
                          <a:srgbClr val="F1C232"/>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06666"/>
                    </a:solidFill>
                  </a:tcPr>
                </a:tc>
                <a:tc>
                  <a:txBody>
                    <a:bodyPr/>
                    <a:lstStyle/>
                    <a:p>
                      <a:pPr indent="0" lvl="0" marL="0" rtl="0" algn="ctr">
                        <a:spcBef>
                          <a:spcPts val="0"/>
                        </a:spcBef>
                        <a:spcAft>
                          <a:spcPts val="0"/>
                        </a:spcAft>
                        <a:buNone/>
                      </a:pPr>
                      <a:r>
                        <a:rPr b="1" lang="en" sz="800">
                          <a:solidFill>
                            <a:srgbClr val="F1C232"/>
                          </a:solidFill>
                          <a:latin typeface="Times New Roman"/>
                          <a:ea typeface="Times New Roman"/>
                          <a:cs typeface="Times New Roman"/>
                          <a:sym typeface="Times New Roman"/>
                        </a:rPr>
                        <a:t>EXCELLENT</a:t>
                      </a:r>
                      <a:endParaRPr b="1" sz="800">
                        <a:solidFill>
                          <a:srgbClr val="F1C232"/>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06666"/>
                    </a:solidFill>
                  </a:tcPr>
                </a:tc>
              </a:tr>
            </a:tbl>
          </a:graphicData>
        </a:graphic>
      </p:graphicFrame>
      <p:cxnSp>
        <p:nvCxnSpPr>
          <p:cNvPr id="141" name="Google Shape;141;p19"/>
          <p:cNvCxnSpPr/>
          <p:nvPr/>
        </p:nvCxnSpPr>
        <p:spPr>
          <a:xfrm>
            <a:off x="4572000" y="587250"/>
            <a:ext cx="0" cy="4556400"/>
          </a:xfrm>
          <a:prstGeom prst="straightConnector1">
            <a:avLst/>
          </a:prstGeom>
          <a:noFill/>
          <a:ln cap="flat" cmpd="sng" w="19050">
            <a:solidFill>
              <a:srgbClr val="999999"/>
            </a:solidFill>
            <a:prstDash val="dash"/>
            <a:round/>
            <a:headEnd len="med" w="med" type="none"/>
            <a:tailEnd len="med" w="med" type="none"/>
          </a:ln>
        </p:spPr>
      </p:cxnSp>
      <p:sp>
        <p:nvSpPr>
          <p:cNvPr id="142" name="Google Shape;142;p19"/>
          <p:cNvSpPr/>
          <p:nvPr/>
        </p:nvSpPr>
        <p:spPr>
          <a:xfrm>
            <a:off x="4691100" y="293700"/>
            <a:ext cx="4452900" cy="293700"/>
          </a:xfrm>
          <a:prstGeom prst="rect">
            <a:avLst/>
          </a:prstGeom>
          <a:solidFill>
            <a:srgbClr val="E03C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2.2 Basic Findings from Snowflake</a:t>
            </a:r>
            <a:endParaRPr>
              <a:solidFill>
                <a:schemeClr val="lt1"/>
              </a:solidFill>
              <a:latin typeface="Times New Roman"/>
              <a:ea typeface="Times New Roman"/>
              <a:cs typeface="Times New Roman"/>
              <a:sym typeface="Times New Roman"/>
            </a:endParaRPr>
          </a:p>
        </p:txBody>
      </p:sp>
      <p:sp>
        <p:nvSpPr>
          <p:cNvPr id="143" name="Google Shape;143;p19"/>
          <p:cNvSpPr/>
          <p:nvPr/>
        </p:nvSpPr>
        <p:spPr>
          <a:xfrm>
            <a:off x="4773200" y="674050"/>
            <a:ext cx="4251600" cy="246600"/>
          </a:xfrm>
          <a:prstGeom prst="roundRect">
            <a:avLst>
              <a:gd fmla="val 16667"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E06666"/>
                </a:solidFill>
                <a:latin typeface="Times New Roman"/>
                <a:ea typeface="Times New Roman"/>
                <a:cs typeface="Times New Roman"/>
                <a:sym typeface="Times New Roman"/>
              </a:rPr>
              <a:t>Represented in 3 datasets, payment behavior may relate to score</a:t>
            </a:r>
            <a:endParaRPr b="1" sz="1100">
              <a:solidFill>
                <a:srgbClr val="E06666"/>
              </a:solidFill>
              <a:latin typeface="Times New Roman"/>
              <a:ea typeface="Times New Roman"/>
              <a:cs typeface="Times New Roman"/>
              <a:sym typeface="Times New Roman"/>
            </a:endParaRPr>
          </a:p>
        </p:txBody>
      </p:sp>
      <p:sp>
        <p:nvSpPr>
          <p:cNvPr id="144" name="Google Shape;144;p19"/>
          <p:cNvSpPr txBox="1"/>
          <p:nvPr>
            <p:ph idx="1" type="body"/>
          </p:nvPr>
        </p:nvSpPr>
        <p:spPr>
          <a:xfrm>
            <a:off x="4692150" y="920650"/>
            <a:ext cx="4392300" cy="174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000">
                <a:solidFill>
                  <a:srgbClr val="000000"/>
                </a:solidFill>
                <a:highlight>
                  <a:srgbClr val="FFFFFF"/>
                </a:highlight>
                <a:latin typeface="Times New Roman"/>
                <a:ea typeface="Times New Roman"/>
                <a:cs typeface="Times New Roman"/>
                <a:sym typeface="Times New Roman"/>
              </a:rPr>
              <a:t>The three dataset are EQUIFAX_JUDICA, EQUIFAX_NATURAL, and EQUIFAX, which include equifax information about </a:t>
            </a:r>
            <a:r>
              <a:rPr b="1" lang="en" sz="1000">
                <a:solidFill>
                  <a:srgbClr val="000000"/>
                </a:solidFill>
                <a:highlight>
                  <a:srgbClr val="FFFFFF"/>
                </a:highlight>
                <a:latin typeface="Times New Roman"/>
                <a:ea typeface="Times New Roman"/>
                <a:cs typeface="Times New Roman"/>
                <a:sym typeface="Times New Roman"/>
              </a:rPr>
              <a:t>companies and institution</a:t>
            </a:r>
            <a:r>
              <a:rPr lang="en" sz="1000">
                <a:solidFill>
                  <a:srgbClr val="000000"/>
                </a:solidFill>
                <a:highlight>
                  <a:srgbClr val="FFFFFF"/>
                </a:highlight>
                <a:latin typeface="Times New Roman"/>
                <a:ea typeface="Times New Roman"/>
                <a:cs typeface="Times New Roman"/>
                <a:sym typeface="Times New Roman"/>
              </a:rPr>
              <a:t>s, information about </a:t>
            </a:r>
            <a:r>
              <a:rPr b="1" lang="en" sz="1000">
                <a:solidFill>
                  <a:srgbClr val="000000"/>
                </a:solidFill>
                <a:highlight>
                  <a:srgbClr val="FFFFFF"/>
                </a:highlight>
                <a:latin typeface="Times New Roman"/>
                <a:ea typeface="Times New Roman"/>
                <a:cs typeface="Times New Roman"/>
                <a:sym typeface="Times New Roman"/>
              </a:rPr>
              <a:t>natural individuals</a:t>
            </a:r>
            <a:r>
              <a:rPr lang="en" sz="1000">
                <a:solidFill>
                  <a:srgbClr val="000000"/>
                </a:solidFill>
                <a:highlight>
                  <a:srgbClr val="FFFFFF"/>
                </a:highlight>
                <a:latin typeface="Times New Roman"/>
                <a:ea typeface="Times New Roman"/>
                <a:cs typeface="Times New Roman"/>
                <a:sym typeface="Times New Roman"/>
              </a:rPr>
              <a:t>, and combined yet more concise information of </a:t>
            </a:r>
            <a:r>
              <a:rPr b="1" lang="en" sz="1000">
                <a:solidFill>
                  <a:srgbClr val="000000"/>
                </a:solidFill>
                <a:highlight>
                  <a:srgbClr val="FFFFFF"/>
                </a:highlight>
                <a:latin typeface="Times New Roman"/>
                <a:ea typeface="Times New Roman"/>
                <a:cs typeface="Times New Roman"/>
                <a:sym typeface="Times New Roman"/>
              </a:rPr>
              <a:t>all units</a:t>
            </a:r>
            <a:r>
              <a:rPr lang="en" sz="1000">
                <a:solidFill>
                  <a:srgbClr val="000000"/>
                </a:solidFill>
                <a:highlight>
                  <a:srgbClr val="FFFFFF"/>
                </a:highlight>
                <a:latin typeface="Times New Roman"/>
                <a:ea typeface="Times New Roman"/>
                <a:cs typeface="Times New Roman"/>
                <a:sym typeface="Times New Roman"/>
              </a:rPr>
              <a:t> respectively. The JUDICA and NATURAL datasets include 200 columns in total, with some column names very hard to understand, thus it would be very helpful if we can get a dictionary on these column names. However, from first glance, I will expect to discover a relationship between the Equifax rating and the payment behavior (such as days before paying, if exists any debt, etc.), so as to predict future payment behavior of these customers.</a:t>
            </a:r>
            <a:endParaRPr sz="900">
              <a:solidFill>
                <a:srgbClr val="000000"/>
              </a:solidFill>
              <a:latin typeface="Times New Roman"/>
              <a:ea typeface="Times New Roman"/>
              <a:cs typeface="Times New Roman"/>
              <a:sym typeface="Times New Roman"/>
            </a:endParaRPr>
          </a:p>
        </p:txBody>
      </p:sp>
      <p:sp>
        <p:nvSpPr>
          <p:cNvPr id="145" name="Google Shape;145;p19"/>
          <p:cNvSpPr/>
          <p:nvPr/>
        </p:nvSpPr>
        <p:spPr>
          <a:xfrm>
            <a:off x="4732100" y="2669850"/>
            <a:ext cx="4251600" cy="246600"/>
          </a:xfrm>
          <a:prstGeom prst="roundRect">
            <a:avLst>
              <a:gd fmla="val 16667"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E06666"/>
                </a:solidFill>
                <a:latin typeface="Times New Roman"/>
                <a:ea typeface="Times New Roman"/>
                <a:cs typeface="Times New Roman"/>
                <a:sym typeface="Times New Roman"/>
              </a:rPr>
              <a:t>Important terms shown as columns in Equifax datasets</a:t>
            </a:r>
            <a:endParaRPr b="1" sz="1100">
              <a:solidFill>
                <a:srgbClr val="E06666"/>
              </a:solidFill>
              <a:latin typeface="Times New Roman"/>
              <a:ea typeface="Times New Roman"/>
              <a:cs typeface="Times New Roman"/>
              <a:sym typeface="Times New Roman"/>
            </a:endParaRPr>
          </a:p>
        </p:txBody>
      </p:sp>
      <p:sp>
        <p:nvSpPr>
          <p:cNvPr id="146" name="Google Shape;146;p19"/>
          <p:cNvSpPr/>
          <p:nvPr/>
        </p:nvSpPr>
        <p:spPr>
          <a:xfrm>
            <a:off x="4631725" y="3003200"/>
            <a:ext cx="2210400" cy="2090400"/>
          </a:xfrm>
          <a:prstGeom prst="roundRect">
            <a:avLst>
              <a:gd fmla="val 16667" name="adj"/>
            </a:avLst>
          </a:prstGeom>
          <a:noFill/>
          <a:ln cap="flat" cmpd="sng" w="9525">
            <a:solidFill>
              <a:srgbClr val="CC000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0D0D0D"/>
                </a:solidFill>
                <a:highlight>
                  <a:srgbClr val="FFFFFF"/>
                </a:highlight>
                <a:latin typeface="Times New Roman"/>
                <a:ea typeface="Times New Roman"/>
                <a:cs typeface="Times New Roman"/>
                <a:sym typeface="Times New Roman"/>
              </a:rPr>
              <a:t>Groupo Socio Economico</a:t>
            </a:r>
            <a:endParaRPr b="1" sz="1000">
              <a:solidFill>
                <a:srgbClr val="0D0D0D"/>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t/>
            </a:r>
            <a:endParaRPr b="1" sz="3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0D0D0D"/>
                </a:solidFill>
                <a:highlight>
                  <a:srgbClr val="FFFFFF"/>
                </a:highlight>
                <a:latin typeface="Times New Roman"/>
                <a:ea typeface="Times New Roman"/>
                <a:cs typeface="Times New Roman"/>
                <a:sym typeface="Times New Roman"/>
              </a:rPr>
              <a:t>In Chile, "Grupo Socioeconómico" (Socioeconomic Group) refers to a classification system used to categorize households based on their social economic status.These groups are often labeled with letters or numbers, with Group A or 1 representing the highest socioeconomic status and Group E or 5 representing the lowest. </a:t>
            </a:r>
            <a:endParaRPr b="1" sz="1000">
              <a:solidFill>
                <a:srgbClr val="0D0D0D"/>
              </a:solidFill>
              <a:highlight>
                <a:srgbClr val="FFFFFF"/>
              </a:highlight>
              <a:latin typeface="Times New Roman"/>
              <a:ea typeface="Times New Roman"/>
              <a:cs typeface="Times New Roman"/>
              <a:sym typeface="Times New Roman"/>
            </a:endParaRPr>
          </a:p>
        </p:txBody>
      </p:sp>
      <p:sp>
        <p:nvSpPr>
          <p:cNvPr id="147" name="Google Shape;147;p19"/>
          <p:cNvSpPr/>
          <p:nvPr/>
        </p:nvSpPr>
        <p:spPr>
          <a:xfrm>
            <a:off x="6901850" y="3003200"/>
            <a:ext cx="2210400" cy="2090400"/>
          </a:xfrm>
          <a:prstGeom prst="roundRect">
            <a:avLst>
              <a:gd fmla="val 16667" name="adj"/>
            </a:avLst>
          </a:prstGeom>
          <a:noFill/>
          <a:ln cap="flat" cmpd="sng" w="9525">
            <a:solidFill>
              <a:srgbClr val="CC000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0D0D0D"/>
                </a:solidFill>
                <a:highlight>
                  <a:srgbClr val="FFFFFF"/>
                </a:highlight>
                <a:latin typeface="Times New Roman"/>
                <a:ea typeface="Times New Roman"/>
                <a:cs typeface="Times New Roman"/>
                <a:sym typeface="Times New Roman"/>
              </a:rPr>
              <a:t>Rol Único Tributario</a:t>
            </a:r>
            <a:endParaRPr b="1" sz="10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0D0D0D"/>
                </a:solidFill>
                <a:highlight>
                  <a:srgbClr val="FFFFFF"/>
                </a:highlight>
                <a:latin typeface="Times New Roman"/>
                <a:ea typeface="Times New Roman"/>
                <a:cs typeface="Times New Roman"/>
                <a:sym typeface="Times New Roman"/>
              </a:rPr>
              <a:t>Or in short, RUT, which translates to "Unique Taxpayer Number." It is a unique identification number assigned to individuals and legal entities (such as companies) by the Chilean Internal Revenue Service, and is used for tax purposes. In dataset, we have also seen many suffixes, such as AVN, efx, formato, etc., whose usage is unclear.</a:t>
            </a:r>
            <a:endParaRPr b="1" sz="10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