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6C5566-9F48-4A9A-A754-8F54FD233C01}">
  <a:tblStyle styleId="{476C5566-9F48-4A9A-A754-8F54FD233C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7b2f6a1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7b2f6a1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7d420be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7d420be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7d420b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7d420b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7d420bee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7d420bee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Howard Yu</a:t>
            </a:r>
            <a:endParaRPr>
              <a:solidFill>
                <a:schemeClr val="dk2"/>
              </a:solidFill>
              <a:latin typeface="Times New Roman"/>
              <a:ea typeface="Times New Roman"/>
              <a:cs typeface="Times New Roman"/>
              <a:sym typeface="Times New Roman"/>
            </a:endParaRPr>
          </a:p>
        </p:txBody>
      </p:sp>
      <p:sp>
        <p:nvSpPr>
          <p:cNvPr id="61" name="Google Shape;61;p14"/>
          <p:cNvSpPr txBox="1"/>
          <p:nvPr>
            <p:ph idx="1" type="body"/>
          </p:nvPr>
        </p:nvSpPr>
        <p:spPr>
          <a:xfrm>
            <a:off x="119200" y="1092300"/>
            <a:ext cx="4333800" cy="84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highlight>
                  <a:srgbClr val="FFFFFF"/>
                </a:highlight>
                <a:latin typeface="Times New Roman"/>
                <a:ea typeface="Times New Roman"/>
                <a:cs typeface="Times New Roman"/>
                <a:sym typeface="Times New Roman"/>
              </a:rPr>
              <a:t>Equifax is a global data, analytics, and technology company known for providing information solutions and analytics to businesses and consumers. In Chile, Equifax operates as a credit reporting agency, offering </a:t>
            </a:r>
            <a:r>
              <a:rPr b="1" lang="en" sz="1000">
                <a:solidFill>
                  <a:srgbClr val="000000"/>
                </a:solidFill>
                <a:highlight>
                  <a:srgbClr val="FFFFFF"/>
                </a:highlight>
                <a:latin typeface="Times New Roman"/>
                <a:ea typeface="Times New Roman"/>
                <a:cs typeface="Times New Roman"/>
                <a:sym typeface="Times New Roman"/>
              </a:rPr>
              <a:t>credit information and risk management services</a:t>
            </a:r>
            <a:r>
              <a:rPr lang="en" sz="1000">
                <a:solidFill>
                  <a:srgbClr val="000000"/>
                </a:solidFill>
                <a:highlight>
                  <a:srgbClr val="FFFFFF"/>
                </a:highlight>
                <a:latin typeface="Times New Roman"/>
                <a:ea typeface="Times New Roman"/>
                <a:cs typeface="Times New Roman"/>
                <a:sym typeface="Times New Roman"/>
              </a:rPr>
              <a:t> to financial institutions, businesses, and consumers. The score is usually between 280 to 850, and the basic interpretation is as follows:</a:t>
            </a:r>
            <a:endParaRPr sz="900">
              <a:solidFill>
                <a:srgbClr val="000000"/>
              </a:solidFill>
              <a:latin typeface="Times New Roman"/>
              <a:ea typeface="Times New Roman"/>
              <a:cs typeface="Times New Roman"/>
              <a:sym typeface="Times New Roman"/>
            </a:endParaRPr>
          </a:p>
        </p:txBody>
      </p:sp>
      <p:sp>
        <p:nvSpPr>
          <p:cNvPr id="62" name="Google Shape;62;p14"/>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4"/>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2. EQUIFAX</a:t>
            </a:r>
            <a:endParaRPr>
              <a:latin typeface="Times New Roman"/>
              <a:ea typeface="Times New Roman"/>
              <a:cs typeface="Times New Roman"/>
              <a:sym typeface="Times New Roman"/>
            </a:endParaRPr>
          </a:p>
        </p:txBody>
      </p:sp>
      <p:sp>
        <p:nvSpPr>
          <p:cNvPr id="64" name="Google Shape;64;p14"/>
          <p:cNvSpPr/>
          <p:nvPr/>
        </p:nvSpPr>
        <p:spPr>
          <a:xfrm>
            <a:off x="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2.1 Background information and basic assumption</a:t>
            </a:r>
            <a:endParaRPr>
              <a:solidFill>
                <a:schemeClr val="lt1"/>
              </a:solidFill>
              <a:latin typeface="Times New Roman"/>
              <a:ea typeface="Times New Roman"/>
              <a:cs typeface="Times New Roman"/>
              <a:sym typeface="Times New Roman"/>
            </a:endParaRPr>
          </a:p>
        </p:txBody>
      </p:sp>
      <p:sp>
        <p:nvSpPr>
          <p:cNvPr id="65" name="Google Shape;65;p14"/>
          <p:cNvSpPr/>
          <p:nvPr/>
        </p:nvSpPr>
        <p:spPr>
          <a:xfrm>
            <a:off x="119200" y="718250"/>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Equifax gives credit scores to companies and individuals</a:t>
            </a:r>
            <a:endParaRPr b="1" sz="1100">
              <a:solidFill>
                <a:srgbClr val="E06666"/>
              </a:solidFill>
              <a:latin typeface="Times New Roman"/>
              <a:ea typeface="Times New Roman"/>
              <a:cs typeface="Times New Roman"/>
              <a:sym typeface="Times New Roman"/>
            </a:endParaRPr>
          </a:p>
        </p:txBody>
      </p:sp>
      <p:sp>
        <p:nvSpPr>
          <p:cNvPr id="66" name="Google Shape;66;p14"/>
          <p:cNvSpPr/>
          <p:nvPr/>
        </p:nvSpPr>
        <p:spPr>
          <a:xfrm>
            <a:off x="4633300" y="718238"/>
            <a:ext cx="42516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Higher Equifax score should suggest better payment behavior</a:t>
            </a:r>
            <a:endParaRPr b="1" sz="1100">
              <a:solidFill>
                <a:srgbClr val="E06666"/>
              </a:solidFill>
              <a:latin typeface="Times New Roman"/>
              <a:ea typeface="Times New Roman"/>
              <a:cs typeface="Times New Roman"/>
              <a:sym typeface="Times New Roman"/>
            </a:endParaRPr>
          </a:p>
        </p:txBody>
      </p:sp>
      <p:sp>
        <p:nvSpPr>
          <p:cNvPr id="67" name="Google Shape;67;p14"/>
          <p:cNvSpPr txBox="1"/>
          <p:nvPr>
            <p:ph idx="1" type="body"/>
          </p:nvPr>
        </p:nvSpPr>
        <p:spPr>
          <a:xfrm>
            <a:off x="4790800" y="1092300"/>
            <a:ext cx="4094100" cy="17493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 sz="1000">
                <a:solidFill>
                  <a:srgbClr val="0D0D0D"/>
                </a:solidFill>
                <a:highlight>
                  <a:srgbClr val="FFFFFF"/>
                </a:highlight>
                <a:latin typeface="Times New Roman"/>
                <a:ea typeface="Times New Roman"/>
                <a:cs typeface="Times New Roman"/>
                <a:sym typeface="Times New Roman"/>
              </a:rPr>
              <a:t>Our key assumption for exploring with the Equifax score is that individuals with a higher Equifax score should be a more motivated payer. By saying that, we expect </a:t>
            </a:r>
            <a:r>
              <a:rPr b="1" lang="en" sz="1000">
                <a:solidFill>
                  <a:srgbClr val="0D0D0D"/>
                </a:solidFill>
                <a:highlight>
                  <a:srgbClr val="FFFFFF"/>
                </a:highlight>
                <a:latin typeface="Times New Roman"/>
                <a:ea typeface="Times New Roman"/>
                <a:cs typeface="Times New Roman"/>
                <a:sym typeface="Times New Roman"/>
              </a:rPr>
              <a:t>individuals with higher Equifax scores to have a higher probability of making payment (or, individuals making the payment should tend to have a higher score than individuals who don’t), to have a shorter delay in making payments, and to make a larger amount of payment</a:t>
            </a:r>
            <a:r>
              <a:rPr lang="en" sz="1000">
                <a:solidFill>
                  <a:srgbClr val="0D0D0D"/>
                </a:solidFill>
                <a:highlight>
                  <a:srgbClr val="FFFFFF"/>
                </a:highlight>
                <a:latin typeface="Times New Roman"/>
                <a:ea typeface="Times New Roman"/>
                <a:cs typeface="Times New Roman"/>
                <a:sym typeface="Times New Roman"/>
              </a:rPr>
              <a:t>.</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t/>
            </a:r>
            <a:endParaRPr sz="10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00"/>
              </a:spcBef>
              <a:spcAft>
                <a:spcPts val="0"/>
              </a:spcAft>
              <a:buNone/>
            </a:pPr>
            <a:r>
              <a:rPr lang="en" sz="1000">
                <a:solidFill>
                  <a:srgbClr val="0D0D0D"/>
                </a:solidFill>
                <a:highlight>
                  <a:srgbClr val="FFFFFF"/>
                </a:highlight>
                <a:latin typeface="Times New Roman"/>
                <a:ea typeface="Times New Roman"/>
                <a:cs typeface="Times New Roman"/>
                <a:sym typeface="Times New Roman"/>
              </a:rPr>
              <a:t>To justify our assumptions, we first carried our EDA on the consolidated dataset, so as to visualize the pattern of the relationships between Equifax score and the variables we care about. If the pattern generally coincides with our assumption, we will then further carry out tests to quantify the relationship.</a:t>
            </a:r>
            <a:endParaRPr sz="1000">
              <a:solidFill>
                <a:srgbClr val="000000"/>
              </a:solidFill>
              <a:highlight>
                <a:srgbClr val="FFFFFF"/>
              </a:highlight>
              <a:latin typeface="Times New Roman"/>
              <a:ea typeface="Times New Roman"/>
              <a:cs typeface="Times New Roman"/>
              <a:sym typeface="Times New Roman"/>
            </a:endParaRPr>
          </a:p>
        </p:txBody>
      </p:sp>
      <p:graphicFrame>
        <p:nvGraphicFramePr>
          <p:cNvPr id="68" name="Google Shape;68;p14"/>
          <p:cNvGraphicFramePr/>
          <p:nvPr/>
        </p:nvGraphicFramePr>
        <p:xfrm>
          <a:off x="328750" y="2442600"/>
          <a:ext cx="3000000" cy="3000000"/>
        </p:xfrm>
        <a:graphic>
          <a:graphicData uri="http://schemas.openxmlformats.org/drawingml/2006/table">
            <a:tbl>
              <a:tblPr>
                <a:noFill/>
                <a:tableStyleId>{476C5566-9F48-4A9A-A754-8F54FD233C01}</a:tableStyleId>
              </a:tblPr>
              <a:tblGrid>
                <a:gridCol w="1992450"/>
                <a:gridCol w="1992450"/>
              </a:tblGrid>
              <a:tr h="440625">
                <a:tc>
                  <a:txBody>
                    <a:bodyPr/>
                    <a:lstStyle/>
                    <a:p>
                      <a:pPr indent="0" lvl="0" marL="0" rtl="0" algn="ctr">
                        <a:spcBef>
                          <a:spcPts val="0"/>
                        </a:spcBef>
                        <a:spcAft>
                          <a:spcPts val="0"/>
                        </a:spcAft>
                        <a:buClr>
                          <a:schemeClr val="dk1"/>
                        </a:buClr>
                        <a:buSzPts val="1100"/>
                        <a:buFont typeface="Arial"/>
                        <a:buNone/>
                      </a:pPr>
                      <a:r>
                        <a:rPr b="1" lang="en" sz="1000">
                          <a:solidFill>
                            <a:srgbClr val="CC0000"/>
                          </a:solidFill>
                          <a:latin typeface="Times New Roman"/>
                          <a:ea typeface="Times New Roman"/>
                          <a:cs typeface="Times New Roman"/>
                          <a:sym typeface="Times New Roman"/>
                        </a:rPr>
                        <a:t>300 - 579</a:t>
                      </a:r>
                      <a:endParaRPr sz="1600"/>
                    </a:p>
                  </a:txBody>
                  <a:tcPr marT="91425" marB="91425" marR="91425" marL="91425">
                    <a:solidFill>
                      <a:srgbClr val="F6B26B"/>
                    </a:solidFill>
                  </a:tcPr>
                </a:tc>
                <a:tc>
                  <a:txBody>
                    <a:bodyPr/>
                    <a:lstStyle/>
                    <a:p>
                      <a:pPr indent="0" lvl="0" marL="0" rtl="0" algn="ctr">
                        <a:spcBef>
                          <a:spcPts val="0"/>
                        </a:spcBef>
                        <a:spcAft>
                          <a:spcPts val="0"/>
                        </a:spcAft>
                        <a:buClr>
                          <a:schemeClr val="dk1"/>
                        </a:buClr>
                        <a:buSzPts val="1100"/>
                        <a:buFont typeface="Arial"/>
                        <a:buNone/>
                      </a:pPr>
                      <a:r>
                        <a:rPr b="1" lang="en" sz="1000">
                          <a:solidFill>
                            <a:srgbClr val="F1C232"/>
                          </a:solidFill>
                          <a:latin typeface="Times New Roman"/>
                          <a:ea typeface="Times New Roman"/>
                          <a:cs typeface="Times New Roman"/>
                          <a:sym typeface="Times New Roman"/>
                        </a:rPr>
                        <a:t>POOR</a:t>
                      </a:r>
                      <a:endParaRPr sz="1600"/>
                    </a:p>
                  </a:txBody>
                  <a:tcPr marT="91425" marB="91425" marR="91425" marL="91425">
                    <a:solidFill>
                      <a:srgbClr val="E06666"/>
                    </a:solidFill>
                  </a:tcPr>
                </a:tc>
              </a:tr>
              <a:tr h="427450">
                <a:tc>
                  <a:txBody>
                    <a:bodyPr/>
                    <a:lstStyle/>
                    <a:p>
                      <a:pPr indent="0" lvl="0" marL="0" rtl="0" algn="ctr">
                        <a:spcBef>
                          <a:spcPts val="0"/>
                        </a:spcBef>
                        <a:spcAft>
                          <a:spcPts val="0"/>
                        </a:spcAft>
                        <a:buNone/>
                      </a:pPr>
                      <a:r>
                        <a:rPr b="1" lang="en" sz="1000">
                          <a:solidFill>
                            <a:srgbClr val="CC0000"/>
                          </a:solidFill>
                          <a:latin typeface="Times New Roman"/>
                          <a:ea typeface="Times New Roman"/>
                          <a:cs typeface="Times New Roman"/>
                          <a:sym typeface="Times New Roman"/>
                        </a:rPr>
                        <a:t>580-669</a:t>
                      </a:r>
                      <a:endParaRPr sz="1600"/>
                    </a:p>
                  </a:txBody>
                  <a:tcPr marT="91425" marB="91425" marR="91425" marL="91425">
                    <a:solidFill>
                      <a:srgbClr val="F6B26B"/>
                    </a:solidFill>
                  </a:tcPr>
                </a:tc>
                <a:tc>
                  <a:txBody>
                    <a:bodyPr/>
                    <a:lstStyle/>
                    <a:p>
                      <a:pPr indent="0" lvl="0" marL="0" rtl="0" algn="ctr">
                        <a:spcBef>
                          <a:spcPts val="0"/>
                        </a:spcBef>
                        <a:spcAft>
                          <a:spcPts val="0"/>
                        </a:spcAft>
                        <a:buClr>
                          <a:schemeClr val="dk1"/>
                        </a:buClr>
                        <a:buSzPts val="1100"/>
                        <a:buFont typeface="Arial"/>
                        <a:buNone/>
                      </a:pPr>
                      <a:r>
                        <a:rPr b="1" lang="en" sz="1000">
                          <a:solidFill>
                            <a:srgbClr val="F1C232"/>
                          </a:solidFill>
                          <a:latin typeface="Times New Roman"/>
                          <a:ea typeface="Times New Roman"/>
                          <a:cs typeface="Times New Roman"/>
                          <a:sym typeface="Times New Roman"/>
                        </a:rPr>
                        <a:t>FAIR</a:t>
                      </a:r>
                      <a:endParaRPr sz="1600"/>
                    </a:p>
                  </a:txBody>
                  <a:tcPr marT="91425" marB="91425" marR="91425" marL="91425">
                    <a:solidFill>
                      <a:srgbClr val="E06666"/>
                    </a:solidFill>
                  </a:tcPr>
                </a:tc>
              </a:tr>
              <a:tr h="427450">
                <a:tc>
                  <a:txBody>
                    <a:bodyPr/>
                    <a:lstStyle/>
                    <a:p>
                      <a:pPr indent="0" lvl="0" marL="0" rtl="0" algn="ctr">
                        <a:spcBef>
                          <a:spcPts val="0"/>
                        </a:spcBef>
                        <a:spcAft>
                          <a:spcPts val="0"/>
                        </a:spcAft>
                        <a:buClr>
                          <a:schemeClr val="dk1"/>
                        </a:buClr>
                        <a:buSzPts val="1100"/>
                        <a:buFont typeface="Arial"/>
                        <a:buNone/>
                      </a:pPr>
                      <a:r>
                        <a:rPr b="1" lang="en" sz="1000">
                          <a:solidFill>
                            <a:srgbClr val="CC0000"/>
                          </a:solidFill>
                          <a:latin typeface="Times New Roman"/>
                          <a:ea typeface="Times New Roman"/>
                          <a:cs typeface="Times New Roman"/>
                          <a:sym typeface="Times New Roman"/>
                        </a:rPr>
                        <a:t>670-739</a:t>
                      </a:r>
                      <a:endParaRPr sz="1600"/>
                    </a:p>
                  </a:txBody>
                  <a:tcPr marT="91425" marB="91425" marR="91425" marL="91425">
                    <a:solidFill>
                      <a:srgbClr val="F6B26B"/>
                    </a:solidFill>
                  </a:tcPr>
                </a:tc>
                <a:tc>
                  <a:txBody>
                    <a:bodyPr/>
                    <a:lstStyle/>
                    <a:p>
                      <a:pPr indent="0" lvl="0" marL="0" rtl="0" algn="ctr">
                        <a:spcBef>
                          <a:spcPts val="0"/>
                        </a:spcBef>
                        <a:spcAft>
                          <a:spcPts val="0"/>
                        </a:spcAft>
                        <a:buClr>
                          <a:schemeClr val="dk1"/>
                        </a:buClr>
                        <a:buSzPts val="1100"/>
                        <a:buFont typeface="Arial"/>
                        <a:buNone/>
                      </a:pPr>
                      <a:r>
                        <a:rPr b="1" lang="en" sz="1000">
                          <a:solidFill>
                            <a:srgbClr val="F1C232"/>
                          </a:solidFill>
                          <a:latin typeface="Times New Roman"/>
                          <a:ea typeface="Times New Roman"/>
                          <a:cs typeface="Times New Roman"/>
                          <a:sym typeface="Times New Roman"/>
                        </a:rPr>
                        <a:t>GOOD</a:t>
                      </a:r>
                      <a:endParaRPr sz="1600"/>
                    </a:p>
                  </a:txBody>
                  <a:tcPr marT="91425" marB="91425" marR="91425" marL="91425">
                    <a:solidFill>
                      <a:srgbClr val="E06666"/>
                    </a:solidFill>
                  </a:tcPr>
                </a:tc>
              </a:tr>
              <a:tr h="427450">
                <a:tc>
                  <a:txBody>
                    <a:bodyPr/>
                    <a:lstStyle/>
                    <a:p>
                      <a:pPr indent="0" lvl="0" marL="0" rtl="0" algn="ctr">
                        <a:spcBef>
                          <a:spcPts val="0"/>
                        </a:spcBef>
                        <a:spcAft>
                          <a:spcPts val="0"/>
                        </a:spcAft>
                        <a:buClr>
                          <a:schemeClr val="dk1"/>
                        </a:buClr>
                        <a:buSzPts val="1100"/>
                        <a:buFont typeface="Arial"/>
                        <a:buNone/>
                      </a:pPr>
                      <a:r>
                        <a:rPr b="1" lang="en" sz="1000">
                          <a:solidFill>
                            <a:srgbClr val="CC0000"/>
                          </a:solidFill>
                          <a:latin typeface="Times New Roman"/>
                          <a:ea typeface="Times New Roman"/>
                          <a:cs typeface="Times New Roman"/>
                          <a:sym typeface="Times New Roman"/>
                        </a:rPr>
                        <a:t>740-799</a:t>
                      </a:r>
                      <a:endParaRPr sz="1600"/>
                    </a:p>
                  </a:txBody>
                  <a:tcPr marT="91425" marB="91425" marR="91425" marL="91425">
                    <a:solidFill>
                      <a:srgbClr val="F6B26B"/>
                    </a:solidFill>
                  </a:tcPr>
                </a:tc>
                <a:tc>
                  <a:txBody>
                    <a:bodyPr/>
                    <a:lstStyle/>
                    <a:p>
                      <a:pPr indent="0" lvl="0" marL="0" rtl="0" algn="ctr">
                        <a:spcBef>
                          <a:spcPts val="0"/>
                        </a:spcBef>
                        <a:spcAft>
                          <a:spcPts val="0"/>
                        </a:spcAft>
                        <a:buClr>
                          <a:schemeClr val="dk1"/>
                        </a:buClr>
                        <a:buSzPts val="1100"/>
                        <a:buFont typeface="Arial"/>
                        <a:buNone/>
                      </a:pPr>
                      <a:r>
                        <a:rPr b="1" lang="en" sz="1000">
                          <a:solidFill>
                            <a:srgbClr val="F1C232"/>
                          </a:solidFill>
                          <a:latin typeface="Times New Roman"/>
                          <a:ea typeface="Times New Roman"/>
                          <a:cs typeface="Times New Roman"/>
                          <a:sym typeface="Times New Roman"/>
                        </a:rPr>
                        <a:t>VERY </a:t>
                      </a:r>
                      <a:r>
                        <a:rPr b="1" lang="en" sz="1000">
                          <a:solidFill>
                            <a:srgbClr val="F1C232"/>
                          </a:solidFill>
                          <a:latin typeface="Times New Roman"/>
                          <a:ea typeface="Times New Roman"/>
                          <a:cs typeface="Times New Roman"/>
                          <a:sym typeface="Times New Roman"/>
                        </a:rPr>
                        <a:t>GOOD</a:t>
                      </a:r>
                      <a:endParaRPr sz="1600"/>
                    </a:p>
                  </a:txBody>
                  <a:tcPr marT="91425" marB="91425" marR="91425" marL="91425">
                    <a:solidFill>
                      <a:srgbClr val="E06666"/>
                    </a:solidFill>
                  </a:tcPr>
                </a:tc>
              </a:tr>
              <a:tr h="427450">
                <a:tc>
                  <a:txBody>
                    <a:bodyPr/>
                    <a:lstStyle/>
                    <a:p>
                      <a:pPr indent="0" lvl="0" marL="0" rtl="0" algn="ctr">
                        <a:spcBef>
                          <a:spcPts val="0"/>
                        </a:spcBef>
                        <a:spcAft>
                          <a:spcPts val="0"/>
                        </a:spcAft>
                        <a:buClr>
                          <a:schemeClr val="dk1"/>
                        </a:buClr>
                        <a:buSzPts val="1100"/>
                        <a:buFont typeface="Arial"/>
                        <a:buNone/>
                      </a:pPr>
                      <a:r>
                        <a:rPr b="1" lang="en" sz="1000">
                          <a:solidFill>
                            <a:srgbClr val="CC0000"/>
                          </a:solidFill>
                          <a:latin typeface="Times New Roman"/>
                          <a:ea typeface="Times New Roman"/>
                          <a:cs typeface="Times New Roman"/>
                          <a:sym typeface="Times New Roman"/>
                        </a:rPr>
                        <a:t>800+</a:t>
                      </a:r>
                      <a:endParaRPr sz="1600"/>
                    </a:p>
                  </a:txBody>
                  <a:tcPr marT="91425" marB="91425" marR="91425" marL="91425">
                    <a:solidFill>
                      <a:srgbClr val="F6B26B"/>
                    </a:solidFill>
                  </a:tcPr>
                </a:tc>
                <a:tc>
                  <a:txBody>
                    <a:bodyPr/>
                    <a:lstStyle/>
                    <a:p>
                      <a:pPr indent="0" lvl="0" marL="0" rtl="0" algn="ctr">
                        <a:spcBef>
                          <a:spcPts val="0"/>
                        </a:spcBef>
                        <a:spcAft>
                          <a:spcPts val="0"/>
                        </a:spcAft>
                        <a:buClr>
                          <a:schemeClr val="dk1"/>
                        </a:buClr>
                        <a:buSzPts val="1100"/>
                        <a:buFont typeface="Arial"/>
                        <a:buNone/>
                      </a:pPr>
                      <a:r>
                        <a:rPr b="1" lang="en" sz="1000">
                          <a:solidFill>
                            <a:srgbClr val="F1C232"/>
                          </a:solidFill>
                          <a:latin typeface="Times New Roman"/>
                          <a:ea typeface="Times New Roman"/>
                          <a:cs typeface="Times New Roman"/>
                          <a:sym typeface="Times New Roman"/>
                        </a:rPr>
                        <a:t>EXCELLENT</a:t>
                      </a:r>
                      <a:endParaRPr sz="1600"/>
                    </a:p>
                  </a:txBody>
                  <a:tcPr marT="91425" marB="91425" marR="91425" marL="91425">
                    <a:solidFill>
                      <a:srgbClr val="E06666"/>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Howard Yu</a:t>
            </a:r>
            <a:endParaRPr>
              <a:solidFill>
                <a:schemeClr val="dk2"/>
              </a:solidFill>
              <a:latin typeface="Times New Roman"/>
              <a:ea typeface="Times New Roman"/>
              <a:cs typeface="Times New Roman"/>
              <a:sym typeface="Times New Roman"/>
            </a:endParaRPr>
          </a:p>
        </p:txBody>
      </p:sp>
      <p:sp>
        <p:nvSpPr>
          <p:cNvPr id="74" name="Google Shape;74;p15"/>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5"/>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2. EQUIFAX</a:t>
            </a:r>
            <a:endParaRPr>
              <a:latin typeface="Times New Roman"/>
              <a:ea typeface="Times New Roman"/>
              <a:cs typeface="Times New Roman"/>
              <a:sym typeface="Times New Roman"/>
            </a:endParaRPr>
          </a:p>
        </p:txBody>
      </p:sp>
      <p:sp>
        <p:nvSpPr>
          <p:cNvPr id="76" name="Google Shape;76;p15"/>
          <p:cNvSpPr/>
          <p:nvPr/>
        </p:nvSpPr>
        <p:spPr>
          <a:xfrm>
            <a:off x="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2.2.1 </a:t>
            </a:r>
            <a:r>
              <a:rPr lang="en">
                <a:solidFill>
                  <a:schemeClr val="lt1"/>
                </a:solidFill>
                <a:latin typeface="Times New Roman"/>
                <a:ea typeface="Times New Roman"/>
                <a:cs typeface="Times New Roman"/>
                <a:sym typeface="Times New Roman"/>
              </a:rPr>
              <a:t>Equifax Score vs ImportePesos</a:t>
            </a:r>
            <a:endParaRPr>
              <a:solidFill>
                <a:schemeClr val="lt1"/>
              </a:solidFill>
              <a:latin typeface="Times New Roman"/>
              <a:ea typeface="Times New Roman"/>
              <a:cs typeface="Times New Roman"/>
              <a:sym typeface="Times New Roman"/>
            </a:endParaRPr>
          </a:p>
        </p:txBody>
      </p:sp>
      <p:cxnSp>
        <p:nvCxnSpPr>
          <p:cNvPr id="77" name="Google Shape;77;p15"/>
          <p:cNvCxnSpPr/>
          <p:nvPr/>
        </p:nvCxnSpPr>
        <p:spPr>
          <a:xfrm>
            <a:off x="4572000" y="587250"/>
            <a:ext cx="0" cy="4556400"/>
          </a:xfrm>
          <a:prstGeom prst="straightConnector1">
            <a:avLst/>
          </a:prstGeom>
          <a:noFill/>
          <a:ln cap="flat" cmpd="sng" w="19050">
            <a:solidFill>
              <a:srgbClr val="999999"/>
            </a:solidFill>
            <a:prstDash val="dash"/>
            <a:round/>
            <a:headEnd len="med" w="med" type="none"/>
            <a:tailEnd len="med" w="med" type="none"/>
          </a:ln>
        </p:spPr>
      </p:cxnSp>
      <p:sp>
        <p:nvSpPr>
          <p:cNvPr id="78" name="Google Shape;78;p15"/>
          <p:cNvSpPr/>
          <p:nvPr/>
        </p:nvSpPr>
        <p:spPr>
          <a:xfrm>
            <a:off x="469110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2.2.2 Equifax Score vs DiasCompensacion </a:t>
            </a:r>
            <a:endParaRPr>
              <a:solidFill>
                <a:schemeClr val="lt1"/>
              </a:solidFill>
              <a:latin typeface="Times New Roman"/>
              <a:ea typeface="Times New Roman"/>
              <a:cs typeface="Times New Roman"/>
              <a:sym typeface="Times New Roman"/>
            </a:endParaRPr>
          </a:p>
        </p:txBody>
      </p:sp>
      <p:pic>
        <p:nvPicPr>
          <p:cNvPr id="79" name="Google Shape;79;p15"/>
          <p:cNvPicPr preferRelativeResize="0"/>
          <p:nvPr/>
        </p:nvPicPr>
        <p:blipFill>
          <a:blip r:embed="rId3">
            <a:alphaModFix/>
          </a:blip>
          <a:stretch>
            <a:fillRect/>
          </a:stretch>
        </p:blipFill>
        <p:spPr>
          <a:xfrm>
            <a:off x="4733225" y="718250"/>
            <a:ext cx="4251600" cy="2522225"/>
          </a:xfrm>
          <a:prstGeom prst="rect">
            <a:avLst/>
          </a:prstGeom>
          <a:noFill/>
          <a:ln>
            <a:noFill/>
          </a:ln>
        </p:spPr>
      </p:pic>
      <p:sp>
        <p:nvSpPr>
          <p:cNvPr id="80" name="Google Shape;80;p15"/>
          <p:cNvSpPr txBox="1"/>
          <p:nvPr>
            <p:ph idx="1" type="body"/>
          </p:nvPr>
        </p:nvSpPr>
        <p:spPr>
          <a:xfrm>
            <a:off x="4691100" y="3173750"/>
            <a:ext cx="4488600" cy="17493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 sz="1000">
                <a:solidFill>
                  <a:srgbClr val="0D0D0D"/>
                </a:solidFill>
                <a:highlight>
                  <a:srgbClr val="FFFFFF"/>
                </a:highlight>
                <a:latin typeface="Times New Roman"/>
                <a:ea typeface="Times New Roman"/>
                <a:cs typeface="Times New Roman"/>
                <a:sym typeface="Times New Roman"/>
              </a:rPr>
              <a:t>DiasCompensacion is the variable showing the difference between the due date and the payment date. As shown in the graph, </a:t>
            </a:r>
            <a:r>
              <a:rPr b="1" lang="en" sz="1000">
                <a:solidFill>
                  <a:srgbClr val="0D0D0D"/>
                </a:solidFill>
                <a:highlight>
                  <a:srgbClr val="FFFFFF"/>
                </a:highlight>
                <a:latin typeface="Times New Roman"/>
                <a:ea typeface="Times New Roman"/>
                <a:cs typeface="Times New Roman"/>
                <a:sym typeface="Times New Roman"/>
              </a:rPr>
              <a:t>there isn’t a significant relationship between the DiasCompensacion and the Equifax score</a:t>
            </a:r>
            <a:r>
              <a:rPr lang="en" sz="1000">
                <a:solidFill>
                  <a:srgbClr val="0D0D0D"/>
                </a:solidFill>
                <a:highlight>
                  <a:srgbClr val="FFFFFF"/>
                </a:highlight>
                <a:latin typeface="Times New Roman"/>
                <a:ea typeface="Times New Roman"/>
                <a:cs typeface="Times New Roman"/>
                <a:sym typeface="Times New Roman"/>
              </a:rPr>
              <a:t>. Unlike what we would have expected, for each Equifax score, </a:t>
            </a:r>
            <a:r>
              <a:rPr b="1" lang="en" sz="1000">
                <a:solidFill>
                  <a:srgbClr val="0D0D0D"/>
                </a:solidFill>
                <a:highlight>
                  <a:srgbClr val="FFFFFF"/>
                </a:highlight>
                <a:latin typeface="Times New Roman"/>
                <a:ea typeface="Times New Roman"/>
                <a:cs typeface="Times New Roman"/>
                <a:sym typeface="Times New Roman"/>
              </a:rPr>
              <a:t>the DiasCompensacion has shown a similar pattern, which is covering a range from 0 to nearly 1500, while mostly concentrating in number of days below 100. </a:t>
            </a:r>
            <a:r>
              <a:rPr lang="en" sz="1000">
                <a:solidFill>
                  <a:srgbClr val="0D0D0D"/>
                </a:solidFill>
                <a:highlight>
                  <a:srgbClr val="FFFFFF"/>
                </a:highlight>
                <a:latin typeface="Times New Roman"/>
                <a:ea typeface="Times New Roman"/>
                <a:cs typeface="Times New Roman"/>
                <a:sym typeface="Times New Roman"/>
              </a:rPr>
              <a:t>A possible explanation for this phenomenon is that the DiasCompensacion is only recorded for individuals who have actually made payment, and for those who make payments, they tend to finish the payment within 100 days regardless of their Equifax score.</a:t>
            </a:r>
            <a:endParaRPr sz="1000">
              <a:solidFill>
                <a:srgbClr val="000000"/>
              </a:solidFill>
              <a:highlight>
                <a:srgbClr val="FFFFFF"/>
              </a:highlight>
              <a:latin typeface="Times New Roman"/>
              <a:ea typeface="Times New Roman"/>
              <a:cs typeface="Times New Roman"/>
              <a:sym typeface="Times New Roman"/>
            </a:endParaRPr>
          </a:p>
        </p:txBody>
      </p:sp>
      <p:pic>
        <p:nvPicPr>
          <p:cNvPr id="81" name="Google Shape;81;p15"/>
          <p:cNvPicPr preferRelativeResize="0"/>
          <p:nvPr/>
        </p:nvPicPr>
        <p:blipFill>
          <a:blip r:embed="rId4">
            <a:alphaModFix/>
          </a:blip>
          <a:stretch>
            <a:fillRect/>
          </a:stretch>
        </p:blipFill>
        <p:spPr>
          <a:xfrm>
            <a:off x="82975" y="712351"/>
            <a:ext cx="4251600" cy="2709600"/>
          </a:xfrm>
          <a:prstGeom prst="rect">
            <a:avLst/>
          </a:prstGeom>
          <a:noFill/>
          <a:ln>
            <a:noFill/>
          </a:ln>
        </p:spPr>
      </p:pic>
      <p:sp>
        <p:nvSpPr>
          <p:cNvPr id="82" name="Google Shape;82;p15"/>
          <p:cNvSpPr txBox="1"/>
          <p:nvPr>
            <p:ph idx="1" type="body"/>
          </p:nvPr>
        </p:nvSpPr>
        <p:spPr>
          <a:xfrm>
            <a:off x="83400" y="3442850"/>
            <a:ext cx="4488600" cy="10587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 sz="1000">
                <a:solidFill>
                  <a:srgbClr val="0D0D0D"/>
                </a:solidFill>
                <a:highlight>
                  <a:srgbClr val="FFFFFF"/>
                </a:highlight>
                <a:latin typeface="Times New Roman"/>
                <a:ea typeface="Times New Roman"/>
                <a:cs typeface="Times New Roman"/>
                <a:sym typeface="Times New Roman"/>
              </a:rPr>
              <a:t>ImportePesos is the variable recording the transaction amount. Again, unlike what we have expected, the relationship between the ImportePesos and the Equifax Score doesn’t seem to be significant. For each Equifax Score, the transaction amount covers a similar range, while </a:t>
            </a:r>
            <a:r>
              <a:rPr b="1" lang="en" sz="1000">
                <a:solidFill>
                  <a:srgbClr val="0D0D0D"/>
                </a:solidFill>
                <a:highlight>
                  <a:srgbClr val="FFFFFF"/>
                </a:highlight>
                <a:latin typeface="Times New Roman"/>
                <a:ea typeface="Times New Roman"/>
                <a:cs typeface="Times New Roman"/>
                <a:sym typeface="Times New Roman"/>
              </a:rPr>
              <a:t>the majority of transactions locate below 25000 pesos. [Normal range of transaction fee amount?]</a:t>
            </a:r>
            <a:endParaRPr b="1" sz="10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Howard Yu</a:t>
            </a:r>
            <a:endParaRPr>
              <a:solidFill>
                <a:schemeClr val="dk2"/>
              </a:solidFill>
              <a:latin typeface="Times New Roman"/>
              <a:ea typeface="Times New Roman"/>
              <a:cs typeface="Times New Roman"/>
              <a:sym typeface="Times New Roman"/>
            </a:endParaRPr>
          </a:p>
        </p:txBody>
      </p:sp>
      <p:sp>
        <p:nvSpPr>
          <p:cNvPr id="88" name="Google Shape;88;p16"/>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6"/>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2. EQUIFAX</a:t>
            </a:r>
            <a:endParaRPr>
              <a:latin typeface="Times New Roman"/>
              <a:ea typeface="Times New Roman"/>
              <a:cs typeface="Times New Roman"/>
              <a:sym typeface="Times New Roman"/>
            </a:endParaRPr>
          </a:p>
        </p:txBody>
      </p:sp>
      <p:sp>
        <p:nvSpPr>
          <p:cNvPr id="90" name="Google Shape;90;p16"/>
          <p:cNvSpPr/>
          <p:nvPr/>
        </p:nvSpPr>
        <p:spPr>
          <a:xfrm>
            <a:off x="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2.2.3 Equifax Score vs Status Compensacion</a:t>
            </a:r>
            <a:endParaRPr>
              <a:solidFill>
                <a:schemeClr val="lt1"/>
              </a:solidFill>
              <a:latin typeface="Times New Roman"/>
              <a:ea typeface="Times New Roman"/>
              <a:cs typeface="Times New Roman"/>
              <a:sym typeface="Times New Roman"/>
            </a:endParaRPr>
          </a:p>
        </p:txBody>
      </p:sp>
      <p:pic>
        <p:nvPicPr>
          <p:cNvPr id="91" name="Google Shape;91;p16"/>
          <p:cNvPicPr preferRelativeResize="0"/>
          <p:nvPr/>
        </p:nvPicPr>
        <p:blipFill>
          <a:blip r:embed="rId3">
            <a:alphaModFix/>
          </a:blip>
          <a:stretch>
            <a:fillRect/>
          </a:stretch>
        </p:blipFill>
        <p:spPr>
          <a:xfrm>
            <a:off x="220102" y="919975"/>
            <a:ext cx="2400972" cy="2374525"/>
          </a:xfrm>
          <a:prstGeom prst="rect">
            <a:avLst/>
          </a:prstGeom>
          <a:noFill/>
          <a:ln>
            <a:noFill/>
          </a:ln>
        </p:spPr>
      </p:pic>
      <p:sp>
        <p:nvSpPr>
          <p:cNvPr id="92" name="Google Shape;92;p16"/>
          <p:cNvSpPr/>
          <p:nvPr/>
        </p:nvSpPr>
        <p:spPr>
          <a:xfrm>
            <a:off x="1396050" y="673363"/>
            <a:ext cx="19614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General Trend</a:t>
            </a:r>
            <a:endParaRPr b="1" sz="1100">
              <a:solidFill>
                <a:srgbClr val="E06666"/>
              </a:solidFill>
              <a:latin typeface="Times New Roman"/>
              <a:ea typeface="Times New Roman"/>
              <a:cs typeface="Times New Roman"/>
              <a:sym typeface="Times New Roman"/>
            </a:endParaRPr>
          </a:p>
        </p:txBody>
      </p:sp>
      <p:pic>
        <p:nvPicPr>
          <p:cNvPr id="93" name="Google Shape;93;p16"/>
          <p:cNvPicPr preferRelativeResize="0"/>
          <p:nvPr/>
        </p:nvPicPr>
        <p:blipFill>
          <a:blip r:embed="rId4">
            <a:alphaModFix/>
          </a:blip>
          <a:stretch>
            <a:fillRect/>
          </a:stretch>
        </p:blipFill>
        <p:spPr>
          <a:xfrm>
            <a:off x="2797225" y="1814418"/>
            <a:ext cx="1437600" cy="553558"/>
          </a:xfrm>
          <a:prstGeom prst="rect">
            <a:avLst/>
          </a:prstGeom>
          <a:noFill/>
          <a:ln>
            <a:noFill/>
          </a:ln>
        </p:spPr>
      </p:pic>
      <p:sp>
        <p:nvSpPr>
          <p:cNvPr id="94" name="Google Shape;94;p16"/>
          <p:cNvSpPr txBox="1"/>
          <p:nvPr>
            <p:ph idx="1" type="body"/>
          </p:nvPr>
        </p:nvSpPr>
        <p:spPr>
          <a:xfrm>
            <a:off x="166500" y="3294500"/>
            <a:ext cx="4420500" cy="14895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 sz="1000">
                <a:solidFill>
                  <a:srgbClr val="000000"/>
                </a:solidFill>
                <a:highlight>
                  <a:srgbClr val="FFFFFF"/>
                </a:highlight>
                <a:latin typeface="Times New Roman"/>
                <a:ea typeface="Times New Roman"/>
                <a:cs typeface="Times New Roman"/>
                <a:sym typeface="Times New Roman"/>
              </a:rPr>
              <a:t>Status Compensacion is the variable recording the payment status, which includes Pagada(paid), Impaga(unpaid), and Castigado(unpaid write-off). From the boxplot, we can tell that </a:t>
            </a:r>
            <a:r>
              <a:rPr b="1" lang="en" sz="1000">
                <a:solidFill>
                  <a:srgbClr val="000000"/>
                </a:solidFill>
                <a:highlight>
                  <a:srgbClr val="FFFFFF"/>
                </a:highlight>
                <a:latin typeface="Times New Roman"/>
                <a:ea typeface="Times New Roman"/>
                <a:cs typeface="Times New Roman"/>
                <a:sym typeface="Times New Roman"/>
              </a:rPr>
              <a:t>the Pagada group has an </a:t>
            </a:r>
            <a:r>
              <a:rPr b="1" lang="en" sz="1000">
                <a:solidFill>
                  <a:srgbClr val="000000"/>
                </a:solidFill>
                <a:highlight>
                  <a:srgbClr val="FFFFFF"/>
                </a:highlight>
                <a:latin typeface="Times New Roman"/>
                <a:ea typeface="Times New Roman"/>
                <a:cs typeface="Times New Roman"/>
                <a:sym typeface="Times New Roman"/>
              </a:rPr>
              <a:t>apparently</a:t>
            </a:r>
            <a:r>
              <a:rPr b="1" lang="en" sz="1000">
                <a:solidFill>
                  <a:srgbClr val="000000"/>
                </a:solidFill>
                <a:highlight>
                  <a:srgbClr val="FFFFFF"/>
                </a:highlight>
                <a:latin typeface="Times New Roman"/>
                <a:ea typeface="Times New Roman"/>
                <a:cs typeface="Times New Roman"/>
                <a:sym typeface="Times New Roman"/>
              </a:rPr>
              <a:t> higher median than other two groups, and the range is generally higher as well.</a:t>
            </a:r>
            <a:r>
              <a:rPr lang="en" sz="1000">
                <a:solidFill>
                  <a:srgbClr val="000000"/>
                </a:solidFill>
                <a:highlight>
                  <a:srgbClr val="FFFFFF"/>
                </a:highlight>
                <a:latin typeface="Times New Roman"/>
                <a:ea typeface="Times New Roman"/>
                <a:cs typeface="Times New Roman"/>
                <a:sym typeface="Times New Roman"/>
              </a:rPr>
              <a:t> Taking a closer look into the group mean, we noticed that the Pagada group has a significantly higher average Equifax score than the other two groups. All these findings coincide with our initial hypothesis, that individuals making </a:t>
            </a:r>
            <a:r>
              <a:rPr lang="en" sz="1000">
                <a:solidFill>
                  <a:srgbClr val="000000"/>
                </a:solidFill>
                <a:highlight>
                  <a:srgbClr val="FFFFFF"/>
                </a:highlight>
                <a:latin typeface="Times New Roman"/>
                <a:ea typeface="Times New Roman"/>
                <a:cs typeface="Times New Roman"/>
                <a:sym typeface="Times New Roman"/>
              </a:rPr>
              <a:t>payment</a:t>
            </a:r>
            <a:r>
              <a:rPr lang="en" sz="1000">
                <a:solidFill>
                  <a:srgbClr val="000000"/>
                </a:solidFill>
                <a:highlight>
                  <a:srgbClr val="FFFFFF"/>
                </a:highlight>
                <a:latin typeface="Times New Roman"/>
                <a:ea typeface="Times New Roman"/>
                <a:cs typeface="Times New Roman"/>
                <a:sym typeface="Times New Roman"/>
              </a:rPr>
              <a:t> should have a higher Equifax score than those who don’t, and thus we wish to further quantify the relationship between Equifax Score and Status Compensacion</a:t>
            </a:r>
            <a:endParaRPr sz="1000">
              <a:solidFill>
                <a:srgbClr val="000000"/>
              </a:solidFill>
              <a:highlight>
                <a:srgbClr val="FFFFFF"/>
              </a:highlight>
              <a:latin typeface="Times New Roman"/>
              <a:ea typeface="Times New Roman"/>
              <a:cs typeface="Times New Roman"/>
              <a:sym typeface="Times New Roman"/>
            </a:endParaRPr>
          </a:p>
        </p:txBody>
      </p:sp>
      <p:sp>
        <p:nvSpPr>
          <p:cNvPr id="95" name="Google Shape;95;p16"/>
          <p:cNvSpPr/>
          <p:nvPr/>
        </p:nvSpPr>
        <p:spPr>
          <a:xfrm>
            <a:off x="5787725" y="587388"/>
            <a:ext cx="19614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Natural Individuals</a:t>
            </a:r>
            <a:endParaRPr b="1" sz="1100">
              <a:solidFill>
                <a:srgbClr val="E06666"/>
              </a:solidFill>
              <a:latin typeface="Times New Roman"/>
              <a:ea typeface="Times New Roman"/>
              <a:cs typeface="Times New Roman"/>
              <a:sym typeface="Times New Roman"/>
            </a:endParaRPr>
          </a:p>
        </p:txBody>
      </p:sp>
      <p:pic>
        <p:nvPicPr>
          <p:cNvPr id="96" name="Google Shape;96;p16"/>
          <p:cNvPicPr preferRelativeResize="0"/>
          <p:nvPr/>
        </p:nvPicPr>
        <p:blipFill>
          <a:blip r:embed="rId5">
            <a:alphaModFix/>
          </a:blip>
          <a:stretch>
            <a:fillRect/>
          </a:stretch>
        </p:blipFill>
        <p:spPr>
          <a:xfrm>
            <a:off x="4688813" y="919963"/>
            <a:ext cx="1814200" cy="1786225"/>
          </a:xfrm>
          <a:prstGeom prst="rect">
            <a:avLst/>
          </a:prstGeom>
          <a:noFill/>
          <a:ln>
            <a:noFill/>
          </a:ln>
        </p:spPr>
      </p:pic>
      <p:pic>
        <p:nvPicPr>
          <p:cNvPr id="97" name="Google Shape;97;p16"/>
          <p:cNvPicPr preferRelativeResize="0"/>
          <p:nvPr/>
        </p:nvPicPr>
        <p:blipFill>
          <a:blip r:embed="rId6">
            <a:alphaModFix/>
          </a:blip>
          <a:stretch>
            <a:fillRect/>
          </a:stretch>
        </p:blipFill>
        <p:spPr>
          <a:xfrm>
            <a:off x="6957000" y="1562025"/>
            <a:ext cx="1289050" cy="502125"/>
          </a:xfrm>
          <a:prstGeom prst="rect">
            <a:avLst/>
          </a:prstGeom>
          <a:noFill/>
          <a:ln>
            <a:noFill/>
          </a:ln>
        </p:spPr>
      </p:pic>
      <p:sp>
        <p:nvSpPr>
          <p:cNvPr id="98" name="Google Shape;98;p16"/>
          <p:cNvSpPr/>
          <p:nvPr/>
        </p:nvSpPr>
        <p:spPr>
          <a:xfrm>
            <a:off x="5787725" y="2877038"/>
            <a:ext cx="1961400" cy="2466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E06666"/>
                </a:solidFill>
                <a:latin typeface="Times New Roman"/>
                <a:ea typeface="Times New Roman"/>
                <a:cs typeface="Times New Roman"/>
                <a:sym typeface="Times New Roman"/>
              </a:rPr>
              <a:t>Legal</a:t>
            </a:r>
            <a:r>
              <a:rPr b="1" lang="en" sz="1100">
                <a:solidFill>
                  <a:srgbClr val="E06666"/>
                </a:solidFill>
                <a:latin typeface="Times New Roman"/>
                <a:ea typeface="Times New Roman"/>
                <a:cs typeface="Times New Roman"/>
                <a:sym typeface="Times New Roman"/>
              </a:rPr>
              <a:t> Individuals</a:t>
            </a:r>
            <a:endParaRPr b="1" sz="1100">
              <a:solidFill>
                <a:srgbClr val="E06666"/>
              </a:solidFill>
              <a:latin typeface="Times New Roman"/>
              <a:ea typeface="Times New Roman"/>
              <a:cs typeface="Times New Roman"/>
              <a:sym typeface="Times New Roman"/>
            </a:endParaRPr>
          </a:p>
        </p:txBody>
      </p:sp>
      <p:pic>
        <p:nvPicPr>
          <p:cNvPr id="99" name="Google Shape;99;p16"/>
          <p:cNvPicPr preferRelativeResize="0"/>
          <p:nvPr/>
        </p:nvPicPr>
        <p:blipFill>
          <a:blip r:embed="rId7">
            <a:alphaModFix/>
          </a:blip>
          <a:stretch>
            <a:fillRect/>
          </a:stretch>
        </p:blipFill>
        <p:spPr>
          <a:xfrm>
            <a:off x="4747464" y="3294500"/>
            <a:ext cx="1697950" cy="1660216"/>
          </a:xfrm>
          <a:prstGeom prst="rect">
            <a:avLst/>
          </a:prstGeom>
          <a:noFill/>
          <a:ln>
            <a:noFill/>
          </a:ln>
        </p:spPr>
      </p:pic>
      <p:pic>
        <p:nvPicPr>
          <p:cNvPr id="100" name="Google Shape;100;p16"/>
          <p:cNvPicPr preferRelativeResize="0"/>
          <p:nvPr/>
        </p:nvPicPr>
        <p:blipFill>
          <a:blip r:embed="rId8">
            <a:alphaModFix/>
          </a:blip>
          <a:stretch>
            <a:fillRect/>
          </a:stretch>
        </p:blipFill>
        <p:spPr>
          <a:xfrm>
            <a:off x="6957000" y="3761935"/>
            <a:ext cx="1289050" cy="479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p:nvPr/>
        </p:nvSpPr>
        <p:spPr>
          <a:xfrm>
            <a:off x="7386800" y="4749925"/>
            <a:ext cx="12405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Howard Yu</a:t>
            </a:r>
            <a:endParaRPr>
              <a:solidFill>
                <a:schemeClr val="dk2"/>
              </a:solidFill>
              <a:latin typeface="Times New Roman"/>
              <a:ea typeface="Times New Roman"/>
              <a:cs typeface="Times New Roman"/>
              <a:sym typeface="Times New Roman"/>
            </a:endParaRPr>
          </a:p>
        </p:txBody>
      </p:sp>
      <p:sp>
        <p:nvSpPr>
          <p:cNvPr id="106" name="Google Shape;106;p17"/>
          <p:cNvSpPr txBox="1"/>
          <p:nvPr>
            <p:ph idx="12" type="sldNum"/>
          </p:nvPr>
        </p:nvSpPr>
        <p:spPr>
          <a:xfrm>
            <a:off x="8595308" y="47500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p:nvPr/>
        </p:nvSpPr>
        <p:spPr>
          <a:xfrm>
            <a:off x="0" y="0"/>
            <a:ext cx="3662700" cy="29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PART 2. EQUIFAX</a:t>
            </a:r>
            <a:endParaRPr>
              <a:latin typeface="Times New Roman"/>
              <a:ea typeface="Times New Roman"/>
              <a:cs typeface="Times New Roman"/>
              <a:sym typeface="Times New Roman"/>
            </a:endParaRPr>
          </a:p>
        </p:txBody>
      </p:sp>
      <p:sp>
        <p:nvSpPr>
          <p:cNvPr id="108" name="Google Shape;108;p17"/>
          <p:cNvSpPr/>
          <p:nvPr/>
        </p:nvSpPr>
        <p:spPr>
          <a:xfrm>
            <a:off x="0" y="293700"/>
            <a:ext cx="4452900" cy="293700"/>
          </a:xfrm>
          <a:prstGeom prst="rect">
            <a:avLst/>
          </a:prstGeom>
          <a:solidFill>
            <a:srgbClr val="E03C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2.3 Quantitative analysis on 2.2.3</a:t>
            </a:r>
            <a:endParaRPr>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