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95C97-D4B1-41DA-B3F8-C73FB77D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33B0EB-15F2-46F3-B558-B1086327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A0EEE-CA35-4263-B40C-E1ABE19A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CBE64-71CD-4CE8-835C-54C3393B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F99EE-1280-4E04-8BAC-D810EEA5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1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60E45-0819-41FE-B7AA-DA563573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31D4C8-C5BF-4117-B9EC-7FE81931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E8A8D-199F-45AB-9DD7-F29EB8E8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BF129-B504-4223-8629-A4637AB0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15F52-7D27-45CA-8D81-7CF18B20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AE5B2D-97B3-43BC-9306-C916BF227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88110-4C7F-4730-94BD-364387B9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37B53-0566-42B7-9057-E4C2DB4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D60D5-7400-48D9-9146-A37F7FB4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397B9-AB9B-40B6-8B98-13232180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1F4D6-C673-4684-A17C-4C802DC8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81824-1A76-43B8-A20A-4728EC34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251A21-63F9-4B7A-BD67-0619A6C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9A01A-7F99-4390-9495-0944A31C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66976-ECB2-4F02-A8BA-DD9E33F9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E4E87-8624-4031-A444-DAD00F7E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92BCB8-FEDF-4BC5-81DF-4EE2258A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CACB1-F646-410D-AB1A-0181E6C2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1C189-1510-4225-972F-2117B503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30AED-6DFD-4012-B70B-D5A02802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6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0605D-028E-41E8-AD45-8DD90B17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10971-FB5A-4CF1-A863-E6FF181F0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115C9-F0B1-4A71-8069-D8D58E90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08EAF3-9B07-4C90-8142-C61A120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0454B-9E6F-4C52-B50B-9534D5B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C2173-20FF-459D-BCFA-2BC8AF18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1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A4F31-7563-4ED1-BB5E-4B52B4A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2A742-096E-40DE-873F-5395A2ED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0633DC-BE4D-4A62-955B-D7DBA1ED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18965-FF5F-4DDC-A702-37832954B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393C1F-22F5-48A2-ADBD-47402D9E4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012414-3556-4611-A076-80EB7EE9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D1008E-946E-4A4D-B519-BFF333CC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581566-8A06-4550-AD34-A54EFA8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C35BB-94B2-4A42-81C7-562FCC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1359BF-2AD2-48EC-9741-67EE4974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7C817-4903-47CD-9F1D-32B305D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F7DA05-B904-4B0C-A78A-9A04C76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4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5993FA-AC7F-46B0-B63F-18EE1A27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81B9E-1925-4677-8EC5-29EEFA9E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13726-7293-43A4-810B-E52EFC8F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A23B-B9F4-4122-AB65-1BD4558C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71DA5-48AC-4F9E-8BB0-DDD8DC78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238AD-A9DE-4FCA-9591-8C672226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187B1-CA77-4690-B0DF-04583810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EC705-0F47-4B98-9E7C-3CD9E182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B2F89-90B4-4977-8655-6777551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E60F9-E52B-4A96-9F2A-13F2EA38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A28E4D-82E5-4A39-B190-A1411634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0C641D-C51C-4692-96F5-BF006CBE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6EE61-D0C2-41E7-8F3D-A07BF4A6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05F2C-49BC-4198-AB40-E2EBDA01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200990-48E3-4BBD-AB86-FDAE430C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0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FCFE99-FA50-494F-B472-3A7E3CC4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6039DD-A64D-4825-93EB-1DBCE73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1B3AF-2118-4F81-A944-E0A38A831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5BBD-D3D8-40F6-A695-B19D05524226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AB82C-962D-4243-BE1F-FC040C600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BD2B0-4542-425F-BB21-909E6275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E089-49E7-486F-8A86-D70E92BED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82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5BC573-B00F-4A70-B960-A94EB87A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r>
              <a:rPr lang="fr-FR" sz="5500" b="1" dirty="0"/>
              <a:t>« Python pour les data </a:t>
            </a:r>
            <a:r>
              <a:rPr lang="fr-FR" sz="5500" b="1" dirty="0" err="1"/>
              <a:t>scientists</a:t>
            </a:r>
            <a:r>
              <a:rPr lang="fr-FR" sz="5500" b="1" dirty="0"/>
              <a:t> »</a:t>
            </a:r>
            <a:br>
              <a:rPr lang="fr-FR" sz="5500" b="1" dirty="0"/>
            </a:br>
            <a:r>
              <a:rPr lang="fr-FR" sz="5500" b="1" dirty="0"/>
              <a:t>Prédiction du vainqueur de courses de Formule 1</a:t>
            </a:r>
            <a:endParaRPr lang="fr-FR" sz="5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ACE3E-4A3B-4DF8-A996-D5EF4A12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 dirty="0"/>
              <a:t>Milan </a:t>
            </a:r>
            <a:r>
              <a:rPr lang="fr-FR" dirty="0" err="1"/>
              <a:t>Hurtado</a:t>
            </a:r>
            <a:r>
              <a:rPr lang="fr-FR" dirty="0"/>
              <a:t> – Idriss Kadiri – Victor-Adrien Guillerm</a:t>
            </a:r>
            <a:endParaRPr lang="fr-FR"/>
          </a:p>
          <a:p>
            <a:pPr algn="l"/>
            <a:r>
              <a:rPr lang="fr-FR" dirty="0"/>
              <a:t>ENSAE Paris – 2</a:t>
            </a:r>
            <a:r>
              <a:rPr lang="fr-FR" baseline="30000" dirty="0"/>
              <a:t>ème</a:t>
            </a:r>
            <a:r>
              <a:rPr lang="fr-FR" dirty="0"/>
              <a:t> année – 24/01/2022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56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16C8F-673F-421B-8931-35BC88CA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IV – Modélisation : classification et régression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B1C4B-6331-416D-B714-4D59DFD4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1500"/>
              <a:t>But : comparaison de 2 types de modèles : la classification avec le modèle SVM et la régression linéaire</a:t>
            </a:r>
          </a:p>
          <a:p>
            <a:r>
              <a:rPr lang="fr-FR" sz="1500"/>
              <a:t>Notre réflexion : </a:t>
            </a:r>
          </a:p>
          <a:p>
            <a:pPr lvl="1"/>
            <a:r>
              <a:rPr lang="fr-FR" sz="1500"/>
              <a:t>Classification ou Régression?</a:t>
            </a:r>
          </a:p>
          <a:p>
            <a:pPr lvl="2"/>
            <a:r>
              <a:rPr lang="fr-FR" sz="1500"/>
              <a:t>Pour une classification : Vainqueur = catégorie 1 ; autres = catégorie 0</a:t>
            </a:r>
          </a:p>
          <a:p>
            <a:pPr lvl="2"/>
            <a:r>
              <a:rPr lang="fr-FR" sz="1500"/>
              <a:t>Pour une régression : plus petite prédiction = vainqueur</a:t>
            </a:r>
          </a:p>
          <a:p>
            <a:pPr lvl="1"/>
            <a:r>
              <a:rPr lang="fr-FR" sz="1500"/>
              <a:t>Choix du dataset d’entraînement et du test :</a:t>
            </a:r>
          </a:p>
          <a:p>
            <a:pPr lvl="2"/>
            <a:r>
              <a:rPr lang="fr-FR" sz="1500"/>
              <a:t>Notre dataset d’entraînement : les données antérieures à 2020</a:t>
            </a:r>
          </a:p>
          <a:p>
            <a:pPr lvl="2"/>
            <a:r>
              <a:rPr lang="fr-FR" sz="1500"/>
              <a:t>Notre test : l’année 2020</a:t>
            </a:r>
          </a:p>
          <a:p>
            <a:pPr lvl="1"/>
            <a:r>
              <a:rPr lang="fr-FR" sz="1500"/>
              <a:t>Indice de performance</a:t>
            </a:r>
          </a:p>
          <a:p>
            <a:pPr lvl="2"/>
            <a:endParaRPr lang="fr-FR" sz="1500"/>
          </a:p>
          <a:p>
            <a:pPr lvl="2"/>
            <a:endParaRPr lang="fr-FR" sz="1500"/>
          </a:p>
        </p:txBody>
      </p:sp>
    </p:spTree>
    <p:extLst>
      <p:ext uri="{BB962C8B-B14F-4D97-AF65-F5344CB8AC3E}">
        <p14:creationId xmlns:p14="http://schemas.microsoft.com/office/powerpoint/2010/main" val="365496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E33079-E39D-4B99-BBCA-7F62E7C1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IV – 1 – Classification avec SVM Classifier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E4E8E-FD44-493F-9EE5-2B0A263F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/>
              <a:t>But : faire varier les paramètres pour trouver la configuration optimale de score le plus élevé sur le dataset de test</a:t>
            </a:r>
          </a:p>
          <a:p>
            <a:r>
              <a:rPr lang="fr-FR" sz="2400"/>
              <a:t>Problème : modèle long à faire tourner </a:t>
            </a:r>
          </a:p>
        </p:txBody>
      </p:sp>
    </p:spTree>
    <p:extLst>
      <p:ext uri="{BB962C8B-B14F-4D97-AF65-F5344CB8AC3E}">
        <p14:creationId xmlns:p14="http://schemas.microsoft.com/office/powerpoint/2010/main" val="347558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B0482D-B8E0-41F0-A848-B0E2CB3E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600"/>
              <a:t>IV – 2 – Régression linéaire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FD47E6C-560E-4860-9ECB-A5C003C6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000"/>
              <a:t>But : régression linéaire avec ordonnée à l’origine</a:t>
            </a:r>
          </a:p>
          <a:p>
            <a:r>
              <a:rPr lang="fr-FR" sz="2000"/>
              <a:t>Approfondissement : plusieurs régressions linéaires sur des combinaisons de variables explicatives différentes</a:t>
            </a:r>
          </a:p>
          <a:p>
            <a:r>
              <a:rPr lang="fr-FR" sz="2000"/>
              <a:t>Observations : certaines variables permettent une meilleure prédiction </a:t>
            </a:r>
          </a:p>
          <a:p>
            <a:pPr lvl="1"/>
            <a:r>
              <a:rPr lang="fr-FR" sz="2000"/>
              <a:t>Pour grid+circuit = score de 53%</a:t>
            </a:r>
          </a:p>
          <a:p>
            <a:pPr lvl="1"/>
            <a:r>
              <a:rPr lang="fr-FR" sz="2000"/>
              <a:t>Pour nationality+circuit = score 6%</a:t>
            </a:r>
          </a:p>
          <a:p>
            <a:pPr lvl="1"/>
            <a:r>
              <a:rPr lang="fr-FR" sz="2000"/>
              <a:t>Logique car l’information apportée par « grid » est essentielle</a:t>
            </a:r>
          </a:p>
        </p:txBody>
      </p:sp>
    </p:spTree>
    <p:extLst>
      <p:ext uri="{BB962C8B-B14F-4D97-AF65-F5344CB8AC3E}">
        <p14:creationId xmlns:p14="http://schemas.microsoft.com/office/powerpoint/2010/main" val="402205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B009ED-C2E8-4D48-B44D-B2B22468C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541" y="643467"/>
            <a:ext cx="867091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FD6BE2-0C92-491E-81D7-E68F2FFC6C62}"/>
              </a:ext>
            </a:extLst>
          </p:cNvPr>
          <p:cNvSpPr txBox="1"/>
          <p:nvPr/>
        </p:nvSpPr>
        <p:spPr>
          <a:xfrm>
            <a:off x="5266944" y="122933"/>
            <a:ext cx="66934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Constructor : données constructeurs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Circuit : données circuit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Nationality : données nationalité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/>
              <a:t>Grid : données liées aux qualifs et au passé</a:t>
            </a:r>
          </a:p>
        </p:txBody>
      </p:sp>
    </p:spTree>
    <p:extLst>
      <p:ext uri="{BB962C8B-B14F-4D97-AF65-F5344CB8AC3E}">
        <p14:creationId xmlns:p14="http://schemas.microsoft.com/office/powerpoint/2010/main" val="120595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1745CD-58FA-4533-9EE3-02FE8B17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IV – 3 – Comparaison des modèles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3766E6-CFD5-44BC-81D2-57851D1B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210518"/>
            <a:ext cx="7608304" cy="45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59B7CF-5B40-49AF-844B-4890B4B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050595"/>
            <a:ext cx="10099040" cy="1618489"/>
          </a:xfrm>
        </p:spPr>
        <p:txBody>
          <a:bodyPr anchor="ctr">
            <a:noAutofit/>
          </a:bodyPr>
          <a:lstStyle/>
          <a:p>
            <a:r>
              <a:rPr lang="fr-FR" sz="4800" dirty="0"/>
              <a:t>V – Nos Satisfactions – Nos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C76EA-D3B0-48FF-9C08-596429BD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1500" dirty="0"/>
              <a:t>Nos satisfactions :</a:t>
            </a:r>
          </a:p>
          <a:p>
            <a:pPr lvl="1"/>
            <a:r>
              <a:rPr lang="fr-FR" sz="1500" dirty="0"/>
              <a:t>Travail en groupe : partage des tâches en fonction du niveau d’avancement en Python</a:t>
            </a:r>
          </a:p>
          <a:p>
            <a:pPr lvl="1"/>
            <a:r>
              <a:rPr lang="fr-FR" sz="1500" dirty="0"/>
              <a:t>Travail sur </a:t>
            </a:r>
            <a:r>
              <a:rPr lang="fr-FR" sz="1500" dirty="0" err="1"/>
              <a:t>Github</a:t>
            </a:r>
            <a:r>
              <a:rPr lang="fr-FR" sz="1500" dirty="0"/>
              <a:t> : bonne première expérience avec </a:t>
            </a:r>
            <a:r>
              <a:rPr lang="fr-FR" sz="1500" dirty="0" err="1"/>
              <a:t>Github</a:t>
            </a:r>
            <a:r>
              <a:rPr lang="fr-FR" sz="1500" dirty="0"/>
              <a:t>, plus complexe en fin de projet quand il faut synthétiser et sélectionner les programmes </a:t>
            </a:r>
            <a:r>
              <a:rPr lang="fr-FR" sz="1500" dirty="0" err="1"/>
              <a:t>qu</a:t>
            </a:r>
            <a:r>
              <a:rPr lang="fr-FR" sz="1500" dirty="0"/>
              <a:t> on conserve</a:t>
            </a:r>
          </a:p>
          <a:p>
            <a:pPr lvl="1"/>
            <a:r>
              <a:rPr lang="fr-FR" sz="1500" dirty="0"/>
              <a:t>« Notre premier vrai projet de </a:t>
            </a:r>
            <a:r>
              <a:rPr lang="fr-FR" sz="1500" dirty="0" err="1"/>
              <a:t>datascience</a:t>
            </a:r>
            <a:r>
              <a:rPr lang="fr-FR" sz="1500" dirty="0"/>
              <a:t> »</a:t>
            </a:r>
          </a:p>
          <a:p>
            <a:r>
              <a:rPr lang="fr-FR" sz="1500" dirty="0"/>
              <a:t>Nos difficultés :  </a:t>
            </a:r>
          </a:p>
          <a:p>
            <a:pPr lvl="1"/>
            <a:r>
              <a:rPr lang="fr-FR" sz="1500" dirty="0"/>
              <a:t>La première approche avec la modélisation</a:t>
            </a:r>
          </a:p>
          <a:p>
            <a:pPr lvl="1"/>
            <a:r>
              <a:rPr lang="fr-FR" sz="1500" dirty="0"/>
              <a:t>Appréhender beaucoup de variables</a:t>
            </a:r>
          </a:p>
          <a:p>
            <a:pPr lvl="1"/>
            <a:r>
              <a:rPr lang="fr-FR" sz="1500" dirty="0"/>
              <a:t>Choisir régression ou classification</a:t>
            </a:r>
          </a:p>
          <a:p>
            <a:pPr lvl="1"/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3093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C7C49-259E-489E-ADD8-E2A3F9BE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Introduction : le sens de notre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F8312-350E-4667-9CDC-483D5CA2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000"/>
              <a:t>But : la prédiction du vainqueur d’une course de Formule 1 à partir de données d’avant course (qualifications, performances passées, météo, etc…)</a:t>
            </a:r>
          </a:p>
          <a:p>
            <a:endParaRPr lang="fr-FR" sz="2000"/>
          </a:p>
          <a:p>
            <a:r>
              <a:rPr lang="fr-FR" sz="2000"/>
              <a:t>Plan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/>
              <a:t>Statistiques descriptives et datavisualization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/>
              <a:t>Préparation des données…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/>
              <a:t>… pour modéliser, prédire et répondre à notre problématique</a:t>
            </a:r>
          </a:p>
          <a:p>
            <a:pPr lvl="1"/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8555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E91E3E-8F21-460B-9D5A-A65D06A2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600"/>
              <a:t>I - Importation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48698-6FCD-4A68-BB13-1B8888FA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1900"/>
              <a:t>Source des données : l’API Ergast (« http://ergast.com/mrd/ »)</a:t>
            </a:r>
          </a:p>
          <a:p>
            <a:r>
              <a:rPr lang="fr-FR" sz="1900"/>
              <a:t>Contenu des datasets :</a:t>
            </a:r>
          </a:p>
          <a:p>
            <a:pPr lvl="1"/>
            <a:r>
              <a:rPr lang="fr-FR" sz="1900" b="0" i="0" u="none" strike="noStrike">
                <a:effectLst/>
              </a:rPr>
              <a:t>résultats des courses (notre target)</a:t>
            </a:r>
          </a:p>
          <a:p>
            <a:pPr lvl="1"/>
            <a:r>
              <a:rPr lang="fr-FR" sz="1900" b="0" i="0" u="none" strike="noStrike">
                <a:effectLst/>
              </a:rPr>
              <a:t>données relatives aux qualifications</a:t>
            </a:r>
          </a:p>
          <a:p>
            <a:pPr lvl="1"/>
            <a:r>
              <a:rPr lang="fr-FR" sz="1900" b="0" i="0" u="none" strike="noStrike">
                <a:effectLst/>
              </a:rPr>
              <a:t>données relatives aux pilotes</a:t>
            </a:r>
            <a:endParaRPr lang="fr-FR" sz="1900"/>
          </a:p>
          <a:p>
            <a:pPr lvl="1"/>
            <a:r>
              <a:rPr lang="fr-FR" sz="1900" b="0" i="0" u="none" strike="noStrike">
                <a:effectLst/>
              </a:rPr>
              <a:t>données relatives à l’historique des pilotes</a:t>
            </a:r>
          </a:p>
          <a:p>
            <a:pPr lvl="1"/>
            <a:r>
              <a:rPr lang="fr-FR" sz="1900" b="0" i="0" u="none" strike="noStrike">
                <a:effectLst/>
              </a:rPr>
              <a:t>données relatives à la météo</a:t>
            </a:r>
            <a:endParaRPr lang="fr-FR" sz="1900"/>
          </a:p>
          <a:p>
            <a:r>
              <a:rPr lang="fr-FR" sz="1900"/>
              <a:t>Plage d’étude des données : à partir de 1990</a:t>
            </a:r>
          </a:p>
        </p:txBody>
      </p:sp>
    </p:spTree>
    <p:extLst>
      <p:ext uri="{BB962C8B-B14F-4D97-AF65-F5344CB8AC3E}">
        <p14:creationId xmlns:p14="http://schemas.microsoft.com/office/powerpoint/2010/main" val="9470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0AC7F2-E05E-4A4C-99BD-D97C7D5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II – Statistiques Descriptives et Datavizualisation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44DF0-7A9D-49FA-B3C8-1B50CAAE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/>
              <a:t>But :</a:t>
            </a:r>
          </a:p>
          <a:p>
            <a:pPr lvl="1"/>
            <a:r>
              <a:rPr lang="fr-FR" dirty="0"/>
              <a:t>Prendre en main et se familiariser avec les données</a:t>
            </a:r>
          </a:p>
          <a:p>
            <a:pPr lvl="1"/>
            <a:r>
              <a:rPr lang="fr-FR" dirty="0"/>
              <a:t>Comprendre les relations entre la </a:t>
            </a:r>
            <a:r>
              <a:rPr lang="fr-FR"/>
              <a:t>target</a:t>
            </a:r>
            <a:r>
              <a:rPr lang="fr-FR" dirty="0"/>
              <a:t> et les variables utiles</a:t>
            </a:r>
          </a:p>
        </p:txBody>
      </p:sp>
    </p:spTree>
    <p:extLst>
      <p:ext uri="{BB962C8B-B14F-4D97-AF65-F5344CB8AC3E}">
        <p14:creationId xmlns:p14="http://schemas.microsoft.com/office/powerpoint/2010/main" val="16969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81593B-66D9-4338-BE8B-6E9FAABB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fr-FR" sz="5600"/>
              <a:t>II – 1 – Prise en main des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A9005-8789-4E18-9448-CFCFD2728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r="16485" b="1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AEF81-51B7-4D3E-917F-3CC30EA2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fr-FR" sz="2000"/>
              <a:t>La heatmap sur le dataframe « results »</a:t>
            </a:r>
          </a:p>
          <a:p>
            <a:r>
              <a:rPr lang="fr-FR" sz="2000"/>
              <a:t>Très peu de données sur la variable « time »</a:t>
            </a:r>
          </a:p>
        </p:txBody>
      </p:sp>
    </p:spTree>
    <p:extLst>
      <p:ext uri="{BB962C8B-B14F-4D97-AF65-F5344CB8AC3E}">
        <p14:creationId xmlns:p14="http://schemas.microsoft.com/office/powerpoint/2010/main" val="722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3001E-89EF-4CC5-A6F3-CB94324B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14659" b="2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819BE4-1BDB-4B24-81B5-7FB6F4C4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fr-FR" sz="3800"/>
              <a:t>II – 2 – Premiers résultats marquants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C1D46-09F9-46FE-BEDD-EAE7DC8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r>
              <a:rPr lang="fr-FR" sz="1600"/>
              <a:t>Etude de la corrélation par circuit sur l’année 2019 entre le classement final et la grille de départ</a:t>
            </a:r>
          </a:p>
          <a:p>
            <a:r>
              <a:rPr lang="fr-FR" sz="1600"/>
              <a:t>Observations : dépendance au type de circuit</a:t>
            </a:r>
          </a:p>
          <a:p>
            <a:r>
              <a:rPr lang="fr-FR" sz="1600"/>
              <a:t>Conclusions : le circuit détient du signal dans la prédiction de la victoire finale</a:t>
            </a:r>
          </a:p>
        </p:txBody>
      </p:sp>
    </p:spTree>
    <p:extLst>
      <p:ext uri="{BB962C8B-B14F-4D97-AF65-F5344CB8AC3E}">
        <p14:creationId xmlns:p14="http://schemas.microsoft.com/office/powerpoint/2010/main" val="276719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E27491-2ED2-4A54-AD0B-9F21ADD2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2092850"/>
            <a:ext cx="5474323" cy="26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47799F-8A6B-44EA-B743-F4D97301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fr-FR" sz="4200"/>
              <a:t>II – 3 – Corrélation Nationalité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B7D74-C746-43D6-B68F-455BD2CA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fr-FR" sz="1600"/>
              <a:t>Etude de l’impact de la nationalité pour la future prédiction</a:t>
            </a:r>
          </a:p>
          <a:p>
            <a:r>
              <a:rPr lang="fr-FR" sz="1600"/>
              <a:t>Observations : allemands et anglais concentrent 65% des victoires</a:t>
            </a:r>
          </a:p>
          <a:p>
            <a:r>
              <a:rPr lang="fr-FR" sz="1600"/>
              <a:t>Conclusions : rôle important de la nationalité dans la prédiction de la victoire finale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40804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A273D3-BE73-48D7-8DA5-E92A241F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2065478"/>
            <a:ext cx="5474323" cy="2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6E177-40DB-41F9-A7FA-A250105B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fr-FR" sz="5000"/>
              <a:t>II – 4 – Corrélation 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77A6D-21DE-45C0-BCEB-60098379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fr-FR" sz="1600"/>
              <a:t>Etude de la corrélation entre l’âge et la victoire sur un grand prix</a:t>
            </a:r>
          </a:p>
          <a:p>
            <a:r>
              <a:rPr lang="fr-FR" sz="1600"/>
              <a:t>Observations : on a beaucoup plus de chance de gagner un GP vers 31 ans que vers 34 ans</a:t>
            </a:r>
          </a:p>
          <a:p>
            <a:r>
              <a:rPr lang="fr-FR" sz="1600"/>
              <a:t>Conclusions : l’âge est à prendre en compte dans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210985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F63C17-836D-43DC-AF2B-F8E361CF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III –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EC5CD-7A74-4A71-9D27-BD5A49B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/>
              <a:t>But : créer un dataframe regroupant les variables utiles pour la modélisation ainsi que notre target, le vainqueur de la course</a:t>
            </a:r>
          </a:p>
          <a:p>
            <a:r>
              <a:rPr lang="fr-FR" sz="2400"/>
              <a:t>Méthode utilisée : conserver un dataframe complet ne contenant que des chiffres et aucun mot et merger les dataframes</a:t>
            </a:r>
          </a:p>
        </p:txBody>
      </p:sp>
    </p:spTree>
    <p:extLst>
      <p:ext uri="{BB962C8B-B14F-4D97-AF65-F5344CB8AC3E}">
        <p14:creationId xmlns:p14="http://schemas.microsoft.com/office/powerpoint/2010/main" val="4029951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 Python Milan Hurtado - Idriss Kadiri - Victor-Adrien Guillerm</Template>
  <TotalTime>0</TotalTime>
  <Words>661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« Python pour les data scientists » Prédiction du vainqueur de courses de Formule 1</vt:lpstr>
      <vt:lpstr>Introduction : le sens de notre projet</vt:lpstr>
      <vt:lpstr>I - Importation des données</vt:lpstr>
      <vt:lpstr>II – Statistiques Descriptives et Datavizualisation</vt:lpstr>
      <vt:lpstr>II – 1 – Prise en main des données</vt:lpstr>
      <vt:lpstr>II – 2 – Premiers résultats marquants</vt:lpstr>
      <vt:lpstr>II – 3 – Corrélation Nationalité</vt:lpstr>
      <vt:lpstr>II – 4 – Corrélation Age</vt:lpstr>
      <vt:lpstr>III – Préparation des données</vt:lpstr>
      <vt:lpstr>IV – Modélisation : classification et régression</vt:lpstr>
      <vt:lpstr>IV – 1 – Classification avec SVM Classifier</vt:lpstr>
      <vt:lpstr>IV – 2 – Régression linéaire</vt:lpstr>
      <vt:lpstr>Présentation PowerPoint</vt:lpstr>
      <vt:lpstr>IV – 3 – Comparaison des modèles</vt:lpstr>
      <vt:lpstr>V – Nos Satisfactions – Nos difficultés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Python pour les data scientists » Prédiction du vainqueur de courses de Formule 1</dc:title>
  <dc:creator>GUILLERM Victor-Adrien</dc:creator>
  <cp:lastModifiedBy>GUILLERM Victor-Adrien</cp:lastModifiedBy>
  <cp:revision>6</cp:revision>
  <dcterms:created xsi:type="dcterms:W3CDTF">2022-01-22T14:23:50Z</dcterms:created>
  <dcterms:modified xsi:type="dcterms:W3CDTF">2022-01-23T17:14:00Z</dcterms:modified>
</cp:coreProperties>
</file>