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6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1.wmf"/><Relationship Id="rId7" Type="http://schemas.openxmlformats.org/officeDocument/2006/relationships/image" Target="../media/image48.wmf"/><Relationship Id="rId12" Type="http://schemas.openxmlformats.org/officeDocument/2006/relationships/image" Target="../media/image53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2.wmf"/><Relationship Id="rId10" Type="http://schemas.openxmlformats.org/officeDocument/2006/relationships/image" Target="../media/image51.wmf"/><Relationship Id="rId4" Type="http://schemas.openxmlformats.org/officeDocument/2006/relationships/image" Target="../media/image46.wmf"/><Relationship Id="rId9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106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5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2.wmf"/><Relationship Id="rId7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0DC47-CC42-490A-99B2-2193BA3DB77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109DF-F594-4930-BC4C-28854A5F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1BF0-7EFD-4FCB-94CE-5A96AB6EACF3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E585-A961-4DD1-B310-E8226FB28554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AE29-0342-42F6-8CBD-C6AF68BBCE38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5B9B-2B23-4ADB-B240-7EB1E384F8D4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F983-7A2F-4B9A-9C34-C5B045DC2541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F06-5973-42DA-A421-FE8E2D1452CF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B3C9-97BE-4416-96E0-699A5FD55683}" type="datetime1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29D1-98B7-4CE3-BCAF-25CCAB8AF6F7}" type="datetime1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4ADB-C8A8-4437-B630-D089CBB08852}" type="datetime1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A471-2CA8-4CDB-9D28-708B8E8C8733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A4BF-B44F-4B21-8957-9D99B7B1E471}" type="datetime1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5AEB-DD30-45AA-92BB-16FBF8803E98}" type="datetime1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95F-73D1-4D0A-A731-8A45EDDD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2.wmf"/><Relationship Id="rId9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31.emf"/><Relationship Id="rId21" Type="http://schemas.openxmlformats.org/officeDocument/2006/relationships/image" Target="../media/image28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6.wmf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wmf"/><Relationship Id="rId24" Type="http://schemas.openxmlformats.org/officeDocument/2006/relationships/oleObject" Target="../embeddings/oleObject27.bin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36.e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3.wmf"/><Relationship Id="rId5" Type="http://schemas.openxmlformats.org/officeDocument/2006/relationships/image" Target="../media/image32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1.wmf"/><Relationship Id="rId3" Type="http://schemas.openxmlformats.org/officeDocument/2006/relationships/image" Target="../media/image43.e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9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8.wmf"/><Relationship Id="rId3" Type="http://schemas.openxmlformats.org/officeDocument/2006/relationships/image" Target="../media/image61.e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6.wmf"/><Relationship Id="rId3" Type="http://schemas.openxmlformats.org/officeDocument/2006/relationships/image" Target="../media/image69.e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6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7.wmf"/><Relationship Id="rId3" Type="http://schemas.openxmlformats.org/officeDocument/2006/relationships/image" Target="../media/image80.e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7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5.wmf"/><Relationship Id="rId3" Type="http://schemas.openxmlformats.org/officeDocument/2006/relationships/image" Target="../media/image88.e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96.bin"/><Relationship Id="rId3" Type="http://schemas.openxmlformats.org/officeDocument/2006/relationships/image" Target="../media/image102.png"/><Relationship Id="rId21" Type="http://schemas.openxmlformats.org/officeDocument/2006/relationships/image" Target="../media/image101.wmf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100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9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97.wmf"/><Relationship Id="rId3" Type="http://schemas.openxmlformats.org/officeDocument/2006/relationships/image" Target="../media/image107.e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0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4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96.wmf"/><Relationship Id="rId5" Type="http://schemas.openxmlformats.org/officeDocument/2006/relationships/image" Target="../media/image103.w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10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11141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Существуют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физические явления, которые невозможно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объяснить с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помощью изученных ранее законов классической механики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Например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переход вещества из одного агрегатного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состояния 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другое, явление теплопередачи при контакте тел с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разной степенью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нагрева, совершение механической работы за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счет тепла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изменение физических свойств вещества при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изменении температуры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многие другие.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13039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Все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перечисленные явления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имеют общий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признак: они зависят от степени нагрева вещества, то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есть от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температуры, и называются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тепловыми явлениями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13577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Для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изучения тепловых явлений используются два взаимно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дополняющих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метода: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молекулярно-кинетическая теория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статистическая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физика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термодинамика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14473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Макроскопические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тела,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тепловые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которых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рассматриваются в молекулярно-кинетической теории и термодинамике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состоят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 очень большого числа атомов и молекул.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3425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связи между изменяющимися параметрами состояния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тепловых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процессах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вначале было проведено экспериментально.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32032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один из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параметров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состояния </a:t>
            </a:r>
            <a:r>
              <a:rPr lang="ro-RO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меняется, то процесс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простым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изотермическим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изобарным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изохорным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901583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изотермическом процессе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o-RO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для данной массы газа (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ru-RU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произведение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давления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 объем – величина постоянная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80" y="4253361"/>
            <a:ext cx="5996441" cy="20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7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399"/>
            <a:ext cx="9144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рассмотрении процесса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расширения некоторой массы газа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ru-RU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постоянном давлении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экспериментально было доказано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что: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относительное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изменение объема данной массы газа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прямо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пропорционально изменению температуры и не зависит от природы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газа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46334"/>
              </p:ext>
            </p:extLst>
          </p:nvPr>
        </p:nvGraphicFramePr>
        <p:xfrm>
          <a:off x="3644285" y="2400894"/>
          <a:ext cx="19891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3" imgW="812520" imgH="431640" progId="Equation.DSMT4">
                  <p:embed/>
                </p:oleObj>
              </mc:Choice>
              <mc:Fallback>
                <p:oleObj name="Equation" r:id="rId3" imgW="812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4285" y="2400894"/>
                        <a:ext cx="1989138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37220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где                     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температурным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коэффициентом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объемного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расширения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88421"/>
              </p:ext>
            </p:extLst>
          </p:nvPr>
        </p:nvGraphicFramePr>
        <p:xfrm>
          <a:off x="871669" y="3233285"/>
          <a:ext cx="1900947" cy="697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5" imgW="1143000" imgH="419040" progId="Equation.DSMT4">
                  <p:embed/>
                </p:oleObj>
              </mc:Choice>
              <mc:Fallback>
                <p:oleObj name="Equation" r:id="rId5" imgW="114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1669" y="3233285"/>
                        <a:ext cx="1900947" cy="697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708007"/>
              </p:ext>
            </p:extLst>
          </p:nvPr>
        </p:nvGraphicFramePr>
        <p:xfrm>
          <a:off x="6505092" y="2592976"/>
          <a:ext cx="2302511" cy="61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7" imgW="952200" imgH="253800" progId="Equation.DSMT4">
                  <p:embed/>
                </p:oleObj>
              </mc:Choice>
              <mc:Fallback>
                <p:oleObj name="Equation" r:id="rId7" imgW="952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05092" y="2592976"/>
                        <a:ext cx="2302511" cy="614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8932" y="4967481"/>
            <a:ext cx="4623836" cy="15247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780" y="4066568"/>
            <a:ext cx="91152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данной массы газа</a:t>
            </a:r>
            <a:r>
              <a:rPr lang="ru-RU" sz="2200" dirty="0"/>
              <a:t> (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ru-RU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200" dirty="0"/>
              <a:t>)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изобарном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отношение между объемом и абсолютной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температурой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постоянно: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752946"/>
              </p:ext>
            </p:extLst>
          </p:nvPr>
        </p:nvGraphicFramePr>
        <p:xfrm>
          <a:off x="1246293" y="5078596"/>
          <a:ext cx="1526323" cy="89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10" imgW="672840" imgH="393480" progId="Equation.DSMT4">
                  <p:embed/>
                </p:oleObj>
              </mc:Choice>
              <mc:Fallback>
                <p:oleObj name="Equation" r:id="rId10" imgW="672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46293" y="5078596"/>
                        <a:ext cx="1526323" cy="89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52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399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При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изохорном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o-RO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нагреве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данной массы газа (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ru-RU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относительное изменение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его давления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прямо пропорционально изменению температуры и не зависит от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природы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газа: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262121"/>
              </p:ext>
            </p:extLst>
          </p:nvPr>
        </p:nvGraphicFramePr>
        <p:xfrm>
          <a:off x="2389545" y="1893252"/>
          <a:ext cx="5184481" cy="110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3" imgW="2031840" imgH="431640" progId="Equation.DSMT4">
                  <p:embed/>
                </p:oleObj>
              </mc:Choice>
              <mc:Fallback>
                <p:oleObj name="Equation" r:id="rId3" imgW="2031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9545" y="1893252"/>
                        <a:ext cx="5184481" cy="1101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748594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Коэффициент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пропорциональности </a:t>
            </a:r>
            <a:r>
              <a:rPr lang="ru-RU" sz="2600" i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температурным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коэффициентом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давления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он численно равен относительному изменению давления газа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нагреве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его на один градус.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209510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данной массы газа (</a:t>
            </a:r>
            <a:r>
              <a:rPr lang="ru-RU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ru-RU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в изохорном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отношение между давлением и абсолютной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температурой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постоянно: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930458"/>
              </p:ext>
            </p:extLst>
          </p:nvPr>
        </p:nvGraphicFramePr>
        <p:xfrm>
          <a:off x="1432436" y="5379061"/>
          <a:ext cx="1593019" cy="931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5" imgW="672840" imgH="393480" progId="Equation.DSMT4">
                  <p:embed/>
                </p:oleObj>
              </mc:Choice>
              <mc:Fallback>
                <p:oleObj name="Equation" r:id="rId5" imgW="672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2436" y="5379061"/>
                        <a:ext cx="1593019" cy="931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5053787"/>
            <a:ext cx="4134044" cy="14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62591"/>
            <a:ext cx="9144001" cy="171197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2702905"/>
            <a:ext cx="2330245" cy="3544889"/>
            <a:chOff x="0" y="2702905"/>
            <a:chExt cx="2330245" cy="3544889"/>
          </a:xfrm>
        </p:grpSpPr>
        <p:sp>
          <p:nvSpPr>
            <p:cNvPr id="3" name="TextBox 2"/>
            <p:cNvSpPr txBox="1"/>
            <p:nvPr/>
          </p:nvSpPr>
          <p:spPr>
            <a:xfrm>
              <a:off x="0" y="2702905"/>
              <a:ext cx="233024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300748" y="3053902"/>
              <a:ext cx="29497" cy="23449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5756684"/>
                </p:ext>
              </p:extLst>
            </p:nvPr>
          </p:nvGraphicFramePr>
          <p:xfrm>
            <a:off x="174494" y="3200806"/>
            <a:ext cx="1981256" cy="2051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" name="Equation" r:id="rId4" imgW="1079280" imgH="1117440" progId="Equation.DSMT4">
                    <p:embed/>
                  </p:oleObj>
                </mc:Choice>
                <mc:Fallback>
                  <p:oleObj name="Equation" r:id="rId4" imgW="1079280" imgH="1117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4494" y="3200806"/>
                          <a:ext cx="1981256" cy="20511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6362216"/>
                </p:ext>
              </p:extLst>
            </p:nvPr>
          </p:nvGraphicFramePr>
          <p:xfrm>
            <a:off x="576798" y="5541805"/>
            <a:ext cx="1176648" cy="705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" name="Equation" r:id="rId6" imgW="380880" imgH="228600" progId="Equation.DSMT4">
                    <p:embed/>
                  </p:oleObj>
                </mc:Choice>
                <mc:Fallback>
                  <p:oleObj name="Equation" r:id="rId6" imgW="380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6798" y="5541805"/>
                          <a:ext cx="1176648" cy="7059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3406876" y="2502237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824936"/>
              </p:ext>
            </p:extLst>
          </p:nvPr>
        </p:nvGraphicFramePr>
        <p:xfrm>
          <a:off x="2407011" y="2947910"/>
          <a:ext cx="1840208" cy="57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8" imgW="736560" imgH="228600" progId="Equation.DSMT4">
                  <p:embed/>
                </p:oleObj>
              </mc:Choice>
              <mc:Fallback>
                <p:oleObj name="Equation" r:id="rId8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07011" y="2947910"/>
                        <a:ext cx="1840208" cy="57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105442"/>
              </p:ext>
            </p:extLst>
          </p:nvPr>
        </p:nvGraphicFramePr>
        <p:xfrm>
          <a:off x="2407011" y="3537385"/>
          <a:ext cx="2132470" cy="62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10" imgW="774360" imgH="228600" progId="Equation.DSMT4">
                  <p:embed/>
                </p:oleObj>
              </mc:Choice>
              <mc:Fallback>
                <p:oleObj name="Equation" r:id="rId10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7011" y="3537385"/>
                        <a:ext cx="2132470" cy="62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32388"/>
              </p:ext>
            </p:extLst>
          </p:nvPr>
        </p:nvGraphicFramePr>
        <p:xfrm>
          <a:off x="5885101" y="2939804"/>
          <a:ext cx="2788782" cy="117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12" imgW="1028520" imgH="431640" progId="Equation.DSMT4">
                  <p:embed/>
                </p:oleObj>
              </mc:Choice>
              <mc:Fallback>
                <p:oleObj name="Equation" r:id="rId12" imgW="1028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85101" y="2939804"/>
                        <a:ext cx="2788782" cy="117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ight Brace 18"/>
          <p:cNvSpPr/>
          <p:nvPr/>
        </p:nvSpPr>
        <p:spPr>
          <a:xfrm>
            <a:off x="4638616" y="2980801"/>
            <a:ext cx="412955" cy="1076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192245" y="3399937"/>
            <a:ext cx="545689" cy="217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47118"/>
              </p:ext>
            </p:extLst>
          </p:nvPr>
        </p:nvGraphicFramePr>
        <p:xfrm>
          <a:off x="2512279" y="4257522"/>
          <a:ext cx="2221904" cy="10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14" imgW="939600" imgH="431640" progId="Equation.DSMT4">
                  <p:embed/>
                </p:oleObj>
              </mc:Choice>
              <mc:Fallback>
                <p:oleObj name="Equation" r:id="rId14" imgW="939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12279" y="4257522"/>
                        <a:ext cx="2221904" cy="10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65206"/>
              </p:ext>
            </p:extLst>
          </p:nvPr>
        </p:nvGraphicFramePr>
        <p:xfrm>
          <a:off x="5051571" y="4211514"/>
          <a:ext cx="2153094" cy="104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16" imgW="888840" imgH="431640" progId="Equation.DSMT4">
                  <p:embed/>
                </p:oleObj>
              </mc:Choice>
              <mc:Fallback>
                <p:oleObj name="Equation" r:id="rId16" imgW="888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51571" y="4211514"/>
                        <a:ext cx="2153094" cy="1045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83548"/>
              </p:ext>
            </p:extLst>
          </p:nvPr>
        </p:nvGraphicFramePr>
        <p:xfrm>
          <a:off x="2453916" y="5419316"/>
          <a:ext cx="3011173" cy="547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18" imgW="1396800" imgH="253800" progId="Equation.DSMT4">
                  <p:embed/>
                </p:oleObj>
              </mc:Choice>
              <mc:Fallback>
                <p:oleObj name="Equation" r:id="rId18" imgW="1396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53916" y="5419316"/>
                        <a:ext cx="3011173" cy="547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621221"/>
              </p:ext>
            </p:extLst>
          </p:nvPr>
        </p:nvGraphicFramePr>
        <p:xfrm>
          <a:off x="5737121" y="5426771"/>
          <a:ext cx="2828232" cy="50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20" imgW="1269720" imgH="228600" progId="Equation.DSMT4">
                  <p:embed/>
                </p:oleObj>
              </mc:Choice>
              <mc:Fallback>
                <p:oleObj name="Equation" r:id="rId20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37121" y="5426771"/>
                        <a:ext cx="2828232" cy="50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243445"/>
              </p:ext>
            </p:extLst>
          </p:nvPr>
        </p:nvGraphicFramePr>
        <p:xfrm>
          <a:off x="2409753" y="5975897"/>
          <a:ext cx="2258358" cy="54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22" imgW="952200" imgH="228600" progId="Equation.DSMT4">
                  <p:embed/>
                </p:oleObj>
              </mc:Choice>
              <mc:Fallback>
                <p:oleObj name="Equation" r:id="rId22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09753" y="5975897"/>
                        <a:ext cx="2258358" cy="542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6164"/>
              </p:ext>
            </p:extLst>
          </p:nvPr>
        </p:nvGraphicFramePr>
        <p:xfrm>
          <a:off x="4919937" y="5945884"/>
          <a:ext cx="3715085" cy="53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24" imgW="1777680" imgH="253800" progId="Equation.DSMT4">
                  <p:embed/>
                </p:oleObj>
              </mc:Choice>
              <mc:Fallback>
                <p:oleObj name="Equation" r:id="rId24" imgW="1777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919937" y="5945884"/>
                        <a:ext cx="3715085" cy="530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37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4252"/>
            <a:ext cx="9144001" cy="126686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3239" y="2082472"/>
            <a:ext cx="2330245" cy="3339781"/>
            <a:chOff x="0" y="2702905"/>
            <a:chExt cx="2330245" cy="3339781"/>
          </a:xfrm>
        </p:grpSpPr>
        <p:sp>
          <p:nvSpPr>
            <p:cNvPr id="9" name="TextBox 8"/>
            <p:cNvSpPr txBox="1"/>
            <p:nvPr/>
          </p:nvSpPr>
          <p:spPr>
            <a:xfrm>
              <a:off x="0" y="2702905"/>
              <a:ext cx="233024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262849" y="2778154"/>
              <a:ext cx="29497" cy="23449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3971386"/>
                </p:ext>
              </p:extLst>
            </p:nvPr>
          </p:nvGraphicFramePr>
          <p:xfrm>
            <a:off x="568396" y="3140102"/>
            <a:ext cx="1096560" cy="1827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6" name="Equation" r:id="rId4" imgW="533160" imgH="888840" progId="Equation.DSMT4">
                    <p:embed/>
                  </p:oleObj>
                </mc:Choice>
                <mc:Fallback>
                  <p:oleObj name="Equation" r:id="rId4" imgW="533160" imgH="8888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68396" y="3140102"/>
                          <a:ext cx="1096560" cy="18270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8646602"/>
                </p:ext>
              </p:extLst>
            </p:nvPr>
          </p:nvGraphicFramePr>
          <p:xfrm>
            <a:off x="722734" y="5131888"/>
            <a:ext cx="884775" cy="910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7" name="Equation" r:id="rId6" imgW="419040" imgH="431640" progId="Equation.DSMT4">
                    <p:embed/>
                  </p:oleObj>
                </mc:Choice>
                <mc:Fallback>
                  <p:oleObj name="Equation" r:id="rId6" imgW="419040" imgH="43164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22734" y="5131888"/>
                          <a:ext cx="884775" cy="9107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406877" y="2082472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117672"/>
              </p:ext>
            </p:extLst>
          </p:nvPr>
        </p:nvGraphicFramePr>
        <p:xfrm>
          <a:off x="2536723" y="2551868"/>
          <a:ext cx="1840208" cy="57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8" imgW="736560" imgH="228600" progId="Equation.DSMT4">
                  <p:embed/>
                </p:oleObj>
              </mc:Choice>
              <mc:Fallback>
                <p:oleObj name="Equation" r:id="rId8" imgW="736560" imgH="2286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36723" y="2551868"/>
                        <a:ext cx="1840208" cy="57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244688"/>
              </p:ext>
            </p:extLst>
          </p:nvPr>
        </p:nvGraphicFramePr>
        <p:xfrm>
          <a:off x="2536723" y="3141343"/>
          <a:ext cx="2132470" cy="62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10" imgW="774360" imgH="228600" progId="Equation.DSMT4">
                  <p:embed/>
                </p:oleObj>
              </mc:Choice>
              <mc:Fallback>
                <p:oleObj name="Equation" r:id="rId10" imgW="774360" imgH="2286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6723" y="3141343"/>
                        <a:ext cx="2132470" cy="62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77668"/>
              </p:ext>
            </p:extLst>
          </p:nvPr>
        </p:nvGraphicFramePr>
        <p:xfrm>
          <a:off x="6014813" y="2543762"/>
          <a:ext cx="2788782" cy="117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12" imgW="1028520" imgH="431640" progId="Equation.DSMT4">
                  <p:embed/>
                </p:oleObj>
              </mc:Choice>
              <mc:Fallback>
                <p:oleObj name="Equation" r:id="rId12" imgW="1028520" imgH="43164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14813" y="2543762"/>
                        <a:ext cx="2788782" cy="117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Brace 16"/>
          <p:cNvSpPr/>
          <p:nvPr/>
        </p:nvSpPr>
        <p:spPr>
          <a:xfrm>
            <a:off x="4768328" y="2584759"/>
            <a:ext cx="412955" cy="1076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321957" y="3003895"/>
            <a:ext cx="545689" cy="217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74529"/>
              </p:ext>
            </p:extLst>
          </p:nvPr>
        </p:nvGraphicFramePr>
        <p:xfrm>
          <a:off x="2641991" y="3861480"/>
          <a:ext cx="2221904" cy="10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14" imgW="939600" imgH="431640" progId="Equation.DSMT4">
                  <p:embed/>
                </p:oleObj>
              </mc:Choice>
              <mc:Fallback>
                <p:oleObj name="Equation" r:id="rId14" imgW="939600" imgH="43164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41991" y="3861480"/>
                        <a:ext cx="2221904" cy="10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310574"/>
              </p:ext>
            </p:extLst>
          </p:nvPr>
        </p:nvGraphicFramePr>
        <p:xfrm>
          <a:off x="4892414" y="3842506"/>
          <a:ext cx="2046341" cy="1008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16" imgW="876240" imgH="431640" progId="Equation.DSMT4">
                  <p:embed/>
                </p:oleObj>
              </mc:Choice>
              <mc:Fallback>
                <p:oleObj name="Equation" r:id="rId16" imgW="876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92414" y="3842506"/>
                        <a:ext cx="2046341" cy="1008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815203"/>
              </p:ext>
            </p:extLst>
          </p:nvPr>
        </p:nvGraphicFramePr>
        <p:xfrm>
          <a:off x="3661295" y="4980940"/>
          <a:ext cx="2275890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18" imgW="965160" imgH="431640" progId="Equation.DSMT4">
                  <p:embed/>
                </p:oleObj>
              </mc:Choice>
              <mc:Fallback>
                <p:oleObj name="Equation" r:id="rId18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61295" y="4980940"/>
                        <a:ext cx="2275890" cy="101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9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91"/>
            <a:ext cx="9144000" cy="355987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1" y="4408269"/>
            <a:ext cx="2330245" cy="2477435"/>
            <a:chOff x="0" y="2702905"/>
            <a:chExt cx="2330245" cy="2477435"/>
          </a:xfrm>
        </p:grpSpPr>
        <p:sp>
          <p:nvSpPr>
            <p:cNvPr id="9" name="TextBox 8"/>
            <p:cNvSpPr txBox="1"/>
            <p:nvPr/>
          </p:nvSpPr>
          <p:spPr>
            <a:xfrm>
              <a:off x="0" y="2702905"/>
              <a:ext cx="233024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262849" y="2778154"/>
              <a:ext cx="29497" cy="23449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6292217"/>
                </p:ext>
              </p:extLst>
            </p:nvPr>
          </p:nvGraphicFramePr>
          <p:xfrm>
            <a:off x="507162" y="3224875"/>
            <a:ext cx="1315920" cy="155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6" name="Equation" r:id="rId4" imgW="774360" imgH="914400" progId="Equation.DSMT4">
                    <p:embed/>
                  </p:oleObj>
                </mc:Choice>
                <mc:Fallback>
                  <p:oleObj name="Equation" r:id="rId4" imgW="774360" imgH="9144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7162" y="3224875"/>
                          <a:ext cx="1315920" cy="15533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0372971"/>
                </p:ext>
              </p:extLst>
            </p:nvPr>
          </p:nvGraphicFramePr>
          <p:xfrm>
            <a:off x="796462" y="4804102"/>
            <a:ext cx="669925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name="Equation" r:id="rId6" imgW="317160" imgH="177480" progId="Equation.DSMT4">
                    <p:embed/>
                  </p:oleObj>
                </mc:Choice>
                <mc:Fallback>
                  <p:oleObj name="Equation" r:id="rId6" imgW="31716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96462" y="4804102"/>
                          <a:ext cx="669925" cy="376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406876" y="4491108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34793"/>
              </p:ext>
            </p:extLst>
          </p:nvPr>
        </p:nvGraphicFramePr>
        <p:xfrm>
          <a:off x="2374487" y="4885350"/>
          <a:ext cx="2835569" cy="616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8" imgW="1168200" imgH="253800" progId="Equation.DSMT4">
                  <p:embed/>
                </p:oleObj>
              </mc:Choice>
              <mc:Fallback>
                <p:oleObj name="Equation" r:id="rId8" imgW="1168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74487" y="4885350"/>
                        <a:ext cx="2835569" cy="616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15578"/>
              </p:ext>
            </p:extLst>
          </p:nvPr>
        </p:nvGraphicFramePr>
        <p:xfrm>
          <a:off x="2374487" y="5339507"/>
          <a:ext cx="2410583" cy="603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0" imgW="761760" imgH="228600" progId="Equation.DSMT4">
                  <p:embed/>
                </p:oleObj>
              </mc:Choice>
              <mc:Fallback>
                <p:oleObj name="Equation" r:id="rId10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74487" y="5339507"/>
                        <a:ext cx="2410583" cy="603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064263"/>
              </p:ext>
            </p:extLst>
          </p:nvPr>
        </p:nvGraphicFramePr>
        <p:xfrm>
          <a:off x="2374487" y="5888512"/>
          <a:ext cx="1903393" cy="51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12" imgW="660240" imgH="177480" progId="Equation.DSMT4">
                  <p:embed/>
                </p:oleObj>
              </mc:Choice>
              <mc:Fallback>
                <p:oleObj name="Equation" r:id="rId12" imgW="660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74487" y="5888512"/>
                        <a:ext cx="1903393" cy="512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Brace 15"/>
          <p:cNvSpPr/>
          <p:nvPr/>
        </p:nvSpPr>
        <p:spPr>
          <a:xfrm>
            <a:off x="5121568" y="4930239"/>
            <a:ext cx="276344" cy="1590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964330"/>
              </p:ext>
            </p:extLst>
          </p:nvPr>
        </p:nvGraphicFramePr>
        <p:xfrm>
          <a:off x="5413737" y="5427851"/>
          <a:ext cx="3743935" cy="6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14" imgW="1574640" imgH="253800" progId="Equation.DSMT4">
                  <p:embed/>
                </p:oleObj>
              </mc:Choice>
              <mc:Fallback>
                <p:oleObj name="Equation" r:id="rId14" imgW="1574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13737" y="5427851"/>
                        <a:ext cx="3743935" cy="6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38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74903"/>
              </p:ext>
            </p:extLst>
          </p:nvPr>
        </p:nvGraphicFramePr>
        <p:xfrm>
          <a:off x="174724" y="946486"/>
          <a:ext cx="2928147" cy="62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3" imgW="1180800" imgH="253800" progId="Equation.DSMT4">
                  <p:embed/>
                </p:oleObj>
              </mc:Choice>
              <mc:Fallback>
                <p:oleObj name="Equation" r:id="rId3" imgW="1180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724" y="946486"/>
                        <a:ext cx="2928147" cy="629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381392"/>
              </p:ext>
            </p:extLst>
          </p:nvPr>
        </p:nvGraphicFramePr>
        <p:xfrm>
          <a:off x="290257" y="1588429"/>
          <a:ext cx="1989332" cy="587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5" imgW="774360" imgH="228600" progId="Equation.DSMT4">
                  <p:embed/>
                </p:oleObj>
              </mc:Choice>
              <mc:Fallback>
                <p:oleObj name="Equation" r:id="rId5" imgW="774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257" y="1588429"/>
                        <a:ext cx="1989332" cy="587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400397"/>
              </p:ext>
            </p:extLst>
          </p:nvPr>
        </p:nvGraphicFramePr>
        <p:xfrm>
          <a:off x="174724" y="2175445"/>
          <a:ext cx="1903393" cy="51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tion" r:id="rId7" imgW="660240" imgH="177480" progId="Equation.DSMT4">
                  <p:embed/>
                </p:oleObj>
              </mc:Choice>
              <mc:Fallback>
                <p:oleObj name="Equation" r:id="rId7" imgW="660240" imgH="17748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724" y="2175445"/>
                        <a:ext cx="1903393" cy="512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Brace 6"/>
          <p:cNvSpPr/>
          <p:nvPr/>
        </p:nvSpPr>
        <p:spPr>
          <a:xfrm>
            <a:off x="3076630" y="982284"/>
            <a:ext cx="318755" cy="17414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656309"/>
              </p:ext>
            </p:extLst>
          </p:nvPr>
        </p:nvGraphicFramePr>
        <p:xfrm>
          <a:off x="3617632" y="1588429"/>
          <a:ext cx="3757762" cy="611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9" imgW="1562040" imgH="253800" progId="Equation.DSMT4">
                  <p:embed/>
                </p:oleObj>
              </mc:Choice>
              <mc:Fallback>
                <p:oleObj name="Equation" r:id="rId9" imgW="1562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17632" y="1588429"/>
                        <a:ext cx="3757762" cy="611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304074"/>
              </p:ext>
            </p:extLst>
          </p:nvPr>
        </p:nvGraphicFramePr>
        <p:xfrm>
          <a:off x="3617632" y="984569"/>
          <a:ext cx="3743935" cy="6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11" imgW="1574640" imgH="253800" progId="Equation.DSMT4">
                  <p:embed/>
                </p:oleObj>
              </mc:Choice>
              <mc:Fallback>
                <p:oleObj name="Equation" r:id="rId11" imgW="1574640" imgH="2538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7632" y="984569"/>
                        <a:ext cx="3743935" cy="6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Brace 11"/>
          <p:cNvSpPr/>
          <p:nvPr/>
        </p:nvSpPr>
        <p:spPr>
          <a:xfrm>
            <a:off x="7375394" y="982284"/>
            <a:ext cx="441251" cy="12171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008374" y="1430594"/>
            <a:ext cx="752168" cy="309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647582"/>
              </p:ext>
            </p:extLst>
          </p:nvPr>
        </p:nvGraphicFramePr>
        <p:xfrm>
          <a:off x="459134" y="2785846"/>
          <a:ext cx="4518921" cy="117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13" imgW="1803240" imgH="469800" progId="Equation.DSMT4">
                  <p:embed/>
                </p:oleObj>
              </mc:Choice>
              <mc:Fallback>
                <p:oleObj name="Equation" r:id="rId13" imgW="18032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9134" y="2785846"/>
                        <a:ext cx="4518921" cy="117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531477"/>
              </p:ext>
            </p:extLst>
          </p:nvPr>
        </p:nvGraphicFramePr>
        <p:xfrm>
          <a:off x="5082365" y="2836435"/>
          <a:ext cx="3181117" cy="100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15" imgW="1244520" imgH="393480" progId="Equation.DSMT4">
                  <p:embed/>
                </p:oleObj>
              </mc:Choice>
              <mc:Fallback>
                <p:oleObj name="Equation" r:id="rId15" imgW="1244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82365" y="2836435"/>
                        <a:ext cx="3181117" cy="1006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874898"/>
              </p:ext>
            </p:extLst>
          </p:nvPr>
        </p:nvGraphicFramePr>
        <p:xfrm>
          <a:off x="336237" y="4088562"/>
          <a:ext cx="8471526" cy="43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17" imgW="3466800" imgH="177480" progId="Equation.DSMT4">
                  <p:embed/>
                </p:oleObj>
              </mc:Choice>
              <mc:Fallback>
                <p:oleObj name="Equation" r:id="rId17" imgW="3466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6237" y="4088562"/>
                        <a:ext cx="8471526" cy="43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261121"/>
              </p:ext>
            </p:extLst>
          </p:nvPr>
        </p:nvGraphicFramePr>
        <p:xfrm>
          <a:off x="934797" y="4657168"/>
          <a:ext cx="6908139" cy="43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19" imgW="2831760" imgH="177480" progId="Equation.DSMT4">
                  <p:embed/>
                </p:oleObj>
              </mc:Choice>
              <mc:Fallback>
                <p:oleObj name="Equation" r:id="rId19" imgW="28317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4797" y="4657168"/>
                        <a:ext cx="6908139" cy="433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691054"/>
              </p:ext>
            </p:extLst>
          </p:nvPr>
        </p:nvGraphicFramePr>
        <p:xfrm>
          <a:off x="2860013" y="5138826"/>
          <a:ext cx="2658840" cy="48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21" imgW="977760" imgH="177480" progId="Equation.DSMT4">
                  <p:embed/>
                </p:oleObj>
              </mc:Choice>
              <mc:Fallback>
                <p:oleObj name="Equation" r:id="rId21" imgW="9777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60013" y="5138826"/>
                        <a:ext cx="2658840" cy="48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899504"/>
              </p:ext>
            </p:extLst>
          </p:nvPr>
        </p:nvGraphicFramePr>
        <p:xfrm>
          <a:off x="2078117" y="5539030"/>
          <a:ext cx="1752676" cy="95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23" imgW="723600" imgH="393480" progId="Equation.DSMT4">
                  <p:embed/>
                </p:oleObj>
              </mc:Choice>
              <mc:Fallback>
                <p:oleObj name="Equation" r:id="rId23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78117" y="5539030"/>
                        <a:ext cx="1752676" cy="95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424117"/>
              </p:ext>
            </p:extLst>
          </p:nvPr>
        </p:nvGraphicFramePr>
        <p:xfrm>
          <a:off x="4034183" y="5516179"/>
          <a:ext cx="4342510" cy="98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25" imgW="1841400" imgH="419040" progId="Equation.DSMT4">
                  <p:embed/>
                </p:oleObj>
              </mc:Choice>
              <mc:Fallback>
                <p:oleObj name="Equation" r:id="rId25" imgW="1841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34183" y="5516179"/>
                        <a:ext cx="4342510" cy="98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73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3095"/>
            <a:ext cx="9144001" cy="172053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2" y="2653629"/>
            <a:ext cx="2330245" cy="3325611"/>
            <a:chOff x="0" y="2702905"/>
            <a:chExt cx="2330245" cy="3325611"/>
          </a:xfrm>
        </p:grpSpPr>
        <p:sp>
          <p:nvSpPr>
            <p:cNvPr id="9" name="TextBox 8"/>
            <p:cNvSpPr txBox="1"/>
            <p:nvPr/>
          </p:nvSpPr>
          <p:spPr>
            <a:xfrm>
              <a:off x="0" y="2702905"/>
              <a:ext cx="233024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330241" y="2721601"/>
              <a:ext cx="0" cy="2829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4729523"/>
                </p:ext>
              </p:extLst>
            </p:nvPr>
          </p:nvGraphicFramePr>
          <p:xfrm>
            <a:off x="204683" y="3171792"/>
            <a:ext cx="1920875" cy="2201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" name="Equation" r:id="rId4" imgW="1130040" imgH="1295280" progId="Equation.DSMT4">
                    <p:embed/>
                  </p:oleObj>
                </mc:Choice>
                <mc:Fallback>
                  <p:oleObj name="Equation" r:id="rId4" imgW="1130040" imgH="12952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4683" y="3171792"/>
                          <a:ext cx="1920875" cy="2201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0983630"/>
                </p:ext>
              </p:extLst>
            </p:nvPr>
          </p:nvGraphicFramePr>
          <p:xfrm>
            <a:off x="803277" y="5598304"/>
            <a:ext cx="7239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2" name="Equation" r:id="rId6" imgW="342720" imgH="203040" progId="Equation.DSMT4">
                    <p:embed/>
                  </p:oleObj>
                </mc:Choice>
                <mc:Fallback>
                  <p:oleObj name="Equation" r:id="rId6" imgW="342720" imgH="2030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03277" y="5598304"/>
                          <a:ext cx="723900" cy="430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406877" y="2191964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0553"/>
              </p:ext>
            </p:extLst>
          </p:nvPr>
        </p:nvGraphicFramePr>
        <p:xfrm>
          <a:off x="4143424" y="2529095"/>
          <a:ext cx="1034113" cy="94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8" imgW="431640" imgH="393480" progId="Equation.DSMT4">
                  <p:embed/>
                </p:oleObj>
              </mc:Choice>
              <mc:Fallback>
                <p:oleObj name="Equation" r:id="rId8" imgW="431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43424" y="2529095"/>
                        <a:ext cx="1034113" cy="94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967964"/>
              </p:ext>
            </p:extLst>
          </p:nvPr>
        </p:nvGraphicFramePr>
        <p:xfrm>
          <a:off x="2501007" y="3275029"/>
          <a:ext cx="4318945" cy="94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10" imgW="1803240" imgH="393480" progId="Equation.DSMT4">
                  <p:embed/>
                </p:oleObj>
              </mc:Choice>
              <mc:Fallback>
                <p:oleObj name="Equation" r:id="rId10" imgW="1803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01007" y="3275029"/>
                        <a:ext cx="4318945" cy="94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799683"/>
              </p:ext>
            </p:extLst>
          </p:nvPr>
        </p:nvGraphicFramePr>
        <p:xfrm>
          <a:off x="2501004" y="4202477"/>
          <a:ext cx="2572862" cy="1022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12" imgW="990360" imgH="393480" progId="Equation.DSMT4">
                  <p:embed/>
                </p:oleObj>
              </mc:Choice>
              <mc:Fallback>
                <p:oleObj name="Equation" r:id="rId12" imgW="990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01004" y="4202477"/>
                        <a:ext cx="2572862" cy="1022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323104"/>
              </p:ext>
            </p:extLst>
          </p:nvPr>
        </p:nvGraphicFramePr>
        <p:xfrm>
          <a:off x="5177537" y="4198794"/>
          <a:ext cx="1439118" cy="99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14" imgW="571320" imgH="393480" progId="Equation.DSMT4">
                  <p:embed/>
                </p:oleObj>
              </mc:Choice>
              <mc:Fallback>
                <p:oleObj name="Equation" r:id="rId14" imgW="571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77537" y="4198794"/>
                        <a:ext cx="1439118" cy="991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48329"/>
              </p:ext>
            </p:extLst>
          </p:nvPr>
        </p:nvGraphicFramePr>
        <p:xfrm>
          <a:off x="2835988" y="5323827"/>
          <a:ext cx="4299294" cy="97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16" imgW="1968480" imgH="444240" progId="Equation.DSMT4">
                  <p:embed/>
                </p:oleObj>
              </mc:Choice>
              <mc:Fallback>
                <p:oleObj name="Equation" r:id="rId16" imgW="1968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35988" y="5323827"/>
                        <a:ext cx="4299294" cy="970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94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14399"/>
            <a:ext cx="9144001" cy="127902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191964"/>
            <a:ext cx="2330245" cy="3353174"/>
            <a:chOff x="0" y="2702905"/>
            <a:chExt cx="2330245" cy="3353174"/>
          </a:xfrm>
        </p:grpSpPr>
        <p:sp>
          <p:nvSpPr>
            <p:cNvPr id="9" name="TextBox 8"/>
            <p:cNvSpPr txBox="1"/>
            <p:nvPr/>
          </p:nvSpPr>
          <p:spPr>
            <a:xfrm>
              <a:off x="0" y="2702905"/>
              <a:ext cx="233024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330241" y="2721601"/>
              <a:ext cx="0" cy="2829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0624872"/>
                </p:ext>
              </p:extLst>
            </p:nvPr>
          </p:nvGraphicFramePr>
          <p:xfrm>
            <a:off x="448339" y="3149511"/>
            <a:ext cx="1425802" cy="2230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8" name="Equation" r:id="rId4" imgW="698400" imgH="1091880" progId="Equation.DSMT4">
                    <p:embed/>
                  </p:oleObj>
                </mc:Choice>
                <mc:Fallback>
                  <p:oleObj name="Equation" r:id="rId4" imgW="698400" imgH="109188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8339" y="3149511"/>
                          <a:ext cx="1425802" cy="22301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345383"/>
                </p:ext>
              </p:extLst>
            </p:nvPr>
          </p:nvGraphicFramePr>
          <p:xfrm>
            <a:off x="737166" y="5571891"/>
            <a:ext cx="858837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9" name="Equation" r:id="rId6" imgW="406080" imgH="228600" progId="Equation.DSMT4">
                    <p:embed/>
                  </p:oleObj>
                </mc:Choice>
                <mc:Fallback>
                  <p:oleObj name="Equation" r:id="rId6" imgW="40608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37166" y="5571891"/>
                          <a:ext cx="858837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406877" y="2191964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31026"/>
              </p:ext>
            </p:extLst>
          </p:nvPr>
        </p:nvGraphicFramePr>
        <p:xfrm>
          <a:off x="2645960" y="2540972"/>
          <a:ext cx="1863240" cy="875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8" imgW="838080" imgH="393480" progId="Equation.DSMT4">
                  <p:embed/>
                </p:oleObj>
              </mc:Choice>
              <mc:Fallback>
                <p:oleObj name="Equation" r:id="rId8" imgW="83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45960" y="2540972"/>
                        <a:ext cx="1863240" cy="875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437480"/>
              </p:ext>
            </p:extLst>
          </p:nvPr>
        </p:nvGraphicFramePr>
        <p:xfrm>
          <a:off x="2510620" y="3416130"/>
          <a:ext cx="2565875" cy="86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10" imgW="1168200" imgH="393480" progId="Equation.DSMT4">
                  <p:embed/>
                </p:oleObj>
              </mc:Choice>
              <mc:Fallback>
                <p:oleObj name="Equation" r:id="rId10" imgW="1168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10620" y="3416130"/>
                        <a:ext cx="2565875" cy="86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386650"/>
              </p:ext>
            </p:extLst>
          </p:nvPr>
        </p:nvGraphicFramePr>
        <p:xfrm>
          <a:off x="2330238" y="4332731"/>
          <a:ext cx="4063233" cy="92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12" imgW="1955520" imgH="444240" progId="Equation.DSMT4">
                  <p:embed/>
                </p:oleObj>
              </mc:Choice>
              <mc:Fallback>
                <p:oleObj name="Equation" r:id="rId12" imgW="1955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30238" y="4332731"/>
                        <a:ext cx="4063233" cy="92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405313"/>
              </p:ext>
            </p:extLst>
          </p:nvPr>
        </p:nvGraphicFramePr>
        <p:xfrm>
          <a:off x="1796516" y="5256447"/>
          <a:ext cx="3220723" cy="1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14" imgW="1295280" imgH="444240" progId="Equation.DSMT4">
                  <p:embed/>
                </p:oleObj>
              </mc:Choice>
              <mc:Fallback>
                <p:oleObj name="Equation" r:id="rId14" imgW="1295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96516" y="5256447"/>
                        <a:ext cx="3220723" cy="110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42208"/>
              </p:ext>
            </p:extLst>
          </p:nvPr>
        </p:nvGraphicFramePr>
        <p:xfrm>
          <a:off x="5076495" y="5357420"/>
          <a:ext cx="2690514" cy="98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16" imgW="1180800" imgH="431640" progId="Equation.DSMT4">
                  <p:embed/>
                </p:oleObj>
              </mc:Choice>
              <mc:Fallback>
                <p:oleObj name="Equation" r:id="rId16" imgW="1180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76495" y="5357420"/>
                        <a:ext cx="2690514" cy="983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1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929068"/>
              </p:ext>
            </p:extLst>
          </p:nvPr>
        </p:nvGraphicFramePr>
        <p:xfrm>
          <a:off x="1489435" y="962591"/>
          <a:ext cx="6165130" cy="61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2286000" imgH="228600" progId="Equation.DSMT4">
                  <p:embed/>
                </p:oleObj>
              </mc:Choice>
              <mc:Fallback>
                <p:oleObj name="Equation" r:id="rId3" imgW="228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9435" y="962591"/>
                        <a:ext cx="6165130" cy="61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84767"/>
              </p:ext>
            </p:extLst>
          </p:nvPr>
        </p:nvGraphicFramePr>
        <p:xfrm>
          <a:off x="3481773" y="1734421"/>
          <a:ext cx="2180455" cy="994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863280" imgH="393480" progId="Equation.DSMT4">
                  <p:embed/>
                </p:oleObj>
              </mc:Choice>
              <mc:Fallback>
                <p:oleObj name="Equation" r:id="rId5" imgW="863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1773" y="1734421"/>
                        <a:ext cx="2180455" cy="994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164893"/>
              </p:ext>
            </p:extLst>
          </p:nvPr>
        </p:nvGraphicFramePr>
        <p:xfrm>
          <a:off x="2541454" y="2689718"/>
          <a:ext cx="4061091" cy="1023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7" imgW="1562040" imgH="393480" progId="Equation.DSMT4">
                  <p:embed/>
                </p:oleObj>
              </mc:Choice>
              <mc:Fallback>
                <p:oleObj name="Equation" r:id="rId7" imgW="1562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1454" y="2689718"/>
                        <a:ext cx="4061091" cy="1023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23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39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Последние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являются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микроскопическими составляющими, которые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определяют тепловые свойства тел. Для описания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термодинамических явлений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одновременно были разработаны две теории.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76013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Молекулярно-кинетическая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теория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изучает тепловые свойства различных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физических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систем, исходя из их микроскопической структуры, т.е. рассматривая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системы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атомов и молекул, находящихся в беспрерывном хаотическом движении.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84158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Микроскопические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параметры исследуемых систем (масса атомов и молекул,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скорость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импульс и их средняя энергия) определяют их макроскопические параметры.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087853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Термодинамика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изучает тепловые свойства физических систем с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макроскопической точки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зрения, т.е. без учета их внутренней атомно-молекулярной структуры.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0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4252"/>
            <a:ext cx="9144000" cy="125712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191964"/>
            <a:ext cx="2330245" cy="2679160"/>
            <a:chOff x="0" y="2702905"/>
            <a:chExt cx="2330245" cy="2679160"/>
          </a:xfrm>
        </p:grpSpPr>
        <p:sp>
          <p:nvSpPr>
            <p:cNvPr id="9" name="TextBox 8"/>
            <p:cNvSpPr txBox="1"/>
            <p:nvPr/>
          </p:nvSpPr>
          <p:spPr>
            <a:xfrm>
              <a:off x="0" y="2702905"/>
              <a:ext cx="233024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330241" y="2721601"/>
              <a:ext cx="4" cy="21762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4189561"/>
                </p:ext>
              </p:extLst>
            </p:nvPr>
          </p:nvGraphicFramePr>
          <p:xfrm>
            <a:off x="179283" y="3076658"/>
            <a:ext cx="1971675" cy="1347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name="Equation" r:id="rId4" imgW="965160" imgH="660240" progId="Equation.DSMT4">
                    <p:embed/>
                  </p:oleObj>
                </mc:Choice>
                <mc:Fallback>
                  <p:oleObj name="Equation" r:id="rId4" imgW="965160" imgH="6602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9283" y="3076658"/>
                          <a:ext cx="1971675" cy="1347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0460011"/>
                </p:ext>
              </p:extLst>
            </p:nvPr>
          </p:nvGraphicFramePr>
          <p:xfrm>
            <a:off x="789677" y="4897877"/>
            <a:ext cx="750888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name="Equation" r:id="rId6" imgW="355320" imgH="228600" progId="Equation.DSMT4">
                    <p:embed/>
                  </p:oleObj>
                </mc:Choice>
                <mc:Fallback>
                  <p:oleObj name="Equation" r:id="rId6" imgW="35532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89677" y="4897877"/>
                          <a:ext cx="750888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406877" y="2191964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914797"/>
              </p:ext>
            </p:extLst>
          </p:nvPr>
        </p:nvGraphicFramePr>
        <p:xfrm>
          <a:off x="2730504" y="2585784"/>
          <a:ext cx="39608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8" imgW="1536480" imgH="203040" progId="Equation.DSMT4">
                  <p:embed/>
                </p:oleObj>
              </mc:Choice>
              <mc:Fallback>
                <p:oleObj name="Equation" r:id="rId8" imgW="1536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0504" y="2585784"/>
                        <a:ext cx="3960812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826784"/>
              </p:ext>
            </p:extLst>
          </p:nvPr>
        </p:nvGraphicFramePr>
        <p:xfrm>
          <a:off x="2830567" y="3065082"/>
          <a:ext cx="2001256" cy="64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10" imgW="711000" imgH="228600" progId="Equation.DSMT4">
                  <p:embed/>
                </p:oleObj>
              </mc:Choice>
              <mc:Fallback>
                <p:oleObj name="Equation" r:id="rId10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30567" y="3065082"/>
                        <a:ext cx="2001256" cy="64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807332"/>
              </p:ext>
            </p:extLst>
          </p:nvPr>
        </p:nvGraphicFramePr>
        <p:xfrm>
          <a:off x="2580959" y="3646493"/>
          <a:ext cx="4052224" cy="62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12" imgW="1638000" imgH="253800" progId="Equation.DSMT4">
                  <p:embed/>
                </p:oleObj>
              </mc:Choice>
              <mc:Fallback>
                <p:oleObj name="Equation" r:id="rId12" imgW="1638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80959" y="3646493"/>
                        <a:ext cx="4052224" cy="628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272220"/>
              </p:ext>
            </p:extLst>
          </p:nvPr>
        </p:nvGraphicFramePr>
        <p:xfrm>
          <a:off x="2580959" y="4349811"/>
          <a:ext cx="3195506" cy="55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14" imgW="1307880" imgH="228600" progId="Equation.DSMT4">
                  <p:embed/>
                </p:oleObj>
              </mc:Choice>
              <mc:Fallback>
                <p:oleObj name="Equation" r:id="rId14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80959" y="4349811"/>
                        <a:ext cx="3195506" cy="55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775637"/>
              </p:ext>
            </p:extLst>
          </p:nvPr>
        </p:nvGraphicFramePr>
        <p:xfrm>
          <a:off x="1914899" y="4980400"/>
          <a:ext cx="5314200" cy="93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16" imgW="2374560" imgH="419040" progId="Equation.DSMT4">
                  <p:embed/>
                </p:oleObj>
              </mc:Choice>
              <mc:Fallback>
                <p:oleObj name="Equation" r:id="rId16" imgW="2374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14899" y="4980400"/>
                        <a:ext cx="5314200" cy="93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1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62591"/>
            <a:ext cx="9144001" cy="20067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997705"/>
            <a:ext cx="2624368" cy="3711070"/>
            <a:chOff x="0" y="2702905"/>
            <a:chExt cx="2624368" cy="3711070"/>
          </a:xfrm>
        </p:grpSpPr>
        <p:sp>
          <p:nvSpPr>
            <p:cNvPr id="9" name="TextBox 8"/>
            <p:cNvSpPr txBox="1"/>
            <p:nvPr/>
          </p:nvSpPr>
          <p:spPr>
            <a:xfrm>
              <a:off x="0" y="2702905"/>
              <a:ext cx="233024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609615" y="2709276"/>
              <a:ext cx="14753" cy="3198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9454405"/>
                </p:ext>
              </p:extLst>
            </p:nvPr>
          </p:nvGraphicFramePr>
          <p:xfrm>
            <a:off x="133580" y="3029327"/>
            <a:ext cx="2490788" cy="280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name="Equation" r:id="rId4" imgW="1218960" imgH="1371600" progId="Equation.DSMT4">
                    <p:embed/>
                  </p:oleObj>
                </mc:Choice>
                <mc:Fallback>
                  <p:oleObj name="Equation" r:id="rId4" imgW="1218960" imgH="13716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3580" y="3029327"/>
                          <a:ext cx="2490788" cy="2800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2614560"/>
                </p:ext>
              </p:extLst>
            </p:nvPr>
          </p:nvGraphicFramePr>
          <p:xfrm>
            <a:off x="788988" y="6037738"/>
            <a:ext cx="750887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4"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88988" y="6037738"/>
                          <a:ext cx="750887" cy="376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406877" y="2997705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28943"/>
              </p:ext>
            </p:extLst>
          </p:nvPr>
        </p:nvGraphicFramePr>
        <p:xfrm>
          <a:off x="3183603" y="3337129"/>
          <a:ext cx="3653704" cy="99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8" imgW="1447560" imgH="393480" progId="Equation.DSMT4">
                  <p:embed/>
                </p:oleObj>
              </mc:Choice>
              <mc:Fallback>
                <p:oleObj name="Equation" r:id="rId8" imgW="1447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83603" y="3337129"/>
                        <a:ext cx="3653704" cy="993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611719"/>
              </p:ext>
            </p:extLst>
          </p:nvPr>
        </p:nvGraphicFramePr>
        <p:xfrm>
          <a:off x="2757948" y="4192142"/>
          <a:ext cx="1161513" cy="101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10" imgW="495000" imgH="431640" progId="Equation.DSMT4">
                  <p:embed/>
                </p:oleObj>
              </mc:Choice>
              <mc:Fallback>
                <p:oleObj name="Equation" r:id="rId10" imgW="495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57948" y="4192142"/>
                        <a:ext cx="1161513" cy="1012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238808"/>
              </p:ext>
            </p:extLst>
          </p:nvPr>
        </p:nvGraphicFramePr>
        <p:xfrm>
          <a:off x="2806513" y="5265458"/>
          <a:ext cx="1734714" cy="57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12" imgW="685800" imgH="228600" progId="Equation.DSMT4">
                  <p:embed/>
                </p:oleObj>
              </mc:Choice>
              <mc:Fallback>
                <p:oleObj name="Equation" r:id="rId12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6513" y="5265458"/>
                        <a:ext cx="1734714" cy="57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714878"/>
              </p:ext>
            </p:extLst>
          </p:nvPr>
        </p:nvGraphicFramePr>
        <p:xfrm>
          <a:off x="2806513" y="5682111"/>
          <a:ext cx="2500381" cy="100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14" imgW="1041120" imgH="419040" progId="Equation.DSMT4">
                  <p:embed/>
                </p:oleObj>
              </mc:Choice>
              <mc:Fallback>
                <p:oleObj name="Equation" r:id="rId14" imgW="1041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06513" y="5682111"/>
                        <a:ext cx="2500381" cy="1006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Brace 17"/>
          <p:cNvSpPr/>
          <p:nvPr/>
        </p:nvSpPr>
        <p:spPr>
          <a:xfrm>
            <a:off x="5010455" y="4330680"/>
            <a:ext cx="1169119" cy="23444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55629"/>
              </p:ext>
            </p:extLst>
          </p:nvPr>
        </p:nvGraphicFramePr>
        <p:xfrm>
          <a:off x="6365046" y="4465332"/>
          <a:ext cx="2445224" cy="165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16" imgW="939600" imgH="634680" progId="Equation.DSMT4">
                  <p:embed/>
                </p:oleObj>
              </mc:Choice>
              <mc:Fallback>
                <p:oleObj name="Equation" r:id="rId16" imgW="9396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65046" y="4465332"/>
                        <a:ext cx="2445224" cy="165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61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09042"/>
              </p:ext>
            </p:extLst>
          </p:nvPr>
        </p:nvGraphicFramePr>
        <p:xfrm>
          <a:off x="2406650" y="733577"/>
          <a:ext cx="3609452" cy="122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1231560" imgH="419040" progId="Equation.DSMT4">
                  <p:embed/>
                </p:oleObj>
              </mc:Choice>
              <mc:Fallback>
                <p:oleObj name="Equation" r:id="rId3" imgW="1231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6650" y="733577"/>
                        <a:ext cx="3609452" cy="1227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518591"/>
              </p:ext>
            </p:extLst>
          </p:nvPr>
        </p:nvGraphicFramePr>
        <p:xfrm>
          <a:off x="2558381" y="1795463"/>
          <a:ext cx="3305989" cy="1124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5" imgW="1231560" imgH="419040" progId="Equation.DSMT4">
                  <p:embed/>
                </p:oleObj>
              </mc:Choice>
              <mc:Fallback>
                <p:oleObj name="Equation" r:id="rId5" imgW="1231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8381" y="1795463"/>
                        <a:ext cx="3305989" cy="1124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105194"/>
              </p:ext>
            </p:extLst>
          </p:nvPr>
        </p:nvGraphicFramePr>
        <p:xfrm>
          <a:off x="2799560" y="2858047"/>
          <a:ext cx="2823630" cy="111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7" imgW="1091880" imgH="431640" progId="Equation.DSMT4">
                  <p:embed/>
                </p:oleObj>
              </mc:Choice>
              <mc:Fallback>
                <p:oleObj name="Equation" r:id="rId7" imgW="1091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9560" y="2858047"/>
                        <a:ext cx="2823630" cy="1116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12003"/>
              </p:ext>
            </p:extLst>
          </p:nvPr>
        </p:nvGraphicFramePr>
        <p:xfrm>
          <a:off x="623972" y="3773040"/>
          <a:ext cx="7896056" cy="1021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9" imgW="3238200" imgH="419040" progId="Equation.DSMT4">
                  <p:embed/>
                </p:oleObj>
              </mc:Choice>
              <mc:Fallback>
                <p:oleObj name="Equation" r:id="rId9" imgW="3238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3972" y="3773040"/>
                        <a:ext cx="7896056" cy="1021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7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399"/>
            <a:ext cx="9144000" cy="122707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2141477"/>
            <a:ext cx="2498577" cy="2997261"/>
            <a:chOff x="0" y="2702905"/>
            <a:chExt cx="2498577" cy="2997261"/>
          </a:xfrm>
        </p:grpSpPr>
        <p:sp>
          <p:nvSpPr>
            <p:cNvPr id="10" name="TextBox 9"/>
            <p:cNvSpPr txBox="1"/>
            <p:nvPr/>
          </p:nvSpPr>
          <p:spPr>
            <a:xfrm>
              <a:off x="0" y="2702905"/>
              <a:ext cx="233024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2482512" y="2709276"/>
              <a:ext cx="16065" cy="25067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7486014"/>
                </p:ext>
              </p:extLst>
            </p:nvPr>
          </p:nvGraphicFramePr>
          <p:xfrm>
            <a:off x="263305" y="3089174"/>
            <a:ext cx="2206625" cy="178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3" name="Equation" r:id="rId4" imgW="1079280" imgH="876240" progId="Equation.DSMT4">
                    <p:embed/>
                  </p:oleObj>
                </mc:Choice>
                <mc:Fallback>
                  <p:oleObj name="Equation" r:id="rId4" imgW="1079280" imgH="87624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3305" y="3089174"/>
                          <a:ext cx="2206625" cy="1789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6829077"/>
                </p:ext>
              </p:extLst>
            </p:nvPr>
          </p:nvGraphicFramePr>
          <p:xfrm>
            <a:off x="749300" y="5215978"/>
            <a:ext cx="831850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4" name="Equation" r:id="rId6" imgW="393480" imgH="228600" progId="Equation.DSMT4">
                    <p:embed/>
                  </p:oleObj>
                </mc:Choice>
                <mc:Fallback>
                  <p:oleObj name="Equation" r:id="rId6" imgW="393480" imgH="228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49300" y="5215978"/>
                          <a:ext cx="831850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3406877" y="2047575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638801"/>
              </p:ext>
            </p:extLst>
          </p:nvPr>
        </p:nvGraphicFramePr>
        <p:xfrm>
          <a:off x="3111992" y="2325753"/>
          <a:ext cx="3197761" cy="86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8" imgW="1447560" imgH="393480" progId="Equation.DSMT4">
                  <p:embed/>
                </p:oleObj>
              </mc:Choice>
              <mc:Fallback>
                <p:oleObj name="Equation" r:id="rId8" imgW="1447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1992" y="2325753"/>
                        <a:ext cx="3197761" cy="869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807356"/>
              </p:ext>
            </p:extLst>
          </p:nvPr>
        </p:nvGraphicFramePr>
        <p:xfrm>
          <a:off x="2733235" y="3148059"/>
          <a:ext cx="1590982" cy="94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10" imgW="723600" imgH="431640" progId="Equation.DSMT4">
                  <p:embed/>
                </p:oleObj>
              </mc:Choice>
              <mc:Fallback>
                <p:oleObj name="Equation" r:id="rId10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33235" y="3148059"/>
                        <a:ext cx="1590982" cy="949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225481"/>
              </p:ext>
            </p:extLst>
          </p:nvPr>
        </p:nvGraphicFramePr>
        <p:xfrm>
          <a:off x="4557250" y="3091900"/>
          <a:ext cx="1751252" cy="106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12" imgW="711000" imgH="431640" progId="Equation.DSMT4">
                  <p:embed/>
                </p:oleObj>
              </mc:Choice>
              <mc:Fallback>
                <p:oleObj name="Equation" r:id="rId12" imgW="711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57250" y="3091900"/>
                        <a:ext cx="1751252" cy="106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19981"/>
              </p:ext>
            </p:extLst>
          </p:nvPr>
        </p:nvGraphicFramePr>
        <p:xfrm>
          <a:off x="2689307" y="4120588"/>
          <a:ext cx="2276066" cy="979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14" imgW="1002960" imgH="431640" progId="Equation.DSMT4">
                  <p:embed/>
                </p:oleObj>
              </mc:Choice>
              <mc:Fallback>
                <p:oleObj name="Equation" r:id="rId14" imgW="1002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89307" y="4120588"/>
                        <a:ext cx="2276066" cy="979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41206"/>
              </p:ext>
            </p:extLst>
          </p:nvPr>
        </p:nvGraphicFramePr>
        <p:xfrm>
          <a:off x="5088462" y="4318957"/>
          <a:ext cx="3138732" cy="50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16" imgW="1409400" imgH="228600" progId="Equation.DSMT4">
                  <p:embed/>
                </p:oleObj>
              </mc:Choice>
              <mc:Fallback>
                <p:oleObj name="Equation" r:id="rId16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88462" y="4318957"/>
                        <a:ext cx="3138732" cy="508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186935"/>
              </p:ext>
            </p:extLst>
          </p:nvPr>
        </p:nvGraphicFramePr>
        <p:xfrm>
          <a:off x="2386531" y="5077791"/>
          <a:ext cx="5728769" cy="54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18" imgW="2400120" imgH="228600" progId="Equation.DSMT4">
                  <p:embed/>
                </p:oleObj>
              </mc:Choice>
              <mc:Fallback>
                <p:oleObj name="Equation" r:id="rId18" imgW="240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86531" y="5077791"/>
                        <a:ext cx="5728769" cy="545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659803"/>
              </p:ext>
            </p:extLst>
          </p:nvPr>
        </p:nvGraphicFramePr>
        <p:xfrm>
          <a:off x="3051160" y="5531866"/>
          <a:ext cx="3659618" cy="98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20" imgW="1562040" imgH="419040" progId="Equation.DSMT4">
                  <p:embed/>
                </p:oleObj>
              </mc:Choice>
              <mc:Fallback>
                <p:oleObj name="Equation" r:id="rId20" imgW="1562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51160" y="5531866"/>
                        <a:ext cx="3659618" cy="981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22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399"/>
            <a:ext cx="9144001" cy="120063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141477"/>
            <a:ext cx="2498577" cy="2997261"/>
            <a:chOff x="0" y="2702905"/>
            <a:chExt cx="2498577" cy="2997261"/>
          </a:xfrm>
        </p:grpSpPr>
        <p:sp>
          <p:nvSpPr>
            <p:cNvPr id="9" name="TextBox 8"/>
            <p:cNvSpPr txBox="1"/>
            <p:nvPr/>
          </p:nvSpPr>
          <p:spPr>
            <a:xfrm>
              <a:off x="0" y="2702905"/>
              <a:ext cx="233024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Дано</a:t>
              </a:r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endParaRPr lang="ro-RO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ru-RU" sz="2400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2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---------------------</a:t>
              </a:r>
              <a:endParaRPr lang="en-US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482512" y="2709276"/>
              <a:ext cx="16065" cy="25067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815449"/>
                </p:ext>
              </p:extLst>
            </p:nvPr>
          </p:nvGraphicFramePr>
          <p:xfrm>
            <a:off x="218178" y="3134476"/>
            <a:ext cx="1893888" cy="181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1" name="Equation" r:id="rId4" imgW="927000" imgH="888840" progId="Equation.DSMT4">
                    <p:embed/>
                  </p:oleObj>
                </mc:Choice>
                <mc:Fallback>
                  <p:oleObj name="Equation" r:id="rId4" imgW="927000" imgH="88884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18178" y="3134476"/>
                          <a:ext cx="1893888" cy="1814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7441296"/>
                </p:ext>
              </p:extLst>
            </p:nvPr>
          </p:nvGraphicFramePr>
          <p:xfrm>
            <a:off x="788988" y="5215978"/>
            <a:ext cx="752475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2" name="Equation" r:id="rId6" imgW="355320" imgH="228600" progId="Equation.DSMT4">
                    <p:embed/>
                  </p:oleObj>
                </mc:Choice>
                <mc:Fallback>
                  <p:oleObj name="Equation" r:id="rId6" imgW="355320" imgH="22860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88988" y="5215978"/>
                          <a:ext cx="752475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406877" y="1953484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102230"/>
              </p:ext>
            </p:extLst>
          </p:nvPr>
        </p:nvGraphicFramePr>
        <p:xfrm>
          <a:off x="3111992" y="2325753"/>
          <a:ext cx="3197761" cy="86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8" imgW="1447560" imgH="393480" progId="Equation.DSMT4">
                  <p:embed/>
                </p:oleObj>
              </mc:Choice>
              <mc:Fallback>
                <p:oleObj name="Equation" r:id="rId8" imgW="1447560" imgH="39348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1992" y="2325753"/>
                        <a:ext cx="3197761" cy="869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167485"/>
              </p:ext>
            </p:extLst>
          </p:nvPr>
        </p:nvGraphicFramePr>
        <p:xfrm>
          <a:off x="2733235" y="3148059"/>
          <a:ext cx="1590982" cy="94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10" imgW="723600" imgH="431640" progId="Equation.DSMT4">
                  <p:embed/>
                </p:oleObj>
              </mc:Choice>
              <mc:Fallback>
                <p:oleObj name="Equation" r:id="rId10" imgW="723600" imgH="43164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33235" y="3148059"/>
                        <a:ext cx="1590982" cy="949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387318"/>
              </p:ext>
            </p:extLst>
          </p:nvPr>
        </p:nvGraphicFramePr>
        <p:xfrm>
          <a:off x="4557250" y="3091900"/>
          <a:ext cx="1751252" cy="106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12" imgW="711000" imgH="431640" progId="Equation.DSMT4">
                  <p:embed/>
                </p:oleObj>
              </mc:Choice>
              <mc:Fallback>
                <p:oleObj name="Equation" r:id="rId12" imgW="711000" imgH="43164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57250" y="3091900"/>
                        <a:ext cx="1751252" cy="106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895635"/>
              </p:ext>
            </p:extLst>
          </p:nvPr>
        </p:nvGraphicFramePr>
        <p:xfrm>
          <a:off x="2714286" y="4212590"/>
          <a:ext cx="5076300" cy="99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14" imgW="2209680" imgH="431640" progId="Equation.DSMT4">
                  <p:embed/>
                </p:oleObj>
              </mc:Choice>
              <mc:Fallback>
                <p:oleObj name="Equation" r:id="rId14" imgW="2209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14286" y="4212590"/>
                        <a:ext cx="5076300" cy="991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322776"/>
              </p:ext>
            </p:extLst>
          </p:nvPr>
        </p:nvGraphicFramePr>
        <p:xfrm>
          <a:off x="2498577" y="5220175"/>
          <a:ext cx="5082342" cy="980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16" imgW="2171520" imgH="419040" progId="Equation.DSMT4">
                  <p:embed/>
                </p:oleObj>
              </mc:Choice>
              <mc:Fallback>
                <p:oleObj name="Equation" r:id="rId16" imgW="2171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98577" y="5220175"/>
                        <a:ext cx="5082342" cy="980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2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399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этом случае устанавливаются количественные соотношения между непосредственно наблюдаемыми величинами (давлением, объемом, температурой и т.д.), а с их помощью исследуется взаимодействие и обмен энергией между телами анализируемой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 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окружающей средой.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699503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Тело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или группу изучаемых макроскопических тел называют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термодинамической системой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Входящие в эту систему тела могут взаимодействовать как между собой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так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с окружающими систему телами.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080033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характеру взаимодействия с внешней средой термодинамические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 подразделяются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6548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открытые системы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системы, в которых происходит обмен с внешней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средой веществом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энергией.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59724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закрытые системы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системы, в которых нет обмена веществом с внешней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средой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но может быть обмен энергией.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39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изолированные (замкнутые) системы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– системы, в которых не происходит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обмена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энергией и веществом с окружающей средой.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022395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Совокупность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свойств системы молекул на данный момент времени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определяет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состояние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системы. Измеряемые физические величины, описывающие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конкретное состояние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системы и характеризующие её свойства, называются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параметрами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состояния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80749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Выражение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устанавливающее связь между параметрами состояния,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уравнением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состояния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57694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Переход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системы молекул из одного состояния в другое через ряд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промежуточных состояний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термодинамическим процессом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превращением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39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основе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молекулярно-кинетической теории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вещества лежат следующие положения, подтвержденные опытом: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8384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вещество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состоит из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частиц;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114727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частицы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вещества непрерывно и беспорядочно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движутся;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545614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частицы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взаимодействуют друг с другом.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00918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Дискретная структура вещества характеризуется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количеством вещества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которое содержит столько же частиц, сколько атомов содержится в 0,012 кг углерода 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 и называется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молем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05890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Это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число атомов или молекул одинаково для любого вещества и называется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числом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(постоянной) Авогадро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=6,02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10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23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моль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-1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82834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Количеством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вещества 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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называется число молей вещества, содержащегося в данном теле.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014604"/>
              </p:ext>
            </p:extLst>
          </p:nvPr>
        </p:nvGraphicFramePr>
        <p:xfrm>
          <a:off x="3331854" y="5660069"/>
          <a:ext cx="2480293" cy="86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244520" imgH="431640" progId="Equation.DSMT4">
                  <p:embed/>
                </p:oleObj>
              </mc:Choice>
              <mc:Fallback>
                <p:oleObj name="Equation" r:id="rId3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1854" y="5660069"/>
                        <a:ext cx="2480293" cy="86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40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62591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молекулярной физике, как и в механике, неизбежно использование моделей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упрощенно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представляющих структуру вещества. Простейшей моделью газа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является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идеального одноатомного газа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которая описывается следующим образом: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3748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молекулы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(атомы) представляют собой материальные точки, то есть их размеры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пренебрежимо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малы по сравнению с расстояниями между ними;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545476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межмолекулярные силы при движении отдельных молекул между соударениями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отсутствуют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поэтому молекулы (атомы) движутся от соударения до соударения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прямолинейно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равномерно;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64952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столкновения молекул (атомов) между собой и со стенками сосуда, в котором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находится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газ, абсолютно упруги.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1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62591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Впервые Р.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Клаузиусом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было доказано что,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давление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газа прямо пропорционально кинетической энергии поступательного движения всех молекул, содержащихся в единице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объема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972277"/>
              </p:ext>
            </p:extLst>
          </p:nvPr>
        </p:nvGraphicFramePr>
        <p:xfrm>
          <a:off x="3608388" y="1981200"/>
          <a:ext cx="19272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825480" imgH="393480" progId="Equation.DSMT4">
                  <p:embed/>
                </p:oleObj>
              </mc:Choice>
              <mc:Fallback>
                <p:oleObj name="Equation" r:id="rId3" imgW="825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8388" y="1981200"/>
                        <a:ext cx="19272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50530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Это уравнение называется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основным уравнением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молекулярно-кинетической теории идеального газа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967335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где         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  число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молекул в единице объема, или их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концентрация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242429"/>
              </p:ext>
            </p:extLst>
          </p:nvPr>
        </p:nvGraphicFramePr>
        <p:xfrm>
          <a:off x="570048" y="2787574"/>
          <a:ext cx="1055364" cy="77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5" imgW="533160" imgH="393480" progId="Equation.DSMT4">
                  <p:embed/>
                </p:oleObj>
              </mc:Choice>
              <mc:Fallback>
                <p:oleObj name="Equation" r:id="rId5" imgW="533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0048" y="2787574"/>
                        <a:ext cx="1055364" cy="77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4314414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молекулярно-кинетического толкования температуры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следует,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средняя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кинетическая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энергия молекул газа и его абсолютная температура ведут себя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одинаково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и, следовательно, должны выражаться одна через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другую.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39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Австрийский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физик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Л.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Больцман (1844–1906) первым показал,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средняя кинетическая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энергия поступательного движения молекул идеального газа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прямо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пропорциональна абсолютной температуре и зависит только от нее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420415"/>
              </p:ext>
            </p:extLst>
          </p:nvPr>
        </p:nvGraphicFramePr>
        <p:xfrm>
          <a:off x="3372317" y="2274041"/>
          <a:ext cx="2975943" cy="100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3" imgW="1320480" imgH="444240" progId="Equation.DSMT4">
                  <p:embed/>
                </p:oleObj>
              </mc:Choice>
              <mc:Fallback>
                <p:oleObj name="Equation" r:id="rId3" imgW="1320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2317" y="2274041"/>
                        <a:ext cx="2975943" cy="1001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3283407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где                                  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это универсальная постоянная, называемая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постоянной</a:t>
            </a:r>
            <a:r>
              <a:rPr lang="ro-RO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Больцмана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43725"/>
              </p:ext>
            </p:extLst>
          </p:nvPr>
        </p:nvGraphicFramePr>
        <p:xfrm>
          <a:off x="1153678" y="3213025"/>
          <a:ext cx="2749581" cy="84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5" imgW="1282680" imgH="393480" progId="Equation.DSMT4">
                  <p:embed/>
                </p:oleObj>
              </mc:Choice>
              <mc:Fallback>
                <p:oleObj name="Equation" r:id="rId5" imgW="1282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3678" y="3213025"/>
                        <a:ext cx="2749581" cy="843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4308869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Поскольку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давление газа зависит от средней кинетической энергии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поступательного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движения молекул, то оно должно зависеть и от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температуры: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798935"/>
              </p:ext>
            </p:extLst>
          </p:nvPr>
        </p:nvGraphicFramePr>
        <p:xfrm>
          <a:off x="3848100" y="5304508"/>
          <a:ext cx="1447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7" imgW="571320" imgH="203040" progId="Equation.DSMT4">
                  <p:embed/>
                </p:oleObj>
              </mc:Choice>
              <mc:Fallback>
                <p:oleObj name="Equation" r:id="rId7" imgW="571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8100" y="5304508"/>
                        <a:ext cx="1447800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67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-1"/>
            <a:ext cx="9144000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/>
        </p:nvSpPr>
        <p:spPr>
          <a:xfrm>
            <a:off x="0" y="6492240"/>
            <a:ext cx="9144000" cy="365760"/>
          </a:xfrm>
          <a:prstGeom prst="snip2Same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20579"/>
            <a:ext cx="2057400" cy="365125"/>
          </a:xfrm>
        </p:spPr>
        <p:txBody>
          <a:bodyPr/>
          <a:lstStyle/>
          <a:p>
            <a:fld id="{0D09595F-73D1-4D0A-A731-8A45EDDD66BA}" type="slidenum">
              <a:rPr lang="en-US" sz="1800" b="1" i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985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МОЛЕКУЛЯРНО-КИНЕТИЧЕСКОЙ ТЕОРИИ. ГАЗОВЫЕ ЗАКОНЫ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399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Формула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выражающая функциональную зависимость только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макроскопических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параметров (в случае идеального газа – это давление, объем и температура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называется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уравнением состояния идеального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газа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253632"/>
              </p:ext>
            </p:extLst>
          </p:nvPr>
        </p:nvGraphicFramePr>
        <p:xfrm>
          <a:off x="2441978" y="2100160"/>
          <a:ext cx="4260043" cy="84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3" imgW="1981080" imgH="393480" progId="Equation.DSMT4">
                  <p:embed/>
                </p:oleObj>
              </mc:Choice>
              <mc:Fallback>
                <p:oleObj name="Equation" r:id="rId3" imgW="1981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978" y="2100160"/>
                        <a:ext cx="4260043" cy="846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911143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где                                   это</a:t>
            </a:r>
            <a:r>
              <a:rPr lang="ro-RO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универсальная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газовая постоянная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573882"/>
              </p:ext>
            </p:extLst>
          </p:nvPr>
        </p:nvGraphicFramePr>
        <p:xfrm>
          <a:off x="590549" y="2737284"/>
          <a:ext cx="2477766" cy="808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5" imgW="1206360" imgH="393480" progId="Equation.DSMT4">
                  <p:embed/>
                </p:oleObj>
              </mc:Choice>
              <mc:Fallback>
                <p:oleObj name="Equation" r:id="rId5" imgW="1206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549" y="2737284"/>
                        <a:ext cx="2477766" cy="808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3408567"/>
            <a:ext cx="9144000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Из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соотношения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следует, что одновременно с ростом температуры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увеличивается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интенсивность теплового хаотического движения молекул газа.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747958"/>
              </p:ext>
            </p:extLst>
          </p:nvPr>
        </p:nvGraphicFramePr>
        <p:xfrm>
          <a:off x="2919413" y="3313139"/>
          <a:ext cx="21701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7" imgW="1282680" imgH="444240" progId="Equation.DSMT4">
                  <p:embed/>
                </p:oleObj>
              </mc:Choice>
              <mc:Fallback>
                <p:oleObj name="Equation" r:id="rId7" imgW="128268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9413" y="3313139"/>
                        <a:ext cx="21701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487433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Количественно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это движение может быть описано с помощью средней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квадратичной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(тепловой)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скорости: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503225"/>
              </p:ext>
            </p:extLst>
          </p:nvPr>
        </p:nvGraphicFramePr>
        <p:xfrm>
          <a:off x="5089525" y="5419618"/>
          <a:ext cx="3940281" cy="1100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9" imgW="1726920" imgH="482400" progId="Equation.DSMT4">
                  <p:embed/>
                </p:oleObj>
              </mc:Choice>
              <mc:Fallback>
                <p:oleObj name="Equation" r:id="rId9" imgW="1726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89525" y="5419618"/>
                        <a:ext cx="3940281" cy="1100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52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1249</TotalTime>
  <Words>396</Words>
  <Application>Microsoft Office PowerPoint</Application>
  <PresentationFormat>On-screen Show (4:3)</PresentationFormat>
  <Paragraphs>173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Pirtac Constantin</dc:creator>
  <cp:lastModifiedBy>Pirtac Constantin</cp:lastModifiedBy>
  <cp:revision>37</cp:revision>
  <dcterms:created xsi:type="dcterms:W3CDTF">2020-08-29T06:20:49Z</dcterms:created>
  <dcterms:modified xsi:type="dcterms:W3CDTF">2020-09-11T09:33:10Z</dcterms:modified>
</cp:coreProperties>
</file>