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4.wmf"/><Relationship Id="rId7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2.wmf"/><Relationship Id="rId1" Type="http://schemas.openxmlformats.org/officeDocument/2006/relationships/image" Target="../media/image187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80DC47-CC42-490A-99B2-2193BA3DB77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image" Target="../media/image28.emf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3" Type="http://schemas.openxmlformats.org/officeDocument/2006/relationships/image" Target="../media/image38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2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50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59.e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6.wmf"/><Relationship Id="rId3" Type="http://schemas.openxmlformats.org/officeDocument/2006/relationships/image" Target="../media/image67.emf"/><Relationship Id="rId7" Type="http://schemas.openxmlformats.org/officeDocument/2006/relationships/image" Target="../media/image61.wmf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8.bin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76.e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1.wmf"/><Relationship Id="rId3" Type="http://schemas.openxmlformats.org/officeDocument/2006/relationships/image" Target="../media/image84.e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image" Target="../media/image97.png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107.emf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116.e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25.e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30.wmf"/><Relationship Id="rId3" Type="http://schemas.openxmlformats.org/officeDocument/2006/relationships/image" Target="../media/image133.e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38.wmf"/><Relationship Id="rId3" Type="http://schemas.openxmlformats.org/officeDocument/2006/relationships/image" Target="../media/image140.e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149.e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5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57.wmf"/><Relationship Id="rId3" Type="http://schemas.openxmlformats.org/officeDocument/2006/relationships/image" Target="../media/image158.e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5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63.wmf"/><Relationship Id="rId3" Type="http://schemas.openxmlformats.org/officeDocument/2006/relationships/image" Target="../media/image164.e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69.wmf"/><Relationship Id="rId3" Type="http://schemas.openxmlformats.org/officeDocument/2006/relationships/image" Target="../media/image171.emf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180.e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7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5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85.wmf"/><Relationship Id="rId3" Type="http://schemas.openxmlformats.org/officeDocument/2006/relationships/image" Target="../media/image186.png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8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90.wmf"/><Relationship Id="rId3" Type="http://schemas.openxmlformats.org/officeDocument/2006/relationships/image" Target="../media/image191.emf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89.wmf"/><Relationship Id="rId5" Type="http://schemas.openxmlformats.org/officeDocument/2006/relationships/image" Target="../media/image187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202.emf"/><Relationship Id="rId21" Type="http://schemas.openxmlformats.org/officeDocument/2006/relationships/image" Target="../media/image200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9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95.wmf"/><Relationship Id="rId5" Type="http://schemas.openxmlformats.org/officeDocument/2006/relationships/image" Target="../media/image192.wmf"/><Relationship Id="rId15" Type="http://schemas.openxmlformats.org/officeDocument/2006/relationships/image" Target="../media/image197.wmf"/><Relationship Id="rId23" Type="http://schemas.openxmlformats.org/officeDocument/2006/relationships/image" Target="../media/image201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20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0.e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766" y="481476"/>
            <a:ext cx="619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Внутренняя энергия – функция состояния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4845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Макроскопические системы, изучаемые в молекулярной физике и термодинамике, находятся, как правило, в покое. Их механическая энергия не меняется.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9167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Энергетические преобразования в тепловых явлениях сопровождаются изменениями энергии, обусловленной внутренней структурой вещества и называемой внутренней энергией.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45195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Согласно определению,</a:t>
            </a:r>
          </a:p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внутренняя энергия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термодинамической системы равна сумме кинетических энергий движения молекул и потенциальных энергий взаимодействия между ними: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25275"/>
              </p:ext>
            </p:extLst>
          </p:nvPr>
        </p:nvGraphicFramePr>
        <p:xfrm>
          <a:off x="3458849" y="4453849"/>
          <a:ext cx="2226297" cy="6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8849" y="4453849"/>
                        <a:ext cx="2226297" cy="61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499647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Из молекулярно-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кинетическoй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теории мы знаем, что кинетические энергии молекул определяются температурой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Следовательно, сумма кинетических энергий молекул системы является функцией ее температуры: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3476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706588"/>
            <a:ext cx="2448232" cy="3994250"/>
            <a:chOff x="1" y="2944267"/>
            <a:chExt cx="2448232" cy="3994250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3023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503234"/>
                </p:ext>
              </p:extLst>
            </p:nvPr>
          </p:nvGraphicFramePr>
          <p:xfrm>
            <a:off x="255722" y="3366634"/>
            <a:ext cx="1936790" cy="3069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" name="Equation" r:id="rId4" imgW="1218960" imgH="1930320" progId="Equation.DSMT4">
                    <p:embed/>
                  </p:oleObj>
                </mc:Choice>
                <mc:Fallback>
                  <p:oleObj name="Equation" r:id="rId4" imgW="1218960" imgH="193032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5722" y="3366634"/>
                          <a:ext cx="1936790" cy="30692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793816"/>
                </p:ext>
              </p:extLst>
            </p:nvPr>
          </p:nvGraphicFramePr>
          <p:xfrm>
            <a:off x="755651" y="6471792"/>
            <a:ext cx="936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5651" y="6471792"/>
                          <a:ext cx="93662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2778644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937" y="2870828"/>
            <a:ext cx="2473427" cy="2031744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72475"/>
              </p:ext>
            </p:extLst>
          </p:nvPr>
        </p:nvGraphicFramePr>
        <p:xfrm>
          <a:off x="2968103" y="3204557"/>
          <a:ext cx="1890827" cy="58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8103" y="3204557"/>
                        <a:ext cx="1890827" cy="58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94909"/>
              </p:ext>
            </p:extLst>
          </p:nvPr>
        </p:nvGraphicFramePr>
        <p:xfrm>
          <a:off x="2850073" y="3702833"/>
          <a:ext cx="2922414" cy="72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11" imgW="1028520" imgH="253800" progId="Equation.DSMT4">
                  <p:embed/>
                </p:oleObj>
              </mc:Choice>
              <mc:Fallback>
                <p:oleObj name="Equation" r:id="rId11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0073" y="3702833"/>
                        <a:ext cx="2922414" cy="721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9924"/>
              </p:ext>
            </p:extLst>
          </p:nvPr>
        </p:nvGraphicFramePr>
        <p:xfrm>
          <a:off x="2884806" y="4226354"/>
          <a:ext cx="1794311" cy="103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13" imgW="685800" imgH="393480" progId="Equation.DSMT4">
                  <p:embed/>
                </p:oleObj>
              </mc:Choice>
              <mc:Fallback>
                <p:oleObj name="Equation" r:id="rId13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4806" y="4226354"/>
                        <a:ext cx="1794311" cy="1030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5519774" y="3189631"/>
            <a:ext cx="707923" cy="2016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42764"/>
              </p:ext>
            </p:extLst>
          </p:nvPr>
        </p:nvGraphicFramePr>
        <p:xfrm>
          <a:off x="2648925" y="5094886"/>
          <a:ext cx="3846147" cy="92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15" imgW="1638000" imgH="393480" progId="Equation.DSMT4">
                  <p:embed/>
                </p:oleObj>
              </mc:Choice>
              <mc:Fallback>
                <p:oleObj name="Equation" r:id="rId15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8925" y="5094886"/>
                        <a:ext cx="3846147" cy="92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1509"/>
              </p:ext>
            </p:extLst>
          </p:nvPr>
        </p:nvGraphicFramePr>
        <p:xfrm>
          <a:off x="2729233" y="5929841"/>
          <a:ext cx="3966531" cy="61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17" imgW="1803240" imgH="279360" progId="Equation.DSMT4">
                  <p:embed/>
                </p:oleObj>
              </mc:Choice>
              <mc:Fallback>
                <p:oleObj name="Equation" r:id="rId17" imgW="1803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29233" y="5929841"/>
                        <a:ext cx="3966531" cy="614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8796"/>
              </p:ext>
            </p:extLst>
          </p:nvPr>
        </p:nvGraphicFramePr>
        <p:xfrm>
          <a:off x="902706" y="802059"/>
          <a:ext cx="3966531" cy="61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1803240" imgH="279360" progId="Equation.DSMT4">
                  <p:embed/>
                </p:oleObj>
              </mc:Choice>
              <mc:Fallback>
                <p:oleObj name="Equation" r:id="rId3" imgW="1803240" imgH="279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2706" y="802059"/>
                        <a:ext cx="3966531" cy="614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48886"/>
              </p:ext>
            </p:extLst>
          </p:nvPr>
        </p:nvGraphicFramePr>
        <p:xfrm>
          <a:off x="4595813" y="549275"/>
          <a:ext cx="32686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5813" y="549275"/>
                        <a:ext cx="3268662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82717"/>
              </p:ext>
            </p:extLst>
          </p:nvPr>
        </p:nvGraphicFramePr>
        <p:xfrm>
          <a:off x="1258888" y="1924050"/>
          <a:ext cx="69627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7" imgW="2844720" imgH="469800" progId="Equation.DSMT4">
                  <p:embed/>
                </p:oleObj>
              </mc:Choice>
              <mc:Fallback>
                <p:oleObj name="Equation" r:id="rId7" imgW="2844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1924050"/>
                        <a:ext cx="69627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02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8730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2450059"/>
            <a:ext cx="2448232" cy="3092550"/>
            <a:chOff x="1" y="2944267"/>
            <a:chExt cx="2448232" cy="3092550"/>
          </a:xfrm>
        </p:grpSpPr>
        <p:sp>
          <p:nvSpPr>
            <p:cNvPr id="11" name="TextBox 10"/>
            <p:cNvSpPr txBox="1"/>
            <p:nvPr/>
          </p:nvSpPr>
          <p:spPr>
            <a:xfrm>
              <a:off x="1" y="2944267"/>
              <a:ext cx="24482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48233" y="3412896"/>
              <a:ext cx="0" cy="202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476544"/>
                </p:ext>
              </p:extLst>
            </p:nvPr>
          </p:nvGraphicFramePr>
          <p:xfrm>
            <a:off x="113697" y="3412896"/>
            <a:ext cx="2220532" cy="1855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" name="Equation" r:id="rId4" imgW="1155600" imgH="965160" progId="Equation.DSMT4">
                    <p:embed/>
                  </p:oleObj>
                </mc:Choice>
                <mc:Fallback>
                  <p:oleObj name="Equation" r:id="rId4" imgW="1155600" imgH="96516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3697" y="3412896"/>
                          <a:ext cx="2220532" cy="18555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3974544"/>
                </p:ext>
              </p:extLst>
            </p:nvPr>
          </p:nvGraphicFramePr>
          <p:xfrm>
            <a:off x="688976" y="5436742"/>
            <a:ext cx="106997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8976" y="5436742"/>
                          <a:ext cx="1069975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097161" y="2338897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00742"/>
              </p:ext>
            </p:extLst>
          </p:nvPr>
        </p:nvGraphicFramePr>
        <p:xfrm>
          <a:off x="2757008" y="2894520"/>
          <a:ext cx="4278913" cy="5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Equation" r:id="rId8" imgW="1866600" imgH="253800" progId="Equation.DSMT4">
                  <p:embed/>
                </p:oleObj>
              </mc:Choice>
              <mc:Fallback>
                <p:oleObj name="Equation" r:id="rId8" imgW="1866600" imgH="253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7008" y="2894520"/>
                        <a:ext cx="4278913" cy="5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61652"/>
              </p:ext>
            </p:extLst>
          </p:nvPr>
        </p:nvGraphicFramePr>
        <p:xfrm>
          <a:off x="2790667" y="3451093"/>
          <a:ext cx="29019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Equation" r:id="rId10" imgW="1155600" imgH="253800" progId="Equation.DSMT4">
                  <p:embed/>
                </p:oleObj>
              </mc:Choice>
              <mc:Fallback>
                <p:oleObj name="Equation" r:id="rId10" imgW="1155600" imgH="2538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0667" y="3451093"/>
                        <a:ext cx="2901950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540368"/>
              </p:ext>
            </p:extLst>
          </p:nvPr>
        </p:nvGraphicFramePr>
        <p:xfrm>
          <a:off x="2757008" y="4057448"/>
          <a:ext cx="325596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Equation" r:id="rId12" imgW="1307880" imgH="279360" progId="Equation.DSMT4">
                  <p:embed/>
                </p:oleObj>
              </mc:Choice>
              <mc:Fallback>
                <p:oleObj name="Equation" r:id="rId12" imgW="1307880" imgH="2793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7008" y="4057448"/>
                        <a:ext cx="3255962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Brace 22"/>
          <p:cNvSpPr/>
          <p:nvPr/>
        </p:nvSpPr>
        <p:spPr>
          <a:xfrm>
            <a:off x="7003415" y="2872888"/>
            <a:ext cx="446453" cy="1831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65210" y="3619419"/>
            <a:ext cx="811161" cy="33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32815"/>
              </p:ext>
            </p:extLst>
          </p:nvPr>
        </p:nvGraphicFramePr>
        <p:xfrm>
          <a:off x="2757008" y="4967043"/>
          <a:ext cx="4364224" cy="67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Equation" r:id="rId14" imgW="1650960" imgH="253800" progId="Equation.DSMT4">
                  <p:embed/>
                </p:oleObj>
              </mc:Choice>
              <mc:Fallback>
                <p:oleObj name="Equation" r:id="rId14" imgW="1650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57008" y="4967043"/>
                        <a:ext cx="4364224" cy="671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208785"/>
              </p:ext>
            </p:extLst>
          </p:nvPr>
        </p:nvGraphicFramePr>
        <p:xfrm>
          <a:off x="3256231" y="5599986"/>
          <a:ext cx="1970822" cy="60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Equation" r:id="rId16" imgW="749160" imgH="228600" progId="Equation.DSMT4">
                  <p:embed/>
                </p:oleObj>
              </mc:Choice>
              <mc:Fallback>
                <p:oleObj name="Equation" r:id="rId16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56231" y="5599986"/>
                        <a:ext cx="1970822" cy="601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7003415" y="4942534"/>
            <a:ext cx="516243" cy="1428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32347" y="5596208"/>
            <a:ext cx="1165247" cy="191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4" grpId="0" animBg="1"/>
      <p:bldP spid="1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76253"/>
              </p:ext>
            </p:extLst>
          </p:nvPr>
        </p:nvGraphicFramePr>
        <p:xfrm>
          <a:off x="1810822" y="698142"/>
          <a:ext cx="5522356" cy="67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3" imgW="2082600" imgH="253800" progId="Equation.DSMT4">
                  <p:embed/>
                </p:oleObj>
              </mc:Choice>
              <mc:Fallback>
                <p:oleObj name="Equation" r:id="rId3" imgW="2082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0822" y="698142"/>
                        <a:ext cx="5522356" cy="67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414585"/>
              </p:ext>
            </p:extLst>
          </p:nvPr>
        </p:nvGraphicFramePr>
        <p:xfrm>
          <a:off x="1591185" y="1521103"/>
          <a:ext cx="5961631" cy="59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1185" y="1521103"/>
                        <a:ext cx="5961631" cy="59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49626"/>
              </p:ext>
            </p:extLst>
          </p:nvPr>
        </p:nvGraphicFramePr>
        <p:xfrm>
          <a:off x="2233208" y="2189469"/>
          <a:ext cx="4022732" cy="68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7" imgW="1485720" imgH="253800" progId="Equation.DSMT4">
                  <p:embed/>
                </p:oleObj>
              </mc:Choice>
              <mc:Fallback>
                <p:oleObj name="Equation" r:id="rId7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208" y="2189469"/>
                        <a:ext cx="4022732" cy="68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1504"/>
              </p:ext>
            </p:extLst>
          </p:nvPr>
        </p:nvGraphicFramePr>
        <p:xfrm>
          <a:off x="3332036" y="2902960"/>
          <a:ext cx="2479928" cy="114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9" imgW="990360" imgH="457200" progId="Equation.DSMT4">
                  <p:embed/>
                </p:oleObj>
              </mc:Choice>
              <mc:Fallback>
                <p:oleObj name="Equation" r:id="rId9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2036" y="2902960"/>
                        <a:ext cx="2479928" cy="1144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35712"/>
              </p:ext>
            </p:extLst>
          </p:nvPr>
        </p:nvGraphicFramePr>
        <p:xfrm>
          <a:off x="2202753" y="4073388"/>
          <a:ext cx="4738495" cy="100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11" imgW="1968480" imgH="419040" progId="Equation.DSMT4">
                  <p:embed/>
                </p:oleObj>
              </mc:Choice>
              <mc:Fallback>
                <p:oleObj name="Equation" r:id="rId11" imgW="1968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2753" y="4073388"/>
                        <a:ext cx="4738495" cy="100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3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3330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830311"/>
            <a:ext cx="2448232" cy="3112299"/>
            <a:chOff x="1" y="2944267"/>
            <a:chExt cx="2448232" cy="3112299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202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784654"/>
                </p:ext>
              </p:extLst>
            </p:nvPr>
          </p:nvGraphicFramePr>
          <p:xfrm>
            <a:off x="104027" y="3496925"/>
            <a:ext cx="2195512" cy="185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4" name="Equation" r:id="rId4" imgW="1143000" imgH="965160" progId="Equation.DSMT4">
                    <p:embed/>
                  </p:oleObj>
                </mc:Choice>
                <mc:Fallback>
                  <p:oleObj name="Equation" r:id="rId4" imgW="1143000" imgH="96516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027" y="3496925"/>
                          <a:ext cx="2195512" cy="1855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2804422"/>
                </p:ext>
              </p:extLst>
            </p:nvPr>
          </p:nvGraphicFramePr>
          <p:xfrm>
            <a:off x="689129" y="5456491"/>
            <a:ext cx="106997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5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9129" y="5456491"/>
                          <a:ext cx="1069975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1794748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44009"/>
              </p:ext>
            </p:extLst>
          </p:nvPr>
        </p:nvGraphicFramePr>
        <p:xfrm>
          <a:off x="2963485" y="2248386"/>
          <a:ext cx="4278913" cy="5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8" imgW="1866600" imgH="253800" progId="Equation.DSMT4">
                  <p:embed/>
                </p:oleObj>
              </mc:Choice>
              <mc:Fallback>
                <p:oleObj name="Equation" r:id="rId8" imgW="1866600" imgH="253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3485" y="2248386"/>
                        <a:ext cx="4278913" cy="5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52028"/>
              </p:ext>
            </p:extLst>
          </p:nvPr>
        </p:nvGraphicFramePr>
        <p:xfrm>
          <a:off x="2965450" y="2805113"/>
          <a:ext cx="29670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10" imgW="1180800" imgH="253800" progId="Equation.DSMT4">
                  <p:embed/>
                </p:oleObj>
              </mc:Choice>
              <mc:Fallback>
                <p:oleObj name="Equation" r:id="rId10" imgW="1180800" imgH="2538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65450" y="2805113"/>
                        <a:ext cx="2967038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41120"/>
              </p:ext>
            </p:extLst>
          </p:nvPr>
        </p:nvGraphicFramePr>
        <p:xfrm>
          <a:off x="3011488" y="3411538"/>
          <a:ext cx="31607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12" imgW="1269720" imgH="279360" progId="Equation.DSMT4">
                  <p:embed/>
                </p:oleObj>
              </mc:Choice>
              <mc:Fallback>
                <p:oleObj name="Equation" r:id="rId12" imgW="1269720" imgH="2793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11488" y="3411538"/>
                        <a:ext cx="3160712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7209892" y="2226754"/>
            <a:ext cx="446453" cy="1831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871687" y="2973285"/>
            <a:ext cx="811161" cy="33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5505"/>
              </p:ext>
            </p:extLst>
          </p:nvPr>
        </p:nvGraphicFramePr>
        <p:xfrm>
          <a:off x="2599181" y="4297797"/>
          <a:ext cx="48339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14" imgW="1828800" imgH="253800" progId="Equation.DSMT4">
                  <p:embed/>
                </p:oleObj>
              </mc:Choice>
              <mc:Fallback>
                <p:oleObj name="Equation" r:id="rId14" imgW="182880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9181" y="4297797"/>
                        <a:ext cx="4833937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52943"/>
              </p:ext>
            </p:extLst>
          </p:nvPr>
        </p:nvGraphicFramePr>
        <p:xfrm>
          <a:off x="955982" y="5164499"/>
          <a:ext cx="29845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16" imgW="1091880" imgH="457200" progId="Equation.DSMT4">
                  <p:embed/>
                </p:oleObj>
              </mc:Choice>
              <mc:Fallback>
                <p:oleObj name="Equation" r:id="rId16" imgW="1091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5982" y="5164499"/>
                        <a:ext cx="298450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4306"/>
              </p:ext>
            </p:extLst>
          </p:nvPr>
        </p:nvGraphicFramePr>
        <p:xfrm>
          <a:off x="4301742" y="5180451"/>
          <a:ext cx="4842258" cy="108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18" imgW="1866600" imgH="419040" progId="Equation.DSMT4">
                  <p:embed/>
                </p:oleObj>
              </mc:Choice>
              <mc:Fallback>
                <p:oleObj name="Equation" r:id="rId18" imgW="1866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01742" y="5180451"/>
                        <a:ext cx="4842258" cy="108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25136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2735" y="3090610"/>
            <a:ext cx="2448232" cy="3111753"/>
            <a:chOff x="1" y="2944267"/>
            <a:chExt cx="2448232" cy="3111753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202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60963"/>
                </p:ext>
              </p:extLst>
            </p:nvPr>
          </p:nvGraphicFramePr>
          <p:xfrm>
            <a:off x="272411" y="3424974"/>
            <a:ext cx="1903412" cy="173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4" name="Equation" r:id="rId4" imgW="990360" imgH="901440" progId="Equation.DSMT4">
                    <p:embed/>
                  </p:oleObj>
                </mc:Choice>
                <mc:Fallback>
                  <p:oleObj name="Equation" r:id="rId4" imgW="990360" imgH="9014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2411" y="3424974"/>
                          <a:ext cx="1903412" cy="1733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053975"/>
                </p:ext>
              </p:extLst>
            </p:nvPr>
          </p:nvGraphicFramePr>
          <p:xfrm>
            <a:off x="722929" y="5455945"/>
            <a:ext cx="100330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5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2929" y="5455945"/>
                          <a:ext cx="1003300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53917" y="2995371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14744"/>
              </p:ext>
            </p:extLst>
          </p:nvPr>
        </p:nvGraphicFramePr>
        <p:xfrm>
          <a:off x="4091213" y="3303375"/>
          <a:ext cx="1331152" cy="63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1213" y="3303375"/>
                        <a:ext cx="1331152" cy="63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7084"/>
              </p:ext>
            </p:extLst>
          </p:nvPr>
        </p:nvGraphicFramePr>
        <p:xfrm>
          <a:off x="3473978" y="3826881"/>
          <a:ext cx="2565621" cy="61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73978" y="3826881"/>
                        <a:ext cx="2565621" cy="61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255057"/>
              </p:ext>
            </p:extLst>
          </p:nvPr>
        </p:nvGraphicFramePr>
        <p:xfrm>
          <a:off x="3473977" y="4378563"/>
          <a:ext cx="2735076" cy="61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Equation" r:id="rId12" imgW="1015920" imgH="228600" progId="Equation.DSMT4">
                  <p:embed/>
                </p:oleObj>
              </mc:Choice>
              <mc:Fallback>
                <p:oleObj name="Equation" r:id="rId12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73977" y="4378563"/>
                        <a:ext cx="2735076" cy="615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6207307" y="3303375"/>
            <a:ext cx="665875" cy="1690580"/>
          </a:xfrm>
          <a:prstGeom prst="rightBrace">
            <a:avLst>
              <a:gd name="adj1" fmla="val 28267"/>
              <a:gd name="adj2" fmla="val 456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40890" y="3826881"/>
            <a:ext cx="1017639" cy="40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99340"/>
              </p:ext>
            </p:extLst>
          </p:nvPr>
        </p:nvGraphicFramePr>
        <p:xfrm>
          <a:off x="2747385" y="4963176"/>
          <a:ext cx="4188259" cy="58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14" imgW="1638000" imgH="228600" progId="Equation.DSMT4">
                  <p:embed/>
                </p:oleObj>
              </mc:Choice>
              <mc:Fallback>
                <p:oleObj name="Equation" r:id="rId14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7385" y="4963176"/>
                        <a:ext cx="4188259" cy="584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87635"/>
              </p:ext>
            </p:extLst>
          </p:nvPr>
        </p:nvGraphicFramePr>
        <p:xfrm>
          <a:off x="2351127" y="5520477"/>
          <a:ext cx="2043198" cy="102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16" imgW="863280" imgH="431640" progId="Equation.DSMT4">
                  <p:embed/>
                </p:oleObj>
              </mc:Choice>
              <mc:Fallback>
                <p:oleObj name="Equation" r:id="rId16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51127" y="5520477"/>
                        <a:ext cx="2043198" cy="102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91590"/>
              </p:ext>
            </p:extLst>
          </p:nvPr>
        </p:nvGraphicFramePr>
        <p:xfrm>
          <a:off x="4477533" y="5473771"/>
          <a:ext cx="4657291" cy="102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18" imgW="1968480" imgH="431640" progId="Equation.DSMT4">
                  <p:embed/>
                </p:oleObj>
              </mc:Choice>
              <mc:Fallback>
                <p:oleObj name="Equation" r:id="rId18" imgW="1968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77533" y="5473771"/>
                        <a:ext cx="4657291" cy="102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3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212625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1729" y="2557660"/>
            <a:ext cx="2448232" cy="4080154"/>
            <a:chOff x="1" y="2944267"/>
            <a:chExt cx="2448232" cy="4080154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307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711738"/>
                </p:ext>
              </p:extLst>
            </p:nvPr>
          </p:nvGraphicFramePr>
          <p:xfrm>
            <a:off x="113072" y="3367932"/>
            <a:ext cx="2222500" cy="293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8" name="Equation" r:id="rId4" imgW="1155600" imgH="1523880" progId="Equation.DSMT4">
                    <p:embed/>
                  </p:oleObj>
                </mc:Choice>
                <mc:Fallback>
                  <p:oleObj name="Equation" r:id="rId4" imgW="1155600" imgH="1523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3072" y="3367932"/>
                          <a:ext cx="2222500" cy="293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712480"/>
                </p:ext>
              </p:extLst>
            </p:nvPr>
          </p:nvGraphicFramePr>
          <p:xfrm>
            <a:off x="756266" y="6491021"/>
            <a:ext cx="9366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"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6266" y="6491021"/>
                          <a:ext cx="936625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53917" y="2669571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433" y="2557660"/>
            <a:ext cx="2473427" cy="2031744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02756"/>
              </p:ext>
            </p:extLst>
          </p:nvPr>
        </p:nvGraphicFramePr>
        <p:xfrm>
          <a:off x="3269737" y="2997373"/>
          <a:ext cx="2219459" cy="63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9737" y="2997373"/>
                        <a:ext cx="2219459" cy="634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51321"/>
              </p:ext>
            </p:extLst>
          </p:nvPr>
        </p:nvGraphicFramePr>
        <p:xfrm>
          <a:off x="2986800" y="3660420"/>
          <a:ext cx="2686657" cy="66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11" imgW="1028520" imgH="253800" progId="Equation.DSMT4">
                  <p:embed/>
                </p:oleObj>
              </mc:Choice>
              <mc:Fallback>
                <p:oleObj name="Equation" r:id="rId11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6800" y="3660420"/>
                        <a:ext cx="2686657" cy="66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90180"/>
              </p:ext>
            </p:extLst>
          </p:nvPr>
        </p:nvGraphicFramePr>
        <p:xfrm>
          <a:off x="3080097" y="4328732"/>
          <a:ext cx="1972174" cy="55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0097" y="4328732"/>
                        <a:ext cx="1972174" cy="554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>
            <a:off x="5489196" y="3131236"/>
            <a:ext cx="601888" cy="16324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82633"/>
              </p:ext>
            </p:extLst>
          </p:nvPr>
        </p:nvGraphicFramePr>
        <p:xfrm>
          <a:off x="3093509" y="4791375"/>
          <a:ext cx="4389537" cy="75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Equation" r:id="rId15" imgW="1473120" imgH="253800" progId="Equation.DSMT4">
                  <p:embed/>
                </p:oleObj>
              </mc:Choice>
              <mc:Fallback>
                <p:oleObj name="Equation" r:id="rId15" imgW="1473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93509" y="4791375"/>
                        <a:ext cx="4389537" cy="75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05125"/>
              </p:ext>
            </p:extLst>
          </p:nvPr>
        </p:nvGraphicFramePr>
        <p:xfrm>
          <a:off x="3066156" y="5496325"/>
          <a:ext cx="5832475" cy="107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Equation" r:id="rId17" imgW="2743200" imgH="507960" progId="Equation.DSMT4">
                  <p:embed/>
                </p:oleObj>
              </mc:Choice>
              <mc:Fallback>
                <p:oleObj name="Equation" r:id="rId17" imgW="2743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66156" y="5496325"/>
                        <a:ext cx="5832475" cy="1079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8386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6980" y="2203699"/>
            <a:ext cx="2448232" cy="2306389"/>
            <a:chOff x="1" y="2944267"/>
            <a:chExt cx="2448232" cy="2306389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1201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012544"/>
                </p:ext>
              </p:extLst>
            </p:nvPr>
          </p:nvGraphicFramePr>
          <p:xfrm>
            <a:off x="137473" y="3393193"/>
            <a:ext cx="2173288" cy="1220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4" name="Equation" r:id="rId4" imgW="1130040" imgH="634680" progId="Equation.DSMT4">
                    <p:embed/>
                  </p:oleObj>
                </mc:Choice>
                <mc:Fallback>
                  <p:oleObj name="Equation" r:id="rId4" imgW="1130040" imgH="634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7473" y="3393193"/>
                          <a:ext cx="2173288" cy="1220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509775"/>
                </p:ext>
              </p:extLst>
            </p:nvPr>
          </p:nvGraphicFramePr>
          <p:xfrm>
            <a:off x="775521" y="4783931"/>
            <a:ext cx="83661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5521" y="4783931"/>
                          <a:ext cx="836613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67893" y="2276493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66659"/>
              </p:ext>
            </p:extLst>
          </p:nvPr>
        </p:nvGraphicFramePr>
        <p:xfrm>
          <a:off x="3017447" y="2673776"/>
          <a:ext cx="1539358" cy="61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8" imgW="571320" imgH="228600" progId="Equation.DSMT4">
                  <p:embed/>
                </p:oleObj>
              </mc:Choice>
              <mc:Fallback>
                <p:oleObj name="Equation" r:id="rId8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7447" y="2673776"/>
                        <a:ext cx="1539358" cy="615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96514"/>
              </p:ext>
            </p:extLst>
          </p:nvPr>
        </p:nvGraphicFramePr>
        <p:xfrm>
          <a:off x="3017446" y="3188524"/>
          <a:ext cx="1628537" cy="107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10" imgW="634680" imgH="419040" progId="Equation.DSMT4">
                  <p:embed/>
                </p:oleObj>
              </mc:Choice>
              <mc:Fallback>
                <p:oleObj name="Equation" r:id="rId10" imgW="634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17446" y="3188524"/>
                        <a:ext cx="1628537" cy="107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11458"/>
              </p:ext>
            </p:extLst>
          </p:nvPr>
        </p:nvGraphicFramePr>
        <p:xfrm>
          <a:off x="2802192" y="4136845"/>
          <a:ext cx="2368569" cy="67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2192" y="4136845"/>
                        <a:ext cx="2368569" cy="67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999703" y="2738158"/>
            <a:ext cx="693174" cy="2075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85052" y="3653214"/>
            <a:ext cx="501445" cy="24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76232"/>
              </p:ext>
            </p:extLst>
          </p:nvPr>
        </p:nvGraphicFramePr>
        <p:xfrm>
          <a:off x="6528505" y="3200476"/>
          <a:ext cx="2452165" cy="105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tion" r:id="rId14" imgW="977760" imgH="419040" progId="Equation.DSMT4">
                  <p:embed/>
                </p:oleObj>
              </mc:Choice>
              <mc:Fallback>
                <p:oleObj name="Equation" r:id="rId14" imgW="977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28505" y="3200476"/>
                        <a:ext cx="2452165" cy="1050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23940"/>
              </p:ext>
            </p:extLst>
          </p:nvPr>
        </p:nvGraphicFramePr>
        <p:xfrm>
          <a:off x="2240783" y="5271671"/>
          <a:ext cx="2054219" cy="69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Equation" r:id="rId16" imgW="787320" imgH="266400" progId="Equation.DSMT4">
                  <p:embed/>
                </p:oleObj>
              </mc:Choice>
              <mc:Fallback>
                <p:oleObj name="Equation" r:id="rId16" imgW="787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40783" y="5271671"/>
                        <a:ext cx="2054219" cy="69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31258"/>
              </p:ext>
            </p:extLst>
          </p:nvPr>
        </p:nvGraphicFramePr>
        <p:xfrm>
          <a:off x="4593996" y="5087573"/>
          <a:ext cx="4550004" cy="112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tion" r:id="rId18" imgW="1752480" imgH="431640" progId="Equation.DSMT4">
                  <p:embed/>
                </p:oleObj>
              </mc:Choice>
              <mc:Fallback>
                <p:oleObj name="Equation" r:id="rId18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93996" y="5087573"/>
                        <a:ext cx="4550004" cy="112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5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7560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1729" y="2401413"/>
            <a:ext cx="2448232" cy="2599212"/>
            <a:chOff x="1" y="2944267"/>
            <a:chExt cx="2448232" cy="2599212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1630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293596"/>
                </p:ext>
              </p:extLst>
            </p:nvPr>
          </p:nvGraphicFramePr>
          <p:xfrm>
            <a:off x="271617" y="3309594"/>
            <a:ext cx="1905000" cy="175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2" name="Equation" r:id="rId4" imgW="990360" imgH="914400" progId="Equation.DSMT4">
                    <p:embed/>
                  </p:oleObj>
                </mc:Choice>
                <mc:Fallback>
                  <p:oleObj name="Equation" r:id="rId4" imgW="990360" imgH="914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1617" y="3309594"/>
                          <a:ext cx="1905000" cy="175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849386"/>
                </p:ext>
              </p:extLst>
            </p:nvPr>
          </p:nvGraphicFramePr>
          <p:xfrm>
            <a:off x="771885" y="5010079"/>
            <a:ext cx="9032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3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1885" y="5010079"/>
                          <a:ext cx="903287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67893" y="2276493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94219"/>
              </p:ext>
            </p:extLst>
          </p:nvPr>
        </p:nvGraphicFramePr>
        <p:xfrm>
          <a:off x="3383330" y="2738158"/>
          <a:ext cx="2075396" cy="55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3330" y="2738158"/>
                        <a:ext cx="2075396" cy="553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86495"/>
              </p:ext>
            </p:extLst>
          </p:nvPr>
        </p:nvGraphicFramePr>
        <p:xfrm>
          <a:off x="2911577" y="3260129"/>
          <a:ext cx="3693360" cy="50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10" imgW="1473120" imgH="203040" progId="Equation.DSMT4">
                  <p:embed/>
                </p:oleObj>
              </mc:Choice>
              <mc:Fallback>
                <p:oleObj name="Equation" r:id="rId10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1577" y="3260129"/>
                        <a:ext cx="3693360" cy="50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6502695" y="2445162"/>
            <a:ext cx="481663" cy="1262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154485" y="2855815"/>
            <a:ext cx="873842" cy="39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8844"/>
              </p:ext>
            </p:extLst>
          </p:nvPr>
        </p:nvGraphicFramePr>
        <p:xfrm>
          <a:off x="2873373" y="3945289"/>
          <a:ext cx="3397254" cy="56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12" imgW="1231560" imgH="203040" progId="Equation.DSMT4">
                  <p:embed/>
                </p:oleObj>
              </mc:Choice>
              <mc:Fallback>
                <p:oleObj name="Equation" r:id="rId12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73373" y="3945289"/>
                        <a:ext cx="3397254" cy="560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9227"/>
              </p:ext>
            </p:extLst>
          </p:nvPr>
        </p:nvGraphicFramePr>
        <p:xfrm>
          <a:off x="2273205" y="4775698"/>
          <a:ext cx="2067182" cy="97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73205" y="4775698"/>
                        <a:ext cx="2067182" cy="970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67112"/>
              </p:ext>
            </p:extLst>
          </p:nvPr>
        </p:nvGraphicFramePr>
        <p:xfrm>
          <a:off x="4461449" y="4830485"/>
          <a:ext cx="4286976" cy="895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16" imgW="2006280" imgH="419040" progId="Equation.DSMT4">
                  <p:embed/>
                </p:oleObj>
              </mc:Choice>
              <mc:Fallback>
                <p:oleObj name="Equation" r:id="rId16" imgW="2006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61449" y="4830485"/>
                        <a:ext cx="4286976" cy="895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3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73018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1729" y="2165439"/>
            <a:ext cx="2448232" cy="3698807"/>
            <a:chOff x="1" y="2944267"/>
            <a:chExt cx="2448232" cy="3698807"/>
          </a:xfrm>
        </p:grpSpPr>
        <p:sp>
          <p:nvSpPr>
            <p:cNvPr id="10" name="TextBox 9"/>
            <p:cNvSpPr txBox="1"/>
            <p:nvPr/>
          </p:nvSpPr>
          <p:spPr>
            <a:xfrm>
              <a:off x="1" y="2944267"/>
              <a:ext cx="244823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48233" y="3412896"/>
              <a:ext cx="0" cy="2763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07184"/>
                </p:ext>
              </p:extLst>
            </p:nvPr>
          </p:nvGraphicFramePr>
          <p:xfrm>
            <a:off x="197798" y="3281012"/>
            <a:ext cx="2052638" cy="251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" name="Equation" r:id="rId4" imgW="1066680" imgH="1307880" progId="Equation.DSMT4">
                    <p:embed/>
                  </p:oleObj>
                </mc:Choice>
                <mc:Fallback>
                  <p:oleObj name="Equation" r:id="rId4" imgW="1066680" imgH="1307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7798" y="3281012"/>
                          <a:ext cx="2052638" cy="2514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94877"/>
                </p:ext>
              </p:extLst>
            </p:nvPr>
          </p:nvGraphicFramePr>
          <p:xfrm>
            <a:off x="604992" y="6176349"/>
            <a:ext cx="123825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" name="Equation" r:id="rId6" imgW="469800" imgH="177480" progId="Equation.DSMT4">
                    <p:embed/>
                  </p:oleObj>
                </mc:Choice>
                <mc:Fallback>
                  <p:oleObj name="Equation" r:id="rId6" imgW="46980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4992" y="6176349"/>
                          <a:ext cx="1238250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3253145" y="1934606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354576"/>
              </p:ext>
            </p:extLst>
          </p:nvPr>
        </p:nvGraphicFramePr>
        <p:xfrm>
          <a:off x="2831690" y="2359453"/>
          <a:ext cx="2536686" cy="54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1690" y="2359453"/>
                        <a:ext cx="2536686" cy="548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38308"/>
              </p:ext>
            </p:extLst>
          </p:nvPr>
        </p:nvGraphicFramePr>
        <p:xfrm>
          <a:off x="5388965" y="2321873"/>
          <a:ext cx="2298422" cy="6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10" imgW="761760" imgH="203040" progId="Equation.DSMT4">
                  <p:embed/>
                </p:oleObj>
              </mc:Choice>
              <mc:Fallback>
                <p:oleObj name="Equation" r:id="rId10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8965" y="2321873"/>
                        <a:ext cx="2298422" cy="6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97247"/>
              </p:ext>
            </p:extLst>
          </p:nvPr>
        </p:nvGraphicFramePr>
        <p:xfrm>
          <a:off x="3005456" y="2856459"/>
          <a:ext cx="4165473" cy="57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12" imgW="1473120" imgH="203040" progId="Equation.DSMT4">
                  <p:embed/>
                </p:oleObj>
              </mc:Choice>
              <mc:Fallback>
                <p:oleObj name="Equation" r:id="rId12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05456" y="2856459"/>
                        <a:ext cx="4165473" cy="574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42050"/>
              </p:ext>
            </p:extLst>
          </p:nvPr>
        </p:nvGraphicFramePr>
        <p:xfrm>
          <a:off x="2717910" y="3477334"/>
          <a:ext cx="1805796" cy="5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4" imgW="711000" imgH="228600" progId="Equation.DSMT4">
                  <p:embed/>
                </p:oleObj>
              </mc:Choice>
              <mc:Fallback>
                <p:oleObj name="Equation" r:id="rId14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7910" y="3477334"/>
                        <a:ext cx="1805796" cy="58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82827"/>
              </p:ext>
            </p:extLst>
          </p:nvPr>
        </p:nvGraphicFramePr>
        <p:xfrm>
          <a:off x="2657860" y="4046578"/>
          <a:ext cx="2015911" cy="61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16" imgW="749160" imgH="228600" progId="Equation.DSMT4">
                  <p:embed/>
                </p:oleObj>
              </mc:Choice>
              <mc:Fallback>
                <p:oleObj name="Equation" r:id="rId16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57860" y="4046578"/>
                        <a:ext cx="2015911" cy="615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4450110" y="3388897"/>
            <a:ext cx="457202" cy="1250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991018" y="3886946"/>
            <a:ext cx="585179" cy="20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33024"/>
              </p:ext>
            </p:extLst>
          </p:nvPr>
        </p:nvGraphicFramePr>
        <p:xfrm>
          <a:off x="5576197" y="3647142"/>
          <a:ext cx="3572444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18" imgW="1688760" imgH="253800" progId="Equation.DSMT4">
                  <p:embed/>
                </p:oleObj>
              </mc:Choice>
              <mc:Fallback>
                <p:oleObj name="Equation" r:id="rId18" imgW="1688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76197" y="3647142"/>
                        <a:ext cx="3572444" cy="53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90289"/>
              </p:ext>
            </p:extLst>
          </p:nvPr>
        </p:nvGraphicFramePr>
        <p:xfrm>
          <a:off x="3185638" y="4648621"/>
          <a:ext cx="2772724" cy="46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20" imgW="1218960" imgH="203040" progId="Equation.DSMT4">
                  <p:embed/>
                </p:oleObj>
              </mc:Choice>
              <mc:Fallback>
                <p:oleObj name="Equation" r:id="rId20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85638" y="4648621"/>
                        <a:ext cx="2772724" cy="46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30432"/>
              </p:ext>
            </p:extLst>
          </p:nvPr>
        </p:nvGraphicFramePr>
        <p:xfrm>
          <a:off x="5962156" y="4610203"/>
          <a:ext cx="1867524" cy="44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22" imgW="749160" imgH="177480" progId="Equation.DSMT4">
                  <p:embed/>
                </p:oleObj>
              </mc:Choice>
              <mc:Fallback>
                <p:oleObj name="Equation" r:id="rId22" imgW="749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62156" y="4610203"/>
                        <a:ext cx="1867524" cy="44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51204"/>
              </p:ext>
            </p:extLst>
          </p:nvPr>
        </p:nvGraphicFramePr>
        <p:xfrm>
          <a:off x="3901575" y="5306311"/>
          <a:ext cx="2933601" cy="51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24" imgW="1155600" imgH="203040" progId="Equation.DSMT4">
                  <p:embed/>
                </p:oleObj>
              </mc:Choice>
              <mc:Fallback>
                <p:oleObj name="Equation" r:id="rId24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01575" y="5306311"/>
                        <a:ext cx="2933601" cy="51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46246"/>
              </p:ext>
            </p:extLst>
          </p:nvPr>
        </p:nvGraphicFramePr>
        <p:xfrm>
          <a:off x="3216446" y="5789463"/>
          <a:ext cx="4719501" cy="52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26" imgW="2286000" imgH="253800" progId="Equation.DSMT4">
                  <p:embed/>
                </p:oleObj>
              </mc:Choice>
              <mc:Fallback>
                <p:oleObj name="Equation" r:id="rId26" imgW="2286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216446" y="5789463"/>
                        <a:ext cx="4719501" cy="524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2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Из механики вы знаете, что потенциальная энергия взаимодействия тел зависит от их взаимного расположения, расстояния между ними. С другой стороны, расстояния между молекулами зависят от объема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системы: при увеличении объема данной массы газа расстояния между молекулами увеличиваются. Итак, сумма потенциальных энергий взаимодействия между молекулами есть функция объема системы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6054" y="3021539"/>
            <a:ext cx="91700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рамках молекулярно-кинетической теории мы ограничимся только случаем идеального газа, молекулы которого не взаимодействуют на расстоянии.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2953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Итак, потенциальная энергия взаимодействия между молекулами идеального газа равна нулю: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6054" y="4960532"/>
            <a:ext cx="9170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Следовательно,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внутренняя энергия идеального газа зависит только от его температуры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2732"/>
              </p:ext>
            </p:extLst>
          </p:nvPr>
        </p:nvGraphicFramePr>
        <p:xfrm>
          <a:off x="3170387" y="5689435"/>
          <a:ext cx="2803225" cy="54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387" y="5689435"/>
                        <a:ext cx="2803225" cy="54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1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230"/>
            <a:ext cx="9144000" cy="23733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2736" y="2821772"/>
            <a:ext cx="2448232" cy="3407578"/>
            <a:chOff x="1" y="2944267"/>
            <a:chExt cx="2448232" cy="3407578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2763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4808003"/>
                </p:ext>
              </p:extLst>
            </p:nvPr>
          </p:nvGraphicFramePr>
          <p:xfrm>
            <a:off x="343848" y="3312150"/>
            <a:ext cx="1760538" cy="217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1" name="Equation" r:id="rId4" imgW="914400" imgH="1130040" progId="Equation.DSMT4">
                    <p:embed/>
                  </p:oleObj>
                </mc:Choice>
                <mc:Fallback>
                  <p:oleObj name="Equation" r:id="rId4" imgW="914400" imgH="1130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3848" y="3312150"/>
                          <a:ext cx="1760538" cy="217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446807"/>
                </p:ext>
              </p:extLst>
            </p:nvPr>
          </p:nvGraphicFramePr>
          <p:xfrm>
            <a:off x="688003" y="5751770"/>
            <a:ext cx="1071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2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8003" y="5751770"/>
                          <a:ext cx="1071562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194152" y="2590939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45321"/>
              </p:ext>
            </p:extLst>
          </p:nvPr>
        </p:nvGraphicFramePr>
        <p:xfrm>
          <a:off x="2652713" y="2940050"/>
          <a:ext cx="3594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2713" y="2940050"/>
                        <a:ext cx="35941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71392"/>
              </p:ext>
            </p:extLst>
          </p:nvPr>
        </p:nvGraphicFramePr>
        <p:xfrm>
          <a:off x="6318555" y="2924198"/>
          <a:ext cx="1540286" cy="60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8555" y="2924198"/>
                        <a:ext cx="1540286" cy="60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27120"/>
              </p:ext>
            </p:extLst>
          </p:nvPr>
        </p:nvGraphicFramePr>
        <p:xfrm>
          <a:off x="2802194" y="3578117"/>
          <a:ext cx="4164941" cy="5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Equation" r:id="rId12" imgW="1663560" imgH="228600" progId="Equation.DSMT4">
                  <p:embed/>
                </p:oleObj>
              </mc:Choice>
              <mc:Fallback>
                <p:oleObj name="Equation" r:id="rId12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2194" y="3578117"/>
                        <a:ext cx="4164941" cy="57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501794"/>
              </p:ext>
            </p:extLst>
          </p:nvPr>
        </p:nvGraphicFramePr>
        <p:xfrm>
          <a:off x="2664628" y="4116417"/>
          <a:ext cx="2785581" cy="87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Equation" r:id="rId14" imgW="1257120" imgH="393480" progId="Equation.DSMT4">
                  <p:embed/>
                </p:oleObj>
              </mc:Choice>
              <mc:Fallback>
                <p:oleObj name="Equation" r:id="rId14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4628" y="4116417"/>
                        <a:ext cx="2785581" cy="872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79656"/>
              </p:ext>
            </p:extLst>
          </p:nvPr>
        </p:nvGraphicFramePr>
        <p:xfrm>
          <a:off x="5533868" y="4248792"/>
          <a:ext cx="3529752" cy="52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16" imgW="1536480" imgH="228600" progId="Equation.DSMT4">
                  <p:embed/>
                </p:oleObj>
              </mc:Choice>
              <mc:Fallback>
                <p:oleObj name="Equation" r:id="rId16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33868" y="4248792"/>
                        <a:ext cx="3529752" cy="52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42768"/>
              </p:ext>
            </p:extLst>
          </p:nvPr>
        </p:nvGraphicFramePr>
        <p:xfrm>
          <a:off x="4075389" y="5047613"/>
          <a:ext cx="1834897" cy="54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18" imgW="774360" imgH="228600" progId="Equation.DSMT4">
                  <p:embed/>
                </p:oleObj>
              </mc:Choice>
              <mc:Fallback>
                <p:oleObj name="Equation" r:id="rId18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75389" y="5047613"/>
                        <a:ext cx="1834897" cy="54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19881"/>
              </p:ext>
            </p:extLst>
          </p:nvPr>
        </p:nvGraphicFramePr>
        <p:xfrm>
          <a:off x="3060577" y="5672839"/>
          <a:ext cx="4584634" cy="59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Equation" r:id="rId20" imgW="1968480" imgH="253800" progId="Equation.DSMT4">
                  <p:embed/>
                </p:oleObj>
              </mc:Choice>
              <mc:Fallback>
                <p:oleObj name="Equation" r:id="rId20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60577" y="5672839"/>
                        <a:ext cx="4584634" cy="591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3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230"/>
            <a:ext cx="9144000" cy="219988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3981" y="2608310"/>
            <a:ext cx="2448232" cy="3340903"/>
            <a:chOff x="1" y="2944267"/>
            <a:chExt cx="2448232" cy="3340903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2763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881320"/>
                </p:ext>
              </p:extLst>
            </p:nvPr>
          </p:nvGraphicFramePr>
          <p:xfrm>
            <a:off x="123980" y="3349277"/>
            <a:ext cx="2200275" cy="239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0" name="Equation" r:id="rId4" imgW="1143000" imgH="1244520" progId="Equation.DSMT4">
                    <p:embed/>
                  </p:oleObj>
                </mc:Choice>
                <mc:Fallback>
                  <p:oleObj name="Equation" r:id="rId4" imgW="1143000" imgH="12445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980" y="3349277"/>
                          <a:ext cx="2200275" cy="2390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953686"/>
                </p:ext>
              </p:extLst>
            </p:nvPr>
          </p:nvGraphicFramePr>
          <p:xfrm>
            <a:off x="805478" y="5818445"/>
            <a:ext cx="8366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1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5478" y="5818445"/>
                          <a:ext cx="836612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194152" y="2590939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25491"/>
              </p:ext>
            </p:extLst>
          </p:nvPr>
        </p:nvGraphicFramePr>
        <p:xfrm>
          <a:off x="2828904" y="3041131"/>
          <a:ext cx="2199693" cy="5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28904" y="3041131"/>
                        <a:ext cx="2199693" cy="549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00787"/>
              </p:ext>
            </p:extLst>
          </p:nvPr>
        </p:nvGraphicFramePr>
        <p:xfrm>
          <a:off x="2889467" y="3560249"/>
          <a:ext cx="1779523" cy="58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0" imgW="698400" imgH="228600" progId="Equation.DSMT4">
                  <p:embed/>
                </p:oleObj>
              </mc:Choice>
              <mc:Fallback>
                <p:oleObj name="Equation" r:id="rId10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9467" y="3560249"/>
                        <a:ext cx="1779523" cy="582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03012"/>
              </p:ext>
            </p:extLst>
          </p:nvPr>
        </p:nvGraphicFramePr>
        <p:xfrm>
          <a:off x="2766191" y="4121153"/>
          <a:ext cx="2262406" cy="54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2" imgW="838080" imgH="203040" progId="Equation.DSMT4">
                  <p:embed/>
                </p:oleObj>
              </mc:Choice>
              <mc:Fallback>
                <p:oleObj name="Equation" r:id="rId12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6191" y="4121153"/>
                        <a:ext cx="2262406" cy="54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5028597" y="3049170"/>
            <a:ext cx="354564" cy="15926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63610"/>
              </p:ext>
            </p:extLst>
          </p:nvPr>
        </p:nvGraphicFramePr>
        <p:xfrm>
          <a:off x="5609144" y="3597863"/>
          <a:ext cx="3497985" cy="49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4" imgW="1434960" imgH="203040" progId="Equation.DSMT4">
                  <p:embed/>
                </p:oleObj>
              </mc:Choice>
              <mc:Fallback>
                <p:oleObj name="Equation" r:id="rId14" imgW="1434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09144" y="3597863"/>
                        <a:ext cx="3497985" cy="49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80098"/>
              </p:ext>
            </p:extLst>
          </p:nvPr>
        </p:nvGraphicFramePr>
        <p:xfrm>
          <a:off x="2889467" y="4933932"/>
          <a:ext cx="1895010" cy="109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6" imgW="723600" imgH="419040" progId="Equation.DSMT4">
                  <p:embed/>
                </p:oleObj>
              </mc:Choice>
              <mc:Fallback>
                <p:oleObj name="Equation" r:id="rId16" imgW="723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89467" y="4933932"/>
                        <a:ext cx="1895010" cy="1097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1705"/>
              </p:ext>
            </p:extLst>
          </p:nvPr>
        </p:nvGraphicFramePr>
        <p:xfrm>
          <a:off x="4793532" y="4984405"/>
          <a:ext cx="3804583" cy="98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18" imgW="1714320" imgH="444240" progId="Equation.DSMT4">
                  <p:embed/>
                </p:oleObj>
              </mc:Choice>
              <mc:Fallback>
                <p:oleObj name="Equation" r:id="rId18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93532" y="4984405"/>
                        <a:ext cx="3804583" cy="98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3773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926494"/>
            <a:ext cx="2448232" cy="2269902"/>
            <a:chOff x="1" y="2944267"/>
            <a:chExt cx="2448232" cy="2269902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1267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126198"/>
                </p:ext>
              </p:extLst>
            </p:nvPr>
          </p:nvGraphicFramePr>
          <p:xfrm>
            <a:off x="408448" y="3397159"/>
            <a:ext cx="1636713" cy="1317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4" imgW="850680" imgH="685800" progId="Equation.DSMT4">
                    <p:embed/>
                  </p:oleObj>
                </mc:Choice>
                <mc:Fallback>
                  <p:oleObj name="Equation" r:id="rId4" imgW="850680" imgH="6858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8448" y="3397159"/>
                          <a:ext cx="1636713" cy="1317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033808"/>
                </p:ext>
              </p:extLst>
            </p:nvPr>
          </p:nvGraphicFramePr>
          <p:xfrm>
            <a:off x="757572" y="4680769"/>
            <a:ext cx="90328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9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7572" y="4680769"/>
                          <a:ext cx="903288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07800" y="1900552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70331"/>
              </p:ext>
            </p:extLst>
          </p:nvPr>
        </p:nvGraphicFramePr>
        <p:xfrm>
          <a:off x="2712124" y="2360613"/>
          <a:ext cx="3719751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Equation" r:id="rId8" imgW="1562040" imgH="203040" progId="Equation.DSMT4">
                  <p:embed/>
                </p:oleObj>
              </mc:Choice>
              <mc:Fallback>
                <p:oleObj name="Equation" r:id="rId8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12124" y="2360613"/>
                        <a:ext cx="3719751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93886"/>
              </p:ext>
            </p:extLst>
          </p:nvPr>
        </p:nvGraphicFramePr>
        <p:xfrm>
          <a:off x="3423029" y="2894013"/>
          <a:ext cx="1757624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10" imgW="672840" imgH="203040" progId="Equation.DSMT4">
                  <p:embed/>
                </p:oleObj>
              </mc:Choice>
              <mc:Fallback>
                <p:oleObj name="Equation" r:id="rId10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3029" y="2894013"/>
                        <a:ext cx="1757624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6293909" y="2310429"/>
            <a:ext cx="485170" cy="1017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19415" y="2715904"/>
            <a:ext cx="627797" cy="17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91226"/>
              </p:ext>
            </p:extLst>
          </p:nvPr>
        </p:nvGraphicFramePr>
        <p:xfrm>
          <a:off x="2498117" y="3481976"/>
          <a:ext cx="293976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12" imgW="1231560" imgH="203040" progId="Equation.DSMT4">
                  <p:embed/>
                </p:oleObj>
              </mc:Choice>
              <mc:Fallback>
                <p:oleObj name="Equation" r:id="rId12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98117" y="3481976"/>
                        <a:ext cx="293976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22970"/>
              </p:ext>
            </p:extLst>
          </p:nvPr>
        </p:nvGraphicFramePr>
        <p:xfrm>
          <a:off x="5559076" y="3442665"/>
          <a:ext cx="3233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59076" y="3442665"/>
                        <a:ext cx="32337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22018"/>
              </p:ext>
            </p:extLst>
          </p:nvPr>
        </p:nvGraphicFramePr>
        <p:xfrm>
          <a:off x="2271668" y="4400712"/>
          <a:ext cx="1872263" cy="87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16" imgW="838080" imgH="393480" progId="Equation.DSMT4">
                  <p:embed/>
                </p:oleObj>
              </mc:Choice>
              <mc:Fallback>
                <p:oleObj name="Equation" r:id="rId16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1668" y="4400712"/>
                        <a:ext cx="1872263" cy="879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83525"/>
              </p:ext>
            </p:extLst>
          </p:nvPr>
        </p:nvGraphicFramePr>
        <p:xfrm>
          <a:off x="4259708" y="4324371"/>
          <a:ext cx="4068402" cy="92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18" imgW="2006280" imgH="457200" progId="Equation.DSMT4">
                  <p:embed/>
                </p:oleObj>
              </mc:Choice>
              <mc:Fallback>
                <p:oleObj name="Equation" r:id="rId18" imgW="2006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59708" y="4324371"/>
                        <a:ext cx="4068402" cy="926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1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978"/>
            <a:ext cx="9144001" cy="127781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926494"/>
            <a:ext cx="2448232" cy="2269269"/>
            <a:chOff x="1" y="2944267"/>
            <a:chExt cx="2448232" cy="2269269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1267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002469"/>
                </p:ext>
              </p:extLst>
            </p:nvPr>
          </p:nvGraphicFramePr>
          <p:xfrm>
            <a:off x="430498" y="3499425"/>
            <a:ext cx="1782762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3" name="Equation" r:id="rId4" imgW="927000" imgH="431640" progId="Equation.DSMT4">
                    <p:embed/>
                  </p:oleObj>
                </mc:Choice>
                <mc:Fallback>
                  <p:oleObj name="Equation" r:id="rId4" imgW="92700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0498" y="3499425"/>
                          <a:ext cx="1782762" cy="828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328961"/>
                </p:ext>
              </p:extLst>
            </p:nvPr>
          </p:nvGraphicFramePr>
          <p:xfrm>
            <a:off x="741364" y="4680136"/>
            <a:ext cx="9366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4"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1364" y="4680136"/>
                          <a:ext cx="936625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07800" y="1900552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35394"/>
              </p:ext>
            </p:extLst>
          </p:nvPr>
        </p:nvGraphicFramePr>
        <p:xfrm>
          <a:off x="3207800" y="2380609"/>
          <a:ext cx="1256149" cy="93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8" imgW="596880" imgH="444240" progId="Equation.DSMT4">
                  <p:embed/>
                </p:oleObj>
              </mc:Choice>
              <mc:Fallback>
                <p:oleObj name="Equation" r:id="rId8" imgW="59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7800" y="2380609"/>
                        <a:ext cx="1256149" cy="93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45972"/>
              </p:ext>
            </p:extLst>
          </p:nvPr>
        </p:nvGraphicFramePr>
        <p:xfrm>
          <a:off x="3078433" y="3353089"/>
          <a:ext cx="1267510" cy="51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10" imgW="596880" imgH="241200" progId="Equation.DSMT4">
                  <p:embed/>
                </p:oleObj>
              </mc:Choice>
              <mc:Fallback>
                <p:oleObj name="Equation" r:id="rId10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8433" y="3353089"/>
                        <a:ext cx="1267510" cy="512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4463949" y="2481652"/>
            <a:ext cx="517484" cy="1383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50024"/>
              </p:ext>
            </p:extLst>
          </p:nvPr>
        </p:nvGraphicFramePr>
        <p:xfrm>
          <a:off x="5146021" y="2656452"/>
          <a:ext cx="1704891" cy="98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12" imgW="723600" imgH="419040" progId="Equation.DSMT4">
                  <p:embed/>
                </p:oleObj>
              </mc:Choice>
              <mc:Fallback>
                <p:oleObj name="Equation" r:id="rId12" imgW="723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46021" y="2656452"/>
                        <a:ext cx="1704891" cy="987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47005"/>
              </p:ext>
            </p:extLst>
          </p:nvPr>
        </p:nvGraphicFramePr>
        <p:xfrm>
          <a:off x="2745096" y="4254886"/>
          <a:ext cx="1305180" cy="89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14" imgW="609480" imgH="419040" progId="Equation.DSMT4">
                  <p:embed/>
                </p:oleObj>
              </mc:Choice>
              <mc:Fallback>
                <p:oleObj name="Equation" r:id="rId14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5096" y="4254886"/>
                        <a:ext cx="1305180" cy="897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90043"/>
              </p:ext>
            </p:extLst>
          </p:nvPr>
        </p:nvGraphicFramePr>
        <p:xfrm>
          <a:off x="4407633" y="4218486"/>
          <a:ext cx="2909463" cy="89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16" imgW="1358640" imgH="419040" progId="Equation.DSMT4">
                  <p:embed/>
                </p:oleObj>
              </mc:Choice>
              <mc:Fallback>
                <p:oleObj name="Equation" r:id="rId16" imgW="1358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07633" y="4218486"/>
                        <a:ext cx="2909463" cy="897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3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330"/>
            <a:ext cx="9144000" cy="178716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421120"/>
            <a:ext cx="2448232" cy="2303280"/>
            <a:chOff x="1" y="2944267"/>
            <a:chExt cx="2448232" cy="2303280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1267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046202"/>
                </p:ext>
              </p:extLst>
            </p:nvPr>
          </p:nvGraphicFramePr>
          <p:xfrm>
            <a:off x="527051" y="3499710"/>
            <a:ext cx="1587500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Equation" r:id="rId4" imgW="825480" imgH="431640" progId="Equation.DSMT4">
                    <p:embed/>
                  </p:oleObj>
                </mc:Choice>
                <mc:Fallback>
                  <p:oleObj name="Equation" r:id="rId4" imgW="82548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7051" y="3499710"/>
                          <a:ext cx="1587500" cy="828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314701"/>
                </p:ext>
              </p:extLst>
            </p:nvPr>
          </p:nvGraphicFramePr>
          <p:xfrm>
            <a:off x="674689" y="4647472"/>
            <a:ext cx="106997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3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4689" y="4647472"/>
                          <a:ext cx="1069975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07800" y="2395178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71211"/>
              </p:ext>
            </p:extLst>
          </p:nvPr>
        </p:nvGraphicFramePr>
        <p:xfrm>
          <a:off x="2892425" y="2771775"/>
          <a:ext cx="335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8" imgW="1447560" imgH="431640" progId="Equation.DSMT4">
                  <p:embed/>
                </p:oleObj>
              </mc:Choice>
              <mc:Fallback>
                <p:oleObj name="Equation" r:id="rId8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2425" y="2771775"/>
                        <a:ext cx="335915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88185"/>
              </p:ext>
            </p:extLst>
          </p:nvPr>
        </p:nvGraphicFramePr>
        <p:xfrm>
          <a:off x="2773828" y="3775075"/>
          <a:ext cx="2122636" cy="109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10" imgW="838080" imgH="431640" progId="Equation.DSMT4">
                  <p:embed/>
                </p:oleObj>
              </mc:Choice>
              <mc:Fallback>
                <p:oleObj name="Equation" r:id="rId10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3828" y="3775075"/>
                        <a:ext cx="2122636" cy="109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75147"/>
              </p:ext>
            </p:extLst>
          </p:nvPr>
        </p:nvGraphicFramePr>
        <p:xfrm>
          <a:off x="4896464" y="3947677"/>
          <a:ext cx="230886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96464" y="3947677"/>
                        <a:ext cx="230886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03425"/>
              </p:ext>
            </p:extLst>
          </p:nvPr>
        </p:nvGraphicFramePr>
        <p:xfrm>
          <a:off x="2291212" y="5173484"/>
          <a:ext cx="5453038" cy="54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4" imgW="2527200" imgH="253800" progId="Equation.DSMT4">
                  <p:embed/>
                </p:oleObj>
              </mc:Choice>
              <mc:Fallback>
                <p:oleObj name="Equation" r:id="rId14" imgW="2527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91212" y="5173484"/>
                        <a:ext cx="5453038" cy="54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0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95409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54091"/>
            <a:ext cx="2448232" cy="3403797"/>
            <a:chOff x="1" y="2944267"/>
            <a:chExt cx="2448232" cy="3403797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412896"/>
              <a:ext cx="0" cy="2308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498900"/>
                </p:ext>
              </p:extLst>
            </p:nvPr>
          </p:nvGraphicFramePr>
          <p:xfrm>
            <a:off x="459405" y="3333975"/>
            <a:ext cx="1831975" cy="238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9" name="Equation" r:id="rId4" imgW="952200" imgH="1244520" progId="Equation.DSMT4">
                    <p:embed/>
                  </p:oleObj>
                </mc:Choice>
                <mc:Fallback>
                  <p:oleObj name="Equation" r:id="rId4" imgW="952200" imgH="12445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9405" y="3333975"/>
                          <a:ext cx="1831975" cy="2387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080705"/>
                </p:ext>
              </p:extLst>
            </p:nvPr>
          </p:nvGraphicFramePr>
          <p:xfrm>
            <a:off x="788989" y="5814664"/>
            <a:ext cx="86836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6" imgW="330120" imgH="203040" progId="Equation.DSMT4">
                    <p:embed/>
                  </p:oleObj>
                </mc:Choice>
                <mc:Fallback>
                  <p:oleObj name="Equation" r:id="rId6" imgW="3301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8989" y="5814664"/>
                          <a:ext cx="868362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207800" y="2528149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40688"/>
              </p:ext>
            </p:extLst>
          </p:nvPr>
        </p:nvGraphicFramePr>
        <p:xfrm>
          <a:off x="2907636" y="2882965"/>
          <a:ext cx="1372201" cy="102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8" imgW="596880" imgH="444240" progId="Equation.DSMT4">
                  <p:embed/>
                </p:oleObj>
              </mc:Choice>
              <mc:Fallback>
                <p:oleObj name="Equation" r:id="rId8" imgW="59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7636" y="2882965"/>
                        <a:ext cx="1372201" cy="102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097358"/>
              </p:ext>
            </p:extLst>
          </p:nvPr>
        </p:nvGraphicFramePr>
        <p:xfrm>
          <a:off x="2781016" y="3861733"/>
          <a:ext cx="1901622" cy="78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10" imgW="1015920" imgH="419040" progId="Equation.DSMT4">
                  <p:embed/>
                </p:oleObj>
              </mc:Choice>
              <mc:Fallback>
                <p:oleObj name="Equation" r:id="rId10" imgW="1015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1016" y="3861733"/>
                        <a:ext cx="1901622" cy="784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62725"/>
              </p:ext>
            </p:extLst>
          </p:nvPr>
        </p:nvGraphicFramePr>
        <p:xfrm>
          <a:off x="2576951" y="4645035"/>
          <a:ext cx="2574394" cy="58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12" imgW="1054080" imgH="241200" progId="Equation.DSMT4">
                  <p:embed/>
                </p:oleObj>
              </mc:Choice>
              <mc:Fallback>
                <p:oleObj name="Equation" r:id="rId12" imgW="1054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6951" y="4645035"/>
                        <a:ext cx="2574394" cy="58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985300" y="3000366"/>
            <a:ext cx="498828" cy="2244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81934" y="4025646"/>
            <a:ext cx="723332" cy="17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42768"/>
              </p:ext>
            </p:extLst>
          </p:nvPr>
        </p:nvGraphicFramePr>
        <p:xfrm>
          <a:off x="6442825" y="3591485"/>
          <a:ext cx="1728351" cy="9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14" imgW="812520" imgH="457200" progId="Equation.DSMT4">
                  <p:embed/>
                </p:oleObj>
              </mc:Choice>
              <mc:Fallback>
                <p:oleObj name="Equation" r:id="rId14" imgW="812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42825" y="3591485"/>
                        <a:ext cx="1728351" cy="97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151667"/>
              </p:ext>
            </p:extLst>
          </p:nvPr>
        </p:nvGraphicFramePr>
        <p:xfrm>
          <a:off x="2424113" y="5434013"/>
          <a:ext cx="46577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16" imgW="2349360" imgH="444240" progId="Equation.DSMT4">
                  <p:embed/>
                </p:oleObj>
              </mc:Choice>
              <mc:Fallback>
                <p:oleObj name="Equation" r:id="rId16" imgW="2349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24113" y="5434013"/>
                        <a:ext cx="4657725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26200"/>
              </p:ext>
            </p:extLst>
          </p:nvPr>
        </p:nvGraphicFramePr>
        <p:xfrm>
          <a:off x="7234928" y="5601079"/>
          <a:ext cx="1502050" cy="48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18" imgW="634680" imgH="203040" progId="Equation.DSMT4">
                  <p:embed/>
                </p:oleObj>
              </mc:Choice>
              <mc:Fallback>
                <p:oleObj name="Equation" r:id="rId18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34928" y="5601079"/>
                        <a:ext cx="1502050" cy="480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2783" y="548639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Влажность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103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Известно, что 2/3 нашей планеты покрыто водой. Так как испарение происходит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любой температуре, в нижних слоях атмосферы Земли всегда находятся водяные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пары.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75" y="204311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Величина, характеризующая содержание водяных паров в атмосфере Земли, называется влажностью воздуха.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6638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количественного описания влажности воздуха различают влажность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абсолютную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относительную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6064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Величина, равная плотности водяных паров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в атмосфере, называется абсолютной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влажностью.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318903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Степень влажности воздуха зависит от температуры. Одна и та же плотность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водяных паров в атмосфере прохладным весенним днем может быть близка к насыщению и воздух будет влажным, а в жаркий летний день – далека от насыщения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воздух будет сухим. Итак, важно знать, насколько пары близки к состоянию насыщения.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Относительная влажность представляет собой величину, выражаемую, как правило, в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процентах и численно равную отношению между плотностью водяных паров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находящихся в атмосфере при данной температуре, и плотностью насыщенных паров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ru-RU" sz="2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нас.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при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этой температуре: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43755"/>
              </p:ext>
            </p:extLst>
          </p:nvPr>
        </p:nvGraphicFramePr>
        <p:xfrm>
          <a:off x="3351275" y="2431435"/>
          <a:ext cx="2441450" cy="98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1275" y="2431435"/>
                        <a:ext cx="2441450" cy="98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44798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использовать связь между плотностью и давлением то относительную влажность можно найти с помощью давлений: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88779"/>
              </p:ext>
            </p:extLst>
          </p:nvPr>
        </p:nvGraphicFramePr>
        <p:xfrm>
          <a:off x="3351275" y="4145082"/>
          <a:ext cx="2441450" cy="98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1066680" imgH="431640" progId="Equation.DSMT4">
                  <p:embed/>
                </p:oleObj>
              </mc:Choice>
              <mc:Fallback>
                <p:oleObj name="Equation" r:id="rId5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275" y="4145082"/>
                        <a:ext cx="2441450" cy="98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5133288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давление водяных паров в атмосфере при данной температуре, а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давление насыщенных водяных паров при этой же температуре.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9266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Температура, при которой в процессе охлаждения воздуха при постоянном давлении пары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воды становятся насыщенными, называется точкой росы.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Экспериментально доказано, что изменение температуры влияет на влажность воздуха.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7" y="2400656"/>
            <a:ext cx="7194606" cy="40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4276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847798"/>
            <a:ext cx="2448232" cy="2251127"/>
            <a:chOff x="1" y="2944267"/>
            <a:chExt cx="2448232" cy="2251127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149157"/>
              <a:ext cx="0" cy="1545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40745"/>
                </p:ext>
              </p:extLst>
            </p:nvPr>
          </p:nvGraphicFramePr>
          <p:xfrm>
            <a:off x="687080" y="3379990"/>
            <a:ext cx="1319213" cy="1217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Equation" r:id="rId4" imgW="685800" imgH="634680" progId="Equation.DSMT4">
                    <p:embed/>
                  </p:oleObj>
                </mc:Choice>
                <mc:Fallback>
                  <p:oleObj name="Equation" r:id="rId4" imgW="685800" imgH="634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7080" y="3379990"/>
                          <a:ext cx="1319213" cy="1217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163807"/>
                </p:ext>
              </p:extLst>
            </p:nvPr>
          </p:nvGraphicFramePr>
          <p:xfrm>
            <a:off x="757239" y="4728669"/>
            <a:ext cx="935037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7239" y="4728669"/>
                          <a:ext cx="935037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1437400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92982"/>
              </p:ext>
            </p:extLst>
          </p:nvPr>
        </p:nvGraphicFramePr>
        <p:xfrm>
          <a:off x="2931877" y="1920323"/>
          <a:ext cx="1522647" cy="963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8" imgW="622080" imgH="393480" progId="Equation.DSMT4">
                  <p:embed/>
                </p:oleObj>
              </mc:Choice>
              <mc:Fallback>
                <p:oleObj name="Equation" r:id="rId8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1877" y="1920323"/>
                        <a:ext cx="1522647" cy="963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64308"/>
              </p:ext>
            </p:extLst>
          </p:nvPr>
        </p:nvGraphicFramePr>
        <p:xfrm>
          <a:off x="4571999" y="2127758"/>
          <a:ext cx="1679585" cy="54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10" imgW="622080" imgH="203040" progId="Equation.DSMT4">
                  <p:embed/>
                </p:oleObj>
              </mc:Choice>
              <mc:Fallback>
                <p:oleObj name="Equation" r:id="rId10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1999" y="2127758"/>
                        <a:ext cx="1679585" cy="54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90071"/>
              </p:ext>
            </p:extLst>
          </p:nvPr>
        </p:nvGraphicFramePr>
        <p:xfrm>
          <a:off x="2931877" y="3018319"/>
          <a:ext cx="3680922" cy="52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12" imgW="1777680" imgH="253800" progId="Equation.DSMT4">
                  <p:embed/>
                </p:oleObj>
              </mc:Choice>
              <mc:Fallback>
                <p:oleObj name="Equation" r:id="rId12" imgW="1777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1877" y="3018319"/>
                        <a:ext cx="3680922" cy="52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Молекулярно-кинетическая теория приводит к следующему выражению для внутренней энергии идеального одноатомного газа, молекулы которого совершают только поступательное движение: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01562"/>
              </p:ext>
            </p:extLst>
          </p:nvPr>
        </p:nvGraphicFramePr>
        <p:xfrm>
          <a:off x="3094975" y="1684974"/>
          <a:ext cx="2954050" cy="81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975" y="1684974"/>
                        <a:ext cx="2954050" cy="817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480577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количество моль газа,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универсальная газовая постоянная,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температура газа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29821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Внутренняя энергия тела определяет его тепловое состояние и изменяется при переходе из одного состояния в другое. В данном состоянии тело обладает вполне определенной внутренней энергией, не зависящей от того, в результате какого процесса оно перешло в данное состояние. Поэтому внутреннюю энергию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функцией состояния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210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69661"/>
            <a:ext cx="2448232" cy="2283289"/>
            <a:chOff x="1" y="2944267"/>
            <a:chExt cx="2448232" cy="2283289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149157"/>
              <a:ext cx="0" cy="1545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665062"/>
                </p:ext>
              </p:extLst>
            </p:nvPr>
          </p:nvGraphicFramePr>
          <p:xfrm>
            <a:off x="442914" y="3574969"/>
            <a:ext cx="1808162" cy="827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tion" r:id="rId4" imgW="939600" imgH="431640" progId="Equation.DSMT4">
                    <p:embed/>
                  </p:oleObj>
                </mc:Choice>
                <mc:Fallback>
                  <p:oleObj name="Equation" r:id="rId4" imgW="93960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914" y="3574969"/>
                          <a:ext cx="1808162" cy="827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362205"/>
                </p:ext>
              </p:extLst>
            </p:nvPr>
          </p:nvGraphicFramePr>
          <p:xfrm>
            <a:off x="774701" y="4694156"/>
            <a:ext cx="9017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2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4701" y="4694156"/>
                          <a:ext cx="9017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2141274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17155"/>
              </p:ext>
            </p:extLst>
          </p:nvPr>
        </p:nvGraphicFramePr>
        <p:xfrm>
          <a:off x="3250271" y="2522323"/>
          <a:ext cx="2645046" cy="93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8" imgW="1218960" imgH="431640" progId="Equation.DSMT4">
                  <p:embed/>
                </p:oleObj>
              </mc:Choice>
              <mc:Fallback>
                <p:oleObj name="Equation" r:id="rId8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50271" y="2522323"/>
                        <a:ext cx="2645046" cy="935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27202"/>
              </p:ext>
            </p:extLst>
          </p:nvPr>
        </p:nvGraphicFramePr>
        <p:xfrm>
          <a:off x="3509936" y="3370894"/>
          <a:ext cx="2124125" cy="98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10" imgW="850680" imgH="393480" progId="Equation.DSMT4">
                  <p:embed/>
                </p:oleObj>
              </mc:Choice>
              <mc:Fallback>
                <p:oleObj name="Equation" r:id="rId10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9936" y="3370894"/>
                        <a:ext cx="2124125" cy="98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13903"/>
              </p:ext>
            </p:extLst>
          </p:nvPr>
        </p:nvGraphicFramePr>
        <p:xfrm>
          <a:off x="3028406" y="4503171"/>
          <a:ext cx="358870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12" imgW="1612800" imgH="253800" progId="Equation.DSMT4">
                  <p:embed/>
                </p:oleObj>
              </mc:Choice>
              <mc:Fallback>
                <p:oleObj name="Equation" r:id="rId12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28406" y="4503171"/>
                        <a:ext cx="3588703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3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28891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899075"/>
            <a:ext cx="2448232" cy="2788828"/>
            <a:chOff x="1" y="2944267"/>
            <a:chExt cx="2448232" cy="2788828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48233" y="3149157"/>
              <a:ext cx="0" cy="1545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778795"/>
                </p:ext>
              </p:extLst>
            </p:nvPr>
          </p:nvGraphicFramePr>
          <p:xfrm>
            <a:off x="606225" y="3318301"/>
            <a:ext cx="1319212" cy="167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2" name="Equation" r:id="rId4" imgW="685800" imgH="876240" progId="Equation.DSMT4">
                    <p:embed/>
                  </p:oleObj>
                </mc:Choice>
                <mc:Fallback>
                  <p:oleObj name="Equation" r:id="rId4" imgW="685800" imgH="876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6225" y="3318301"/>
                          <a:ext cx="1319212" cy="1677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7343157"/>
                </p:ext>
              </p:extLst>
            </p:nvPr>
          </p:nvGraphicFramePr>
          <p:xfrm>
            <a:off x="723260" y="5133020"/>
            <a:ext cx="1001713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3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3260" y="5133020"/>
                          <a:ext cx="1001713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1865892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93286"/>
              </p:ext>
            </p:extLst>
          </p:nvPr>
        </p:nvGraphicFramePr>
        <p:xfrm>
          <a:off x="2531660" y="2265983"/>
          <a:ext cx="2697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8" imgW="1193760" imgH="393480" progId="Equation.DSMT4">
                  <p:embed/>
                </p:oleObj>
              </mc:Choice>
              <mc:Fallback>
                <p:oleObj name="Equation" r:id="rId8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31660" y="2265983"/>
                        <a:ext cx="2697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22694"/>
              </p:ext>
            </p:extLst>
          </p:nvPr>
        </p:nvGraphicFramePr>
        <p:xfrm>
          <a:off x="3447013" y="3047761"/>
          <a:ext cx="1767795" cy="91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7013" y="3047761"/>
                        <a:ext cx="1767795" cy="913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5228822" y="2406109"/>
            <a:ext cx="252463" cy="1555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603235" y="3030045"/>
            <a:ext cx="750627" cy="249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02376"/>
              </p:ext>
            </p:extLst>
          </p:nvPr>
        </p:nvGraphicFramePr>
        <p:xfrm>
          <a:off x="6475812" y="2683519"/>
          <a:ext cx="2337924" cy="94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12" imgW="977760" imgH="393480" progId="Equation.DSMT4">
                  <p:embed/>
                </p:oleObj>
              </mc:Choice>
              <mc:Fallback>
                <p:oleObj name="Equation" r:id="rId12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75812" y="2683519"/>
                        <a:ext cx="2337924" cy="941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92114"/>
              </p:ext>
            </p:extLst>
          </p:nvPr>
        </p:nvGraphicFramePr>
        <p:xfrm>
          <a:off x="2590800" y="4191000"/>
          <a:ext cx="56070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14" imgW="2590560" imgH="444240" progId="Equation.DSMT4">
                  <p:embed/>
                </p:oleObj>
              </mc:Choice>
              <mc:Fallback>
                <p:oleObj name="Equation" r:id="rId14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0800" y="4191000"/>
                        <a:ext cx="5607050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2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27030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006" y="3079134"/>
            <a:ext cx="3533680" cy="3785652"/>
            <a:chOff x="1" y="2944267"/>
            <a:chExt cx="3533680" cy="3785652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>
              <a:endCxn id="12" idx="1"/>
            </p:cNvCxnSpPr>
            <p:nvPr/>
          </p:nvCxnSpPr>
          <p:spPr>
            <a:xfrm>
              <a:off x="2496490" y="3128239"/>
              <a:ext cx="2141" cy="3301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381683"/>
                </p:ext>
              </p:extLst>
            </p:nvPr>
          </p:nvGraphicFramePr>
          <p:xfrm>
            <a:off x="322220" y="3254446"/>
            <a:ext cx="1897063" cy="309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2" name="Equation" r:id="rId4" imgW="1193760" imgH="1955520" progId="Equation.DSMT4">
                    <p:embed/>
                  </p:oleObj>
                </mc:Choice>
                <mc:Fallback>
                  <p:oleObj name="Equation" r:id="rId4" imgW="1193760" imgH="19555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2220" y="3254446"/>
                          <a:ext cx="1897063" cy="309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54460"/>
                </p:ext>
              </p:extLst>
            </p:nvPr>
          </p:nvGraphicFramePr>
          <p:xfrm>
            <a:off x="2498631" y="6129844"/>
            <a:ext cx="103505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3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98631" y="6129844"/>
                          <a:ext cx="1035050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3159214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23427"/>
              </p:ext>
            </p:extLst>
          </p:nvPr>
        </p:nvGraphicFramePr>
        <p:xfrm>
          <a:off x="3012351" y="3502690"/>
          <a:ext cx="2231732" cy="73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8" imgW="1193760" imgH="393480" progId="Equation.DSMT4">
                  <p:embed/>
                </p:oleObj>
              </mc:Choice>
              <mc:Fallback>
                <p:oleObj name="Equation" r:id="rId8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2351" y="3502690"/>
                        <a:ext cx="2231732" cy="735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07529"/>
              </p:ext>
            </p:extLst>
          </p:nvPr>
        </p:nvGraphicFramePr>
        <p:xfrm>
          <a:off x="2763885" y="4088760"/>
          <a:ext cx="2953875" cy="8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10" imgW="1384200" imgH="393480" progId="Equation.DSMT4">
                  <p:embed/>
                </p:oleObj>
              </mc:Choice>
              <mc:Fallback>
                <p:oleObj name="Equation" r:id="rId10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885" y="4088760"/>
                        <a:ext cx="2953875" cy="84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67414"/>
              </p:ext>
            </p:extLst>
          </p:nvPr>
        </p:nvGraphicFramePr>
        <p:xfrm>
          <a:off x="5822221" y="4035002"/>
          <a:ext cx="3344733" cy="89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2" imgW="1473120" imgH="393480" progId="Equation.DSMT4">
                  <p:embed/>
                </p:oleObj>
              </mc:Choice>
              <mc:Fallback>
                <p:oleObj name="Equation" r:id="rId12" imgW="1473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22221" y="4035002"/>
                        <a:ext cx="3344733" cy="893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64502"/>
              </p:ext>
            </p:extLst>
          </p:nvPr>
        </p:nvGraphicFramePr>
        <p:xfrm>
          <a:off x="2684097" y="4871903"/>
          <a:ext cx="3210770" cy="8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14" imgW="1460160" imgH="393480" progId="Equation.DSMT4">
                  <p:embed/>
                </p:oleObj>
              </mc:Choice>
              <mc:Fallback>
                <p:oleObj name="Equation" r:id="rId14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84097" y="4871903"/>
                        <a:ext cx="3210770" cy="86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9559"/>
              </p:ext>
            </p:extLst>
          </p:nvPr>
        </p:nvGraphicFramePr>
        <p:xfrm>
          <a:off x="5902009" y="4871903"/>
          <a:ext cx="3185159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6" imgW="1485720" imgH="393480" progId="Equation.DSMT4">
                  <p:embed/>
                </p:oleObj>
              </mc:Choice>
              <mc:Fallback>
                <p:oleObj name="Equation" r:id="rId16" imgW="148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02009" y="4871903"/>
                        <a:ext cx="3185159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29934"/>
              </p:ext>
            </p:extLst>
          </p:nvPr>
        </p:nvGraphicFramePr>
        <p:xfrm>
          <a:off x="2763885" y="5732553"/>
          <a:ext cx="6137936" cy="83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18" imgW="3251160" imgH="444240" progId="Equation.DSMT4">
                  <p:embed/>
                </p:oleObj>
              </mc:Choice>
              <mc:Fallback>
                <p:oleObj name="Equation" r:id="rId18" imgW="3251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63885" y="5732553"/>
                        <a:ext cx="6137936" cy="83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9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22702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9245" y="2678884"/>
            <a:ext cx="2448232" cy="3410766"/>
            <a:chOff x="1" y="2944267"/>
            <a:chExt cx="2448232" cy="3410766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95893" y="3031957"/>
              <a:ext cx="0" cy="2815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131973"/>
                </p:ext>
              </p:extLst>
            </p:nvPr>
          </p:nvGraphicFramePr>
          <p:xfrm>
            <a:off x="379394" y="3357833"/>
            <a:ext cx="1897062" cy="237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3" name="Equation" r:id="rId4" imgW="1193760" imgH="1498320" progId="Equation.DSMT4">
                    <p:embed/>
                  </p:oleObj>
                </mc:Choice>
                <mc:Fallback>
                  <p:oleObj name="Equation" r:id="rId4" imgW="1193760" imgH="14983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9394" y="3357833"/>
                          <a:ext cx="1897062" cy="237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950558"/>
                </p:ext>
              </p:extLst>
            </p:nvPr>
          </p:nvGraphicFramePr>
          <p:xfrm>
            <a:off x="773094" y="5888308"/>
            <a:ext cx="9017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3094" y="5888308"/>
                          <a:ext cx="901700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2718171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59270"/>
              </p:ext>
            </p:extLst>
          </p:nvPr>
        </p:nvGraphicFramePr>
        <p:xfrm>
          <a:off x="2805801" y="3355866"/>
          <a:ext cx="2217444" cy="77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8" imgW="1130040" imgH="393480" progId="Equation.DSMT4">
                  <p:embed/>
                </p:oleObj>
              </mc:Choice>
              <mc:Fallback>
                <p:oleObj name="Equation" r:id="rId8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5801" y="3355866"/>
                        <a:ext cx="2217444" cy="77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71195"/>
              </p:ext>
            </p:extLst>
          </p:nvPr>
        </p:nvGraphicFramePr>
        <p:xfrm>
          <a:off x="5081248" y="3303337"/>
          <a:ext cx="2129146" cy="106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10" imgW="863280" imgH="431640" progId="Equation.DSMT4">
                  <p:embed/>
                </p:oleObj>
              </mc:Choice>
              <mc:Fallback>
                <p:oleObj name="Equation" r:id="rId10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1248" y="3303337"/>
                        <a:ext cx="2129146" cy="1064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7585"/>
              </p:ext>
            </p:extLst>
          </p:nvPr>
        </p:nvGraphicFramePr>
        <p:xfrm>
          <a:off x="3036888" y="4468813"/>
          <a:ext cx="43116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12" imgW="2247840" imgH="444240" progId="Equation.DSMT4">
                  <p:embed/>
                </p:oleObj>
              </mc:Choice>
              <mc:Fallback>
                <p:oleObj name="Equation" r:id="rId12" imgW="2247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6888" y="4468813"/>
                        <a:ext cx="431165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9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39"/>
            <a:ext cx="9144001" cy="27834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8302" y="3149100"/>
            <a:ext cx="2448232" cy="3644128"/>
            <a:chOff x="1" y="2944267"/>
            <a:chExt cx="2448232" cy="3644128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95893" y="3031957"/>
              <a:ext cx="26171" cy="3027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195576"/>
                </p:ext>
              </p:extLst>
            </p:nvPr>
          </p:nvGraphicFramePr>
          <p:xfrm>
            <a:off x="275874" y="3321005"/>
            <a:ext cx="1897063" cy="277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Equation" r:id="rId4" imgW="1193760" imgH="1752480" progId="Equation.DSMT4">
                    <p:embed/>
                  </p:oleObj>
                </mc:Choice>
                <mc:Fallback>
                  <p:oleObj name="Equation" r:id="rId4" imgW="1193760" imgH="1752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5874" y="3321005"/>
                          <a:ext cx="1897063" cy="2773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407157"/>
                </p:ext>
              </p:extLst>
            </p:nvPr>
          </p:nvGraphicFramePr>
          <p:xfrm>
            <a:off x="773094" y="6121670"/>
            <a:ext cx="9017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3094" y="6121670"/>
                          <a:ext cx="901700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56218" y="3149100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8859"/>
              </p:ext>
            </p:extLst>
          </p:nvPr>
        </p:nvGraphicFramePr>
        <p:xfrm>
          <a:off x="2664836" y="3640954"/>
          <a:ext cx="2816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8" imgW="1434960" imgH="393480" progId="Equation.DSMT4">
                  <p:embed/>
                </p:oleObj>
              </mc:Choice>
              <mc:Fallback>
                <p:oleObj name="Equation" r:id="rId8" imgW="1434960" imgH="39348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4836" y="3640954"/>
                        <a:ext cx="28162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82072"/>
              </p:ext>
            </p:extLst>
          </p:nvPr>
        </p:nvGraphicFramePr>
        <p:xfrm>
          <a:off x="5589363" y="3497788"/>
          <a:ext cx="3063938" cy="108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0" imgW="1295280" imgH="457200" progId="Equation.DSMT4">
                  <p:embed/>
                </p:oleObj>
              </mc:Choice>
              <mc:Fallback>
                <p:oleObj name="Equation" r:id="rId10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9363" y="3497788"/>
                        <a:ext cx="3063938" cy="108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145654"/>
              </p:ext>
            </p:extLst>
          </p:nvPr>
        </p:nvGraphicFramePr>
        <p:xfrm>
          <a:off x="2783945" y="4687226"/>
          <a:ext cx="60467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2" imgW="2755800" imgH="457200" progId="Equation.DSMT4">
                  <p:embed/>
                </p:oleObj>
              </mc:Choice>
              <mc:Fallback>
                <p:oleObj name="Equation" r:id="rId12" imgW="275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83945" y="4687226"/>
                        <a:ext cx="6046787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5103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9245" y="3030594"/>
            <a:ext cx="2448232" cy="3013575"/>
            <a:chOff x="1" y="2944267"/>
            <a:chExt cx="2448232" cy="3013575"/>
          </a:xfrm>
        </p:grpSpPr>
        <p:sp>
          <p:nvSpPr>
            <p:cNvPr id="9" name="TextBox 8"/>
            <p:cNvSpPr txBox="1"/>
            <p:nvPr/>
          </p:nvSpPr>
          <p:spPr>
            <a:xfrm>
              <a:off x="1" y="2944267"/>
              <a:ext cx="24482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95893" y="3031957"/>
              <a:ext cx="13338" cy="2397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036543"/>
                </p:ext>
              </p:extLst>
            </p:nvPr>
          </p:nvGraphicFramePr>
          <p:xfrm>
            <a:off x="284144" y="3336323"/>
            <a:ext cx="1878012" cy="192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0" name="Equation" r:id="rId4" imgW="1180800" imgH="1218960" progId="Equation.DSMT4">
                    <p:embed/>
                  </p:oleObj>
                </mc:Choice>
                <mc:Fallback>
                  <p:oleObj name="Equation" r:id="rId4" imgW="1180800" imgH="121896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144" y="3336323"/>
                          <a:ext cx="1878012" cy="1928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41537"/>
                </p:ext>
              </p:extLst>
            </p:nvPr>
          </p:nvGraphicFramePr>
          <p:xfrm>
            <a:off x="706087" y="5357767"/>
            <a:ext cx="103505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1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6087" y="5357767"/>
                          <a:ext cx="1035050" cy="60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097161" y="2799762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54367"/>
              </p:ext>
            </p:extLst>
          </p:nvPr>
        </p:nvGraphicFramePr>
        <p:xfrm>
          <a:off x="2817813" y="3146425"/>
          <a:ext cx="18684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8" imgW="850680" imgH="457200" progId="Equation.DSMT4">
                  <p:embed/>
                </p:oleObj>
              </mc:Choice>
              <mc:Fallback>
                <p:oleObj name="Equation" r:id="rId8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7813" y="3146425"/>
                        <a:ext cx="1868487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98728"/>
              </p:ext>
            </p:extLst>
          </p:nvPr>
        </p:nvGraphicFramePr>
        <p:xfrm>
          <a:off x="4686300" y="3286661"/>
          <a:ext cx="2027110" cy="58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10" imgW="838080" imgH="241200" progId="Equation.DSMT4">
                  <p:embed/>
                </p:oleObj>
              </mc:Choice>
              <mc:Fallback>
                <p:oleObj name="Equation" r:id="rId10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6300" y="3286661"/>
                        <a:ext cx="2027110" cy="58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05259"/>
              </p:ext>
            </p:extLst>
          </p:nvPr>
        </p:nvGraphicFramePr>
        <p:xfrm>
          <a:off x="2597130" y="4122365"/>
          <a:ext cx="2558763" cy="85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12" imgW="1180800" imgH="393480" progId="Equation.DSMT4">
                  <p:embed/>
                </p:oleObj>
              </mc:Choice>
              <mc:Fallback>
                <p:oleObj name="Equation" r:id="rId12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97130" y="4122365"/>
                        <a:ext cx="2558763" cy="852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119550"/>
              </p:ext>
            </p:extLst>
          </p:nvPr>
        </p:nvGraphicFramePr>
        <p:xfrm>
          <a:off x="5233248" y="4109964"/>
          <a:ext cx="1547099" cy="92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14" imgW="723600" imgH="431640" progId="Equation.DSMT4">
                  <p:embed/>
                </p:oleObj>
              </mc:Choice>
              <mc:Fallback>
                <p:oleObj name="Equation" r:id="rId14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33248" y="4109964"/>
                        <a:ext cx="1547099" cy="922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87927"/>
              </p:ext>
            </p:extLst>
          </p:nvPr>
        </p:nvGraphicFramePr>
        <p:xfrm>
          <a:off x="2607567" y="4887294"/>
          <a:ext cx="2865596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16" imgW="1218960" imgH="393480" progId="Equation.DSMT4">
                  <p:embed/>
                </p:oleObj>
              </mc:Choice>
              <mc:Fallback>
                <p:oleObj name="Equation" r:id="rId16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07567" y="4887294"/>
                        <a:ext cx="2865596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06528"/>
              </p:ext>
            </p:extLst>
          </p:nvPr>
        </p:nvGraphicFramePr>
        <p:xfrm>
          <a:off x="5519096" y="4941907"/>
          <a:ext cx="148955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Equation" r:id="rId18" imgW="736560" imgH="431640" progId="Equation.DSMT4">
                  <p:embed/>
                </p:oleObj>
              </mc:Choice>
              <mc:Fallback>
                <p:oleObj name="Equation" r:id="rId18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9096" y="4941907"/>
                        <a:ext cx="1489552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89922"/>
              </p:ext>
            </p:extLst>
          </p:nvPr>
        </p:nvGraphicFramePr>
        <p:xfrm>
          <a:off x="2998360" y="5656789"/>
          <a:ext cx="1848332" cy="96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20" imgW="876240" imgH="457200" progId="Equation.DSMT4">
                  <p:embed/>
                </p:oleObj>
              </mc:Choice>
              <mc:Fallback>
                <p:oleObj name="Equation" r:id="rId20" imgW="87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98360" y="5656789"/>
                        <a:ext cx="1848332" cy="964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095"/>
              </p:ext>
            </p:extLst>
          </p:nvPr>
        </p:nvGraphicFramePr>
        <p:xfrm>
          <a:off x="4886334" y="5724144"/>
          <a:ext cx="2229795" cy="60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22" imgW="888840" imgH="241200" progId="Equation.DSMT4">
                  <p:embed/>
                </p:oleObj>
              </mc:Choice>
              <mc:Fallback>
                <p:oleObj name="Equation" r:id="rId22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86334" y="5724144"/>
                        <a:ext cx="2229795" cy="60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6857702" y="3261427"/>
            <a:ext cx="589495" cy="3190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629099" y="4722125"/>
            <a:ext cx="1009934" cy="273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2525"/>
              </p:ext>
            </p:extLst>
          </p:nvPr>
        </p:nvGraphicFramePr>
        <p:xfrm>
          <a:off x="2768107" y="548639"/>
          <a:ext cx="3607786" cy="11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8107" y="548639"/>
                        <a:ext cx="3607786" cy="111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28972"/>
              </p:ext>
            </p:extLst>
          </p:nvPr>
        </p:nvGraphicFramePr>
        <p:xfrm>
          <a:off x="3210059" y="1811480"/>
          <a:ext cx="2723883" cy="115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5" imgW="1143000" imgH="482400" progId="Equation.DSMT4">
                  <p:embed/>
                </p:oleObj>
              </mc:Choice>
              <mc:Fallback>
                <p:oleObj name="Equation" r:id="rId5" imgW="114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059" y="1811480"/>
                        <a:ext cx="2723883" cy="1150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068553"/>
              </p:ext>
            </p:extLst>
          </p:nvPr>
        </p:nvGraphicFramePr>
        <p:xfrm>
          <a:off x="2309491" y="2961564"/>
          <a:ext cx="4525018" cy="99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7" imgW="1904760" imgH="419040" progId="Equation.DSMT4">
                  <p:embed/>
                </p:oleObj>
              </mc:Choice>
              <mc:Fallback>
                <p:oleObj name="Equation" r:id="rId7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491" y="2961564"/>
                        <a:ext cx="4525018" cy="995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1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0718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Внутренняя энергия тела может изменяться, если действующие на него внешние силы совершают работу (положительную или отрицательную).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2322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газа в термодинамических процессах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07695"/>
            <a:ext cx="59583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Рассмотрим вначале изобарный процесс. Пусть в цилиндре с подвижным поршнем находится газ при температуре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43" y="1686292"/>
            <a:ext cx="3095625" cy="180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17246"/>
            <a:ext cx="9144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Будем медленно нагревать газ до температуры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Газ будет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изобарически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расширяться, и поршень переместится из положения 1 в положение 2 на расстояние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Сила давления газа при этом совершит работу над внешними телами. Так как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и сила давления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p⋅S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тоже постоянная. Поэтому работу этой силы можно рассчитать по формуле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55230"/>
              </p:ext>
            </p:extLst>
          </p:nvPr>
        </p:nvGraphicFramePr>
        <p:xfrm>
          <a:off x="2490788" y="5630863"/>
          <a:ext cx="41624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1841400" imgH="203040" progId="Equation.DSMT4">
                  <p:embed/>
                </p:oleObj>
              </mc:Choice>
              <mc:Fallback>
                <p:oleObj name="Equation" r:id="rId4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0788" y="5630863"/>
                        <a:ext cx="4162425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604474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изменение объема газа.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объем газа не изменяется (изохорный процесс), то работа газа равна нулю.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1808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Газ выполняет работу только в процессе изменения своего объема.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61264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расширении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газа совершается положительная работа (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); при сжатии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ΔV&lt;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газа совершается отрицательная работа (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25392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рассматривать работу внешних сил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), то при расширении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ΔV&gt;0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газа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'&lt;0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; при сжатии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ΔV&lt;0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46478"/>
            <a:ext cx="654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случае переменного давления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работа газа находится графическим методом.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14" y="4338589"/>
            <a:ext cx="2520316" cy="21169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435" y="4830247"/>
            <a:ext cx="6549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Кривую функции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p=f(V)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можно представить как ломаную, состоящую из большого количества изохор и изобар.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02755"/>
            <a:ext cx="65646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Работа на изохорных участках равна нулю, а суммарная работа на всех изобарных участках будет равна площади заштрихованной фигуры.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92" y="596250"/>
            <a:ext cx="2520316" cy="21169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529678"/>
            <a:ext cx="65646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изотермическом процессе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Т=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работа равна площади заштрихованной фигуры, изображенной на рисунке.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92" y="2621463"/>
            <a:ext cx="2511251" cy="19812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49184"/>
            <a:ext cx="65646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Видно, что при изменении объема газа работа будет зависеть от способа перехода (т.е. от процесса: изотермический, изобарный, изохорный).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5095734"/>
            <a:ext cx="90759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Следовательно, можно сделать вывод, что 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работа в термодинамике является функцией процесса и не является функцией состояния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теплоты. Калорические коэффициенты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0794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Внутренняя энергия тела может изменяться не только в результате совершаемой работы, но и вследствие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теплообмена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7738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тепловом контакте тел внутренняя энергия одного из них может увеличиваться, а другого – уменьшаться. В этом случае говорят о тепловом потоке от одного тела к другому.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9981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Количеством теплоты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полученным телом, называют изменение внутренней энергии тела в результате теплообмена.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84648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Опыт показывает, что количество теплоты, необходимое для нагревания тела массой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от температуры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температуры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рассчитывается по формуле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83550"/>
              </p:ext>
            </p:extLst>
          </p:nvPr>
        </p:nvGraphicFramePr>
        <p:xfrm>
          <a:off x="3459222" y="4623418"/>
          <a:ext cx="2225556" cy="51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222" y="4623418"/>
                        <a:ext cx="2225556" cy="516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07720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удельная теплоемкость вещества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40029"/>
              </p:ext>
            </p:extLst>
          </p:nvPr>
        </p:nvGraphicFramePr>
        <p:xfrm>
          <a:off x="2837630" y="5607564"/>
          <a:ext cx="1464135" cy="79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5" imgW="723600" imgH="393480" progId="Equation.DSMT4">
                  <p:embed/>
                </p:oleObj>
              </mc:Choice>
              <mc:Fallback>
                <p:oleObj name="Equation" r:id="rId5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7630" y="5607564"/>
                        <a:ext cx="1464135" cy="796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612385"/>
              </p:ext>
            </p:extLst>
          </p:nvPr>
        </p:nvGraphicFramePr>
        <p:xfrm>
          <a:off x="5400530" y="5637620"/>
          <a:ext cx="1686070" cy="73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0530" y="5637620"/>
                        <a:ext cx="1686070" cy="73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Удельная теплоемкость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численно равна количеству теплоты, которое необходимо сообщить телу массой 1 кг, чтобы нагреть его на 1 К.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1203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Первый закон термодинамики является обобщением закона сохранения и превращения энергии для термодинамической системы. Он формулируется следующим образом: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47543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теплоты, полученное системой, идет на изменение ее внутренней энергии и совершение работы над внешними телами: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5930"/>
              </p:ext>
            </p:extLst>
          </p:nvPr>
        </p:nvGraphicFramePr>
        <p:xfrm>
          <a:off x="3439840" y="3146659"/>
          <a:ext cx="2264320" cy="58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840" y="3146659"/>
                        <a:ext cx="2264320" cy="584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57499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 является обобщением опытных фактов. Согласно этому закону, энергия не может быть создана или уничтожена; она передается от одной системы к другой и превращается из одной формы в другую.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01798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Важным следствием первого закона термодинамики является утверждение о невозможности создания машины, способной совершать полезную работу без потребления энергии извне и без каких-либо изменений внутри самой машины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perpetuum mobile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ЗАКОН ТЕРМОДИНАМИКИ. ВЛАЖНОСТЬ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236728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2785725"/>
            <a:ext cx="2448232" cy="3706515"/>
            <a:chOff x="1" y="2944267"/>
            <a:chExt cx="2448232" cy="3706515"/>
          </a:xfrm>
        </p:grpSpPr>
        <p:sp>
          <p:nvSpPr>
            <p:cNvPr id="3" name="TextBox 2"/>
            <p:cNvSpPr txBox="1"/>
            <p:nvPr/>
          </p:nvSpPr>
          <p:spPr>
            <a:xfrm>
              <a:off x="1" y="2944267"/>
              <a:ext cx="244823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448233" y="3075920"/>
              <a:ext cx="0" cy="3023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116883"/>
                </p:ext>
              </p:extLst>
            </p:nvPr>
          </p:nvGraphicFramePr>
          <p:xfrm>
            <a:off x="424836" y="3337555"/>
            <a:ext cx="1893529" cy="2761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0" name="Equation" r:id="rId4" imgW="1218960" imgH="1777680" progId="Equation.DSMT4">
                    <p:embed/>
                  </p:oleObj>
                </mc:Choice>
                <mc:Fallback>
                  <p:oleObj name="Equation" r:id="rId4" imgW="121896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4836" y="3337555"/>
                          <a:ext cx="1893529" cy="27613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095155"/>
                </p:ext>
              </p:extLst>
            </p:nvPr>
          </p:nvGraphicFramePr>
          <p:xfrm>
            <a:off x="619191" y="6049123"/>
            <a:ext cx="1069615" cy="60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1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9191" y="6049123"/>
                          <a:ext cx="1069615" cy="601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3421625" y="2785725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87776"/>
              </p:ext>
            </p:extLst>
          </p:nvPr>
        </p:nvGraphicFramePr>
        <p:xfrm>
          <a:off x="3298516" y="3179013"/>
          <a:ext cx="4278913" cy="5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8" imgW="1866600" imgH="253800" progId="Equation.DSMT4">
                  <p:embed/>
                </p:oleObj>
              </mc:Choice>
              <mc:Fallback>
                <p:oleObj name="Equation" r:id="rId8" imgW="1866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8516" y="3179013"/>
                        <a:ext cx="4278913" cy="5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22562"/>
              </p:ext>
            </p:extLst>
          </p:nvPr>
        </p:nvGraphicFramePr>
        <p:xfrm>
          <a:off x="3207096" y="3809736"/>
          <a:ext cx="4461751" cy="63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10" imgW="1777680" imgH="253800" progId="Equation.DSMT4">
                  <p:embed/>
                </p:oleObj>
              </mc:Choice>
              <mc:Fallback>
                <p:oleObj name="Equation" r:id="rId10" imgW="1777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7096" y="3809736"/>
                        <a:ext cx="4461751" cy="63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47352"/>
              </p:ext>
            </p:extLst>
          </p:nvPr>
        </p:nvGraphicFramePr>
        <p:xfrm>
          <a:off x="3298516" y="4419913"/>
          <a:ext cx="1961491" cy="56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12" imgW="787320" imgH="228600" progId="Equation.DSMT4">
                  <p:embed/>
                </p:oleObj>
              </mc:Choice>
              <mc:Fallback>
                <p:oleObj name="Equation" r:id="rId12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98516" y="4419913"/>
                        <a:ext cx="1961491" cy="569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7544923" y="3157381"/>
            <a:ext cx="446453" cy="1831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206718" y="3903912"/>
            <a:ext cx="811161" cy="33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85472"/>
              </p:ext>
            </p:extLst>
          </p:nvPr>
        </p:nvGraphicFramePr>
        <p:xfrm>
          <a:off x="2595004" y="5167107"/>
          <a:ext cx="3748388" cy="6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Equation" r:id="rId14" imgW="1447560" imgH="253800" progId="Equation.DSMT4">
                  <p:embed/>
                </p:oleObj>
              </mc:Choice>
              <mc:Fallback>
                <p:oleObj name="Equation" r:id="rId14" imgW="1447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5004" y="5167107"/>
                        <a:ext cx="3748388" cy="65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24062"/>
              </p:ext>
            </p:extLst>
          </p:nvPr>
        </p:nvGraphicFramePr>
        <p:xfrm>
          <a:off x="6490166" y="4952747"/>
          <a:ext cx="2555966" cy="103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Equation" r:id="rId16" imgW="1130040" imgH="457200" progId="Equation.DSMT4">
                  <p:embed/>
                </p:oleObj>
              </mc:Choice>
              <mc:Fallback>
                <p:oleObj name="Equation" r:id="rId16" imgW="1130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90166" y="4952747"/>
                        <a:ext cx="2555966" cy="1033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51120"/>
              </p:ext>
            </p:extLst>
          </p:nvPr>
        </p:nvGraphicFramePr>
        <p:xfrm>
          <a:off x="2642587" y="5773965"/>
          <a:ext cx="5292625" cy="85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tion" r:id="rId18" imgW="2590560" imgH="419040" progId="Equation.DSMT4">
                  <p:embed/>
                </p:oleObj>
              </mc:Choice>
              <mc:Fallback>
                <p:oleObj name="Equation" r:id="rId18" imgW="2590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42587" y="5773965"/>
                        <a:ext cx="5292625" cy="85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8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1451</Words>
  <Application>Microsoft Office PowerPoint</Application>
  <PresentationFormat>On-screen Show (4:3)</PresentationFormat>
  <Paragraphs>305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Pîrțac Constantin</cp:lastModifiedBy>
  <cp:revision>70</cp:revision>
  <cp:lastPrinted>2021-02-10T07:35:36Z</cp:lastPrinted>
  <dcterms:created xsi:type="dcterms:W3CDTF">2020-08-29T06:20:49Z</dcterms:created>
  <dcterms:modified xsi:type="dcterms:W3CDTF">2021-02-10T07:35:45Z</dcterms:modified>
</cp:coreProperties>
</file>