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34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64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27.wmf"/><Relationship Id="rId1" Type="http://schemas.openxmlformats.org/officeDocument/2006/relationships/image" Target="../media/image135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wmf"/><Relationship Id="rId3" Type="http://schemas.openxmlformats.org/officeDocument/2006/relationships/image" Target="../media/image31.emf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9.wmf"/><Relationship Id="rId3" Type="http://schemas.openxmlformats.org/officeDocument/2006/relationships/image" Target="../media/image40.emf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7.wmf"/><Relationship Id="rId3" Type="http://schemas.openxmlformats.org/officeDocument/2006/relationships/image" Target="../media/image51.emf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34.wmf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50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9.wmf"/><Relationship Id="rId3" Type="http://schemas.openxmlformats.org/officeDocument/2006/relationships/image" Target="../media/image61.emf"/><Relationship Id="rId7" Type="http://schemas.openxmlformats.org/officeDocument/2006/relationships/image" Target="../media/image54.wmf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54.bin"/><Relationship Id="rId3" Type="http://schemas.openxmlformats.org/officeDocument/2006/relationships/image" Target="../media/image68.emf"/><Relationship Id="rId7" Type="http://schemas.openxmlformats.org/officeDocument/2006/relationships/image" Target="../media/image64.wmf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63.wmf"/><Relationship Id="rId10" Type="http://schemas.openxmlformats.org/officeDocument/2006/relationships/image" Target="../media/image65.wmf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77.e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2.wmf"/><Relationship Id="rId5" Type="http://schemas.openxmlformats.org/officeDocument/2006/relationships/image" Target="../media/image70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2.emf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91.e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96.emf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106.emf"/><Relationship Id="rId21" Type="http://schemas.openxmlformats.org/officeDocument/2006/relationships/image" Target="../media/image105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6.wmf"/><Relationship Id="rId3" Type="http://schemas.openxmlformats.org/officeDocument/2006/relationships/image" Target="../media/image117.e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22.wmf"/><Relationship Id="rId3" Type="http://schemas.openxmlformats.org/officeDocument/2006/relationships/image" Target="../media/image125.e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0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12.bin"/><Relationship Id="rId3" Type="http://schemas.openxmlformats.org/officeDocument/2006/relationships/image" Target="../media/image134.e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42.e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37.wmf"/><Relationship Id="rId5" Type="http://schemas.openxmlformats.org/officeDocument/2006/relationships/image" Target="../media/image135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обладающие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свойством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притягивать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железо,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1808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Они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естественными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4896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магнита, к которым железные предметы притягиваются сильнее всего, называют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магнитными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полюсами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Магнитные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полюсы невозможно отделить один от другого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9716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Одноименные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магнитные полюсы отталкиваются, а разноименные притягиваются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52043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осуществляется посредством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существующего вокруг магнитов.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91636"/>
            <a:ext cx="708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наглядного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изображения полей используются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магнитные линии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997768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Линии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– это линии, касательные к которым в каждой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точке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совпадают с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направлением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стрелки, помещенной в эту точку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40" y="4126227"/>
            <a:ext cx="1785720" cy="22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Аналогично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размыкании цепи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сила тока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 уменьшается скачком до нуля, 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убывает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течение некоторого времени.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6188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Инерция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тела зависит от его массы: чем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 масса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тем инерция тела сильнее выражена.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Другими словами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масса является мерой инерции тела.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6123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Подобным образом, для электрических цепей должна существовать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величина,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которая является 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характеристикой и мерой самоиндукции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Эта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индуктивностью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6836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Физическая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величина, равная отношению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потока, пронизывающего контур, к силе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тока в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нем, называется индуктивностью этого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контура: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42475"/>
              </p:ext>
            </p:extLst>
          </p:nvPr>
        </p:nvGraphicFramePr>
        <p:xfrm>
          <a:off x="2560075" y="4628317"/>
          <a:ext cx="109752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0075" y="4628317"/>
                        <a:ext cx="1097526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04111"/>
              </p:ext>
            </p:extLst>
          </p:nvPr>
        </p:nvGraphicFramePr>
        <p:xfrm>
          <a:off x="4416526" y="4754011"/>
          <a:ext cx="3252003" cy="6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6526" y="4754011"/>
                        <a:ext cx="3252003" cy="64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7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5233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через катушку течет изменяющийся ток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магнитный поток изменяется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согласно закону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электромагнитной индукции получаем: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1479"/>
              </p:ext>
            </p:extLst>
          </p:nvPr>
        </p:nvGraphicFramePr>
        <p:xfrm>
          <a:off x="3652853" y="1127459"/>
          <a:ext cx="1838294" cy="94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2853" y="1127459"/>
                        <a:ext cx="1838294" cy="94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93160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Данная электродвижущая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ЭДС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самоиндукции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отношение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ΔI/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скоростью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 тока в цепи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Таким образом: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8154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ЭДС самоиндукции в цепи прямо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пропорциональна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скорости изменения силы тока в ней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; Коэффициентом пропорциональности является индуктивность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цепи.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96771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Магнитное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поле обладает энергией. Подобно тому, как в заряженном конденсаторе имеется запас электрической энергии, в катушке, по виткам которой протекает ток, имеется запас магнитной энергии.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09677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Энергия магнитного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поля катушки с индуктивностью</a:t>
            </a:r>
            <a:r>
              <a:rPr lang="ru-RU" sz="2200" dirty="0"/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/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создаваемого током</a:t>
            </a:r>
            <a:r>
              <a:rPr lang="ru-RU" sz="2200" dirty="0"/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dirty="0"/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69285"/>
              </p:ext>
            </p:extLst>
          </p:nvPr>
        </p:nvGraphicFramePr>
        <p:xfrm>
          <a:off x="4330387" y="5655953"/>
          <a:ext cx="1160760" cy="815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0387" y="5655953"/>
                        <a:ext cx="1160760" cy="815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8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30160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3476192"/>
            <a:ext cx="1917290" cy="3312945"/>
            <a:chOff x="0" y="3476192"/>
            <a:chExt cx="1917290" cy="3312945"/>
          </a:xfrm>
        </p:grpSpPr>
        <p:sp>
          <p:nvSpPr>
            <p:cNvPr id="3" name="TextBox 2"/>
            <p:cNvSpPr txBox="1"/>
            <p:nvPr/>
          </p:nvSpPr>
          <p:spPr>
            <a:xfrm>
              <a:off x="0" y="3476192"/>
              <a:ext cx="19172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917290" y="3667711"/>
              <a:ext cx="0" cy="2590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837179"/>
                </p:ext>
              </p:extLst>
            </p:nvPr>
          </p:nvGraphicFramePr>
          <p:xfrm>
            <a:off x="241914" y="3929866"/>
            <a:ext cx="1375458" cy="217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Equation" r:id="rId4" imgW="723600" imgH="1143000" progId="Equation.DSMT4">
                    <p:embed/>
                  </p:oleObj>
                </mc:Choice>
                <mc:Fallback>
                  <p:oleObj name="Equation" r:id="rId4" imgW="723600" imgH="1143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1914" y="3929866"/>
                          <a:ext cx="1375458" cy="2171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811342"/>
                </p:ext>
              </p:extLst>
            </p:nvPr>
          </p:nvGraphicFramePr>
          <p:xfrm>
            <a:off x="461448" y="6284927"/>
            <a:ext cx="936390" cy="504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1448" y="6284927"/>
                          <a:ext cx="936390" cy="5042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281516" y="3153847"/>
            <a:ext cx="258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19" y="3175277"/>
            <a:ext cx="2391399" cy="1839049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305109"/>
              </p:ext>
            </p:extLst>
          </p:nvPr>
        </p:nvGraphicFramePr>
        <p:xfrm>
          <a:off x="2135768" y="3658312"/>
          <a:ext cx="1477543" cy="54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5768" y="3658312"/>
                        <a:ext cx="1477543" cy="542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52565"/>
              </p:ext>
            </p:extLst>
          </p:nvPr>
        </p:nvGraphicFramePr>
        <p:xfrm>
          <a:off x="2053725" y="4145841"/>
          <a:ext cx="2042094" cy="52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888840" imgH="228600" progId="Equation.DSMT4">
                  <p:embed/>
                </p:oleObj>
              </mc:Choice>
              <mc:Fallback>
                <p:oleObj name="Equation" r:id="rId11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3725" y="4145841"/>
                        <a:ext cx="2042094" cy="52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4733"/>
              </p:ext>
            </p:extLst>
          </p:nvPr>
        </p:nvGraphicFramePr>
        <p:xfrm>
          <a:off x="2053724" y="4615800"/>
          <a:ext cx="2628451" cy="43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3" imgW="1218960" imgH="203040" progId="Equation.DSMT4">
                  <p:embed/>
                </p:oleObj>
              </mc:Choice>
              <mc:Fallback>
                <p:oleObj name="Equation" r:id="rId13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3724" y="4615800"/>
                        <a:ext cx="2628451" cy="43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4306529" y="3539268"/>
            <a:ext cx="766916" cy="1666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99846" y="4127244"/>
            <a:ext cx="831762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16443"/>
              </p:ext>
            </p:extLst>
          </p:nvPr>
        </p:nvGraphicFramePr>
        <p:xfrm>
          <a:off x="4839214" y="5322434"/>
          <a:ext cx="2046540" cy="48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39214" y="5322434"/>
                        <a:ext cx="2046540" cy="48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43259"/>
              </p:ext>
            </p:extLst>
          </p:nvPr>
        </p:nvGraphicFramePr>
        <p:xfrm>
          <a:off x="4280443" y="5880217"/>
          <a:ext cx="4467151" cy="53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7" imgW="2108160" imgH="253800" progId="Equation.DSMT4">
                  <p:embed/>
                </p:oleObj>
              </mc:Choice>
              <mc:Fallback>
                <p:oleObj name="Equation" r:id="rId17" imgW="2108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0443" y="5880217"/>
                        <a:ext cx="4467151" cy="538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1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39"/>
            <a:ext cx="9144001" cy="258878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" y="3001145"/>
            <a:ext cx="1917290" cy="3733030"/>
            <a:chOff x="0" y="3476192"/>
            <a:chExt cx="1917290" cy="3733030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17290" y="3667711"/>
              <a:ext cx="0" cy="3038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984458"/>
                </p:ext>
              </p:extLst>
            </p:nvPr>
          </p:nvGraphicFramePr>
          <p:xfrm>
            <a:off x="198233" y="3997572"/>
            <a:ext cx="1520825" cy="250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4" imgW="799920" imgH="1320480" progId="Equation.DSMT4">
                    <p:embed/>
                  </p:oleObj>
                </mc:Choice>
                <mc:Fallback>
                  <p:oleObj name="Equation" r:id="rId4" imgW="799920" imgH="1320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233" y="3997572"/>
                          <a:ext cx="1520825" cy="250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39481"/>
                </p:ext>
              </p:extLst>
            </p:nvPr>
          </p:nvGraphicFramePr>
          <p:xfrm>
            <a:off x="471490" y="6705985"/>
            <a:ext cx="900112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1490" y="6705985"/>
                          <a:ext cx="900112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81515" y="2815079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473" y="2948748"/>
            <a:ext cx="2419350" cy="154305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87659"/>
              </p:ext>
            </p:extLst>
          </p:nvPr>
        </p:nvGraphicFramePr>
        <p:xfrm>
          <a:off x="2381500" y="3223163"/>
          <a:ext cx="1289668" cy="53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1500" y="3223163"/>
                        <a:ext cx="1289668" cy="53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179988"/>
              </p:ext>
            </p:extLst>
          </p:nvPr>
        </p:nvGraphicFramePr>
        <p:xfrm>
          <a:off x="1966626" y="3686064"/>
          <a:ext cx="2301219" cy="94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1" imgW="1168200" imgH="482400" progId="Equation.DSMT4">
                  <p:embed/>
                </p:oleObj>
              </mc:Choice>
              <mc:Fallback>
                <p:oleObj name="Equation" r:id="rId11" imgW="1168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6626" y="3686064"/>
                        <a:ext cx="2301219" cy="949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4143200" y="3280713"/>
            <a:ext cx="398207" cy="1468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64662"/>
              </p:ext>
            </p:extLst>
          </p:nvPr>
        </p:nvGraphicFramePr>
        <p:xfrm>
          <a:off x="4654857" y="3787629"/>
          <a:ext cx="1732652" cy="45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54857" y="3787629"/>
                        <a:ext cx="1732652" cy="45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56568"/>
              </p:ext>
            </p:extLst>
          </p:nvPr>
        </p:nvGraphicFramePr>
        <p:xfrm>
          <a:off x="3710373" y="4716093"/>
          <a:ext cx="1272396" cy="87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15" imgW="571320" imgH="393480" progId="Equation.DSMT4">
                  <p:embed/>
                </p:oleObj>
              </mc:Choice>
              <mc:Fallback>
                <p:oleObj name="Equation" r:id="rId15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0373" y="4716093"/>
                        <a:ext cx="1272396" cy="87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13672"/>
              </p:ext>
            </p:extLst>
          </p:nvPr>
        </p:nvGraphicFramePr>
        <p:xfrm>
          <a:off x="3021220" y="5616204"/>
          <a:ext cx="3226711" cy="91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7" imgW="1562040" imgH="444240" progId="Equation.DSMT4">
                  <p:embed/>
                </p:oleObj>
              </mc:Choice>
              <mc:Fallback>
                <p:oleObj name="Equation" r:id="rId1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21220" y="5616204"/>
                        <a:ext cx="3226711" cy="91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3220"/>
            <a:ext cx="9144001" cy="260220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3035349"/>
            <a:ext cx="1917290" cy="2628803"/>
            <a:chOff x="0" y="3476192"/>
            <a:chExt cx="1917290" cy="2628803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17290" y="3667711"/>
              <a:ext cx="0" cy="19340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708004"/>
                </p:ext>
              </p:extLst>
            </p:nvPr>
          </p:nvGraphicFramePr>
          <p:xfrm>
            <a:off x="210138" y="3898543"/>
            <a:ext cx="1497013" cy="173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4" imgW="787320" imgH="914400" progId="Equation.DSMT4">
                    <p:embed/>
                  </p:oleObj>
                </mc:Choice>
                <mc:Fallback>
                  <p:oleObj name="Equation" r:id="rId4" imgW="787320" imgH="914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0138" y="3898543"/>
                          <a:ext cx="1497013" cy="173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145399"/>
                </p:ext>
              </p:extLst>
            </p:nvPr>
          </p:nvGraphicFramePr>
          <p:xfrm>
            <a:off x="462053" y="5601758"/>
            <a:ext cx="900112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2053" y="5601758"/>
                          <a:ext cx="900112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96265" y="2996035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522" y="2710524"/>
            <a:ext cx="2894082" cy="2409865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6745"/>
              </p:ext>
            </p:extLst>
          </p:nvPr>
        </p:nvGraphicFramePr>
        <p:xfrm>
          <a:off x="2084695" y="3440768"/>
          <a:ext cx="1937025" cy="51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9" imgW="863280" imgH="228600" progId="Equation.DSMT4">
                  <p:embed/>
                </p:oleObj>
              </mc:Choice>
              <mc:Fallback>
                <p:oleObj name="Equation" r:id="rId9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4695" y="3440768"/>
                        <a:ext cx="1937025" cy="512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51764"/>
              </p:ext>
            </p:extLst>
          </p:nvPr>
        </p:nvGraphicFramePr>
        <p:xfrm>
          <a:off x="2041055" y="3907983"/>
          <a:ext cx="2824493" cy="54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1055" y="3907983"/>
                        <a:ext cx="2824493" cy="54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836119"/>
              </p:ext>
            </p:extLst>
          </p:nvPr>
        </p:nvGraphicFramePr>
        <p:xfrm>
          <a:off x="2041054" y="4409092"/>
          <a:ext cx="3990363" cy="56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3" imgW="1790640" imgH="253800" progId="Equation.DSMT4">
                  <p:embed/>
                </p:oleObj>
              </mc:Choice>
              <mc:Fallback>
                <p:oleObj name="Equation" r:id="rId13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1054" y="4409092"/>
                        <a:ext cx="3990363" cy="566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05857"/>
              </p:ext>
            </p:extLst>
          </p:nvPr>
        </p:nvGraphicFramePr>
        <p:xfrm>
          <a:off x="2104756" y="5021624"/>
          <a:ext cx="1566713" cy="51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4756" y="5021624"/>
                        <a:ext cx="1566713" cy="512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57741"/>
              </p:ext>
            </p:extLst>
          </p:nvPr>
        </p:nvGraphicFramePr>
        <p:xfrm>
          <a:off x="2084695" y="5461650"/>
          <a:ext cx="1329876" cy="5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7" imgW="558720" imgH="228600" progId="Equation.DSMT4">
                  <p:embed/>
                </p:oleObj>
              </mc:Choice>
              <mc:Fallback>
                <p:oleObj name="Equation" r:id="rId17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84695" y="5461650"/>
                        <a:ext cx="1329876" cy="5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3671469" y="5021624"/>
            <a:ext cx="350251" cy="8629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98847"/>
              </p:ext>
            </p:extLst>
          </p:nvPr>
        </p:nvGraphicFramePr>
        <p:xfrm>
          <a:off x="4145485" y="5240295"/>
          <a:ext cx="2038029" cy="3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19" imgW="927000" imgH="177480" progId="Equation.DSMT4">
                  <p:embed/>
                </p:oleObj>
              </mc:Choice>
              <mc:Fallback>
                <p:oleObj name="Equation" r:id="rId19" imgW="927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45485" y="5240295"/>
                        <a:ext cx="2038029" cy="3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45575"/>
              </p:ext>
            </p:extLst>
          </p:nvPr>
        </p:nvGraphicFramePr>
        <p:xfrm>
          <a:off x="6183514" y="5078326"/>
          <a:ext cx="1386585" cy="78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21" imgW="698400" imgH="393480" progId="Equation.DSMT4">
                  <p:embed/>
                </p:oleObj>
              </mc:Choice>
              <mc:Fallback>
                <p:oleObj name="Equation" r:id="rId21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83514" y="5078326"/>
                        <a:ext cx="1386585" cy="78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8563"/>
              </p:ext>
            </p:extLst>
          </p:nvPr>
        </p:nvGraphicFramePr>
        <p:xfrm>
          <a:off x="4480378" y="5740039"/>
          <a:ext cx="3716860" cy="81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23" imgW="1904760" imgH="419040" progId="Equation.DSMT4">
                  <p:embed/>
                </p:oleObj>
              </mc:Choice>
              <mc:Fallback>
                <p:oleObj name="Equation" r:id="rId23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80378" y="5740039"/>
                        <a:ext cx="3716860" cy="817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3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6328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073" y="3156041"/>
            <a:ext cx="2196179" cy="3668622"/>
            <a:chOff x="-79580" y="3476192"/>
            <a:chExt cx="2196179" cy="3668622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116599" y="3735295"/>
              <a:ext cx="0" cy="29062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461403"/>
                </p:ext>
              </p:extLst>
            </p:nvPr>
          </p:nvGraphicFramePr>
          <p:xfrm>
            <a:off x="-79580" y="3853606"/>
            <a:ext cx="2076450" cy="2605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Equation" r:id="rId4" imgW="1091880" imgH="1371600" progId="Equation.DSMT4">
                    <p:embed/>
                  </p:oleObj>
                </mc:Choice>
                <mc:Fallback>
                  <p:oleObj name="Equation" r:id="rId4" imgW="1091880" imgH="1371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79580" y="3853606"/>
                          <a:ext cx="2076450" cy="2605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118877"/>
                </p:ext>
              </p:extLst>
            </p:nvPr>
          </p:nvGraphicFramePr>
          <p:xfrm>
            <a:off x="472410" y="6641576"/>
            <a:ext cx="973137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2410" y="6641576"/>
                          <a:ext cx="973137" cy="503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18938" y="2606880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3544" y="2863333"/>
            <a:ext cx="2162175" cy="2409825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51348"/>
              </p:ext>
            </p:extLst>
          </p:nvPr>
        </p:nvGraphicFramePr>
        <p:xfrm>
          <a:off x="2364009" y="3277369"/>
          <a:ext cx="1471899" cy="55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4009" y="3277369"/>
                        <a:ext cx="1471899" cy="55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72565"/>
              </p:ext>
            </p:extLst>
          </p:nvPr>
        </p:nvGraphicFramePr>
        <p:xfrm>
          <a:off x="2364009" y="3791745"/>
          <a:ext cx="1746701" cy="5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4009" y="3791745"/>
                        <a:ext cx="1746701" cy="51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00839"/>
              </p:ext>
            </p:extLst>
          </p:nvPr>
        </p:nvGraphicFramePr>
        <p:xfrm>
          <a:off x="2503225" y="4168558"/>
          <a:ext cx="1193466" cy="9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13" imgW="507960" imgH="419040" progId="Equation.DSMT4">
                  <p:embed/>
                </p:oleObj>
              </mc:Choice>
              <mc:Fallback>
                <p:oleObj name="Equation" r:id="rId13" imgW="507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3225" y="4168558"/>
                        <a:ext cx="1193466" cy="98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3835908" y="3277369"/>
            <a:ext cx="808842" cy="187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77740"/>
              </p:ext>
            </p:extLst>
          </p:nvPr>
        </p:nvGraphicFramePr>
        <p:xfrm>
          <a:off x="4773613" y="3760788"/>
          <a:ext cx="20510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5" imgW="1054080" imgH="419040" progId="Equation.DSMT4">
                  <p:embed/>
                </p:oleObj>
              </mc:Choice>
              <mc:Fallback>
                <p:oleObj name="Equation" r:id="rId15" imgW="105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73613" y="3760788"/>
                        <a:ext cx="205105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38351"/>
              </p:ext>
            </p:extLst>
          </p:nvPr>
        </p:nvGraphicFramePr>
        <p:xfrm>
          <a:off x="5079999" y="4602495"/>
          <a:ext cx="1338295" cy="81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7" imgW="647640" imgH="393480" progId="Equation.DSMT4">
                  <p:embed/>
                </p:oleObj>
              </mc:Choice>
              <mc:Fallback>
                <p:oleObj name="Equation" r:id="rId17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9999" y="4602495"/>
                        <a:ext cx="1338295" cy="81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42880"/>
              </p:ext>
            </p:extLst>
          </p:nvPr>
        </p:nvGraphicFramePr>
        <p:xfrm>
          <a:off x="3130146" y="5485326"/>
          <a:ext cx="4955650" cy="93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9" imgW="2349360" imgH="444240" progId="Equation.DSMT4">
                  <p:embed/>
                </p:oleObj>
              </mc:Choice>
              <mc:Fallback>
                <p:oleObj name="Equation" r:id="rId19" imgW="2349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0146" y="5485326"/>
                        <a:ext cx="4955650" cy="93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4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6936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72641" y="2242263"/>
            <a:ext cx="2087101" cy="2310687"/>
            <a:chOff x="0" y="3476192"/>
            <a:chExt cx="2087101" cy="2310687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87101" y="3735295"/>
              <a:ext cx="0" cy="14281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152992"/>
                </p:ext>
              </p:extLst>
            </p:nvPr>
          </p:nvGraphicFramePr>
          <p:xfrm>
            <a:off x="270463" y="3885473"/>
            <a:ext cx="1376363" cy="1277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Equation" r:id="rId4" imgW="723600" imgH="672840" progId="Equation.DSMT4">
                    <p:embed/>
                  </p:oleObj>
                </mc:Choice>
                <mc:Fallback>
                  <p:oleObj name="Equation" r:id="rId4" imgW="723600" imgH="672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0463" y="3885473"/>
                          <a:ext cx="1376363" cy="1277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121796"/>
                </p:ext>
              </p:extLst>
            </p:nvPr>
          </p:nvGraphicFramePr>
          <p:xfrm>
            <a:off x="454434" y="5283642"/>
            <a:ext cx="100965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434" y="5283642"/>
                          <a:ext cx="1009650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18938" y="2211962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417" y="2456132"/>
            <a:ext cx="1987858" cy="1794766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50201"/>
              </p:ext>
            </p:extLst>
          </p:nvPr>
        </p:nvGraphicFramePr>
        <p:xfrm>
          <a:off x="2945727" y="3572126"/>
          <a:ext cx="1860690" cy="44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5727" y="3572126"/>
                        <a:ext cx="1860690" cy="444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30905"/>
              </p:ext>
            </p:extLst>
          </p:nvPr>
        </p:nvGraphicFramePr>
        <p:xfrm>
          <a:off x="2459408" y="4179088"/>
          <a:ext cx="2971680" cy="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1" imgW="1396800" imgH="228600" progId="Equation.DSMT4">
                  <p:embed/>
                </p:oleObj>
              </mc:Choice>
              <mc:Fallback>
                <p:oleObj name="Equation" r:id="rId11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9408" y="4179088"/>
                        <a:ext cx="2971680" cy="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29337"/>
              </p:ext>
            </p:extLst>
          </p:nvPr>
        </p:nvGraphicFramePr>
        <p:xfrm>
          <a:off x="2359742" y="4914969"/>
          <a:ext cx="5506316" cy="52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3" imgW="2666880" imgH="253800" progId="Equation.DSMT4">
                  <p:embed/>
                </p:oleObj>
              </mc:Choice>
              <mc:Fallback>
                <p:oleObj name="Equation" r:id="rId13" imgW="266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9742" y="4914969"/>
                        <a:ext cx="5506316" cy="524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6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2864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7163" y="2242263"/>
            <a:ext cx="2202579" cy="2310687"/>
            <a:chOff x="-115478" y="3476192"/>
            <a:chExt cx="2202579" cy="2310687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87101" y="3735295"/>
              <a:ext cx="0" cy="14281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564992"/>
                </p:ext>
              </p:extLst>
            </p:nvPr>
          </p:nvGraphicFramePr>
          <p:xfrm>
            <a:off x="-115478" y="3896167"/>
            <a:ext cx="2149475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Equation" r:id="rId4" imgW="1130040" imgH="660240" progId="Equation.DSMT4">
                    <p:embed/>
                  </p:oleObj>
                </mc:Choice>
                <mc:Fallback>
                  <p:oleObj name="Equation" r:id="rId4" imgW="113004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15478" y="3896167"/>
                          <a:ext cx="2149475" cy="1254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164710"/>
                </p:ext>
              </p:extLst>
            </p:nvPr>
          </p:nvGraphicFramePr>
          <p:xfrm>
            <a:off x="454434" y="5283642"/>
            <a:ext cx="100965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3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434" y="5283642"/>
                          <a:ext cx="1009650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18938" y="2211962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58582"/>
              </p:ext>
            </p:extLst>
          </p:nvPr>
        </p:nvGraphicFramePr>
        <p:xfrm>
          <a:off x="2476449" y="2705772"/>
          <a:ext cx="379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8" imgW="1968480" imgH="393480" progId="Equation.DSMT4">
                  <p:embed/>
                </p:oleObj>
              </mc:Choice>
              <mc:Fallback>
                <p:oleObj name="Equation" r:id="rId8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6449" y="2705772"/>
                        <a:ext cx="37973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10526"/>
              </p:ext>
            </p:extLst>
          </p:nvPr>
        </p:nvGraphicFramePr>
        <p:xfrm>
          <a:off x="2529554" y="3668809"/>
          <a:ext cx="1350811" cy="48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0" imgW="634680" imgH="228600" progId="Equation.DSMT4">
                  <p:embed/>
                </p:oleObj>
              </mc:Choice>
              <mc:Fallback>
                <p:oleObj name="Equation" r:id="rId10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9554" y="3668809"/>
                        <a:ext cx="1350811" cy="48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55002"/>
              </p:ext>
            </p:extLst>
          </p:nvPr>
        </p:nvGraphicFramePr>
        <p:xfrm>
          <a:off x="3880365" y="3454706"/>
          <a:ext cx="1248944" cy="8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2" imgW="558720" imgH="393480" progId="Equation.DSMT4">
                  <p:embed/>
                </p:oleObj>
              </mc:Choice>
              <mc:Fallback>
                <p:oleObj name="Equation" r:id="rId12" imgW="55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80365" y="3454706"/>
                        <a:ext cx="1248944" cy="87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88641"/>
              </p:ext>
            </p:extLst>
          </p:nvPr>
        </p:nvGraphicFramePr>
        <p:xfrm>
          <a:off x="2189931" y="4270239"/>
          <a:ext cx="3851383" cy="98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4" imgW="1536480" imgH="393480" progId="Equation.DSMT4">
                  <p:embed/>
                </p:oleObj>
              </mc:Choice>
              <mc:Fallback>
                <p:oleObj name="Equation" r:id="rId14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89931" y="4270239"/>
                        <a:ext cx="3851383" cy="986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21436"/>
              </p:ext>
            </p:extLst>
          </p:nvPr>
        </p:nvGraphicFramePr>
        <p:xfrm>
          <a:off x="6041314" y="4271703"/>
          <a:ext cx="1815408" cy="98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6" imgW="723600" imgH="393480" progId="Equation.DSMT4">
                  <p:embed/>
                </p:oleObj>
              </mc:Choice>
              <mc:Fallback>
                <p:oleObj name="Equation" r:id="rId16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1314" y="4271703"/>
                        <a:ext cx="1815408" cy="987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90520"/>
              </p:ext>
            </p:extLst>
          </p:nvPr>
        </p:nvGraphicFramePr>
        <p:xfrm>
          <a:off x="3186420" y="5414780"/>
          <a:ext cx="3575185" cy="85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8" imgW="1638000" imgH="393480" progId="Equation.DSMT4">
                  <p:embed/>
                </p:oleObj>
              </mc:Choice>
              <mc:Fallback>
                <p:oleObj name="Equation" r:id="rId18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86420" y="5414780"/>
                        <a:ext cx="3575185" cy="85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4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12263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9075" y="1800421"/>
            <a:ext cx="2214409" cy="2384229"/>
            <a:chOff x="-127308" y="3476192"/>
            <a:chExt cx="2214409" cy="2384229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87101" y="3735295"/>
              <a:ext cx="0" cy="14281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92838"/>
                </p:ext>
              </p:extLst>
            </p:nvPr>
          </p:nvGraphicFramePr>
          <p:xfrm>
            <a:off x="-127308" y="3944309"/>
            <a:ext cx="2173288" cy="1158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4" imgW="1143000" imgH="609480" progId="Equation.DSMT4">
                    <p:embed/>
                  </p:oleObj>
                </mc:Choice>
                <mc:Fallback>
                  <p:oleObj name="Equation" r:id="rId4" imgW="1143000" imgH="609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27308" y="3944309"/>
                          <a:ext cx="2173288" cy="1158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25464"/>
                </p:ext>
              </p:extLst>
            </p:nvPr>
          </p:nvGraphicFramePr>
          <p:xfrm>
            <a:off x="453717" y="5212721"/>
            <a:ext cx="100965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6" imgW="355320" imgH="228600" progId="Equation.DSMT4">
                    <p:embed/>
                  </p:oleObj>
                </mc:Choice>
                <mc:Fallback>
                  <p:oleObj name="Equation" r:id="rId6" imgW="35532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3717" y="5212721"/>
                          <a:ext cx="1009650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18938" y="1780598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90311"/>
              </p:ext>
            </p:extLst>
          </p:nvPr>
        </p:nvGraphicFramePr>
        <p:xfrm>
          <a:off x="3577098" y="2400004"/>
          <a:ext cx="1715686" cy="90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8" imgW="749160" imgH="393480" progId="Equation.DSMT4">
                  <p:embed/>
                </p:oleObj>
              </mc:Choice>
              <mc:Fallback>
                <p:oleObj name="Equation" r:id="rId8" imgW="74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7098" y="2400004"/>
                        <a:ext cx="1715686" cy="90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03898"/>
              </p:ext>
            </p:extLst>
          </p:nvPr>
        </p:nvGraphicFramePr>
        <p:xfrm>
          <a:off x="3052096" y="3487640"/>
          <a:ext cx="3751315" cy="52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0" imgW="1828800" imgH="253800" progId="Equation.DSMT4">
                  <p:embed/>
                </p:oleObj>
              </mc:Choice>
              <mc:Fallback>
                <p:oleObj name="Equation" r:id="rId10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2096" y="3487640"/>
                        <a:ext cx="3751315" cy="52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3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7766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99886"/>
            <a:ext cx="2087101" cy="3343748"/>
            <a:chOff x="0" y="3476192"/>
            <a:chExt cx="2087101" cy="3343748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87101" y="3735295"/>
              <a:ext cx="0" cy="261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9621092"/>
                </p:ext>
              </p:extLst>
            </p:nvPr>
          </p:nvGraphicFramePr>
          <p:xfrm>
            <a:off x="287082" y="3867574"/>
            <a:ext cx="1400175" cy="219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4" imgW="736560" imgH="1155600" progId="Equation.DSMT4">
                    <p:embed/>
                  </p:oleObj>
                </mc:Choice>
                <mc:Fallback>
                  <p:oleObj name="Equation" r:id="rId4" imgW="736560" imgH="1155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7082" y="3867574"/>
                          <a:ext cx="1400175" cy="2197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186924"/>
                </p:ext>
              </p:extLst>
            </p:nvPr>
          </p:nvGraphicFramePr>
          <p:xfrm>
            <a:off x="435564" y="6316703"/>
            <a:ext cx="1046162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5564" y="6316703"/>
                          <a:ext cx="1046162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18938" y="2280063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16298"/>
              </p:ext>
            </p:extLst>
          </p:nvPr>
        </p:nvGraphicFramePr>
        <p:xfrm>
          <a:off x="2332114" y="2741728"/>
          <a:ext cx="2973926" cy="76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8" imgW="1625400" imgH="419040" progId="Equation.DSMT4">
                  <p:embed/>
                </p:oleObj>
              </mc:Choice>
              <mc:Fallback>
                <p:oleObj name="Equation" r:id="rId8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114" y="2741728"/>
                        <a:ext cx="2973926" cy="76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6252"/>
              </p:ext>
            </p:extLst>
          </p:nvPr>
        </p:nvGraphicFramePr>
        <p:xfrm>
          <a:off x="2264062" y="3585783"/>
          <a:ext cx="1531177" cy="47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0" imgW="736560" imgH="228600" progId="Equation.DSMT4">
                  <p:embed/>
                </p:oleObj>
              </mc:Choice>
              <mc:Fallback>
                <p:oleObj name="Equation" r:id="rId10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4062" y="3585783"/>
                        <a:ext cx="1531177" cy="47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2308"/>
              </p:ext>
            </p:extLst>
          </p:nvPr>
        </p:nvGraphicFramePr>
        <p:xfrm>
          <a:off x="3972199" y="3585783"/>
          <a:ext cx="1524522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12" imgW="711000" imgH="228600" progId="Equation.DSMT4">
                  <p:embed/>
                </p:oleObj>
              </mc:Choice>
              <mc:Fallback>
                <p:oleObj name="Equation" r:id="rId12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72199" y="3585783"/>
                        <a:ext cx="1524522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45495"/>
              </p:ext>
            </p:extLst>
          </p:nvPr>
        </p:nvGraphicFramePr>
        <p:xfrm>
          <a:off x="2358522" y="4123554"/>
          <a:ext cx="3082989" cy="9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14" imgW="1371600" imgH="419040" progId="Equation.DSMT4">
                  <p:embed/>
                </p:oleObj>
              </mc:Choice>
              <mc:Fallback>
                <p:oleObj name="Equation" r:id="rId14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58522" y="4123554"/>
                        <a:ext cx="3082989" cy="9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59970"/>
              </p:ext>
            </p:extLst>
          </p:nvPr>
        </p:nvGraphicFramePr>
        <p:xfrm>
          <a:off x="5467987" y="4109316"/>
          <a:ext cx="2522432" cy="106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16" imgW="1054080" imgH="444240" progId="Equation.DSMT4">
                  <p:embed/>
                </p:oleObj>
              </mc:Choice>
              <mc:Fallback>
                <p:oleObj name="Equation" r:id="rId16" imgW="1054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67987" y="4109316"/>
                        <a:ext cx="2522432" cy="106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96851"/>
              </p:ext>
            </p:extLst>
          </p:nvPr>
        </p:nvGraphicFramePr>
        <p:xfrm>
          <a:off x="2621659" y="5293333"/>
          <a:ext cx="5368760" cy="100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18" imgW="2501640" imgH="469800" progId="Equation.DSMT4">
                  <p:embed/>
                </p:oleObj>
              </mc:Choice>
              <mc:Fallback>
                <p:oleObj name="Equation" r:id="rId18" imgW="2501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21659" y="5293333"/>
                        <a:ext cx="5368760" cy="100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74798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1820 году датский физик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Ханс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Кристиан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Эрстед (1777–1851)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обнаружил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электрического тока на магнитную стрелку. Так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 вокруг проводника с электрическим током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42" y="1004172"/>
            <a:ext cx="1554223" cy="2181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2243166"/>
            <a:ext cx="7479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 представляет собой упорядоченное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носителей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электрического заряда, следовательно, источником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являются движущиеся электрические заряды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60188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Экспериментально установлено, что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магнитные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линии поля, создаваемого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прямолинейным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проводником с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током, имеют форму окружностей, лежащих в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плоскостях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перпендикулярных проводнику; центры этих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окружностей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– это точки пересечения плоскостей с проводником.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264207"/>
            <a:ext cx="9144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Между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направлением магнитных линий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направлением электрического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тока существует определенная связь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выражена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правилом буравчика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2740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9940" y="1891463"/>
            <a:ext cx="2087101" cy="3415421"/>
            <a:chOff x="0" y="3476192"/>
            <a:chExt cx="2087101" cy="3415421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87101" y="3735295"/>
              <a:ext cx="0" cy="261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7180214"/>
                </p:ext>
              </p:extLst>
            </p:nvPr>
          </p:nvGraphicFramePr>
          <p:xfrm>
            <a:off x="290896" y="3988573"/>
            <a:ext cx="1328738" cy="207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Equation" r:id="rId4" imgW="698400" imgH="1091880" progId="Equation.DSMT4">
                    <p:embed/>
                  </p:oleObj>
                </mc:Choice>
                <mc:Fallback>
                  <p:oleObj name="Equation" r:id="rId4" imgW="698400" imgH="1091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0896" y="3988573"/>
                          <a:ext cx="1328738" cy="2076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547216"/>
                </p:ext>
              </p:extLst>
            </p:nvPr>
          </p:nvGraphicFramePr>
          <p:xfrm>
            <a:off x="452386" y="6245501"/>
            <a:ext cx="1011238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6" imgW="355320" imgH="228600" progId="Equation.DSMT4">
                    <p:embed/>
                  </p:oleObj>
                </mc:Choice>
                <mc:Fallback>
                  <p:oleObj name="Equation" r:id="rId6" imgW="35532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2386" y="6245501"/>
                          <a:ext cx="1011238" cy="646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2176" y="1869218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67754"/>
              </p:ext>
            </p:extLst>
          </p:nvPr>
        </p:nvGraphicFramePr>
        <p:xfrm>
          <a:off x="3064643" y="2513693"/>
          <a:ext cx="3221190" cy="69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4643" y="2513693"/>
                        <a:ext cx="3221190" cy="69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91089"/>
              </p:ext>
            </p:extLst>
          </p:nvPr>
        </p:nvGraphicFramePr>
        <p:xfrm>
          <a:off x="2466242" y="3145949"/>
          <a:ext cx="5777622" cy="63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0" imgW="2323800" imgH="253800" progId="Equation.DSMT4">
                  <p:embed/>
                </p:oleObj>
              </mc:Choice>
              <mc:Fallback>
                <p:oleObj name="Equation" r:id="rId10" imgW="232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6242" y="3145949"/>
                        <a:ext cx="5777622" cy="63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24093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958004"/>
            <a:ext cx="2087101" cy="2876798"/>
            <a:chOff x="0" y="3476192"/>
            <a:chExt cx="2087101" cy="2876798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87101" y="3735295"/>
              <a:ext cx="0" cy="261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711016"/>
                </p:ext>
              </p:extLst>
            </p:nvPr>
          </p:nvGraphicFramePr>
          <p:xfrm>
            <a:off x="105953" y="3965985"/>
            <a:ext cx="1811337" cy="1328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4" imgW="952200" imgH="698400" progId="Equation.DSMT4">
                    <p:embed/>
                  </p:oleObj>
                </mc:Choice>
                <mc:Fallback>
                  <p:oleObj name="Equation" r:id="rId4" imgW="952200" imgH="698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5953" y="3965985"/>
                          <a:ext cx="1811337" cy="1328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375491"/>
                </p:ext>
              </p:extLst>
            </p:nvPr>
          </p:nvGraphicFramePr>
          <p:xfrm>
            <a:off x="452438" y="5563263"/>
            <a:ext cx="1084262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2438" y="5563263"/>
                          <a:ext cx="1084262" cy="646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42236" y="2935759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58900"/>
              </p:ext>
            </p:extLst>
          </p:nvPr>
        </p:nvGraphicFramePr>
        <p:xfrm>
          <a:off x="2256913" y="3365773"/>
          <a:ext cx="2841785" cy="78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8" imgW="1422360" imgH="393480" progId="Equation.DSMT4">
                  <p:embed/>
                </p:oleObj>
              </mc:Choice>
              <mc:Fallback>
                <p:oleObj name="Equation" r:id="rId8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6913" y="3365773"/>
                        <a:ext cx="2841785" cy="78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05162"/>
              </p:ext>
            </p:extLst>
          </p:nvPr>
        </p:nvGraphicFramePr>
        <p:xfrm>
          <a:off x="2256913" y="4159864"/>
          <a:ext cx="1137965" cy="52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56913" y="4159864"/>
                        <a:ext cx="1137965" cy="52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01202"/>
              </p:ext>
            </p:extLst>
          </p:nvPr>
        </p:nvGraphicFramePr>
        <p:xfrm>
          <a:off x="3564689" y="4191114"/>
          <a:ext cx="1381605" cy="54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2" imgW="583920" imgH="228600" progId="Equation.DSMT4">
                  <p:embed/>
                </p:oleObj>
              </mc:Choice>
              <mc:Fallback>
                <p:oleObj name="Equation" r:id="rId12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64689" y="4191114"/>
                        <a:ext cx="1381605" cy="540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5077030" y="3412436"/>
            <a:ext cx="417199" cy="1319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93538"/>
              </p:ext>
            </p:extLst>
          </p:nvPr>
        </p:nvGraphicFramePr>
        <p:xfrm>
          <a:off x="5668691" y="3615442"/>
          <a:ext cx="1919509" cy="83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4" imgW="901440" imgH="393480" progId="Equation.DSMT4">
                  <p:embed/>
                </p:oleObj>
              </mc:Choice>
              <mc:Fallback>
                <p:oleObj name="Equation" r:id="rId14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68691" y="3615442"/>
                        <a:ext cx="1919509" cy="83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40561"/>
              </p:ext>
            </p:extLst>
          </p:nvPr>
        </p:nvGraphicFramePr>
        <p:xfrm>
          <a:off x="2159000" y="4810125"/>
          <a:ext cx="1457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6" imgW="545760" imgH="228600" progId="Equation.DSMT4">
                  <p:embed/>
                </p:oleObj>
              </mc:Choice>
              <mc:Fallback>
                <p:oleObj name="Equation" r:id="rId16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59000" y="4810125"/>
                        <a:ext cx="14573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19107"/>
              </p:ext>
            </p:extLst>
          </p:nvPr>
        </p:nvGraphicFramePr>
        <p:xfrm>
          <a:off x="2289912" y="5268951"/>
          <a:ext cx="1195499" cy="88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18" imgW="533160" imgH="393480" progId="Equation.DSMT4">
                  <p:embed/>
                </p:oleObj>
              </mc:Choice>
              <mc:Fallback>
                <p:oleObj name="Equation" r:id="rId18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89912" y="5268951"/>
                        <a:ext cx="1195499" cy="882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3616325" y="4810125"/>
            <a:ext cx="639166" cy="1341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15015"/>
              </p:ext>
            </p:extLst>
          </p:nvPr>
        </p:nvGraphicFramePr>
        <p:xfrm>
          <a:off x="4527261" y="4996706"/>
          <a:ext cx="1278772" cy="92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20" imgW="545760" imgH="393480" progId="Equation.DSMT4">
                  <p:embed/>
                </p:oleObj>
              </mc:Choice>
              <mc:Fallback>
                <p:oleObj name="Equation" r:id="rId20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27261" y="4996706"/>
                        <a:ext cx="1278772" cy="92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7561526" y="3531632"/>
            <a:ext cx="527100" cy="24708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252329" y="4610426"/>
            <a:ext cx="707922" cy="284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0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56367"/>
              </p:ext>
            </p:extLst>
          </p:nvPr>
        </p:nvGraphicFramePr>
        <p:xfrm>
          <a:off x="393290" y="731531"/>
          <a:ext cx="1986346" cy="90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863280" imgH="393480" progId="Equation.DSMT4">
                  <p:embed/>
                </p:oleObj>
              </mc:Choice>
              <mc:Fallback>
                <p:oleObj name="Equation" r:id="rId3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290" y="731531"/>
                        <a:ext cx="1986346" cy="90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70282"/>
              </p:ext>
            </p:extLst>
          </p:nvPr>
        </p:nvGraphicFramePr>
        <p:xfrm>
          <a:off x="2504975" y="702034"/>
          <a:ext cx="14779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622080" imgH="393480" progId="Equation.DSMT4">
                  <p:embed/>
                </p:oleObj>
              </mc:Choice>
              <mc:Fallback>
                <p:oleObj name="Equation" r:id="rId5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4975" y="702034"/>
                        <a:ext cx="1477962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790466"/>
            <a:ext cx="398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Аналогично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85387"/>
              </p:ext>
            </p:extLst>
          </p:nvPr>
        </p:nvGraphicFramePr>
        <p:xfrm>
          <a:off x="2504975" y="1637071"/>
          <a:ext cx="1434671" cy="8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647640" imgH="393480" progId="Equation.DSMT4">
                  <p:embed/>
                </p:oleObj>
              </mc:Choice>
              <mc:Fallback>
                <p:oleObj name="Equation" r:id="rId7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4975" y="1637071"/>
                        <a:ext cx="1434671" cy="872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>
          <a:xfrm>
            <a:off x="3982937" y="702034"/>
            <a:ext cx="589063" cy="1807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83113"/>
              </p:ext>
            </p:extLst>
          </p:nvPr>
        </p:nvGraphicFramePr>
        <p:xfrm>
          <a:off x="4913138" y="1135910"/>
          <a:ext cx="1574774" cy="93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3138" y="1135910"/>
                        <a:ext cx="1574774" cy="939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6458"/>
              </p:ext>
            </p:extLst>
          </p:nvPr>
        </p:nvGraphicFramePr>
        <p:xfrm>
          <a:off x="2204474" y="2778519"/>
          <a:ext cx="5108593" cy="107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1" imgW="2108160" imgH="444240" progId="Equation.DSMT4">
                  <p:embed/>
                </p:oleObj>
              </mc:Choice>
              <mc:Fallback>
                <p:oleObj name="Equation" r:id="rId11" imgW="2108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4474" y="2778519"/>
                        <a:ext cx="5108593" cy="107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2189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1729" y="1815235"/>
            <a:ext cx="2079523" cy="2659928"/>
            <a:chOff x="0" y="3476192"/>
            <a:chExt cx="2079523" cy="2659928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79523" y="3735295"/>
              <a:ext cx="0" cy="18279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178746"/>
                </p:ext>
              </p:extLst>
            </p:nvPr>
          </p:nvGraphicFramePr>
          <p:xfrm>
            <a:off x="335321" y="3989820"/>
            <a:ext cx="1352550" cy="128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4" imgW="711000" imgH="672840" progId="Equation.DSMT4">
                    <p:embed/>
                  </p:oleObj>
                </mc:Choice>
                <mc:Fallback>
                  <p:oleObj name="Equation" r:id="rId4" imgW="711000" imgH="672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5321" y="3989820"/>
                          <a:ext cx="1352550" cy="1281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682351"/>
                </p:ext>
              </p:extLst>
            </p:nvPr>
          </p:nvGraphicFramePr>
          <p:xfrm>
            <a:off x="435334" y="5634470"/>
            <a:ext cx="1119187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6" imgW="393480" imgH="177480" progId="Equation.DSMT4">
                    <p:embed/>
                  </p:oleObj>
                </mc:Choice>
                <mc:Fallback>
                  <p:oleObj name="Equation" r:id="rId6" imgW="3934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5334" y="5634470"/>
                          <a:ext cx="1119187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33965" y="1767571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97634"/>
              </p:ext>
            </p:extLst>
          </p:nvPr>
        </p:nvGraphicFramePr>
        <p:xfrm>
          <a:off x="2634639" y="2462609"/>
          <a:ext cx="1937361" cy="8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901440" imgH="393480" progId="Equation.DSMT4">
                  <p:embed/>
                </p:oleObj>
              </mc:Choice>
              <mc:Fallback>
                <p:oleObj name="Equation" r:id="rId8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4639" y="2462609"/>
                        <a:ext cx="1937361" cy="84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86110"/>
              </p:ext>
            </p:extLst>
          </p:nvPr>
        </p:nvGraphicFramePr>
        <p:xfrm>
          <a:off x="4787026" y="2354461"/>
          <a:ext cx="1843205" cy="106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0" imgW="749160" imgH="431640" progId="Equation.DSMT4">
                  <p:embed/>
                </p:oleObj>
              </mc:Choice>
              <mc:Fallback>
                <p:oleObj name="Equation" r:id="rId10" imgW="74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7026" y="2354461"/>
                        <a:ext cx="1843205" cy="1062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30573"/>
              </p:ext>
            </p:extLst>
          </p:nvPr>
        </p:nvGraphicFramePr>
        <p:xfrm>
          <a:off x="3603319" y="3546837"/>
          <a:ext cx="3353945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2" imgW="1422360" imgH="393480" progId="Equation.DSMT4">
                  <p:embed/>
                </p:oleObj>
              </mc:Choice>
              <mc:Fallback>
                <p:oleObj name="Equation" r:id="rId12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03319" y="3546837"/>
                        <a:ext cx="3353945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0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68405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6981" y="2254938"/>
            <a:ext cx="2079523" cy="3417200"/>
            <a:chOff x="0" y="3476192"/>
            <a:chExt cx="2079523" cy="3417200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79522" y="3735295"/>
              <a:ext cx="1" cy="25847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114312"/>
                </p:ext>
              </p:extLst>
            </p:nvPr>
          </p:nvGraphicFramePr>
          <p:xfrm>
            <a:off x="342464" y="3902752"/>
            <a:ext cx="1304925" cy="212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Equation" r:id="rId4" imgW="685800" imgH="1117440" progId="Equation.DSMT4">
                    <p:embed/>
                  </p:oleObj>
                </mc:Choice>
                <mc:Fallback>
                  <p:oleObj name="Equation" r:id="rId4" imgW="685800" imgH="11174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2464" y="3902752"/>
                          <a:ext cx="1304925" cy="2127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049793"/>
                </p:ext>
              </p:extLst>
            </p:nvPr>
          </p:nvGraphicFramePr>
          <p:xfrm>
            <a:off x="381819" y="6248867"/>
            <a:ext cx="1228725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Equation" r:id="rId6" imgW="431640" imgH="228600" progId="Equation.DSMT4">
                    <p:embed/>
                  </p:oleObj>
                </mc:Choice>
                <mc:Fallback>
                  <p:oleObj name="Equation" r:id="rId6" imgW="43164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1819" y="6248867"/>
                          <a:ext cx="1228725" cy="644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19217" y="2207274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37365"/>
              </p:ext>
            </p:extLst>
          </p:nvPr>
        </p:nvGraphicFramePr>
        <p:xfrm>
          <a:off x="2519566" y="2646662"/>
          <a:ext cx="1739806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9566" y="2646662"/>
                        <a:ext cx="1739806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95896"/>
              </p:ext>
            </p:extLst>
          </p:nvPr>
        </p:nvGraphicFramePr>
        <p:xfrm>
          <a:off x="2534708" y="3599612"/>
          <a:ext cx="1769535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10" imgW="825480" imgH="431640" progId="Equation.DSMT4">
                  <p:embed/>
                </p:oleObj>
              </mc:Choice>
              <mc:Fallback>
                <p:oleObj name="Equation" r:id="rId10" imgW="82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4708" y="3599612"/>
                        <a:ext cx="1769535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153443" y="2646662"/>
            <a:ext cx="618835" cy="1964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77846"/>
              </p:ext>
            </p:extLst>
          </p:nvPr>
        </p:nvGraphicFramePr>
        <p:xfrm>
          <a:off x="5043690" y="2708369"/>
          <a:ext cx="2314982" cy="18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12" imgW="1054080" imgH="838080" progId="Equation.DSMT4">
                  <p:embed/>
                </p:oleObj>
              </mc:Choice>
              <mc:Fallback>
                <p:oleObj name="Equation" r:id="rId12" imgW="10540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43690" y="2708369"/>
                        <a:ext cx="2314982" cy="1840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51679"/>
              </p:ext>
            </p:extLst>
          </p:nvPr>
        </p:nvGraphicFramePr>
        <p:xfrm>
          <a:off x="2638691" y="4626091"/>
          <a:ext cx="1997507" cy="188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4" imgW="888840" imgH="838080" progId="Equation.DSMT4">
                  <p:embed/>
                </p:oleObj>
              </mc:Choice>
              <mc:Fallback>
                <p:oleObj name="Equation" r:id="rId14" imgW="8888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38691" y="4626091"/>
                        <a:ext cx="1997507" cy="1883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97387"/>
              </p:ext>
            </p:extLst>
          </p:nvPr>
        </p:nvGraphicFramePr>
        <p:xfrm>
          <a:off x="5043690" y="5050581"/>
          <a:ext cx="3178022" cy="99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6" imgW="1257120" imgH="393480" progId="Equation.DSMT4">
                  <p:embed/>
                </p:oleObj>
              </mc:Choice>
              <mc:Fallback>
                <p:oleObj name="Equation" r:id="rId16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3690" y="5050581"/>
                        <a:ext cx="3178022" cy="99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2362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5156" y="2807108"/>
            <a:ext cx="2101851" cy="2974567"/>
            <a:chOff x="-22328" y="3476192"/>
            <a:chExt cx="2101851" cy="2974567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79522" y="3735295"/>
              <a:ext cx="1" cy="25847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115029"/>
                </p:ext>
              </p:extLst>
            </p:nvPr>
          </p:nvGraphicFramePr>
          <p:xfrm>
            <a:off x="-22328" y="3956367"/>
            <a:ext cx="2101850" cy="169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4" imgW="1104840" imgH="888840" progId="Equation.DSMT4">
                    <p:embed/>
                  </p:oleObj>
                </mc:Choice>
                <mc:Fallback>
                  <p:oleObj name="Equation" r:id="rId4" imgW="1104840" imgH="888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22328" y="3956367"/>
                          <a:ext cx="2101850" cy="169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715464"/>
                </p:ext>
              </p:extLst>
            </p:nvPr>
          </p:nvGraphicFramePr>
          <p:xfrm>
            <a:off x="558954" y="5950697"/>
            <a:ext cx="9398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8954" y="5950697"/>
                          <a:ext cx="939800" cy="500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4468" y="2321611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29245"/>
              </p:ext>
            </p:extLst>
          </p:nvPr>
        </p:nvGraphicFramePr>
        <p:xfrm>
          <a:off x="2387167" y="2772666"/>
          <a:ext cx="2034602" cy="101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8" imgW="787320" imgH="393480" progId="Equation.DSMT4">
                  <p:embed/>
                </p:oleObj>
              </mc:Choice>
              <mc:Fallback>
                <p:oleObj name="Equation" r:id="rId8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7167" y="2772666"/>
                        <a:ext cx="2034602" cy="1017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13210"/>
              </p:ext>
            </p:extLst>
          </p:nvPr>
        </p:nvGraphicFramePr>
        <p:xfrm>
          <a:off x="2498399" y="3788660"/>
          <a:ext cx="1812138" cy="98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0" imgW="723600" imgH="393480" progId="Equation.DSMT4">
                  <p:embed/>
                </p:oleObj>
              </mc:Choice>
              <mc:Fallback>
                <p:oleObj name="Equation" r:id="rId10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8399" y="3788660"/>
                        <a:ext cx="1812138" cy="985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4310537" y="2783276"/>
            <a:ext cx="615424" cy="1990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79258"/>
              </p:ext>
            </p:extLst>
          </p:nvPr>
        </p:nvGraphicFramePr>
        <p:xfrm>
          <a:off x="4995090" y="3316358"/>
          <a:ext cx="4148910" cy="88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2" imgW="1854000" imgH="393480" progId="Equation.DSMT4">
                  <p:embed/>
                </p:oleObj>
              </mc:Choice>
              <mc:Fallback>
                <p:oleObj name="Equation" r:id="rId12" imgW="1854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5090" y="3316358"/>
                        <a:ext cx="4148910" cy="880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67961"/>
              </p:ext>
            </p:extLst>
          </p:nvPr>
        </p:nvGraphicFramePr>
        <p:xfrm>
          <a:off x="2384152" y="4852234"/>
          <a:ext cx="2696360" cy="42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4" imgW="1117440" imgH="177480" progId="Equation.DSMT4">
                  <p:embed/>
                </p:oleObj>
              </mc:Choice>
              <mc:Fallback>
                <p:oleObj name="Equation" r:id="rId14" imgW="1117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4152" y="4852234"/>
                        <a:ext cx="2696360" cy="42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51992"/>
              </p:ext>
            </p:extLst>
          </p:nvPr>
        </p:nvGraphicFramePr>
        <p:xfrm>
          <a:off x="5080512" y="4572462"/>
          <a:ext cx="3291938" cy="103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6" imgW="1371600" imgH="431640" progId="Equation.DSMT4">
                  <p:embed/>
                </p:oleObj>
              </mc:Choice>
              <mc:Fallback>
                <p:oleObj name="Equation" r:id="rId16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80512" y="4572462"/>
                        <a:ext cx="3291938" cy="103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22292"/>
              </p:ext>
            </p:extLst>
          </p:nvPr>
        </p:nvGraphicFramePr>
        <p:xfrm>
          <a:off x="3544939" y="5680127"/>
          <a:ext cx="4206058" cy="86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8" imgW="1904760" imgH="393480" progId="Equation.DSMT4">
                  <p:embed/>
                </p:oleObj>
              </mc:Choice>
              <mc:Fallback>
                <p:oleObj name="Equation" r:id="rId18" imgW="1904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44939" y="5680127"/>
                        <a:ext cx="4206058" cy="86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663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5413" y="2364263"/>
            <a:ext cx="2101850" cy="2974567"/>
            <a:chOff x="-22071" y="3476192"/>
            <a:chExt cx="2101850" cy="2974567"/>
          </a:xfrm>
        </p:grpSpPr>
        <p:sp>
          <p:nvSpPr>
            <p:cNvPr id="9" name="TextBox 8"/>
            <p:cNvSpPr txBox="1"/>
            <p:nvPr/>
          </p:nvSpPr>
          <p:spPr>
            <a:xfrm>
              <a:off x="0" y="3476192"/>
              <a:ext cx="191729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079522" y="3735295"/>
              <a:ext cx="1" cy="25847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027989"/>
                </p:ext>
              </p:extLst>
            </p:nvPr>
          </p:nvGraphicFramePr>
          <p:xfrm>
            <a:off x="-22071" y="3932917"/>
            <a:ext cx="2101850" cy="174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name="Equation" r:id="rId4" imgW="1104840" imgH="914400" progId="Equation.DSMT4">
                    <p:embed/>
                  </p:oleObj>
                </mc:Choice>
                <mc:Fallback>
                  <p:oleObj name="Equation" r:id="rId4" imgW="1104840" imgH="914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22071" y="3932917"/>
                          <a:ext cx="2101850" cy="1741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839452"/>
                </p:ext>
              </p:extLst>
            </p:nvPr>
          </p:nvGraphicFramePr>
          <p:xfrm>
            <a:off x="558954" y="5950697"/>
            <a:ext cx="9398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8954" y="5950697"/>
                          <a:ext cx="939800" cy="500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4468" y="1878766"/>
            <a:ext cx="270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27207"/>
              </p:ext>
            </p:extLst>
          </p:nvPr>
        </p:nvGraphicFramePr>
        <p:xfrm>
          <a:off x="2389239" y="2478404"/>
          <a:ext cx="3479052" cy="81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8" imgW="1676160" imgH="393480" progId="Equation.DSMT4">
                  <p:embed/>
                </p:oleObj>
              </mc:Choice>
              <mc:Fallback>
                <p:oleObj name="Equation" r:id="rId8" imgW="1676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9239" y="2478404"/>
                        <a:ext cx="3479052" cy="81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20650"/>
              </p:ext>
            </p:extLst>
          </p:nvPr>
        </p:nvGraphicFramePr>
        <p:xfrm>
          <a:off x="3275786" y="3292788"/>
          <a:ext cx="2592505" cy="49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0" imgW="1193760" imgH="228600" progId="Equation.DSMT4">
                  <p:embed/>
                </p:oleObj>
              </mc:Choice>
              <mc:Fallback>
                <p:oleObj name="Equation" r:id="rId10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5786" y="3292788"/>
                        <a:ext cx="2592505" cy="49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5722374" y="2364263"/>
            <a:ext cx="663678" cy="1551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34682"/>
              </p:ext>
            </p:extLst>
          </p:nvPr>
        </p:nvGraphicFramePr>
        <p:xfrm>
          <a:off x="6538480" y="2666248"/>
          <a:ext cx="1776399" cy="91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2" imgW="761760" imgH="393480" progId="Equation.DSMT4">
                  <p:embed/>
                </p:oleObj>
              </mc:Choice>
              <mc:Fallback>
                <p:oleObj name="Equation" r:id="rId12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8480" y="2666248"/>
                        <a:ext cx="1776399" cy="91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1995"/>
              </p:ext>
            </p:extLst>
          </p:nvPr>
        </p:nvGraphicFramePr>
        <p:xfrm>
          <a:off x="2518993" y="4194436"/>
          <a:ext cx="3074139" cy="82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4" imgW="1460160" imgH="393480" progId="Equation.DSMT4">
                  <p:embed/>
                </p:oleObj>
              </mc:Choice>
              <mc:Fallback>
                <p:oleObj name="Equation" r:id="rId14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8993" y="4194436"/>
                        <a:ext cx="3074139" cy="82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52858"/>
              </p:ext>
            </p:extLst>
          </p:nvPr>
        </p:nvGraphicFramePr>
        <p:xfrm>
          <a:off x="3588543" y="5067780"/>
          <a:ext cx="19669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6" imgW="876240" imgH="228600" progId="Equation.DSMT4">
                  <p:embed/>
                </p:oleObj>
              </mc:Choice>
              <mc:Fallback>
                <p:oleObj name="Equation" r:id="rId16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8543" y="5067780"/>
                        <a:ext cx="196691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5593132" y="4109838"/>
            <a:ext cx="663678" cy="1551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04756"/>
              </p:ext>
            </p:extLst>
          </p:nvPr>
        </p:nvGraphicFramePr>
        <p:xfrm>
          <a:off x="6571556" y="4373325"/>
          <a:ext cx="1655877" cy="91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8" imgW="711000" imgH="393480" progId="Equation.DSMT4">
                  <p:embed/>
                </p:oleObj>
              </mc:Choice>
              <mc:Fallback>
                <p:oleObj name="Equation" r:id="rId18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71556" y="4373325"/>
                        <a:ext cx="1655877" cy="91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Brace 20"/>
          <p:cNvSpPr/>
          <p:nvPr/>
        </p:nvSpPr>
        <p:spPr>
          <a:xfrm>
            <a:off x="8132911" y="2452112"/>
            <a:ext cx="636348" cy="28517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97957"/>
              </p:ext>
            </p:extLst>
          </p:nvPr>
        </p:nvGraphicFramePr>
        <p:xfrm>
          <a:off x="3234812" y="731530"/>
          <a:ext cx="2643641" cy="89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4812" y="731530"/>
                        <a:ext cx="2643641" cy="89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00720"/>
              </p:ext>
            </p:extLst>
          </p:nvPr>
        </p:nvGraphicFramePr>
        <p:xfrm>
          <a:off x="3916516" y="1741789"/>
          <a:ext cx="1766363" cy="105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660240" imgH="393480" progId="Equation.DSMT4">
                  <p:embed/>
                </p:oleObj>
              </mc:Choice>
              <mc:Fallback>
                <p:oleObj name="Equation" r:id="rId5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6516" y="1741789"/>
                        <a:ext cx="1766363" cy="1053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3810"/>
              </p:ext>
            </p:extLst>
          </p:nvPr>
        </p:nvGraphicFramePr>
        <p:xfrm>
          <a:off x="2589364" y="2914280"/>
          <a:ext cx="5447471" cy="100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7" imgW="2400120" imgH="444240" progId="Equation.DSMT4">
                  <p:embed/>
                </p:oleObj>
              </mc:Choice>
              <mc:Fallback>
                <p:oleObj name="Equation" r:id="rId7" imgW="240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9364" y="2914280"/>
                        <a:ext cx="5447471" cy="1008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4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74447"/>
            <a:ext cx="747984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вращении буравчика (винта) с правой резьбой так, что его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поступательное движение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происходит в направлении протекания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электрического тока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направление вращения рукоятки буравчика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показывает направление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магнитных линий.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42" y="574058"/>
            <a:ext cx="1554223" cy="21812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129396"/>
            <a:ext cx="74798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Силовой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индукцией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или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просто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магнитной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индукцией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15082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Магнитная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индукция равна отношению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силы, действующей со стороны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однородного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на участок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прямолинейного проводника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 током, к произведению силы тока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проводнике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 его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длину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97708"/>
              </p:ext>
            </p:extLst>
          </p:nvPr>
        </p:nvGraphicFramePr>
        <p:xfrm>
          <a:off x="2897745" y="4408913"/>
          <a:ext cx="1674255" cy="103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634680" imgH="393480" progId="Equation.DSMT4">
                  <p:embed/>
                </p:oleObj>
              </mc:Choice>
              <mc:Fallback>
                <p:oleObj name="Equation" r:id="rId4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7745" y="4408913"/>
                        <a:ext cx="1674255" cy="103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28326"/>
              </p:ext>
            </p:extLst>
          </p:nvPr>
        </p:nvGraphicFramePr>
        <p:xfrm>
          <a:off x="4889703" y="4640761"/>
          <a:ext cx="1694309" cy="57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749160" imgH="253800" progId="Equation.DSMT4">
                  <p:embed/>
                </p:oleObj>
              </mc:Choice>
              <mc:Fallback>
                <p:oleObj name="Equation" r:id="rId6" imgW="749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9703" y="4640761"/>
                        <a:ext cx="1694309" cy="574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2775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Один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тесла (Тл) – это индукция однородного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поля, в котором на каждый метр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длины достаточно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длинного прямолинейного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проводника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током 1 А действует максимальная сила 1 Н.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523220"/>
            <a:ext cx="9144000" cy="1241684"/>
            <a:chOff x="0" y="2279650"/>
            <a:chExt cx="9144000" cy="1241684"/>
          </a:xfrm>
        </p:grpSpPr>
        <p:sp>
          <p:nvSpPr>
            <p:cNvPr id="2" name="Rectangle 1"/>
            <p:cNvSpPr/>
            <p:nvPr/>
          </p:nvSpPr>
          <p:spPr>
            <a:xfrm>
              <a:off x="0" y="2413338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Установлено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что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электромагнитная сила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свою очередь,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перпендикулярна как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проводнику, так 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вектору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Направление этой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силы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определяется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помощью 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правила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левой руки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924960"/>
                </p:ext>
              </p:extLst>
            </p:nvPr>
          </p:nvGraphicFramePr>
          <p:xfrm>
            <a:off x="6056313" y="2279650"/>
            <a:ext cx="808037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3" imgW="342720" imgH="253800" progId="Equation.DSMT4">
                    <p:embed/>
                  </p:oleObj>
                </mc:Choice>
                <mc:Fallback>
                  <p:oleObj name="Equation" r:id="rId3" imgW="3427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56313" y="2279650"/>
                          <a:ext cx="808037" cy="598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175154"/>
                </p:ext>
              </p:extLst>
            </p:nvPr>
          </p:nvGraphicFramePr>
          <p:xfrm>
            <a:off x="6445107" y="2690654"/>
            <a:ext cx="419243" cy="509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5" imgW="177480" imgH="215640" progId="Equation.DSMT4">
                    <p:embed/>
                  </p:oleObj>
                </mc:Choice>
                <mc:Fallback>
                  <p:oleObj name="Equation" r:id="rId5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45107" y="2690654"/>
                          <a:ext cx="419243" cy="5090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0" y="1720840"/>
            <a:ext cx="67400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раскрытую ладонь левой руки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расположить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образом, чтобы линии магнитной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индукции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перпендикулярно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входили в ладонь, 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четыре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вытянутых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пальца показывали направление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электрического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тока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то большой палец,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отставленный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прямым углом к остальным, укажет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968" y="1769499"/>
            <a:ext cx="2212076" cy="23069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43433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 – это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упорядоченное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заряженных частиц (электрических зарядов).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2073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Очевидно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сила, действующая на проводник с током,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результирующей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сил, действующих на заряженные частицы,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движутся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упорядоченно по соответствующему участку проводника.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Сила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действующая на частицу со стороны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в котором она движется,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называемая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силой Лоренца, равна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3194"/>
              </p:ext>
            </p:extLst>
          </p:nvPr>
        </p:nvGraphicFramePr>
        <p:xfrm>
          <a:off x="3003600" y="1118015"/>
          <a:ext cx="3136799" cy="87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1409400" imgH="393480" progId="Equation.DSMT4">
                  <p:embed/>
                </p:oleObj>
              </mc:Choice>
              <mc:Fallback>
                <p:oleObj name="Equation" r:id="rId3" imgW="1409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600" y="1118015"/>
                        <a:ext cx="3136799" cy="876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928344"/>
            <a:ext cx="9144000" cy="1288785"/>
            <a:chOff x="0" y="2702721"/>
            <a:chExt cx="9144000" cy="1288785"/>
          </a:xfrm>
        </p:grpSpPr>
        <p:sp>
          <p:nvSpPr>
            <p:cNvPr id="7" name="Rectangle 6"/>
            <p:cNvSpPr/>
            <p:nvPr/>
          </p:nvSpPr>
          <p:spPr>
            <a:xfrm>
              <a:off x="0" y="2828836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Электромагнитная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сила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перпендикулярна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проводнику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вектору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есть сила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Лоренца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перпендикулярна обоим векторам: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813092"/>
                </p:ext>
              </p:extLst>
            </p:nvPr>
          </p:nvGraphicFramePr>
          <p:xfrm>
            <a:off x="4001231" y="2702721"/>
            <a:ext cx="688756" cy="598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Equation" r:id="rId5" imgW="291960" imgH="253800" progId="Equation.DSMT4">
                    <p:embed/>
                  </p:oleObj>
                </mc:Choice>
                <mc:Fallback>
                  <p:oleObj name="Equation" r:id="rId5" imgW="2919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01231" y="2702721"/>
                          <a:ext cx="688756" cy="5989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588381"/>
                </p:ext>
              </p:extLst>
            </p:nvPr>
          </p:nvGraphicFramePr>
          <p:xfrm>
            <a:off x="1149851" y="3109500"/>
            <a:ext cx="449189" cy="568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Equation" r:id="rId7" imgW="190440" imgH="241200" progId="Equation.DSMT4">
                    <p:embed/>
                  </p:oleObj>
                </mc:Choice>
                <mc:Fallback>
                  <p:oleObj name="Equation" r:id="rId7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49851" y="3109500"/>
                          <a:ext cx="449189" cy="5689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711485"/>
                </p:ext>
              </p:extLst>
            </p:nvPr>
          </p:nvGraphicFramePr>
          <p:xfrm>
            <a:off x="170055" y="3481206"/>
            <a:ext cx="362348" cy="507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0055" y="3481206"/>
                          <a:ext cx="362348" cy="507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537663"/>
                </p:ext>
              </p:extLst>
            </p:nvPr>
          </p:nvGraphicFramePr>
          <p:xfrm>
            <a:off x="904519" y="3431517"/>
            <a:ext cx="461167" cy="559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Equation" r:id="rId11" imgW="177480" imgH="215640" progId="Equation.DSMT4">
                    <p:embed/>
                  </p:oleObj>
                </mc:Choice>
                <mc:Fallback>
                  <p:oleObj name="Equation" r:id="rId11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4519" y="3431517"/>
                          <a:ext cx="461167" cy="5599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3"/>
          <p:cNvSpPr/>
          <p:nvPr/>
        </p:nvSpPr>
        <p:spPr>
          <a:xfrm>
            <a:off x="-1" y="307598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силы можно легко определить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правило левой руки: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3762834"/>
            <a:ext cx="59607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располагаем раскрытую ладонь так,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линии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магнитной индукции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перпендикулярно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нее, а четыре вытянутых пальца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показывали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вектора скорости.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Тогда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палец, отставленный под прямым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углом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остальным, покажет направление силы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Лоренца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0765" y="4398851"/>
            <a:ext cx="3116867" cy="16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Лоренца все время перпендикулярна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заряженной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частицы, значит,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направлению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перемещения. Поэтому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механическая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равна нулю.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1989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нашем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равна нулю и изменение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кинетической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энергии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нулю.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Кинетическая энергия,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следовательно,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модуль скорости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движущейся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магнитном поле заряженной частицы,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неизменными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82969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Открытие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Эрстедом в 1820 году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существования магнитного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поля вокруг проводников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током сделало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очевидной связь между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электрическими 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магнитными явлениями.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5899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проводник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током создает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вокруг себя магнитное поле, то нельзя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ли получить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электричество с помощью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656774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После проведения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многочисленных опытов с магнитами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катушками (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течение десяти лет!)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1831 году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Фарадей открыл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электромагнитной индукции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612188"/>
            <a:ext cx="1887353" cy="18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847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опытов, Фарадей пришел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 выводу, что для наличия тока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цепи катушки необходимо изменяющееся магнитное поле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4361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количественной характеристики процесса изменения магнитного поля через замкнутый контур вводится физическая величина —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магнитный поток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2585482"/>
            <a:ext cx="7086600" cy="2277547"/>
            <a:chOff x="0" y="3232207"/>
            <a:chExt cx="7086600" cy="2277547"/>
          </a:xfrm>
        </p:grpSpPr>
        <p:sp>
          <p:nvSpPr>
            <p:cNvPr id="10" name="Rectangle 9"/>
            <p:cNvSpPr/>
            <p:nvPr/>
          </p:nvSpPr>
          <p:spPr>
            <a:xfrm>
              <a:off x="0" y="3232207"/>
              <a:ext cx="7086600" cy="227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Магнитным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потоком через замкнутый контур площадью  S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называют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физическую величину, равную произведению модуля вектора магнитной индукции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площадь контура 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и на косинус угла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между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направлением вектора магнитной индукции и нормалью к площади контура: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170165"/>
                </p:ext>
              </p:extLst>
            </p:nvPr>
          </p:nvGraphicFramePr>
          <p:xfrm>
            <a:off x="1410832" y="4187502"/>
            <a:ext cx="345963" cy="461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10832" y="4187502"/>
                          <a:ext cx="345963" cy="4612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84076"/>
              </p:ext>
            </p:extLst>
          </p:nvPr>
        </p:nvGraphicFramePr>
        <p:xfrm>
          <a:off x="1583813" y="4764684"/>
          <a:ext cx="2379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3813" y="4764684"/>
                        <a:ext cx="2379662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003" y="2526378"/>
            <a:ext cx="1844997" cy="189411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9397"/>
              </p:ext>
            </p:extLst>
          </p:nvPr>
        </p:nvGraphicFramePr>
        <p:xfrm>
          <a:off x="4311650" y="4751781"/>
          <a:ext cx="2774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8" imgW="1434960" imgH="253800" progId="Equation.DSMT4">
                  <p:embed/>
                </p:oleObj>
              </mc:Choice>
              <mc:Fallback>
                <p:oleObj name="Equation" r:id="rId8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1650" y="4751781"/>
                        <a:ext cx="27749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518311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Возникающий электрический ток в замкнутом контуре был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назван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индукционным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индуцированным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явление генерирования электрического тока с помощью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электромагнитной индукцией.</a:t>
            </a:r>
          </a:p>
        </p:txBody>
      </p:sp>
    </p:spTree>
    <p:extLst>
      <p:ext uri="{BB962C8B-B14F-4D97-AF65-F5344CB8AC3E}">
        <p14:creationId xmlns:p14="http://schemas.microsoft.com/office/powerpoint/2010/main" val="15619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Существование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индукционного тока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замкнутом контуре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как и любого электрического тока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означает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 в этом контуре действует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электродвижущая сила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3121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Обобщая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опытов,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Фарадей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установил, что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эта электродвижущая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сила, сокращенно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называемая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ЭДС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индукции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тем больше, чем быстрее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изменяется магнитный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поток через поверхность,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ограниченную замкнутым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контуром.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011458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 основной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 электромагнитной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индукции гласит: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лектродвижущая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сила индукции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замкнутом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контуре равна по величине 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противоположна по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знаку скорости изменения магнитного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потока через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поверхность, ограниченную этим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контуром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42559"/>
              </p:ext>
            </p:extLst>
          </p:nvPr>
        </p:nvGraphicFramePr>
        <p:xfrm>
          <a:off x="3779252" y="4415638"/>
          <a:ext cx="1585496" cy="89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252" y="4415638"/>
                        <a:ext cx="1585496" cy="893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517748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Знак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«–» соответствует правилу Ленца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индукционный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 всегда имеет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такое направление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что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индуцированный магнитный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поток препятствует любым изменениям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магнитного потока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вызвавшего его появление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ЭЛЕКТРОМАГНЕТИЗМ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Важный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частный случай явления электромагнитной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индукции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наблюдается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изменении магнитного потока, происходящего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протекании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контуру изменяющегося электрического тока.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43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самом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если через витки катушки протекает изменяющийся ток,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возбуждает внутри нее магнитное поле, поток которого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изменяется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68301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явление было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американским физиком Джозефом Генри, оно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самоиндукцией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5245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Самоиндукция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– это явление возникновения ЭДС индукции в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контуре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при изменении в нем силы тока.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67949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Явление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самоиндукции в электрических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цепях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подобно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инерции тел в механике. Точно так же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скорость тела не может внезапно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увеличиться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определенной величины, так и сила тока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замыкании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цепи не может мгновенно стать максимальной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возрастает постепенно.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8048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Движущееся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 может мгновенно остановиться, 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может внезапно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уменьшить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свою скорость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нуля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184</Words>
  <Application>Microsoft Office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48</cp:revision>
  <dcterms:created xsi:type="dcterms:W3CDTF">2020-08-29T06:20:49Z</dcterms:created>
  <dcterms:modified xsi:type="dcterms:W3CDTF">2020-09-30T06:32:28Z</dcterms:modified>
</cp:coreProperties>
</file>