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71" r:id="rId19"/>
    <p:sldId id="272" r:id="rId20"/>
    <p:sldId id="273" r:id="rId21"/>
    <p:sldId id="274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71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F149-DE99-470A-A80D-A634DFCAE91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E7108-DD49-4D8C-A669-3F7C04F9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8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E7108-DD49-4D8C-A669-3F7C04F902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E7108-DD49-4D8C-A669-3F7C04F90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56-76BA-4FC6-B392-EB99AC5B2624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A1CB-8A55-49BB-91B7-7755B01B14A1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E2C-BFB9-4EF9-92CE-A48DC3C6990F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3A51-B928-4191-AACC-C903CBCDCB63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CDF-01C3-4A69-8AD0-ABEE30D181C1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EDA9-C459-48DC-8519-E1EDA7BEEF05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2A86-D75A-424B-BA8A-480B44F94085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F07-04B7-437A-8D5C-A9ECB00156CA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BFA-9A52-45BF-BCF2-610FF3057085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D29-4394-4438-A616-DA14B4E010FD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15F5-C26A-44D4-856F-7D6045D78FB2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886F-CAD3-47BD-8B42-B4A38ACA99D0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B063-859B-4B01-8927-443F6FCB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3.emf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gif"/><Relationship Id="rId4" Type="http://schemas.openxmlformats.org/officeDocument/2006/relationships/image" Target="../media/image45.wmf"/><Relationship Id="rId9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4.tif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9.wmf"/><Relationship Id="rId3" Type="http://schemas.openxmlformats.org/officeDocument/2006/relationships/image" Target="../media/image54.tif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78.tif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3.wmf"/><Relationship Id="rId3" Type="http://schemas.openxmlformats.org/officeDocument/2006/relationships/image" Target="../media/image78.tif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0.wmf"/><Relationship Id="rId3" Type="http://schemas.openxmlformats.org/officeDocument/2006/relationships/image" Target="../media/image78.tif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9.e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5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image" Target="../media/image106.emf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104.wmf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2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30.emf"/><Relationship Id="rId4" Type="http://schemas.openxmlformats.org/officeDocument/2006/relationships/image" Target="../media/image1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7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33.w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4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tif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4.tif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tif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tif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Физические основы механики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58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Механика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часть физики, которая изучает закономерности механического движения и причины, вызывающие или изменяющие это движение.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65083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Механическое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изменение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взаимного расположения тел или их частей в пространстве с течением времени.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98585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Развитие механики как науки начинается с III в. до н. э., когда древнегреческий ученый Архимед (287—212 до н. э.) сформулировал закон равновесия рычага и законы равновесия плавающих тел. Основные законы механики установлены итальянским физиком и астрономом Г. Галилеем (1564—1642) и окончательно сформулированы английским ученым И. Ньютоном (1643-1727).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10489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Механика Галилея — Ньютона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классической механикой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В ней изучаются законы движения макроскопических тел, скорости которых малы по сравнению со скоростью света в вакууме.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и мгновенная скорости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6633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Для характеристики движения материальной точки вводится векторная величина —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которая характеризует как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быстроту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движения, так и его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данный момент времени.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2166291"/>
            <a:ext cx="6858000" cy="1173926"/>
            <a:chOff x="0" y="2166291"/>
            <a:chExt cx="6858000" cy="1173926"/>
          </a:xfrm>
        </p:grpSpPr>
        <p:sp>
          <p:nvSpPr>
            <p:cNvPr id="9" name="Rectangle 8"/>
            <p:cNvSpPr/>
            <p:nvPr/>
          </p:nvSpPr>
          <p:spPr>
            <a:xfrm>
              <a:off x="0" y="2232221"/>
              <a:ext cx="6858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Вектором средней скорости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называется отношение приращения радиуса-вектора точки           к промежутку времени этого приращения</a:t>
              </a:r>
              <a:endParaRPr lang="en-US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017769"/>
                </p:ext>
              </p:extLst>
            </p:nvPr>
          </p:nvGraphicFramePr>
          <p:xfrm>
            <a:off x="4502445" y="2166291"/>
            <a:ext cx="568974" cy="598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2" name="Equation" r:id="rId3" imgW="241200" imgH="253800" progId="Equation.DSMT4">
                    <p:embed/>
                  </p:oleObj>
                </mc:Choice>
                <mc:Fallback>
                  <p:oleObj name="Equation" r:id="rId3" imgW="241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02445" y="2166291"/>
                          <a:ext cx="568974" cy="5989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009223"/>
                </p:ext>
              </p:extLst>
            </p:nvPr>
          </p:nvGraphicFramePr>
          <p:xfrm>
            <a:off x="6310750" y="2547996"/>
            <a:ext cx="509081" cy="38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" name="Equation" r:id="rId5" imgW="215640" imgH="164880" progId="Equation.DSMT4">
                    <p:embed/>
                  </p:oleObj>
                </mc:Choice>
                <mc:Fallback>
                  <p:oleObj name="Equation" r:id="rId5" imgW="21564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10750" y="2547996"/>
                          <a:ext cx="509081" cy="3892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785215"/>
                </p:ext>
              </p:extLst>
            </p:nvPr>
          </p:nvGraphicFramePr>
          <p:xfrm>
            <a:off x="5592395" y="2929416"/>
            <a:ext cx="517249" cy="38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4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92395" y="2929416"/>
                          <a:ext cx="517249" cy="38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53919"/>
              </p:ext>
            </p:extLst>
          </p:nvPr>
        </p:nvGraphicFramePr>
        <p:xfrm>
          <a:off x="850900" y="3309938"/>
          <a:ext cx="34734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" name="Equation" r:id="rId9" imgW="1473120" imgH="431640" progId="Equation.DSMT4">
                  <p:embed/>
                </p:oleObj>
              </mc:Choice>
              <mc:Fallback>
                <p:oleObj name="Equation" r:id="rId9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900" y="3309938"/>
                        <a:ext cx="34734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83041"/>
              </p:ext>
            </p:extLst>
          </p:nvPr>
        </p:nvGraphicFramePr>
        <p:xfrm>
          <a:off x="5055287" y="3252685"/>
          <a:ext cx="1617081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" name="Equation" r:id="rId11" imgW="685800" imgH="393480" progId="Equation.DSMT4">
                  <p:embed/>
                </p:oleObj>
              </mc:Choice>
              <mc:Fallback>
                <p:oleObj name="Equation" r:id="rId11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5287" y="3252685"/>
                        <a:ext cx="1617081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4190426"/>
            <a:ext cx="9144000" cy="769441"/>
            <a:chOff x="0" y="4190426"/>
            <a:chExt cx="9144000" cy="769441"/>
          </a:xfrm>
        </p:grpSpPr>
        <p:sp>
          <p:nvSpPr>
            <p:cNvPr id="15" name="Rectangle 14"/>
            <p:cNvSpPr/>
            <p:nvPr/>
          </p:nvSpPr>
          <p:spPr>
            <a:xfrm>
              <a:off x="0" y="4190426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Направление вектора средней скорости совпадает с направлением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3279567"/>
                </p:ext>
              </p:extLst>
            </p:nvPr>
          </p:nvGraphicFramePr>
          <p:xfrm>
            <a:off x="2019070" y="4528400"/>
            <a:ext cx="568974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7" name="Equation" r:id="rId13" imgW="241200" imgH="177480" progId="Equation.DSMT4">
                    <p:embed/>
                  </p:oleObj>
                </mc:Choice>
                <mc:Fallback>
                  <p:oleObj name="Equation" r:id="rId13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9070" y="4528400"/>
                          <a:ext cx="568974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0" y="4821208"/>
            <a:ext cx="9099756" cy="1785104"/>
            <a:chOff x="0" y="4821208"/>
            <a:chExt cx="9099756" cy="1785104"/>
          </a:xfrm>
        </p:grpSpPr>
        <p:sp>
          <p:nvSpPr>
            <p:cNvPr id="17" name="Rectangle 16"/>
            <p:cNvSpPr/>
            <p:nvPr/>
          </p:nvSpPr>
          <p:spPr>
            <a:xfrm>
              <a:off x="0" y="4821208"/>
              <a:ext cx="909975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Заметим, что для разных интервалов времени   вектор   средней скорость может иметь не только разные численные значения, но и разные направления. Следовательно, средняя скорость не содержит достаточно информации о движении материальной точки в каждый момент времени.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49215"/>
                </p:ext>
              </p:extLst>
            </p:nvPr>
          </p:nvGraphicFramePr>
          <p:xfrm>
            <a:off x="7555103" y="4821208"/>
            <a:ext cx="449189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8" name="Equation" r:id="rId15" imgW="190440" imgH="177480" progId="Equation.DSMT4">
                    <p:embed/>
                  </p:oleObj>
                </mc:Choice>
                <mc:Fallback>
                  <p:oleObj name="Equation" r:id="rId15" imgW="1904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55103" y="4821208"/>
                          <a:ext cx="449189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7998" y="2322297"/>
            <a:ext cx="2190750" cy="1657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7B4409-4B9C-4950-8740-03AF0252E5E4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и мгновенная скорости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324"/>
            <a:ext cx="6908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неограниченном уменьшении   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средняя скорость стремится к предельному значению, которое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мгновенной скоростью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19636"/>
              </p:ext>
            </p:extLst>
          </p:nvPr>
        </p:nvGraphicFramePr>
        <p:xfrm>
          <a:off x="5222409" y="924886"/>
          <a:ext cx="408354" cy="38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2409" y="924886"/>
                        <a:ext cx="408354" cy="38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60896"/>
              </p:ext>
            </p:extLst>
          </p:nvPr>
        </p:nvGraphicFramePr>
        <p:xfrm>
          <a:off x="5971236" y="1600482"/>
          <a:ext cx="479136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" name="Equation" r:id="rId5" imgW="203040" imgH="177480" progId="Equation.DSMT4">
                  <p:embed/>
                </p:oleObj>
              </mc:Choice>
              <mc:Fallback>
                <p:oleObj name="Equation" r:id="rId5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1236" y="1600482"/>
                        <a:ext cx="479136" cy="41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09127"/>
              </p:ext>
            </p:extLst>
          </p:nvPr>
        </p:nvGraphicFramePr>
        <p:xfrm>
          <a:off x="2805913" y="2000000"/>
          <a:ext cx="1957397" cy="69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" name="Equation" r:id="rId7" imgW="1104840" imgH="393480" progId="Equation.DSMT4">
                  <p:embed/>
                </p:oleObj>
              </mc:Choice>
              <mc:Fallback>
                <p:oleObj name="Equation" r:id="rId7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5913" y="2000000"/>
                        <a:ext cx="1957397" cy="69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2658974"/>
            <a:ext cx="9144000" cy="1127850"/>
            <a:chOff x="0" y="2658974"/>
            <a:chExt cx="9144000" cy="1127850"/>
          </a:xfrm>
        </p:grpSpPr>
        <p:sp>
          <p:nvSpPr>
            <p:cNvPr id="13" name="Rectangle 12"/>
            <p:cNvSpPr/>
            <p:nvPr/>
          </p:nvSpPr>
          <p:spPr>
            <a:xfrm>
              <a:off x="0" y="2678828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Мгновенная скорость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таким образом,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есть векторная величина, равная первой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производной по времени радиуса-вектора движущейся точки.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1765255"/>
                </p:ext>
              </p:extLst>
            </p:nvPr>
          </p:nvGraphicFramePr>
          <p:xfrm>
            <a:off x="3784611" y="2658974"/>
            <a:ext cx="385329" cy="474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7" name="Equation" r:id="rId9" imgW="164880" imgH="203040" progId="Equation.DSMT4">
                    <p:embed/>
                  </p:oleObj>
                </mc:Choice>
                <mc:Fallback>
                  <p:oleObj name="Equation" r:id="rId9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84611" y="2658974"/>
                          <a:ext cx="385329" cy="474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395" y="1049256"/>
            <a:ext cx="2190750" cy="1657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895" y="3759435"/>
            <a:ext cx="9144000" cy="1107996"/>
            <a:chOff x="10895" y="3759435"/>
            <a:chExt cx="9144000" cy="1107996"/>
          </a:xfrm>
        </p:grpSpPr>
        <p:sp>
          <p:nvSpPr>
            <p:cNvPr id="17" name="Rectangle 16"/>
            <p:cNvSpPr/>
            <p:nvPr/>
          </p:nvSpPr>
          <p:spPr>
            <a:xfrm>
              <a:off x="10895" y="3759435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Так как секущая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пределе совпадает с касательной, то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 скорости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направлен по касательной к траектории в сторону движения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38954"/>
                </p:ext>
              </p:extLst>
            </p:nvPr>
          </p:nvGraphicFramePr>
          <p:xfrm>
            <a:off x="1394005" y="4082657"/>
            <a:ext cx="329407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94005" y="4082657"/>
                          <a:ext cx="329407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0" y="4758590"/>
            <a:ext cx="9144000" cy="873392"/>
            <a:chOff x="0" y="4758590"/>
            <a:chExt cx="9144000" cy="873392"/>
          </a:xfrm>
        </p:grpSpPr>
        <p:sp>
          <p:nvSpPr>
            <p:cNvPr id="19" name="Rectangle 18"/>
            <p:cNvSpPr/>
            <p:nvPr/>
          </p:nvSpPr>
          <p:spPr>
            <a:xfrm>
              <a:off x="0" y="4758590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 мере уменьшения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путь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все больше будет приближаться к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поэтому модуль мгновенной скорости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888030"/>
                </p:ext>
              </p:extLst>
            </p:nvPr>
          </p:nvGraphicFramePr>
          <p:xfrm>
            <a:off x="3949912" y="4775962"/>
            <a:ext cx="440055" cy="408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" name="Equation" r:id="rId14" imgW="400169" imgH="371445" progId="Equation.DSMT4">
                    <p:embed/>
                  </p:oleObj>
                </mc:Choice>
                <mc:Fallback>
                  <p:oleObj name="Equation" r:id="rId14" imgW="400169" imgH="37144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9912" y="4775962"/>
                          <a:ext cx="440055" cy="408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444953"/>
                </p:ext>
              </p:extLst>
            </p:nvPr>
          </p:nvGraphicFramePr>
          <p:xfrm>
            <a:off x="5659438" y="4759325"/>
            <a:ext cx="458787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0" name="Equation" r:id="rId16" imgW="203040" imgH="177480" progId="Equation.DSMT4">
                    <p:embed/>
                  </p:oleObj>
                </mc:Choice>
                <mc:Fallback>
                  <p:oleObj name="Equation" r:id="rId16" imgW="2030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59438" y="4759325"/>
                          <a:ext cx="458787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522412"/>
                </p:ext>
              </p:extLst>
            </p:nvPr>
          </p:nvGraphicFramePr>
          <p:xfrm>
            <a:off x="2269857" y="5109694"/>
            <a:ext cx="7064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1" name="Equation" r:id="rId18" imgW="342720" imgH="253800" progId="Equation.DSMT4">
                    <p:embed/>
                  </p:oleObj>
                </mc:Choice>
                <mc:Fallback>
                  <p:oleObj name="Equation" r:id="rId18" imgW="3427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69857" y="5109694"/>
                          <a:ext cx="706438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38685"/>
              </p:ext>
            </p:extLst>
          </p:nvPr>
        </p:nvGraphicFramePr>
        <p:xfrm>
          <a:off x="1442650" y="5493085"/>
          <a:ext cx="6258700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" name="Equation" r:id="rId20" imgW="2654280" imgH="444240" progId="Equation.DSMT4">
                  <p:embed/>
                </p:oleObj>
              </mc:Choice>
              <mc:Fallback>
                <p:oleObj name="Equation" r:id="rId20" imgW="2654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2650" y="5493085"/>
                        <a:ext cx="6258700" cy="1048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B14FF3D-CC9D-4FAB-A6B4-56B8A5E4B6C2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и мгновенная скорости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модуль мгновенной скорости равен первой производной пути по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времени: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72176"/>
              </p:ext>
            </p:extLst>
          </p:nvPr>
        </p:nvGraphicFramePr>
        <p:xfrm>
          <a:off x="4359275" y="1406525"/>
          <a:ext cx="10334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6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9275" y="1406525"/>
                        <a:ext cx="1033463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225228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Зная, что в декартовой системе координат радиус-вектор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48388"/>
              </p:ext>
            </p:extLst>
          </p:nvPr>
        </p:nvGraphicFramePr>
        <p:xfrm>
          <a:off x="3222520" y="2635503"/>
          <a:ext cx="2695133" cy="51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7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520" y="2635503"/>
                        <a:ext cx="2695133" cy="517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3029474"/>
            <a:ext cx="9140177" cy="1215689"/>
            <a:chOff x="0" y="3029474"/>
            <a:chExt cx="9140177" cy="1215689"/>
          </a:xfrm>
        </p:grpSpPr>
        <p:sp>
          <p:nvSpPr>
            <p:cNvPr id="12" name="Rectangle 11"/>
            <p:cNvSpPr/>
            <p:nvPr/>
          </p:nvSpPr>
          <p:spPr>
            <a:xfrm>
              <a:off x="0" y="3029474"/>
              <a:ext cx="9140177" cy="1045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принимая во внимание, что единичные орты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не изменяются во времени, уравнение мгновенной скорости             принимает вид: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503142"/>
                </p:ext>
              </p:extLst>
            </p:nvPr>
          </p:nvGraphicFramePr>
          <p:xfrm>
            <a:off x="6152811" y="3085975"/>
            <a:ext cx="933789" cy="546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8" name="Equation" r:id="rId7" imgW="520560" imgH="304560" progId="Equation.DSMT4">
                    <p:embed/>
                  </p:oleObj>
                </mc:Choice>
                <mc:Fallback>
                  <p:oleObj name="Equation" r:id="rId7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52811" y="3085975"/>
                          <a:ext cx="933789" cy="5466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914526"/>
                </p:ext>
              </p:extLst>
            </p:nvPr>
          </p:nvGraphicFramePr>
          <p:xfrm>
            <a:off x="5994783" y="3470784"/>
            <a:ext cx="899280" cy="774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9" name="Equation" r:id="rId9" imgW="457200" imgH="393480" progId="Equation.DSMT4">
                    <p:embed/>
                  </p:oleObj>
                </mc:Choice>
                <mc:Fallback>
                  <p:oleObj name="Equation" r:id="rId9" imgW="4572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94783" y="3470784"/>
                          <a:ext cx="899280" cy="7743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17165"/>
              </p:ext>
            </p:extLst>
          </p:nvPr>
        </p:nvGraphicFramePr>
        <p:xfrm>
          <a:off x="431644" y="4167792"/>
          <a:ext cx="2940147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0" name="Equation" r:id="rId11" imgW="1371600" imgH="393480" progId="Equation.DSMT4">
                  <p:embed/>
                </p:oleObj>
              </mc:Choice>
              <mc:Fallback>
                <p:oleObj name="Equation" r:id="rId11" imgW="1371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644" y="4167792"/>
                        <a:ext cx="2940147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87987" y="4374314"/>
            <a:ext cx="690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0296"/>
              </p:ext>
            </p:extLst>
          </p:nvPr>
        </p:nvGraphicFramePr>
        <p:xfrm>
          <a:off x="4196138" y="4275432"/>
          <a:ext cx="350472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" name="Equation" r:id="rId13" imgW="1485720" imgH="266400" progId="Equation.DSMT4">
                  <p:embed/>
                </p:oleObj>
              </mc:Choice>
              <mc:Fallback>
                <p:oleObj name="Equation" r:id="rId13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6138" y="4275432"/>
                        <a:ext cx="3504723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5105824"/>
            <a:ext cx="690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0072"/>
              </p:ext>
            </p:extLst>
          </p:nvPr>
        </p:nvGraphicFramePr>
        <p:xfrm>
          <a:off x="690669" y="4923295"/>
          <a:ext cx="3390574" cy="76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" name="Equation" r:id="rId15" imgW="1739880" imgH="393480" progId="Equation.DSMT4">
                  <p:embed/>
                </p:oleObj>
              </mc:Choice>
              <mc:Fallback>
                <p:oleObj name="Equation" r:id="rId15" imgW="173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669" y="4923295"/>
                        <a:ext cx="3390574" cy="76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890" y="5760975"/>
            <a:ext cx="5456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Модуль мгновенной скорости равен: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69113"/>
              </p:ext>
            </p:extLst>
          </p:nvPr>
        </p:nvGraphicFramePr>
        <p:xfrm>
          <a:off x="5424487" y="5616849"/>
          <a:ext cx="33242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" name="Equation" r:id="rId17" imgW="1409400" imgH="304560" progId="Equation.DSMT4">
                  <p:embed/>
                </p:oleObj>
              </mc:Choice>
              <mc:Fallback>
                <p:oleObj name="Equation" r:id="rId17" imgW="1409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24487" y="5616849"/>
                        <a:ext cx="332422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B399FD-B685-4635-853F-D3BE471293A7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и мгновенная скорости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41751"/>
            <a:ext cx="6185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Рассмотрим случай, когда направление вектора скорости      во время движения материальной точки не изменяется. Это означает, что точка движется по такой траектории, касательные к которой во всех ее точках имеют одно и то же направление.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08931"/>
              </p:ext>
            </p:extLst>
          </p:nvPr>
        </p:nvGraphicFramePr>
        <p:xfrm>
          <a:off x="2707269" y="1112414"/>
          <a:ext cx="362348" cy="50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7269" y="1112414"/>
                        <a:ext cx="362348" cy="507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20" y="974880"/>
            <a:ext cx="2819400" cy="1752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82606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Таким свойством обладают только прямолинейные траектории. Значит, рассматриваемое движение — прямолинейное.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3480605"/>
            <a:ext cx="9144000" cy="1169551"/>
            <a:chOff x="0" y="3480605"/>
            <a:chExt cx="9144000" cy="1169551"/>
          </a:xfrm>
        </p:grpSpPr>
        <p:sp>
          <p:nvSpPr>
            <p:cNvPr id="14" name="Rectangle 13"/>
            <p:cNvSpPr/>
            <p:nvPr/>
          </p:nvSpPr>
          <p:spPr>
            <a:xfrm>
              <a:off x="0" y="3480605"/>
              <a:ext cx="9144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Если численное значение  мгновенной скорости точки остается во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время движения неизменным                   , то такое движение называют равномерным. В этом случае пройденный путь </a:t>
              </a:r>
              <a:r>
                <a: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равен</a:t>
              </a:r>
              <a:endParaRPr lang="en-US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163596"/>
                </p:ext>
              </p:extLst>
            </p:nvPr>
          </p:nvGraphicFramePr>
          <p:xfrm>
            <a:off x="4690295" y="3815369"/>
            <a:ext cx="1660639" cy="598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3" name="Equation" r:id="rId6" imgW="774360" imgH="279360" progId="Equation.DSMT4">
                    <p:embed/>
                  </p:oleObj>
                </mc:Choice>
                <mc:Fallback>
                  <p:oleObj name="Equation" r:id="rId6" imgW="7743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90295" y="3815369"/>
                          <a:ext cx="1660639" cy="5989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69169"/>
              </p:ext>
            </p:extLst>
          </p:nvPr>
        </p:nvGraphicFramePr>
        <p:xfrm>
          <a:off x="1781175" y="4530725"/>
          <a:ext cx="55800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8" imgW="2603160" imgH="482400" progId="Equation.DSMT4">
                  <p:embed/>
                </p:oleObj>
              </mc:Choice>
              <mc:Fallback>
                <p:oleObj name="Equation" r:id="rId8" imgW="2603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1175" y="4530725"/>
                        <a:ext cx="5580063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539624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 за произвольные равные промежутки времени точка проходит пути разной длины, то численное значение ее мгновенной скорости с течением времени изменяется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Такое движение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неравномерным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785C-916B-4F81-88AE-29C84D6E109E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и мгновенное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случае неравномерного движения важно знать, как быстро изменяется скорость с течением времени. Физической величиной, характеризующей быстроту изменения скорости по модулю и направлению,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ускорение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2312312"/>
            <a:ext cx="6153616" cy="1231106"/>
            <a:chOff x="0" y="2312312"/>
            <a:chExt cx="6153616" cy="1231106"/>
          </a:xfrm>
        </p:grpSpPr>
        <p:sp>
          <p:nvSpPr>
            <p:cNvPr id="3" name="Rectangle 2"/>
            <p:cNvSpPr/>
            <p:nvPr/>
          </p:nvSpPr>
          <p:spPr>
            <a:xfrm>
              <a:off x="0" y="2312312"/>
              <a:ext cx="6153616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Рассмотрим плоское движение. </a:t>
              </a:r>
              <a:r>
                <a:rPr lang="ru-RU" sz="2200" dirty="0"/>
                <a:t>П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усть вектор       - скорость точки</a:t>
              </a:r>
              <a:r>
                <a:rPr lang="ru-RU" sz="2200" dirty="0"/>
                <a:t>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2200" dirty="0"/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момент времени</a:t>
              </a:r>
              <a:r>
                <a:rPr lang="ro-RO" sz="2200" dirty="0"/>
                <a:t> </a:t>
              </a:r>
              <a:r>
                <a:rPr lang="ro-RO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ro-RO" sz="2200" dirty="0"/>
                <a:t>.</a:t>
              </a:r>
              <a:endParaRPr lang="en-US" sz="2200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781035"/>
                </p:ext>
              </p:extLst>
            </p:nvPr>
          </p:nvGraphicFramePr>
          <p:xfrm>
            <a:off x="1343759" y="2685699"/>
            <a:ext cx="32385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4" name="Equation" r:id="rId3" imgW="323766" imgH="457105" progId="Equation.DSMT4">
                    <p:embed/>
                  </p:oleObj>
                </mc:Choice>
                <mc:Fallback>
                  <p:oleObj name="Equation" r:id="rId3" imgW="323766" imgH="45710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3759" y="2685699"/>
                          <a:ext cx="32385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0" y="3381703"/>
            <a:ext cx="6168365" cy="2004433"/>
            <a:chOff x="0" y="3381703"/>
            <a:chExt cx="6168365" cy="2004433"/>
          </a:xfrm>
        </p:grpSpPr>
        <p:sp>
          <p:nvSpPr>
            <p:cNvPr id="12" name="Rectangle 11"/>
            <p:cNvSpPr/>
            <p:nvPr/>
          </p:nvSpPr>
          <p:spPr>
            <a:xfrm>
              <a:off x="0" y="3381703"/>
              <a:ext cx="6168365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За время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движущаяся точка перешла в положение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 приобрела скорость, отличную от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как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 модулю, так и  по направлению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равную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Перенесем вектор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в точку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 найдем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0018698"/>
                </p:ext>
              </p:extLst>
            </p:nvPr>
          </p:nvGraphicFramePr>
          <p:xfrm>
            <a:off x="1853013" y="4125719"/>
            <a:ext cx="333497" cy="466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5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53013" y="4125719"/>
                          <a:ext cx="333497" cy="4668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664511"/>
                </p:ext>
              </p:extLst>
            </p:nvPr>
          </p:nvGraphicFramePr>
          <p:xfrm>
            <a:off x="3526281" y="4471015"/>
            <a:ext cx="1898174" cy="578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6" name="Equation" r:id="rId7" imgW="749160" imgH="228600" progId="Equation.DSMT4">
                    <p:embed/>
                  </p:oleObj>
                </mc:Choice>
                <mc:Fallback>
                  <p:oleObj name="Equation" r:id="rId7" imgW="749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6281" y="4471015"/>
                          <a:ext cx="1898174" cy="5780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125966"/>
                </p:ext>
              </p:extLst>
            </p:nvPr>
          </p:nvGraphicFramePr>
          <p:xfrm>
            <a:off x="2514585" y="4793205"/>
            <a:ext cx="395285" cy="592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7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14585" y="4793205"/>
                          <a:ext cx="395285" cy="592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519292"/>
                </p:ext>
              </p:extLst>
            </p:nvPr>
          </p:nvGraphicFramePr>
          <p:xfrm>
            <a:off x="5479711" y="4844658"/>
            <a:ext cx="658810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8" name="Equation" r:id="rId11" imgW="253800" imgH="177480" progId="Equation.DSMT4">
                    <p:embed/>
                  </p:oleObj>
                </mc:Choice>
                <mc:Fallback>
                  <p:oleObj name="Equation" r:id="rId11" imgW="2538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79711" y="4844658"/>
                          <a:ext cx="658810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65" y="2579900"/>
            <a:ext cx="2897124" cy="24856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C17D2D-62A4-483F-9887-EB8DCDE62082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и мгновенное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5324"/>
            <a:ext cx="6202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Средним ускорением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неравномерного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движения в интервале времени от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называется векторная величина, равная отношению изменения скорости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 интервалу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32" y="1001825"/>
            <a:ext cx="2897124" cy="2485644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6991"/>
              </p:ext>
            </p:extLst>
          </p:nvPr>
        </p:nvGraphicFramePr>
        <p:xfrm>
          <a:off x="5433244" y="2018246"/>
          <a:ext cx="559989" cy="46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3244" y="2018246"/>
                        <a:ext cx="559989" cy="46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30125"/>
              </p:ext>
            </p:extLst>
          </p:nvPr>
        </p:nvGraphicFramePr>
        <p:xfrm>
          <a:off x="489455" y="2686122"/>
          <a:ext cx="3502603" cy="101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Equation" r:id="rId6" imgW="1485720" imgH="431640" progId="Equation.DSMT4">
                  <p:embed/>
                </p:oleObj>
              </mc:Choice>
              <mc:Fallback>
                <p:oleObj name="Equation" r:id="rId6" imgW="1485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455" y="2686122"/>
                        <a:ext cx="3502603" cy="101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74036"/>
              </p:ext>
            </p:extLst>
          </p:nvPr>
        </p:nvGraphicFramePr>
        <p:xfrm>
          <a:off x="4668759" y="2761331"/>
          <a:ext cx="1595298" cy="86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8759" y="2761331"/>
                        <a:ext cx="1595298" cy="867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066" y="377956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Мгновенным ускорением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(ускорением материальной точки в момент времени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предел среднего ускорения: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94121"/>
              </p:ext>
            </p:extLst>
          </p:nvPr>
        </p:nvGraphicFramePr>
        <p:xfrm>
          <a:off x="2181840" y="4609652"/>
          <a:ext cx="4414033" cy="102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Equation" r:id="rId10" imgW="1701720" imgH="393480" progId="Equation.DSMT4">
                  <p:embed/>
                </p:oleObj>
              </mc:Choice>
              <mc:Fallback>
                <p:oleObj name="Equation" r:id="rId10" imgW="170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81840" y="4609652"/>
                        <a:ext cx="4414033" cy="1021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5066" y="5629904"/>
            <a:ext cx="9144000" cy="769441"/>
            <a:chOff x="0" y="5237513"/>
            <a:chExt cx="9144000" cy="769441"/>
          </a:xfrm>
        </p:grpSpPr>
        <p:sp>
          <p:nvSpPr>
            <p:cNvPr id="14" name="Rectangle 13"/>
            <p:cNvSpPr/>
            <p:nvPr/>
          </p:nvSpPr>
          <p:spPr>
            <a:xfrm>
              <a:off x="0" y="5237513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Таким образом, ускорение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есть векторная величина, равная первой производной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скорости по времени.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290768"/>
                </p:ext>
              </p:extLst>
            </p:nvPr>
          </p:nvGraphicFramePr>
          <p:xfrm>
            <a:off x="4224061" y="5254378"/>
            <a:ext cx="299461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24061" y="5254378"/>
                          <a:ext cx="299461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10A630-31A3-40C7-B84E-E92EE054D868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и мгновенное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851461"/>
            <a:ext cx="9144000" cy="1172275"/>
            <a:chOff x="0" y="861045"/>
            <a:chExt cx="9144000" cy="1172275"/>
          </a:xfrm>
        </p:grpSpPr>
        <p:sp>
          <p:nvSpPr>
            <p:cNvPr id="15" name="Rectangle 14"/>
            <p:cNvSpPr/>
            <p:nvPr/>
          </p:nvSpPr>
          <p:spPr>
            <a:xfrm>
              <a:off x="0" y="925324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ускорения материальной точки можно разложить на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три составляющие, направленные вдоль осей прямоугольной декартовой системы координат: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63873"/>
                </p:ext>
              </p:extLst>
            </p:nvPr>
          </p:nvGraphicFramePr>
          <p:xfrm>
            <a:off x="1560038" y="861045"/>
            <a:ext cx="329407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0038" y="861045"/>
                          <a:ext cx="329407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20316"/>
              </p:ext>
            </p:extLst>
          </p:nvPr>
        </p:nvGraphicFramePr>
        <p:xfrm>
          <a:off x="1816100" y="2024063"/>
          <a:ext cx="5410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5" imgW="2323800" imgH="266400" progId="Equation.DSMT4">
                  <p:embed/>
                </p:oleObj>
              </mc:Choice>
              <mc:Fallback>
                <p:oleObj name="Equation" r:id="rId5" imgW="2323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6100" y="2024063"/>
                        <a:ext cx="54102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0" y="2483897"/>
            <a:ext cx="9144000" cy="593434"/>
            <a:chOff x="0" y="3308607"/>
            <a:chExt cx="9144000" cy="593434"/>
          </a:xfrm>
        </p:grpSpPr>
        <p:sp>
          <p:nvSpPr>
            <p:cNvPr id="19" name="Rectangle 18"/>
            <p:cNvSpPr/>
            <p:nvPr/>
          </p:nvSpPr>
          <p:spPr>
            <a:xfrm>
              <a:off x="0" y="3368065"/>
              <a:ext cx="9144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где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проекции вектора ускорения на оси координат.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588793"/>
                </p:ext>
              </p:extLst>
            </p:nvPr>
          </p:nvGraphicFramePr>
          <p:xfrm>
            <a:off x="603936" y="3308607"/>
            <a:ext cx="1061813" cy="593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Equation" r:id="rId7" imgW="431640" imgH="241200" progId="Equation.DSMT4">
                    <p:embed/>
                  </p:oleObj>
                </mc:Choice>
                <mc:Fallback>
                  <p:oleObj name="Equation" r:id="rId7" imgW="4316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3936" y="3308607"/>
                          <a:ext cx="1061813" cy="5933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767738"/>
                </p:ext>
              </p:extLst>
            </p:nvPr>
          </p:nvGraphicFramePr>
          <p:xfrm>
            <a:off x="1977933" y="3352851"/>
            <a:ext cx="701743" cy="549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8" name="Equation" r:id="rId9" imgW="291960" imgH="228600" progId="Equation.DSMT4">
                    <p:embed/>
                  </p:oleObj>
                </mc:Choice>
                <mc:Fallback>
                  <p:oleObj name="Equation" r:id="rId9" imgW="291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7933" y="3352851"/>
                          <a:ext cx="701743" cy="549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0" y="32151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Используя уравнение</a:t>
            </a: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получим: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09205"/>
              </p:ext>
            </p:extLst>
          </p:nvPr>
        </p:nvGraphicFramePr>
        <p:xfrm>
          <a:off x="3792662" y="3138136"/>
          <a:ext cx="5056865" cy="58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11" imgW="2298600" imgH="266400" progId="Equation.DSMT4">
                  <p:embed/>
                </p:oleObj>
              </mc:Choice>
              <mc:Fallback>
                <p:oleObj name="Equation" r:id="rId11" imgW="229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2662" y="3138136"/>
                        <a:ext cx="5056865" cy="586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85710"/>
              </p:ext>
            </p:extLst>
          </p:nvPr>
        </p:nvGraphicFramePr>
        <p:xfrm>
          <a:off x="2708779" y="3819500"/>
          <a:ext cx="3726442" cy="94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13" imgW="1650960" imgH="419040" progId="Equation.DSMT4">
                  <p:embed/>
                </p:oleObj>
              </mc:Choice>
              <mc:Fallback>
                <p:oleObj name="Equation" r:id="rId13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08779" y="3819500"/>
                        <a:ext cx="3726442" cy="945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0" y="480406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Следовательно, проекции ускорения материальной точки на оси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прямоугольной декартовой системы координат равны первым производным по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времени от соответствующих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проекций скорости этой точки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CB72F-DCD1-458B-8928-26517F224084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и мгновенное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08737"/>
              </p:ext>
            </p:extLst>
          </p:nvPr>
        </p:nvGraphicFramePr>
        <p:xfrm>
          <a:off x="2247368" y="925324"/>
          <a:ext cx="4649265" cy="9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368" y="925324"/>
                        <a:ext cx="4649265" cy="977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91348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Модуль ускорения равен</a:t>
            </a:r>
            <a:endParaRPr lang="en-US" sz="2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28304"/>
              </p:ext>
            </p:extLst>
          </p:nvPr>
        </p:nvGraphicFramePr>
        <p:xfrm>
          <a:off x="2580730" y="2355293"/>
          <a:ext cx="3982541" cy="86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5" imgW="1409400" imgH="304560" progId="Equation.DSMT4">
                  <p:embed/>
                </p:oleObj>
              </mc:Choice>
              <mc:Fallback>
                <p:oleObj name="Equation" r:id="rId5" imgW="1409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0730" y="2355293"/>
                        <a:ext cx="3982541" cy="86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3216383"/>
            <a:ext cx="9144000" cy="830997"/>
            <a:chOff x="0" y="3588901"/>
            <a:chExt cx="9144000" cy="830997"/>
          </a:xfrm>
        </p:grpSpPr>
        <p:sp>
          <p:nvSpPr>
            <p:cNvPr id="10" name="Rectangle 9"/>
            <p:cNvSpPr/>
            <p:nvPr/>
          </p:nvSpPr>
          <p:spPr>
            <a:xfrm>
              <a:off x="0" y="3588901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Отметим, что рассмотренные характеристики движения:</a:t>
              </a: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,       и  </a:t>
              </a:r>
              <a:r>
                <a: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называются линейными.</a:t>
              </a:r>
              <a:endParaRPr lang="en-US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236488"/>
                </p:ext>
              </p:extLst>
            </p:nvPr>
          </p:nvGraphicFramePr>
          <p:xfrm>
            <a:off x="738754" y="3913082"/>
            <a:ext cx="329407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0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754" y="3913082"/>
                          <a:ext cx="329407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>
              <a:extLst>
                <a:ext uri="{FF2B5EF4-FFF2-40B4-BE49-F238E27FC236}">
                  <a16:creationId xmlns:a16="http://schemas.microsoft.com/office/drawing/2014/main" id="{8108EEE7-26F6-453A-8A53-8084C600FC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959103"/>
                </p:ext>
              </p:extLst>
            </p:nvPr>
          </p:nvGraphicFramePr>
          <p:xfrm>
            <a:off x="113428" y="3866599"/>
            <a:ext cx="362608" cy="50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1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3428" y="3866599"/>
                          <a:ext cx="362608" cy="50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9AE378-2BCA-4F0B-A222-B6D42B8874C5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6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Тангенциальное и нормальное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65" y="1636382"/>
            <a:ext cx="2897124" cy="26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910453"/>
            <a:ext cx="6187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Разложим вектор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две составляющие. Для этого из точки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направлению скорости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отложим вектор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модулю равный 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12787"/>
              </p:ext>
            </p:extLst>
          </p:nvPr>
        </p:nvGraphicFramePr>
        <p:xfrm>
          <a:off x="3612218" y="934840"/>
          <a:ext cx="461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2218" y="934840"/>
                        <a:ext cx="46196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37980"/>
              </p:ext>
            </p:extLst>
          </p:nvPr>
        </p:nvGraphicFramePr>
        <p:xfrm>
          <a:off x="3340851" y="1643007"/>
          <a:ext cx="299461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0851" y="1643007"/>
                        <a:ext cx="299461" cy="41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305055"/>
              </p:ext>
            </p:extLst>
          </p:nvPr>
        </p:nvGraphicFramePr>
        <p:xfrm>
          <a:off x="84944" y="1958084"/>
          <a:ext cx="654679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" name="Equation" r:id="rId8" imgW="304560" imgH="241200" progId="Equation.DSMT4">
                  <p:embed/>
                </p:oleObj>
              </mc:Choice>
              <mc:Fallback>
                <p:oleObj name="Equation" r:id="rId8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944" y="1958084"/>
                        <a:ext cx="654679" cy="516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56246"/>
              </p:ext>
            </p:extLst>
          </p:nvPr>
        </p:nvGraphicFramePr>
        <p:xfrm>
          <a:off x="3311905" y="1947031"/>
          <a:ext cx="449189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11905" y="1947031"/>
                        <a:ext cx="449189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2356277"/>
            <a:ext cx="6187884" cy="1842165"/>
            <a:chOff x="0" y="2356277"/>
            <a:chExt cx="6187884" cy="1842165"/>
          </a:xfrm>
        </p:grpSpPr>
        <p:sp>
          <p:nvSpPr>
            <p:cNvPr id="13" name="Rectangle 12"/>
            <p:cNvSpPr/>
            <p:nvPr/>
          </p:nvSpPr>
          <p:spPr>
            <a:xfrm>
              <a:off x="0" y="2413338"/>
              <a:ext cx="618788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 равный           характеризует быстроту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изменения скорости по модулю за время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t:                            Он определяет ускорение, называемое тангенциальным (касательным).</a:t>
              </a:r>
              <a:endParaRPr lang="ru-RU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325833"/>
                </p:ext>
              </p:extLst>
            </p:nvPr>
          </p:nvGraphicFramePr>
          <p:xfrm>
            <a:off x="1592783" y="2356277"/>
            <a:ext cx="624898" cy="51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1" name="Equation" r:id="rId12" imgW="291960" imgH="241200" progId="Equation.DSMT4">
                    <p:embed/>
                  </p:oleObj>
                </mc:Choice>
                <mc:Fallback>
                  <p:oleObj name="Equation" r:id="rId12" imgW="29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92783" y="2356277"/>
                          <a:ext cx="624898" cy="5152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989926"/>
                </p:ext>
              </p:extLst>
            </p:nvPr>
          </p:nvGraphicFramePr>
          <p:xfrm>
            <a:off x="3340851" y="2378979"/>
            <a:ext cx="770134" cy="554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" name="Equation" r:id="rId14" imgW="317160" imgH="228600" progId="Equation.DSMT4">
                    <p:embed/>
                  </p:oleObj>
                </mc:Choice>
                <mc:Fallback>
                  <p:oleObj name="Equation" r:id="rId14" imgW="317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40851" y="2378979"/>
                          <a:ext cx="770134" cy="554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873533"/>
                </p:ext>
              </p:extLst>
            </p:nvPr>
          </p:nvGraphicFramePr>
          <p:xfrm>
            <a:off x="1569105" y="3045842"/>
            <a:ext cx="2043113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3" name="Equation" r:id="rId16" imgW="787320" imgH="228600" progId="Equation.DSMT4">
                    <p:embed/>
                  </p:oleObj>
                </mc:Choice>
                <mc:Fallback>
                  <p:oleObj name="Equation" r:id="rId16" imgW="787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69105" y="3045842"/>
                          <a:ext cx="2043113" cy="592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7"/>
          <p:cNvSpPr/>
          <p:nvPr/>
        </p:nvSpPr>
        <p:spPr>
          <a:xfrm>
            <a:off x="29496" y="4485624"/>
            <a:ext cx="90850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Модуль тангенциального ускорения равен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96621"/>
              </p:ext>
            </p:extLst>
          </p:nvPr>
        </p:nvGraphicFramePr>
        <p:xfrm>
          <a:off x="2430866" y="4841932"/>
          <a:ext cx="4282269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" name="Equation" r:id="rId18" imgW="1815840" imgH="393480" progId="Equation.DSMT4">
                  <p:embed/>
                </p:oleObj>
              </mc:Choice>
              <mc:Fallback>
                <p:oleObj name="Equation" r:id="rId18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0866" y="4841932"/>
                        <a:ext cx="4282269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8533" y="573121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т.е. равна первой производной по времени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модуля скорости.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3B96A-CF2E-457C-94EC-5047DC151252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44FD2C5F-EBAD-4DA5-93D9-35A483618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37980"/>
              </p:ext>
            </p:extLst>
          </p:nvPr>
        </p:nvGraphicFramePr>
        <p:xfrm>
          <a:off x="3333679" y="1643433"/>
          <a:ext cx="299461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679" y="1643433"/>
                        <a:ext cx="299461" cy="41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3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66" y="1074275"/>
            <a:ext cx="2897124" cy="264261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925324"/>
            <a:ext cx="6327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Вторая составляющая вектора                      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244371"/>
            <a:ext cx="6191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характеризует изменение скорости по направлению. Допустим, что точка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достаточно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близка к точке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поэтому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можно считать дугой окружности некоторого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радиуса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мало отличающейся от хорды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3147524"/>
            <a:ext cx="61916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Тогда из подобия треугольников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АОВ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следует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883338"/>
              </p:ext>
            </p:extLst>
          </p:nvPr>
        </p:nvGraphicFramePr>
        <p:xfrm>
          <a:off x="163013" y="4066468"/>
          <a:ext cx="31670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9" name="Equation" r:id="rId4" imgW="1625400" imgH="393480" progId="Equation.DSMT4">
                  <p:embed/>
                </p:oleObj>
              </mc:Choice>
              <mc:Fallback>
                <p:oleObj name="Equation" r:id="rId4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013" y="4066468"/>
                        <a:ext cx="3167062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3324"/>
              </p:ext>
            </p:extLst>
          </p:nvPr>
        </p:nvGraphicFramePr>
        <p:xfrm>
          <a:off x="3492500" y="4008438"/>
          <a:ext cx="3594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0" name="Equation" r:id="rId6" imgW="1676160" imgH="393480" progId="Equation.DSMT4">
                  <p:embed/>
                </p:oleObj>
              </mc:Choice>
              <mc:Fallback>
                <p:oleObj name="Equation" r:id="rId6" imgW="1676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2500" y="4008438"/>
                        <a:ext cx="35941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0" y="4867410"/>
            <a:ext cx="6858000" cy="505815"/>
            <a:chOff x="0" y="4839537"/>
            <a:chExt cx="6858000" cy="505815"/>
          </a:xfrm>
        </p:grpSpPr>
        <p:sp>
          <p:nvSpPr>
            <p:cNvPr id="27" name="Rectangle 26"/>
            <p:cNvSpPr/>
            <p:nvPr/>
          </p:nvSpPr>
          <p:spPr>
            <a:xfrm>
              <a:off x="0" y="4877002"/>
              <a:ext cx="6858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пределе при</a:t>
              </a:r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627526"/>
                </p:ext>
              </p:extLst>
            </p:nvPr>
          </p:nvGraphicFramePr>
          <p:xfrm>
            <a:off x="2488548" y="4919204"/>
            <a:ext cx="940452" cy="346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1" name="Equation" r:id="rId8" imgW="482400" imgH="177480" progId="Equation.DSMT4">
                    <p:embed/>
                  </p:oleObj>
                </mc:Choice>
                <mc:Fallback>
                  <p:oleObj name="Equation" r:id="rId8" imgW="4824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88548" y="4919204"/>
                          <a:ext cx="940452" cy="346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015677"/>
                </p:ext>
              </p:extLst>
            </p:nvPr>
          </p:nvGraphicFramePr>
          <p:xfrm>
            <a:off x="3686385" y="4839537"/>
            <a:ext cx="1095933" cy="505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2" name="Equation" r:id="rId10" imgW="495000" imgH="228600" progId="Equation.DSMT4">
                    <p:embed/>
                  </p:oleObj>
                </mc:Choice>
                <mc:Fallback>
                  <p:oleObj name="Equation" r:id="rId10" imgW="49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86385" y="4839537"/>
                          <a:ext cx="1095933" cy="505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0" y="5246919"/>
            <a:ext cx="9144000" cy="1200329"/>
            <a:chOff x="0" y="5246919"/>
            <a:chExt cx="9144000" cy="1200329"/>
          </a:xfrm>
        </p:grpSpPr>
        <p:sp>
          <p:nvSpPr>
            <p:cNvPr id="30" name="Rectangle 29"/>
            <p:cNvSpPr/>
            <p:nvPr/>
          </p:nvSpPr>
          <p:spPr>
            <a:xfrm>
              <a:off x="0" y="5246919"/>
              <a:ext cx="9144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При этом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угол </a:t>
              </a:r>
              <a:r>
                <a:rPr lang="ru-RU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EAD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стремится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 нулю, а так как треугольник </a:t>
              </a:r>
              <a:r>
                <a:rPr lang="ru-RU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EAD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равнобедренный, то угол </a:t>
              </a:r>
              <a:r>
                <a:rPr lang="ru-RU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ADE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между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        стремится  к</a:t>
              </a:r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прямому.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892356"/>
                </p:ext>
              </p:extLst>
            </p:nvPr>
          </p:nvGraphicFramePr>
          <p:xfrm>
            <a:off x="5764896" y="5640666"/>
            <a:ext cx="329407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3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64896" y="5640666"/>
                          <a:ext cx="329407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440056"/>
                </p:ext>
              </p:extLst>
            </p:nvPr>
          </p:nvGraphicFramePr>
          <p:xfrm>
            <a:off x="6420237" y="5646492"/>
            <a:ext cx="571696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4" name="Equation" r:id="rId14" imgW="266400" imgH="228600" progId="Equation.DSMT4">
                    <p:embed/>
                  </p:oleObj>
                </mc:Choice>
                <mc:Fallback>
                  <p:oleObj name="Equation" r:id="rId14" imgW="266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20237" y="5646492"/>
                          <a:ext cx="571696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Тангенциальное и нормальное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A230B-4968-4245-BDCC-4CF18904CD33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Object 16">
            <a:extLst>
              <a:ext uri="{FF2B5EF4-FFF2-40B4-BE49-F238E27FC236}">
                <a16:creationId xmlns:a16="http://schemas.microsoft.com/office/drawing/2014/main" id="{B91E3109-421E-49F1-B426-49BE5F7C6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67417"/>
              </p:ext>
            </p:extLst>
          </p:nvPr>
        </p:nvGraphicFramePr>
        <p:xfrm>
          <a:off x="4726112" y="862361"/>
          <a:ext cx="1330162" cy="55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5" name="Equation" r:id="rId16" imgW="545760" imgH="228600" progId="Equation.DSMT4">
                  <p:embed/>
                </p:oleObj>
              </mc:Choice>
              <mc:Fallback>
                <p:oleObj name="Equation" r:id="rId16" imgW="545760" imgH="228600" progId="Equation.DSMT4">
                  <p:embed/>
                  <p:pic>
                    <p:nvPicPr>
                      <p:cNvPr id="26" name="Object 16">
                        <a:extLst>
                          <a:ext uri="{FF2B5EF4-FFF2-40B4-BE49-F238E27FC236}">
                            <a16:creationId xmlns:a16="http://schemas.microsoft.com/office/drawing/2014/main" id="{104B9715-424F-4DFC-A72D-F628FEB1F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26112" y="862361"/>
                        <a:ext cx="1330162" cy="55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7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Физические основы механики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Законы движения макроскопических тел со скоростями, сравнимыми со скоростью света в вакууме, изучаются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релятивистской механикой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основанной на специальной теории относительности, сформулированной А. Эйнштейном (1879—1955).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5255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Для описания движения микроскопических тел (отдельные атомы и элементарные частицы) законы классической механики неприменимы — они заменяются законами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квантовой механики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29316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Классическая механика делится на три раздела.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73199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1)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Кинематика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изучает движение тел, не рассматривая причины, которые это движение обусловливают.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44802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2)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Динамика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изучает законы движения тел и причины, которые вызывают или изменяют это движение.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14142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3)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Статика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изучает законы равновесия системы тел. Если известны законы движения тел, то применяя их можно установить и законы равновесия. Поэтому законы статики отдельно от законов динамики физика не рассматривает.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A0EE-A1E9-4960-8EC9-B9BB87809EF7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66" y="1296649"/>
            <a:ext cx="2897124" cy="26426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894546"/>
            <a:ext cx="61916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Следовательно, при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     векторы</a:t>
            </a: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оказываются взаимно перпендикулярными.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30715"/>
              </p:ext>
            </p:extLst>
          </p:nvPr>
        </p:nvGraphicFramePr>
        <p:xfrm>
          <a:off x="3294542" y="915519"/>
          <a:ext cx="1034497" cy="38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4542" y="915519"/>
                        <a:ext cx="1034497" cy="38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94181"/>
              </p:ext>
            </p:extLst>
          </p:nvPr>
        </p:nvGraphicFramePr>
        <p:xfrm>
          <a:off x="5510732" y="865707"/>
          <a:ext cx="628866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6"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0732" y="865707"/>
                        <a:ext cx="628866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46594"/>
              </p:ext>
            </p:extLst>
          </p:nvPr>
        </p:nvGraphicFramePr>
        <p:xfrm>
          <a:off x="1103749" y="1194902"/>
          <a:ext cx="362348" cy="50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3749" y="1194902"/>
                        <a:ext cx="362348" cy="507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17153"/>
            <a:ext cx="6139598" cy="1785104"/>
            <a:chOff x="0" y="1982688"/>
            <a:chExt cx="6139598" cy="1785104"/>
          </a:xfrm>
        </p:grpSpPr>
        <p:sp>
          <p:nvSpPr>
            <p:cNvPr id="12" name="Rectangle 11"/>
            <p:cNvSpPr/>
            <p:nvPr/>
          </p:nvSpPr>
          <p:spPr>
            <a:xfrm>
              <a:off x="0" y="1982688"/>
              <a:ext cx="6139598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Так как вектор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скорости направлен по касательной к траектории, то вектор </a:t>
              </a:r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перпендикулярный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вектору скорости, направлен к центру ее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кривизны. Он определяет нормальное ускорение.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348321"/>
                </p:ext>
              </p:extLst>
            </p:nvPr>
          </p:nvGraphicFramePr>
          <p:xfrm>
            <a:off x="5073599" y="2276721"/>
            <a:ext cx="6191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8" name="Equation" r:id="rId10" imgW="619164" imgH="523814" progId="Equation.DSMT4">
                    <p:embed/>
                  </p:oleObj>
                </mc:Choice>
                <mc:Fallback>
                  <p:oleObj name="Equation" r:id="rId10" imgW="619164" imgH="52381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73599" y="2276721"/>
                          <a:ext cx="619125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3"/>
          <p:cNvSpPr/>
          <p:nvPr/>
        </p:nvSpPr>
        <p:spPr>
          <a:xfrm>
            <a:off x="0" y="3654190"/>
            <a:ext cx="61916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Модуль нормального ускорения равен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60865"/>
              </p:ext>
            </p:extLst>
          </p:nvPr>
        </p:nvGraphicFramePr>
        <p:xfrm>
          <a:off x="3149568" y="3983120"/>
          <a:ext cx="2844865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" name="Equation" r:id="rId12" imgW="1206360" imgH="419040" progId="Equation.DSMT4">
                  <p:embed/>
                </p:oleObj>
              </mc:Choice>
              <mc:Fallback>
                <p:oleObj name="Equation" r:id="rId12" imgW="1206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49568" y="3983120"/>
                        <a:ext cx="2844865" cy="9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501968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Нормальное ускорение  направлено к центру кривизны траектории.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Тангенциальное и нормальное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8E3E1-84A5-4CD1-B28D-C8C70761B1F0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64504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Полное ускорение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тела есть геометрическая сумма тангенциальной и нормальной составляющих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40" y="1011390"/>
            <a:ext cx="2584928" cy="210939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77333"/>
              </p:ext>
            </p:extLst>
          </p:nvPr>
        </p:nvGraphicFramePr>
        <p:xfrm>
          <a:off x="1967491" y="1944206"/>
          <a:ext cx="2515458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4" imgW="1066680" imgH="393480" progId="Equation.DSMT4">
                  <p:embed/>
                </p:oleObj>
              </mc:Choice>
              <mc:Fallback>
                <p:oleObj name="Equation" r:id="rId4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7491" y="1944206"/>
                        <a:ext cx="2515458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136696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Итак,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тангенциальная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составляющая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ускорения характеризует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быстроту изменения скорости по модулю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(направлена по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касательной к траектории), 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нормальная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составляющая ускорения —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быстроту изменения скорости по направлению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(направлена к центру кривизны траектории).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854810"/>
            <a:ext cx="9144000" cy="928636"/>
            <a:chOff x="0" y="4854810"/>
            <a:chExt cx="9144000" cy="928636"/>
          </a:xfrm>
        </p:grpSpPr>
        <p:sp>
          <p:nvSpPr>
            <p:cNvPr id="10" name="Rectangle 9"/>
            <p:cNvSpPr/>
            <p:nvPr/>
          </p:nvSpPr>
          <p:spPr>
            <a:xfrm>
              <a:off x="0" y="4921672"/>
              <a:ext cx="91440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Векторы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взаимно перпендикулярны, так что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модуль ускорения 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материальной точки равен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455229"/>
                </p:ext>
              </p:extLst>
            </p:nvPr>
          </p:nvGraphicFramePr>
          <p:xfrm>
            <a:off x="1772842" y="4854810"/>
            <a:ext cx="389298" cy="53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4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72842" y="4854810"/>
                          <a:ext cx="389298" cy="539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8482367"/>
                </p:ext>
              </p:extLst>
            </p:nvPr>
          </p:nvGraphicFramePr>
          <p:xfrm>
            <a:off x="2680244" y="4854810"/>
            <a:ext cx="419243" cy="53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5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80244" y="4854810"/>
                          <a:ext cx="419243" cy="539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89895"/>
              </p:ext>
            </p:extLst>
          </p:nvPr>
        </p:nvGraphicFramePr>
        <p:xfrm>
          <a:off x="3578327" y="5783446"/>
          <a:ext cx="2528215" cy="65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10" imgW="1130040" imgH="291960" progId="Equation.DSMT4">
                  <p:embed/>
                </p:oleObj>
              </mc:Choice>
              <mc:Fallback>
                <p:oleObj name="Equation" r:id="rId10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8327" y="5783446"/>
                        <a:ext cx="2528215" cy="653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Тангенциальное и нормальное ускорения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2326B-240E-4E09-819C-C85316467FB9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78" y="925842"/>
            <a:ext cx="2778622" cy="19378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1098474"/>
            <a:ext cx="6365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поступательном движении тела траектории любых двух его точек совершенно идентичны: их можно полностью совместить путем параллельного переноса вдоль прямой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88355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Следовательно, в любой момент времени все точки тела имеют одинаковые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скорости и ускорения, а кинематическое рассмотрение поступательного движения абсолютно твердого тела сводится к изучению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движения любой из его точек.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41418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описания вращательного движения нельзя пользоваться такой моделью как материальная точка, здесь уместно говорить о системе материальных точек, из которых состоит твердое тело.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53872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Наиболее простой случай вращательного движения абсолютно твердого тела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- это вращение его относительно неподвижной оси.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395FC-C216-4F2E-AFF5-E91A8255AF4E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07" y="925324"/>
            <a:ext cx="2450193" cy="24863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910453"/>
            <a:ext cx="669380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вращательном движении абсолютно твердого тела все точки двигаются по окружностям, центры которых лежат на прямой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ОО’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называемой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осью вращения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2341920"/>
            <a:ext cx="66938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Точки тела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 т.д. двигаются по окружностям разного радиуса, т.е. их пути, равные длинам дуг соответствующих окружностей, различны, а, следовательно, и скорости  различны.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75784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Поэтому, линейными характеристиками нельзя описать вращательное движение, как это было сделано в поступательном движении.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85903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Рассмотрим, как ведут себя материальные точки твердого тела, лежащие в плоскости, перпендикулярной оси вращения.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777AB-271B-483C-93C3-EAFAAFC7C923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A83D7-9E2E-4265-B754-BF51FACAE07E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07233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Пусть некоторая точка движется по окружности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радиуса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10" y="1244045"/>
            <a:ext cx="2863890" cy="19121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7281"/>
            <a:ext cx="6280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 промежуток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она повернется относительно оси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ОО’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 угол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Элементарные (бесконечно малые) углы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поворота рассматривают как векторы.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2976184"/>
            <a:ext cx="9144000" cy="1446550"/>
            <a:chOff x="0" y="2800108"/>
            <a:chExt cx="9144000" cy="1446550"/>
          </a:xfrm>
        </p:grpSpPr>
        <p:sp>
          <p:nvSpPr>
            <p:cNvPr id="10" name="Rectangle 9"/>
            <p:cNvSpPr/>
            <p:nvPr/>
          </p:nvSpPr>
          <p:spPr>
            <a:xfrm>
              <a:off x="0" y="2800108"/>
              <a:ext cx="91440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Модуль вектора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равен углу поворота,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а его направление совпадает с направлением поступательного движения острия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винта, головка которого вращается в направлении движения точки по окружности,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т. е. подчиняется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правилу правого винта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099096"/>
                </p:ext>
              </p:extLst>
            </p:nvPr>
          </p:nvGraphicFramePr>
          <p:xfrm>
            <a:off x="2821817" y="2800108"/>
            <a:ext cx="490025" cy="435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4" imgW="228600" imgH="203040" progId="Equation.DSMT4">
                    <p:embed/>
                  </p:oleObj>
                </mc:Choice>
                <mc:Fallback>
                  <p:oleObj name="Equation" r:id="rId4" imgW="228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1817" y="2800108"/>
                          <a:ext cx="490025" cy="435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2"/>
          <p:cNvSpPr/>
          <p:nvPr/>
        </p:nvSpPr>
        <p:spPr>
          <a:xfrm>
            <a:off x="0" y="4427196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Векторы, направления которых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связываются с направлением вращения,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псевдовекторами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аксиальными векторами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Эти векторы не имеют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определенных точек приложения: они могут откладываться из любой точки оси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вращения.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01687-455A-4A67-A4C4-D065FD9378ED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7456-B377-4BDF-A1A9-536E796B75ED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вращательном движении  угол поворота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  (угловой путь) изменяется с течением времени.     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559717"/>
            <a:ext cx="9144000" cy="1107996"/>
            <a:chOff x="0" y="1512092"/>
            <a:chExt cx="9144000" cy="1107996"/>
          </a:xfrm>
        </p:grpSpPr>
        <p:sp>
          <p:nvSpPr>
            <p:cNvPr id="3" name="Rectangle 2"/>
            <p:cNvSpPr/>
            <p:nvPr/>
          </p:nvSpPr>
          <p:spPr>
            <a:xfrm>
              <a:off x="0" y="1512092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Быстроту изменения углового пути со временем характеризует векторная величина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называемая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угловой скоростью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численно равная первой производной угла поворота по времени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798819"/>
                </p:ext>
              </p:extLst>
            </p:nvPr>
          </p:nvGraphicFramePr>
          <p:xfrm>
            <a:off x="2878784" y="1802565"/>
            <a:ext cx="49410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2" name="Equation" r:id="rId3" imgW="190440" imgH="203040" progId="Equation.DSMT4">
                    <p:embed/>
                  </p:oleObj>
                </mc:Choice>
                <mc:Fallback>
                  <p:oleObj name="Equation" r:id="rId3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78784" y="1802565"/>
                          <a:ext cx="494108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78767"/>
              </p:ext>
            </p:extLst>
          </p:nvPr>
        </p:nvGraphicFramePr>
        <p:xfrm>
          <a:off x="1091811" y="2693403"/>
          <a:ext cx="2826528" cy="95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1811" y="2693403"/>
                        <a:ext cx="2826528" cy="952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3622921"/>
            <a:ext cx="6504039" cy="1228140"/>
            <a:chOff x="0" y="3683898"/>
            <a:chExt cx="6504039" cy="1228140"/>
          </a:xfrm>
        </p:grpSpPr>
        <p:sp>
          <p:nvSpPr>
            <p:cNvPr id="12" name="Rectangle 11"/>
            <p:cNvSpPr/>
            <p:nvPr/>
          </p:nvSpPr>
          <p:spPr>
            <a:xfrm>
              <a:off x="0" y="3743970"/>
              <a:ext cx="650403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направлен вдоль оси вращения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 правилу правого винта, т. е. так же, как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вектор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1321035"/>
                </p:ext>
              </p:extLst>
            </p:nvPr>
          </p:nvGraphicFramePr>
          <p:xfrm>
            <a:off x="1009516" y="4425292"/>
            <a:ext cx="607449" cy="486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4" name="Equation" r:id="rId7" imgW="253800" imgH="203040" progId="Equation.DSMT4">
                    <p:embed/>
                  </p:oleObj>
                </mc:Choice>
                <mc:Fallback>
                  <p:oleObj name="Equation" r:id="rId7" imgW="253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9516" y="4425292"/>
                          <a:ext cx="607449" cy="4867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255116"/>
                </p:ext>
              </p:extLst>
            </p:nvPr>
          </p:nvGraphicFramePr>
          <p:xfrm>
            <a:off x="1492553" y="3683898"/>
            <a:ext cx="419872" cy="489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5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2553" y="3683898"/>
                          <a:ext cx="419872" cy="4898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3684" y="2621893"/>
            <a:ext cx="2520316" cy="1682719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81811"/>
              </p:ext>
            </p:extLst>
          </p:nvPr>
        </p:nvGraphicFramePr>
        <p:xfrm>
          <a:off x="4494898" y="2817930"/>
          <a:ext cx="1662113" cy="7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Equation" r:id="rId12" imgW="838080" imgH="393480" progId="Equation.DSMT4">
                  <p:embed/>
                </p:oleObj>
              </mc:Choice>
              <mc:Fallback>
                <p:oleObj name="Equation" r:id="rId12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4898" y="2817930"/>
                        <a:ext cx="1662113" cy="7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485839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Вращение с постоянной угловой скоростью                      </a:t>
            </a: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равномерным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тогда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94449"/>
              </p:ext>
            </p:extLst>
          </p:nvPr>
        </p:nvGraphicFramePr>
        <p:xfrm>
          <a:off x="6288088" y="4787900"/>
          <a:ext cx="1768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Equation" r:id="rId14" imgW="799920" imgH="279360" progId="Equation.DSMT4">
                  <p:embed/>
                </p:oleObj>
              </mc:Choice>
              <mc:Fallback>
                <p:oleObj name="Equation" r:id="rId14" imgW="79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8088" y="4787900"/>
                        <a:ext cx="17684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47682"/>
              </p:ext>
            </p:extLst>
          </p:nvPr>
        </p:nvGraphicFramePr>
        <p:xfrm>
          <a:off x="4420345" y="5340577"/>
          <a:ext cx="1348101" cy="90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Equation" r:id="rId16" imgW="583920" imgH="393480" progId="Equation.DSMT4">
                  <p:embed/>
                </p:oleObj>
              </mc:Choice>
              <mc:Fallback>
                <p:oleObj name="Equation" r:id="rId16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20345" y="5340577"/>
                        <a:ext cx="1348101" cy="90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6018765"/>
            <a:ext cx="612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 угол поворота за время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AEE88-B440-46B4-8E63-48C62C0EF0D3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843E3-8D12-4A6A-960A-C8ADA7301867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945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Равномерное вращение можно характеризовать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периодом вращения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36963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 время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Δt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тело совершает один полный оборот, т. е. поворачивается на угол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радиан.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Значит,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59301"/>
              </p:ext>
            </p:extLst>
          </p:nvPr>
        </p:nvGraphicFramePr>
        <p:xfrm>
          <a:off x="2396084" y="2302247"/>
          <a:ext cx="1187470" cy="92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6084" y="2302247"/>
                        <a:ext cx="1187470" cy="92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73577"/>
              </p:ext>
            </p:extLst>
          </p:nvPr>
        </p:nvGraphicFramePr>
        <p:xfrm>
          <a:off x="5836130" y="2274024"/>
          <a:ext cx="1250470" cy="92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Equation" r:id="rId5" imgW="533160" imgH="393480" progId="Equation.DSMT4">
                  <p:embed/>
                </p:oleObj>
              </mc:Choice>
              <mc:Fallback>
                <p:oleObj name="Equation" r:id="rId5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6130" y="2274024"/>
                        <a:ext cx="1250470" cy="923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22195" y="2520378"/>
            <a:ext cx="122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19782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Число оборотов в единицу времени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частотой вращения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1673"/>
              </p:ext>
            </p:extLst>
          </p:nvPr>
        </p:nvGraphicFramePr>
        <p:xfrm>
          <a:off x="3771900" y="3690938"/>
          <a:ext cx="1600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7" imgW="799920" imgH="393480" progId="Equation.DSMT4">
                  <p:embed/>
                </p:oleObj>
              </mc:Choice>
              <mc:Fallback>
                <p:oleObj name="Equation" r:id="rId7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1900" y="3690938"/>
                        <a:ext cx="1600200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1" y="4476750"/>
            <a:ext cx="4322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откуда угловая скорость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10777"/>
              </p:ext>
            </p:extLst>
          </p:nvPr>
        </p:nvGraphicFramePr>
        <p:xfrm>
          <a:off x="3453526" y="4482513"/>
          <a:ext cx="1737339" cy="41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" name="Equation" r:id="rId9" imgW="736560" imgH="177480" progId="Equation.DSMT4">
                  <p:embed/>
                </p:oleObj>
              </mc:Choice>
              <mc:Fallback>
                <p:oleObj name="Equation" r:id="rId9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3526" y="4482513"/>
                        <a:ext cx="1737339" cy="419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4876811"/>
            <a:ext cx="9144000" cy="811798"/>
            <a:chOff x="0" y="4876811"/>
            <a:chExt cx="9144000" cy="811798"/>
          </a:xfrm>
        </p:grpSpPr>
        <p:sp>
          <p:nvSpPr>
            <p:cNvPr id="16" name="TextBox 15"/>
            <p:cNvSpPr txBox="1"/>
            <p:nvPr/>
          </p:nvSpPr>
          <p:spPr>
            <a:xfrm>
              <a:off x="0" y="4876811"/>
              <a:ext cx="9144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При равномерном вращении с угловой скоростью    и  начальным положением тела       угол поворота равен: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454068"/>
                </p:ext>
              </p:extLst>
            </p:nvPr>
          </p:nvGraphicFramePr>
          <p:xfrm>
            <a:off x="8115300" y="4958689"/>
            <a:ext cx="395285" cy="362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5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15300" y="4958689"/>
                          <a:ext cx="395285" cy="3623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465873"/>
                </p:ext>
              </p:extLst>
            </p:nvPr>
          </p:nvGraphicFramePr>
          <p:xfrm>
            <a:off x="3967811" y="5199659"/>
            <a:ext cx="48895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6" name="Equation" r:id="rId13" imgW="228600" imgH="228600" progId="Equation.DSMT4">
                    <p:embed/>
                  </p:oleObj>
                </mc:Choice>
                <mc:Fallback>
                  <p:oleObj name="Equation" r:id="rId1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67811" y="5199659"/>
                          <a:ext cx="488950" cy="488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78991"/>
              </p:ext>
            </p:extLst>
          </p:nvPr>
        </p:nvGraphicFramePr>
        <p:xfrm>
          <a:off x="109827" y="5630546"/>
          <a:ext cx="5579104" cy="10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Equation" r:id="rId15" imgW="2539800" imgH="495000" progId="Equation.DSMT4">
                  <p:embed/>
                </p:oleObj>
              </mc:Choice>
              <mc:Fallback>
                <p:oleObj name="Equation" r:id="rId15" imgW="2539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9827" y="5630546"/>
                        <a:ext cx="5579104" cy="108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19951"/>
              </p:ext>
            </p:extLst>
          </p:nvPr>
        </p:nvGraphicFramePr>
        <p:xfrm>
          <a:off x="5688931" y="5689636"/>
          <a:ext cx="3404234" cy="76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Equation" r:id="rId17" imgW="1130040" imgH="253800" progId="Equation.DSMT4">
                  <p:embed/>
                </p:oleObj>
              </mc:Choice>
              <mc:Fallback>
                <p:oleObj name="Equation" r:id="rId17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8931" y="5689636"/>
                        <a:ext cx="3404234" cy="76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0F440B-6405-4E71-850F-658628F020FE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A7E2B-EDDB-4AE2-9598-45DD2E2E3F68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925324"/>
            <a:ext cx="9144000" cy="1127850"/>
            <a:chOff x="0" y="1218396"/>
            <a:chExt cx="9144000" cy="1127850"/>
          </a:xfrm>
        </p:grpSpPr>
        <p:sp>
          <p:nvSpPr>
            <p:cNvPr id="2" name="TextBox 1"/>
            <p:cNvSpPr txBox="1"/>
            <p:nvPr/>
          </p:nvSpPr>
          <p:spPr>
            <a:xfrm>
              <a:off x="0" y="1238250"/>
              <a:ext cx="9144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Вектор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   может изменяться с течением времени как за счет изменения скорости вращения тела вокруг оси, так и за счет изменения направления вращения.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564714"/>
                </p:ext>
              </p:extLst>
            </p:nvPr>
          </p:nvGraphicFramePr>
          <p:xfrm>
            <a:off x="1589312" y="1218396"/>
            <a:ext cx="359350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3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89312" y="1218396"/>
                          <a:ext cx="359350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0" y="205317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Быстрота изменения угловой скорости характеризуется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угловым ускорением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644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Угловым ускорением называется векторная величина, равная первой производной угловой скорости по времени: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12605"/>
              </p:ext>
            </p:extLst>
          </p:nvPr>
        </p:nvGraphicFramePr>
        <p:xfrm>
          <a:off x="3242738" y="3549723"/>
          <a:ext cx="2658524" cy="89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2738" y="3549723"/>
                        <a:ext cx="2658524" cy="895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4424568"/>
            <a:ext cx="9144000" cy="1203394"/>
            <a:chOff x="0" y="4424568"/>
            <a:chExt cx="9144000" cy="1203394"/>
          </a:xfrm>
        </p:grpSpPr>
        <p:sp>
          <p:nvSpPr>
            <p:cNvPr id="13" name="Rectangle 12"/>
            <p:cNvSpPr/>
            <p:nvPr/>
          </p:nvSpPr>
          <p:spPr>
            <a:xfrm>
              <a:off x="0" y="4462624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 углового ускорения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направлен вдоль оси вращения в</a:t>
              </a: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направлении  вектора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при ускоренном вращении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противоположно вектору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- при замедленном вращении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49300" y="4424568"/>
              <a:ext cx="6094700" cy="1203394"/>
              <a:chOff x="3049300" y="4424568"/>
              <a:chExt cx="6094700" cy="1203394"/>
            </a:xfrm>
          </p:grpSpPr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3138614"/>
                  </p:ext>
                </p:extLst>
              </p:nvPr>
            </p:nvGraphicFramePr>
            <p:xfrm>
              <a:off x="4152382" y="4424568"/>
              <a:ext cx="362348" cy="461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5" name="Equation" r:id="rId7" imgW="139680" imgH="177480" progId="Equation.DSMT4">
                      <p:embed/>
                    </p:oleObj>
                  </mc:Choice>
                  <mc:Fallback>
                    <p:oleObj name="Equation" r:id="rId7" imgW="1396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52382" y="4424568"/>
                            <a:ext cx="362348" cy="4611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073326"/>
                  </p:ext>
                </p:extLst>
              </p:nvPr>
            </p:nvGraphicFramePr>
            <p:xfrm>
              <a:off x="3049300" y="4772160"/>
              <a:ext cx="395285" cy="461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6" name="Equation" r:id="rId9" imgW="152280" imgH="177480" progId="Equation.DSMT4">
                      <p:embed/>
                    </p:oleObj>
                  </mc:Choice>
                  <mc:Fallback>
                    <p:oleObj name="Equation" r:id="rId9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049300" y="4772160"/>
                            <a:ext cx="395285" cy="4611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026073"/>
                  </p:ext>
                </p:extLst>
              </p:nvPr>
            </p:nvGraphicFramePr>
            <p:xfrm>
              <a:off x="7237422" y="4772160"/>
              <a:ext cx="1187940" cy="544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7" name="Equation" r:id="rId11" imgW="609480" imgH="279360" progId="Equation.DSMT4">
                      <p:embed/>
                    </p:oleObj>
                  </mc:Choice>
                  <mc:Fallback>
                    <p:oleObj name="Equation" r:id="rId11" imgW="609480" imgH="279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237422" y="4772160"/>
                            <a:ext cx="1187940" cy="5444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0981109"/>
                  </p:ext>
                </p:extLst>
              </p:nvPr>
            </p:nvGraphicFramePr>
            <p:xfrm>
              <a:off x="3415300" y="5122945"/>
              <a:ext cx="390525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8" name="Equation" r:id="rId13" imgW="390713" imgH="447630" progId="Equation.DSMT4">
                      <p:embed/>
                    </p:oleObj>
                  </mc:Choice>
                  <mc:Fallback>
                    <p:oleObj name="Equation" r:id="rId13" imgW="390713" imgH="44763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415300" y="5122945"/>
                            <a:ext cx="390525" cy="447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2011178"/>
                  </p:ext>
                </p:extLst>
              </p:nvPr>
            </p:nvGraphicFramePr>
            <p:xfrm>
              <a:off x="7913687" y="5097737"/>
              <a:ext cx="1230313" cy="530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9" name="Equation" r:id="rId15" imgW="647640" imgH="279360" progId="Equation.DSMT4">
                      <p:embed/>
                    </p:oleObj>
                  </mc:Choice>
                  <mc:Fallback>
                    <p:oleObj name="Equation" r:id="rId15" imgW="647640" imgH="279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913687" y="5097737"/>
                            <a:ext cx="1230313" cy="530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" name="Rectangle 19"/>
          <p:cNvSpPr/>
          <p:nvPr/>
        </p:nvSpPr>
        <p:spPr>
          <a:xfrm>
            <a:off x="0" y="5626167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Единица углового ускорения в СИ - рад/с</a:t>
            </a:r>
            <a:r>
              <a:rPr lang="ru-RU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07C26E-6390-4D26-931B-1473A0E1CA36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F0F62-BED5-4DDE-9D91-C1ED44D5E7DF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918316"/>
            <a:ext cx="9144000" cy="769441"/>
            <a:chOff x="0" y="2828836"/>
            <a:chExt cx="9144000" cy="769441"/>
          </a:xfrm>
        </p:grpSpPr>
        <p:sp>
          <p:nvSpPr>
            <p:cNvPr id="2" name="Rectangle 1"/>
            <p:cNvSpPr/>
            <p:nvPr/>
          </p:nvSpPr>
          <p:spPr>
            <a:xfrm>
              <a:off x="0" y="2828836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При постоянном значении углового ускорения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тело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совершает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равнопеременное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вращательное движение.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4269453"/>
                </p:ext>
              </p:extLst>
            </p:nvPr>
          </p:nvGraphicFramePr>
          <p:xfrm>
            <a:off x="6971868" y="2832426"/>
            <a:ext cx="1333955" cy="38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0" name="Equation" r:id="rId3" imgW="622080" imgH="177480" progId="Equation.DSMT4">
                    <p:embed/>
                  </p:oleObj>
                </mc:Choice>
                <mc:Fallback>
                  <p:oleObj name="Equation" r:id="rId3" imgW="6220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71868" y="2832426"/>
                          <a:ext cx="1333955" cy="38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0" y="166467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равнопеременном вращении, зависимость угловой скорости от времени описывается уравнением: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61827"/>
              </p:ext>
            </p:extLst>
          </p:nvPr>
        </p:nvGraphicFramePr>
        <p:xfrm>
          <a:off x="339212" y="2410036"/>
          <a:ext cx="4999813" cy="95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5" imgW="2514600" imgH="482400" progId="Equation.DSMT4">
                  <p:embed/>
                </p:oleObj>
              </mc:Choice>
              <mc:Fallback>
                <p:oleObj name="Equation" r:id="rId5" imgW="2514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212" y="2410036"/>
                        <a:ext cx="4999813" cy="95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13629"/>
              </p:ext>
            </p:extLst>
          </p:nvPr>
        </p:nvGraphicFramePr>
        <p:xfrm>
          <a:off x="5500142" y="2487827"/>
          <a:ext cx="3143529" cy="6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7" imgW="1143000" imgH="253800" progId="Equation.DSMT4">
                  <p:embed/>
                </p:oleObj>
              </mc:Choice>
              <mc:Fallback>
                <p:oleObj name="Equation" r:id="rId7" imgW="1143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0142" y="2487827"/>
                        <a:ext cx="3143529" cy="6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3285931"/>
            <a:ext cx="5220929" cy="539028"/>
            <a:chOff x="0" y="3528780"/>
            <a:chExt cx="5220929" cy="539028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554361"/>
              <a:ext cx="5220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где           начальная угловая скорость.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084354"/>
                </p:ext>
              </p:extLst>
            </p:nvPr>
          </p:nvGraphicFramePr>
          <p:xfrm>
            <a:off x="613223" y="3528780"/>
            <a:ext cx="718703" cy="53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3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3223" y="3528780"/>
                          <a:ext cx="718703" cy="539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0" y="375360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Тогда угол поворота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18475"/>
              </p:ext>
            </p:extLst>
          </p:nvPr>
        </p:nvGraphicFramePr>
        <p:xfrm>
          <a:off x="1075858" y="4016327"/>
          <a:ext cx="6562987" cy="116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11" imgW="2781000" imgH="495000" progId="Equation.DSMT4">
                  <p:embed/>
                </p:oleObj>
              </mc:Choice>
              <mc:Fallback>
                <p:oleObj name="Equation" r:id="rId11" imgW="2781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5858" y="4016327"/>
                        <a:ext cx="6562987" cy="116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05456"/>
              </p:ext>
            </p:extLst>
          </p:nvPr>
        </p:nvGraphicFramePr>
        <p:xfrm>
          <a:off x="2839118" y="5046872"/>
          <a:ext cx="3369065" cy="10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39118" y="5046872"/>
                        <a:ext cx="3369065" cy="105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-1" y="5937250"/>
            <a:ext cx="5220929" cy="539750"/>
            <a:chOff x="0" y="3528725"/>
            <a:chExt cx="5220929" cy="539750"/>
          </a:xfrm>
        </p:grpSpPr>
        <p:sp>
          <p:nvSpPr>
            <p:cNvPr id="20" name="TextBox 19"/>
            <p:cNvSpPr txBox="1"/>
            <p:nvPr/>
          </p:nvSpPr>
          <p:spPr>
            <a:xfrm>
              <a:off x="0" y="3554361"/>
              <a:ext cx="5220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где           начальный угол поворота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796012"/>
                </p:ext>
              </p:extLst>
            </p:nvPr>
          </p:nvGraphicFramePr>
          <p:xfrm>
            <a:off x="627064" y="3528725"/>
            <a:ext cx="68897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6" name="Equation" r:id="rId15" imgW="291960" imgH="228600" progId="Equation.DSMT4">
                    <p:embed/>
                  </p:oleObj>
                </mc:Choice>
                <mc:Fallback>
                  <p:oleObj name="Equation" r:id="rId15" imgW="291960" imgH="22860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7064" y="3528725"/>
                          <a:ext cx="688975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BD7E795-50EB-48FB-9D30-815A393EDDE3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AE1D0-3E86-4A03-B04F-1A7D29689FA7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Угловые характеристики вращательного движения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24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кинематическими угловыми и линейными величинами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8750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Между угловыми величинами, характеризующими вращательное движение, и линейными параметрами, определяющими движение отдельных точек вращающегося тела, существует связь.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834057"/>
            <a:ext cx="9144000" cy="769441"/>
            <a:chOff x="0" y="3105835"/>
            <a:chExt cx="9144000" cy="769441"/>
          </a:xfrm>
        </p:grpSpPr>
        <p:sp>
          <p:nvSpPr>
            <p:cNvPr id="3" name="Rectangle 2"/>
            <p:cNvSpPr/>
            <p:nvPr/>
          </p:nvSpPr>
          <p:spPr>
            <a:xfrm>
              <a:off x="0" y="3105835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Отдельные точки вращающегося тела имеют различные линейные скорости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846842"/>
                </p:ext>
              </p:extLst>
            </p:nvPr>
          </p:nvGraphicFramePr>
          <p:xfrm>
            <a:off x="2704074" y="3397037"/>
            <a:ext cx="444079" cy="478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name="Equation" r:id="rId3" imgW="164880" imgH="177480" progId="Equation.DSMT4">
                    <p:embed/>
                  </p:oleObj>
                </mc:Choice>
                <mc:Fallback>
                  <p:oleObj name="Equation" r:id="rId3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04074" y="3397037"/>
                          <a:ext cx="444079" cy="4782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/>
          <p:nvPr/>
        </p:nvSpPr>
        <p:spPr>
          <a:xfrm>
            <a:off x="-1" y="3598552"/>
            <a:ext cx="67659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Вектор линейной скорости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непрерывно меняет свое направление, а величина скорости </a:t>
            </a:r>
            <a:r>
              <a:rPr lang="ro-RO" sz="2600" i="1" dirty="0">
                <a:latin typeface="Book Antiqua" panose="02040602050305030304" pitchFamily="18" charset="0"/>
                <a:cs typeface="Arial" panose="020B0604020202020204" pitchFamily="34" charset="0"/>
              </a:rPr>
              <a:t>v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зависит от скорости вращения тела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расстояния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рассматриваемой точки до оси вращения.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908" y="3598552"/>
            <a:ext cx="2304351" cy="2596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459396"/>
            <a:ext cx="6765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 промежуток времени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точка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проходит путь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8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ru-RU" sz="2800" i="1" dirty="0" err="1"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ABA55-8695-4291-9861-7BBECDB9068D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75" y="1316503"/>
            <a:ext cx="2874033" cy="222818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отсчета. Механические модели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9454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Любое тело движется или находится в покое относительно другого тела, которое называют телом отсчета.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0405"/>
            <a:ext cx="62109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дальнейшем состояние тела будем рассматривать относительно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системы отсчета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которая состоит из тела отсчета, системы координат, жестко связанной с ним, и прибора для определения времени (часы), неподвижного относительно тела отсчета.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63585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Механика для описания движения тел в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зависимости от условий конкретных задач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разные физические модели.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32486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Простейшей моделью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материальная точка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тело, обладающее массой,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размерами которого в данной задаче можно пренебречь.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4328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Понятие материальной точки — абстрактное, но его введение облегчает решение практических задач.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D31D8-A2F5-4144-AE0E-6AF5F36F66C8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24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кинематическими угловыми и линейными величинами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49" y="1519029"/>
            <a:ext cx="2304351" cy="25960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8351" y="1390604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то же время,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dφ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(центральный угол). С учетом этого получаем выражение, связывающее линейную и угловую скорости.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66519"/>
              </p:ext>
            </p:extLst>
          </p:nvPr>
        </p:nvGraphicFramePr>
        <p:xfrm>
          <a:off x="1098550" y="2417763"/>
          <a:ext cx="27447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" name="Equation" r:id="rId5" imgW="1155600" imgH="393480" progId="Equation.DSMT4">
                  <p:embed/>
                </p:oleObj>
              </mc:Choice>
              <mc:Fallback>
                <p:oleObj name="Equation" r:id="rId5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8550" y="2417763"/>
                        <a:ext cx="2744788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03773"/>
              </p:ext>
            </p:extLst>
          </p:nvPr>
        </p:nvGraphicFramePr>
        <p:xfrm>
          <a:off x="3984871" y="2612093"/>
          <a:ext cx="1645227" cy="50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7" imgW="583920" imgH="177480" progId="Equation.DSMT4">
                  <p:embed/>
                </p:oleObj>
              </mc:Choice>
              <mc:Fallback>
                <p:oleObj name="Equation" r:id="rId7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4871" y="2612093"/>
                        <a:ext cx="1645227" cy="50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-18351" y="3285754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векторной форме  последнее выражение имеет вид: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74272"/>
              </p:ext>
            </p:extLst>
          </p:nvPr>
        </p:nvGraphicFramePr>
        <p:xfrm>
          <a:off x="2899988" y="3824769"/>
          <a:ext cx="1635310" cy="62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9" imgW="736560" imgH="279360" progId="Equation.DSMT4">
                  <p:embed/>
                </p:oleObj>
              </mc:Choice>
              <mc:Fallback>
                <p:oleObj name="Equation" r:id="rId9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9988" y="3824769"/>
                        <a:ext cx="1635310" cy="62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551670D-DCD7-45A4-9CC9-7D25ACC35BBF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FB09D-8E49-4837-955D-588E0920BE9D}"/>
              </a:ext>
            </a:extLst>
          </p:cNvPr>
          <p:cNvGrpSpPr/>
          <p:nvPr/>
        </p:nvGrpSpPr>
        <p:grpSpPr>
          <a:xfrm>
            <a:off x="0" y="4334285"/>
            <a:ext cx="9144000" cy="3076548"/>
            <a:chOff x="0" y="4334285"/>
            <a:chExt cx="9144000" cy="3076548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334285"/>
              <a:ext cx="9144000" cy="3076548"/>
              <a:chOff x="0" y="4334285"/>
              <a:chExt cx="9144000" cy="307654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4334285"/>
                <a:ext cx="9144000" cy="3076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dirty="0"/>
                  <a:t>	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Направление вектора линейной скорости   совпадает с направлением</a:t>
                </a:r>
                <a:r>
                  <a:rPr lang="ro-RO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поступательного движения правого винта</a:t>
                </a:r>
                <a:r>
                  <a:rPr lang="ro-RO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его вращении от      к         При этом модуль векторного произведения, по определению, равен</a:t>
                </a:r>
                <a:endParaRPr lang="ru-RU" sz="22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o-RO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    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5602711"/>
                  </p:ext>
                </p:extLst>
              </p:nvPr>
            </p:nvGraphicFramePr>
            <p:xfrm>
              <a:off x="3390900" y="5776913"/>
              <a:ext cx="1987550" cy="779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6" name="Equation" r:id="rId11" imgW="939600" imgH="368280" progId="Equation.DSMT4">
                      <p:embed/>
                    </p:oleObj>
                  </mc:Choice>
                  <mc:Fallback>
                    <p:oleObj name="Equation" r:id="rId11" imgW="939600" imgH="368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90900" y="5776913"/>
                            <a:ext cx="1987550" cy="779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9776095"/>
                  </p:ext>
                </p:extLst>
              </p:nvPr>
            </p:nvGraphicFramePr>
            <p:xfrm>
              <a:off x="1810553" y="5405990"/>
              <a:ext cx="395285" cy="461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7" name="Equation" r:id="rId13" imgW="152280" imgH="177480" progId="Equation.DSMT4">
                      <p:embed/>
                    </p:oleObj>
                  </mc:Choice>
                  <mc:Fallback>
                    <p:oleObj name="Equation" r:id="rId13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10553" y="5405990"/>
                            <a:ext cx="395285" cy="4611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2490986"/>
                  </p:ext>
                </p:extLst>
              </p:nvPr>
            </p:nvGraphicFramePr>
            <p:xfrm>
              <a:off x="2598745" y="5294593"/>
              <a:ext cx="461167" cy="5599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8" name="Equation" r:id="rId15" imgW="177480" imgH="215640" progId="Equation.DSMT4">
                      <p:embed/>
                    </p:oleObj>
                  </mc:Choice>
                  <mc:Fallback>
                    <p:oleObj name="Equation" r:id="rId15" imgW="17748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598745" y="5294593"/>
                            <a:ext cx="461167" cy="55998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" name="Object 9">
              <a:extLst>
                <a:ext uri="{FF2B5EF4-FFF2-40B4-BE49-F238E27FC236}">
                  <a16:creationId xmlns:a16="http://schemas.microsoft.com/office/drawing/2014/main" id="{C09C5D09-FCBD-4587-8D3D-648D5790DF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821536"/>
                </p:ext>
              </p:extLst>
            </p:nvPr>
          </p:nvGraphicFramePr>
          <p:xfrm>
            <a:off x="6787139" y="4470656"/>
            <a:ext cx="299461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9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24" name="Object 9">
                          <a:extLst>
                            <a:ext uri="{FF2B5EF4-FFF2-40B4-BE49-F238E27FC236}">
                              <a16:creationId xmlns:a16="http://schemas.microsoft.com/office/drawing/2014/main" id="{44FD2C5F-EBAD-4DA5-93D9-35A48361870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87139" y="4470656"/>
                          <a:ext cx="299461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2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24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кинематическими угловыми и линейными величинами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71600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Продифференцировав линейную скорость </a:t>
            </a:r>
            <a:r>
              <a:rPr lang="ro-RO" sz="2600" i="1" dirty="0">
                <a:latin typeface="Book Antiqua" panose="02040602050305030304" pitchFamily="18" charset="0"/>
                <a:cs typeface="Arial" panose="020B0604020202020204" pitchFamily="34" charset="0"/>
              </a:rPr>
              <a:t>v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времени, получим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выражение для тангенциального ускорения и его связи с угловым ускорением</a:t>
            </a:r>
            <a:endParaRPr lang="en-US" sz="2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99455"/>
              </p:ext>
            </p:extLst>
          </p:nvPr>
        </p:nvGraphicFramePr>
        <p:xfrm>
          <a:off x="3115595" y="2190358"/>
          <a:ext cx="2912810" cy="78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5595" y="2190358"/>
                        <a:ext cx="2912810" cy="78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0140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Нормальное ускорение точек вращающегося тела равно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7031"/>
              </p:ext>
            </p:extLst>
          </p:nvPr>
        </p:nvGraphicFramePr>
        <p:xfrm>
          <a:off x="3352286" y="3376920"/>
          <a:ext cx="2439428" cy="99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Equation" r:id="rId5" imgW="1028520" imgH="419040" progId="Equation.DSMT4">
                  <p:embed/>
                </p:oleObj>
              </mc:Choice>
              <mc:Fallback>
                <p:oleObj name="Equation" r:id="rId5" imgW="1028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286" y="3376920"/>
                        <a:ext cx="2439428" cy="993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4320502"/>
            <a:ext cx="9144000" cy="1920386"/>
            <a:chOff x="0" y="4468776"/>
            <a:chExt cx="9144000" cy="1920386"/>
          </a:xfrm>
        </p:grpSpPr>
        <p:sp>
          <p:nvSpPr>
            <p:cNvPr id="11" name="TextBox 10"/>
            <p:cNvSpPr txBox="1"/>
            <p:nvPr/>
          </p:nvSpPr>
          <p:spPr>
            <a:xfrm>
              <a:off x="0" y="4542503"/>
              <a:ext cx="91440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Таким образом, линейная скорость  нормальное  и тангенциальное ускорения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растут линейно с увеличением расстояния от точки до оси вращения, а все угловые характеристики: угол поворота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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, угловая скорость 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,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угловое ускорение 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одинаковы для всех точек твердого тела.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143751"/>
                </p:ext>
              </p:extLst>
            </p:nvPr>
          </p:nvGraphicFramePr>
          <p:xfrm>
            <a:off x="6028405" y="4542503"/>
            <a:ext cx="427037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8405" y="4542503"/>
                          <a:ext cx="427037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25693"/>
                </p:ext>
              </p:extLst>
            </p:nvPr>
          </p:nvGraphicFramePr>
          <p:xfrm>
            <a:off x="8352159" y="4468776"/>
            <a:ext cx="461167" cy="592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3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352159" y="4468776"/>
                          <a:ext cx="461167" cy="592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825283"/>
                </p:ext>
              </p:extLst>
            </p:nvPr>
          </p:nvGraphicFramePr>
          <p:xfrm>
            <a:off x="3892794" y="4836436"/>
            <a:ext cx="389298" cy="53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4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92794" y="4836436"/>
                          <a:ext cx="389298" cy="539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439418"/>
                </p:ext>
              </p:extLst>
            </p:nvPr>
          </p:nvGraphicFramePr>
          <p:xfrm>
            <a:off x="7503420" y="5583819"/>
            <a:ext cx="359350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5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503420" y="5583819"/>
                          <a:ext cx="359350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6882762"/>
                </p:ext>
              </p:extLst>
            </p:nvPr>
          </p:nvGraphicFramePr>
          <p:xfrm>
            <a:off x="1617311" y="5927995"/>
            <a:ext cx="362348" cy="46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6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17311" y="5927995"/>
                          <a:ext cx="362348" cy="46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FEC398-3D2E-435F-97B8-50B15B181231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24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кинематическими угловыми и линейными величинами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8750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Поступательное и вращательное движения твердого тела являются простейшими типами его движения. В общем случае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твердое тело может двигаться весьма сложным образом.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51141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Однако,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теоретической механике доказывается, что любое сложное движение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твердого тела можно представить как комбинацию поступательного 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вращательного движений.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F64A-5808-46FE-9E50-191069486CDE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E4E73-3D83-42DC-87C8-6F47BE4E6BA8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32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Произвольное макроскопическое тело или систему тел можно мысленно разбить на малые взаимодействующие между собой части, каждая из которых рассматривается как материальная точка.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969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Тогда изучение движения произвольной системы тел сводится к изучению системы материальных точек.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5913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Под воздействием тел друг на друга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тела могут деформироваться, т. е. изменять свою форму и размеры. Поэтому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механике вводится еще одна модель —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абсолютно твердое тело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2351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Абсолютно твердым называется тело, которое ни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каких условиях не деформируется и расстояние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между двумя любыми точками (или точнее между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двумя частицами) этого тела остается неизменным.</a:t>
            </a:r>
            <a:endParaRPr lang="ru-RU" sz="2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отсчета. Механические модели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27006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Однако, в природе не существует абсолютно недеформируемых тел. Модель абсолютно твердого тела используется, когда деформацией можно пренебречь в условиях данной задачи.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EA942-8C13-48DA-8E61-5AB685C17119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Траектория. Перемещение. Кинематические законы движения.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8109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Любое движение твердого ела можно представить как комбинацию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вращательного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движений.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64431"/>
            <a:ext cx="65184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движение, при котором любая прямая, жестко связанная с движущимся телом, остается параллельной своему первоначальному положению.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81" y="1663987"/>
            <a:ext cx="2581275" cy="1800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254951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Вращательное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движение, при котором все точки тела движутся по окружностям, центры которых лежат на одной прямой, называемой осью вращения.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A4952-335D-407B-B7BF-AAA8DEE853FD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23DBE-EA5A-48F5-8047-349AA0EE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013" y="3408796"/>
            <a:ext cx="1978987" cy="29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5225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движение материальной точки относительно системы отсчета (тело отсчета находится в начале декартовой прямоугольной системы координат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2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декартовой</a:t>
            </a:r>
            <a:r>
              <a:rPr lang="ru-RU" sz="22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обычно называют прямоугольную систему координат с одинаковыми масштабами по осям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608883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Геометрическое место последовательных положений материальной точки при ее движении представляет собой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траекторию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материальной точки.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088993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формы траектории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движение может быть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прямолинейным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криволинейным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594" y="4855459"/>
            <a:ext cx="9089406" cy="1569660"/>
            <a:chOff x="0" y="3942138"/>
            <a:chExt cx="9089406" cy="1569660"/>
          </a:xfrm>
        </p:grpSpPr>
        <p:sp>
          <p:nvSpPr>
            <p:cNvPr id="10" name="Rectangle 9"/>
            <p:cNvSpPr/>
            <p:nvPr/>
          </p:nvSpPr>
          <p:spPr>
            <a:xfrm>
              <a:off x="0" y="3942138"/>
              <a:ext cx="908940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декартовой системе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координат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положение точки А в данный момент времени по отношению к этой системе характеризуется тремя координатами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х</a:t>
              </a:r>
              <a:r>
                <a:rPr lang="ro-RO" sz="2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</a:t>
              </a:r>
              <a:r>
                <a:rPr lang="ro-RO" sz="2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 </a:t>
              </a:r>
              <a:r>
                <a: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o-RO" sz="2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или радиусом-вектором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проведенным из начала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системы координат в данную точку.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051990"/>
                </p:ext>
              </p:extLst>
            </p:nvPr>
          </p:nvGraphicFramePr>
          <p:xfrm>
            <a:off x="7272338" y="4540250"/>
            <a:ext cx="538162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72338" y="4540250"/>
                          <a:ext cx="538162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69" y="2836159"/>
            <a:ext cx="1918716" cy="2019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3F271C-2545-45C8-B52D-086837A5A0CF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8258D-11A4-4648-8C1F-490CD6637B4E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Траектория. Перемещение. Кинематические законы движения.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424A29-3560-43C4-A594-DC9B6F2B172B}"/>
              </a:ext>
            </a:extLst>
          </p:cNvPr>
          <p:cNvGrpSpPr/>
          <p:nvPr/>
        </p:nvGrpSpPr>
        <p:grpSpPr>
          <a:xfrm>
            <a:off x="-9964" y="1749551"/>
            <a:ext cx="7086600" cy="1225906"/>
            <a:chOff x="-9964" y="1749551"/>
            <a:chExt cx="7086600" cy="1225906"/>
          </a:xfrm>
        </p:grpSpPr>
        <p:sp>
          <p:nvSpPr>
            <p:cNvPr id="3" name="Rectangle 2"/>
            <p:cNvSpPr/>
            <p:nvPr/>
          </p:nvSpPr>
          <p:spPr>
            <a:xfrm>
              <a:off x="-9964" y="1778162"/>
              <a:ext cx="70866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Если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—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единичные векторы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орты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) осей прямоугольной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декартовой системы координат, то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481197"/>
                </p:ext>
              </p:extLst>
            </p:nvPr>
          </p:nvGraphicFramePr>
          <p:xfrm>
            <a:off x="1263557" y="1749551"/>
            <a:ext cx="599315" cy="469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0" name="Equation" r:id="rId3" imgW="291960" imgH="228600" progId="Equation.DSMT4">
                    <p:embed/>
                  </p:oleObj>
                </mc:Choice>
                <mc:Fallback>
                  <p:oleObj name="Equation" r:id="rId3" imgW="291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3557" y="1749551"/>
                          <a:ext cx="599315" cy="4690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248995"/>
                </p:ext>
              </p:extLst>
            </p:nvPr>
          </p:nvGraphicFramePr>
          <p:xfrm>
            <a:off x="2442380" y="1749551"/>
            <a:ext cx="299461" cy="462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" name="Equation" r:id="rId5" imgW="139680" imgH="215640" progId="Equation.DSMT4">
                    <p:embed/>
                  </p:oleObj>
                </mc:Choice>
                <mc:Fallback>
                  <p:oleObj name="Equation" r:id="rId5" imgW="1396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42380" y="1749551"/>
                          <a:ext cx="299461" cy="462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452227"/>
                </p:ext>
              </p:extLst>
            </p:nvPr>
          </p:nvGraphicFramePr>
          <p:xfrm>
            <a:off x="1882220" y="2349586"/>
            <a:ext cx="3326993" cy="625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2" name="Equation" r:id="rId7" imgW="1282680" imgH="241200" progId="Equation.DSMT4">
                    <p:embed/>
                  </p:oleObj>
                </mc:Choice>
                <mc:Fallback>
                  <p:oleObj name="Equation" r:id="rId7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82220" y="2349586"/>
                          <a:ext cx="3326993" cy="6258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105EE-E8FE-4496-8682-0BFA28B5FEFB}"/>
              </a:ext>
            </a:extLst>
          </p:cNvPr>
          <p:cNvGrpSpPr/>
          <p:nvPr/>
        </p:nvGrpSpPr>
        <p:grpSpPr>
          <a:xfrm>
            <a:off x="0" y="2901426"/>
            <a:ext cx="7086600" cy="1167967"/>
            <a:chOff x="-9964" y="2667507"/>
            <a:chExt cx="7086600" cy="1167967"/>
          </a:xfrm>
        </p:grpSpPr>
        <p:sp>
          <p:nvSpPr>
            <p:cNvPr id="12" name="Rectangle 11"/>
            <p:cNvSpPr/>
            <p:nvPr/>
          </p:nvSpPr>
          <p:spPr>
            <a:xfrm>
              <a:off x="-9964" y="2727478"/>
              <a:ext cx="70866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Векторы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и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- это составляющие (компоненты) радиуса-вектора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вдоль соответствующих осей координат.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653000"/>
                </p:ext>
              </p:extLst>
            </p:nvPr>
          </p:nvGraphicFramePr>
          <p:xfrm>
            <a:off x="1755089" y="2667507"/>
            <a:ext cx="1361179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3" name="Equation" r:id="rId9" imgW="634680" imgH="228600" progId="Equation.DSMT4">
                    <p:embed/>
                  </p:oleObj>
                </mc:Choice>
                <mc:Fallback>
                  <p:oleObj name="Equation" r:id="rId9" imgW="634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5089" y="2667507"/>
                          <a:ext cx="1361179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14525"/>
                </p:ext>
              </p:extLst>
            </p:nvPr>
          </p:nvGraphicFramePr>
          <p:xfrm>
            <a:off x="3445892" y="2682732"/>
            <a:ext cx="598918" cy="462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4" name="Equation" r:id="rId11" imgW="279360" imgH="215640" progId="Equation.DSMT4">
                    <p:embed/>
                  </p:oleObj>
                </mc:Choice>
                <mc:Fallback>
                  <p:oleObj name="Equation" r:id="rId11" imgW="27936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45892" y="2682732"/>
                          <a:ext cx="598918" cy="462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198217"/>
                </p:ext>
              </p:extLst>
            </p:nvPr>
          </p:nvGraphicFramePr>
          <p:xfrm>
            <a:off x="5190687" y="3033050"/>
            <a:ext cx="3619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" name="Equation" r:id="rId13" imgW="126720" imgH="164880" progId="Equation.DSMT4">
                    <p:embed/>
                  </p:oleObj>
                </mc:Choice>
                <mc:Fallback>
                  <p:oleObj name="Equation" r:id="rId13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90687" y="3033050"/>
                          <a:ext cx="36195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054C77-95F2-4105-A848-BB15F5F42DBD}"/>
              </a:ext>
            </a:extLst>
          </p:cNvPr>
          <p:cNvGrpSpPr/>
          <p:nvPr/>
        </p:nvGrpSpPr>
        <p:grpSpPr>
          <a:xfrm>
            <a:off x="-4982" y="3905296"/>
            <a:ext cx="9144000" cy="1292662"/>
            <a:chOff x="-4982" y="3905296"/>
            <a:chExt cx="9144000" cy="1292662"/>
          </a:xfrm>
        </p:grpSpPr>
        <p:grpSp>
          <p:nvGrpSpPr>
            <p:cNvPr id="20" name="Group 19"/>
            <p:cNvGrpSpPr/>
            <p:nvPr/>
          </p:nvGrpSpPr>
          <p:grpSpPr>
            <a:xfrm>
              <a:off x="-4982" y="3905296"/>
              <a:ext cx="9144000" cy="1292662"/>
              <a:chOff x="0" y="3204420"/>
              <a:chExt cx="9144000" cy="1292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3204420"/>
                <a:ext cx="9144000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При движении материальной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точки из положения </a:t>
                </a:r>
                <a:r>
                  <a:rPr lang="ru-RU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в положение </a:t>
                </a:r>
                <a:r>
                  <a:rPr lang="ru-RU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ее координаты </a:t>
                </a:r>
                <a:r>
                  <a:rPr lang="ru-RU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х, у, z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и радиус-вектор         изменяются с течением времени </a:t>
                </a:r>
                <a:r>
                  <a:rPr lang="ru-RU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bject 16"/>
              <p:cNvSpPr txBox="1"/>
              <p:nvPr/>
            </p:nvSpPr>
            <p:spPr>
              <a:xfrm>
                <a:off x="6292850" y="3525838"/>
                <a:ext cx="361950" cy="6508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endParaRPr lang="ru-RU" dirty="0"/>
              </a:p>
            </p:txBody>
          </p:sp>
        </p:grpSp>
        <p:graphicFrame>
          <p:nvGraphicFramePr>
            <p:cNvPr id="27" name="Object 14">
              <a:extLst>
                <a:ext uri="{FF2B5EF4-FFF2-40B4-BE49-F238E27FC236}">
                  <a16:creationId xmlns:a16="http://schemas.microsoft.com/office/drawing/2014/main" id="{5332316F-D1C4-4D2B-A40E-63370F7E1C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03272"/>
                </p:ext>
              </p:extLst>
            </p:nvPr>
          </p:nvGraphicFramePr>
          <p:xfrm>
            <a:off x="6276939" y="4342874"/>
            <a:ext cx="3619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76939" y="4342874"/>
                          <a:ext cx="36195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0" y="5028067"/>
            <a:ext cx="9144000" cy="1515100"/>
            <a:chOff x="0" y="4370758"/>
            <a:chExt cx="9144000" cy="1515100"/>
          </a:xfrm>
        </p:grpSpPr>
        <p:sp>
          <p:nvSpPr>
            <p:cNvPr id="19" name="Rectangle 18"/>
            <p:cNvSpPr/>
            <p:nvPr/>
          </p:nvSpPr>
          <p:spPr>
            <a:xfrm>
              <a:off x="0" y="4370758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Поэтому для записи закона движения материальной точки необходимо указать либо вид функциональной зависимости трех ее координат от времени: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45643"/>
                </p:ext>
              </p:extLst>
            </p:nvPr>
          </p:nvGraphicFramePr>
          <p:xfrm>
            <a:off x="1583380" y="5406722"/>
            <a:ext cx="2605296" cy="47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7" name="Equation" r:id="rId16" imgW="1104840" imgH="203040" progId="Equation.DSMT4">
                    <p:embed/>
                  </p:oleObj>
                </mc:Choice>
                <mc:Fallback>
                  <p:oleObj name="Equation" r:id="rId16" imgW="1104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83380" y="5406722"/>
                          <a:ext cx="2605296" cy="479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366138" y="5425475"/>
              <a:ext cx="471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730917"/>
                </p:ext>
              </p:extLst>
            </p:nvPr>
          </p:nvGraphicFramePr>
          <p:xfrm>
            <a:off x="4837471" y="5401350"/>
            <a:ext cx="1257730" cy="47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" name="Equation" r:id="rId18" imgW="533160" imgH="203040" progId="Equation.DSMT4">
                    <p:embed/>
                  </p:oleObj>
                </mc:Choice>
                <mc:Fallback>
                  <p:oleObj name="Equation" r:id="rId18" imgW="533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37471" y="5401350"/>
                          <a:ext cx="1257730" cy="479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31" y="1606953"/>
            <a:ext cx="1918716" cy="2019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A780A0-E5E5-4B65-A770-5D0E26E48E33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04BCBF-790E-48FF-BD8C-BBF0FF5B8CDA}"/>
              </a:ext>
            </a:extLst>
          </p:cNvPr>
          <p:cNvSpPr/>
          <p:nvPr/>
        </p:nvSpPr>
        <p:spPr>
          <a:xfrm>
            <a:off x="-9964" y="84998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Число независимых координат, полностью определяющих положение точки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пространстве,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числом степеней свободы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64A434-0B90-46F4-9E0C-80271C1930AD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Траектория. Перемещение. Кинематические законы движения.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324"/>
            <a:ext cx="708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либо зависимость от времени радиуса-вектора этой точки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8805"/>
              </p:ext>
            </p:extLst>
          </p:nvPr>
        </p:nvGraphicFramePr>
        <p:xfrm>
          <a:off x="2899461" y="1347281"/>
          <a:ext cx="1287678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9461" y="1347281"/>
                        <a:ext cx="1287678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9342" y="1790673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Три скалярных уравнения или эквивалентное им одно векторное уравнение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кинематическими уравнениями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движения материальной точки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1741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рассмотрении движения, отсчет времени начнем с момента, когда материальная точка находилась в положении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5180683"/>
            <a:ext cx="9144000" cy="1295650"/>
            <a:chOff x="0" y="5180683"/>
            <a:chExt cx="9144000" cy="1295650"/>
          </a:xfrm>
        </p:grpSpPr>
        <p:sp>
          <p:nvSpPr>
            <p:cNvPr id="13" name="Rectangle 12"/>
            <p:cNvSpPr/>
            <p:nvPr/>
          </p:nvSpPr>
          <p:spPr>
            <a:xfrm>
              <a:off x="0" y="5180683"/>
              <a:ext cx="91440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Длина участка траектории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АВ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пройденного материальной точкой с момента начала отсчета времени, называется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длиной пути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ro-RO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и является скалярной функцией времени: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87779"/>
                </p:ext>
              </p:extLst>
            </p:nvPr>
          </p:nvGraphicFramePr>
          <p:xfrm>
            <a:off x="6869481" y="5950303"/>
            <a:ext cx="1630693" cy="526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Equation" r:id="rId5" imgW="787320" imgH="253800" progId="Equation.DSMT4">
                    <p:embed/>
                  </p:oleObj>
                </mc:Choice>
                <mc:Fallback>
                  <p:oleObj name="Equation" r:id="rId5" imgW="787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69481" y="5950303"/>
                          <a:ext cx="1630693" cy="5260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42" y="1128257"/>
            <a:ext cx="1918716" cy="2019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37861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Исключая неизвестное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скалярных уравнениях, получим уравнение траектории движения материальной точки.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2F038-FE53-47F4-BB57-AF6BE4CEC9A6}"/>
              </a:ext>
            </a:extLst>
          </p:cNvPr>
          <p:cNvSpPr txBox="1"/>
          <p:nvPr/>
        </p:nvSpPr>
        <p:spPr>
          <a:xfrm>
            <a:off x="0" y="17876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DC50C-6169-4139-8457-0C218D453A46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Траектория. Перемещение. Кинематические законы движения.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6492240"/>
            <a:ext cx="9144000" cy="365760"/>
          </a:xfrm>
          <a:prstGeom prst="snip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6333"/>
            <a:ext cx="2057400" cy="365125"/>
          </a:xfrm>
        </p:spPr>
        <p:txBody>
          <a:bodyPr/>
          <a:lstStyle/>
          <a:p>
            <a:fld id="{BA4DB063-859B-4B01-8927-443F6FCB1A63}" type="slidenum">
              <a:rPr lang="en-US" sz="2000" b="1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36288"/>
            <a:ext cx="7086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Вектор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проведенный из начального положения движущейся точки в положение ее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данный момент времени (приращение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радиуса-вектора точки за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рассматриваемый промежуток времени),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перемещением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42" y="951277"/>
            <a:ext cx="1918716" cy="201930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99946"/>
              </p:ext>
            </p:extLst>
          </p:nvPr>
        </p:nvGraphicFramePr>
        <p:xfrm>
          <a:off x="1674813" y="1116013"/>
          <a:ext cx="15827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4813" y="1116013"/>
                        <a:ext cx="158273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0" y="2942243"/>
            <a:ext cx="9144000" cy="1107996"/>
            <a:chOff x="0" y="2942243"/>
            <a:chExt cx="9144000" cy="1107996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2942243"/>
              <a:ext cx="9144000" cy="1107996"/>
              <a:chOff x="0" y="2942243"/>
              <a:chExt cx="9144000" cy="11079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2942243"/>
                <a:ext cx="914400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o-RO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прямолинейном движении вектор</a:t>
                </a:r>
                <a:r>
                  <a:rPr lang="ro-RO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перемещения совпадает с соответствующим участком траектории и модуль перемещения </a:t>
                </a:r>
                <a:endParaRPr lang="ro-RO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равен пройденному пути 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5464868"/>
                  </p:ext>
                </p:extLst>
              </p:nvPr>
            </p:nvGraphicFramePr>
            <p:xfrm>
              <a:off x="8502962" y="3241804"/>
              <a:ext cx="571696" cy="544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" name="Equation" r:id="rId6" imgW="266400" imgH="253800" progId="Equation.DSMT4">
                      <p:embed/>
                    </p:oleObj>
                  </mc:Choice>
                  <mc:Fallback>
                    <p:oleObj name="Equation" r:id="rId6" imgW="2664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502962" y="3241804"/>
                            <a:ext cx="571696" cy="5444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644165"/>
                </p:ext>
              </p:extLst>
            </p:nvPr>
          </p:nvGraphicFramePr>
          <p:xfrm>
            <a:off x="3390531" y="3649492"/>
            <a:ext cx="544471" cy="38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" name="Equation" r:id="rId8" imgW="253800" imgH="177480" progId="Equation.DSMT4">
                    <p:embed/>
                  </p:oleObj>
                </mc:Choice>
                <mc:Fallback>
                  <p:oleObj name="Equation" r:id="rId8" imgW="2538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90531" y="3649492"/>
                          <a:ext cx="544471" cy="38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84B8BA-B211-4AA5-B846-79608624B994}"/>
              </a:ext>
            </a:extLst>
          </p:cNvPr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твердого тела</a:t>
            </a:r>
            <a:endParaRPr 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EFB3E-31F6-4191-8733-629ED679EC8E}"/>
              </a:ext>
            </a:extLst>
          </p:cNvPr>
          <p:cNvSpPr txBox="1"/>
          <p:nvPr/>
        </p:nvSpPr>
        <p:spPr>
          <a:xfrm>
            <a:off x="0" y="4328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Траектория. Перемещение. Кинематические законы движения.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2806</Words>
  <Application>Microsoft Office PowerPoint</Application>
  <PresentationFormat>On-screen Show (4:3)</PresentationFormat>
  <Paragraphs>244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Book Antiqua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Pîrțac Constantin</cp:lastModifiedBy>
  <cp:revision>172</cp:revision>
  <cp:lastPrinted>2020-10-02T10:43:26Z</cp:lastPrinted>
  <dcterms:created xsi:type="dcterms:W3CDTF">2020-08-24T09:30:42Z</dcterms:created>
  <dcterms:modified xsi:type="dcterms:W3CDTF">2020-11-05T09:51:26Z</dcterms:modified>
</cp:coreProperties>
</file>