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7.wmf"/><Relationship Id="rId5" Type="http://schemas.openxmlformats.org/officeDocument/2006/relationships/image" Target="../media/image3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95.wmf"/><Relationship Id="rId1" Type="http://schemas.openxmlformats.org/officeDocument/2006/relationships/image" Target="../media/image117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38.wmf"/><Relationship Id="rId1" Type="http://schemas.openxmlformats.org/officeDocument/2006/relationships/image" Target="../media/image149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image" Target="../media/image39.emf"/><Relationship Id="rId21" Type="http://schemas.openxmlformats.org/officeDocument/2006/relationships/oleObject" Target="../embeddings/oleObject31.bin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6.wmf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8.wmf"/><Relationship Id="rId3" Type="http://schemas.openxmlformats.org/officeDocument/2006/relationships/image" Target="../media/image49.emf"/><Relationship Id="rId7" Type="http://schemas.openxmlformats.org/officeDocument/2006/relationships/image" Target="../media/image45.wmf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3" Type="http://schemas.openxmlformats.org/officeDocument/2006/relationships/image" Target="../media/image60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61.gi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8.wmf"/><Relationship Id="rId3" Type="http://schemas.openxmlformats.org/officeDocument/2006/relationships/image" Target="../media/image71.png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9.wmf"/><Relationship Id="rId3" Type="http://schemas.openxmlformats.org/officeDocument/2006/relationships/image" Target="../media/image82.emf"/><Relationship Id="rId21" Type="http://schemas.openxmlformats.org/officeDocument/2006/relationships/oleObject" Target="../embeddings/oleObject71.bin"/><Relationship Id="rId7" Type="http://schemas.openxmlformats.org/officeDocument/2006/relationships/image" Target="../media/image74.wmf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6.bin"/><Relationship Id="rId5" Type="http://schemas.openxmlformats.org/officeDocument/2006/relationships/image" Target="../media/image73.wmf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0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90.wmf"/><Relationship Id="rId3" Type="http://schemas.openxmlformats.org/officeDocument/2006/relationships/image" Target="../media/image93.png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100.wmf"/><Relationship Id="rId3" Type="http://schemas.openxmlformats.org/officeDocument/2006/relationships/image" Target="../media/image102.png"/><Relationship Id="rId7" Type="http://schemas.openxmlformats.org/officeDocument/2006/relationships/image" Target="../media/image95.wmf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4.bin"/><Relationship Id="rId5" Type="http://schemas.openxmlformats.org/officeDocument/2006/relationships/image" Target="../media/image94.wmf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88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96.bin"/><Relationship Id="rId3" Type="http://schemas.openxmlformats.org/officeDocument/2006/relationships/oleObject" Target="../embeddings/oleObject89.bin"/><Relationship Id="rId21" Type="http://schemas.openxmlformats.org/officeDocument/2006/relationships/image" Target="../media/image112.w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image" Target="../media/image107.wmf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111.wmf"/><Relationship Id="rId4" Type="http://schemas.openxmlformats.org/officeDocument/2006/relationships/image" Target="../media/image104.wmf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05.bin"/><Relationship Id="rId3" Type="http://schemas.openxmlformats.org/officeDocument/2006/relationships/image" Target="../media/image122.emf"/><Relationship Id="rId7" Type="http://schemas.openxmlformats.org/officeDocument/2006/relationships/image" Target="../media/image95.wmf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4.bin"/><Relationship Id="rId5" Type="http://schemas.openxmlformats.org/officeDocument/2006/relationships/image" Target="../media/image117.wmf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18.wmf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28.wmf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07.bin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11.bin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5.wmf"/><Relationship Id="rId11" Type="http://schemas.openxmlformats.org/officeDocument/2006/relationships/image" Target="../media/image127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10.bin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24.wmf"/><Relationship Id="rId9" Type="http://schemas.openxmlformats.org/officeDocument/2006/relationships/image" Target="../media/image126.wmf"/><Relationship Id="rId14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43.wmf"/><Relationship Id="rId3" Type="http://schemas.openxmlformats.org/officeDocument/2006/relationships/image" Target="../media/image147.emf"/><Relationship Id="rId21" Type="http://schemas.openxmlformats.org/officeDocument/2006/relationships/oleObject" Target="../embeddings/oleObject126.bin"/><Relationship Id="rId7" Type="http://schemas.openxmlformats.org/officeDocument/2006/relationships/image" Target="../media/image138.wmf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46.wmf"/><Relationship Id="rId5" Type="http://schemas.openxmlformats.org/officeDocument/2006/relationships/image" Target="../media/image137.wmf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25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54.wmf"/><Relationship Id="rId3" Type="http://schemas.openxmlformats.org/officeDocument/2006/relationships/image" Target="../media/image158.png"/><Relationship Id="rId21" Type="http://schemas.openxmlformats.org/officeDocument/2006/relationships/oleObject" Target="../embeddings/oleObject136.bin"/><Relationship Id="rId7" Type="http://schemas.openxmlformats.org/officeDocument/2006/relationships/image" Target="../media/image138.wmf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57.wmf"/><Relationship Id="rId5" Type="http://schemas.openxmlformats.org/officeDocument/2006/relationships/image" Target="../media/image149.wmf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35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66.wmf"/><Relationship Id="rId3" Type="http://schemas.openxmlformats.org/officeDocument/2006/relationships/image" Target="../media/image167.png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62.w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6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4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54.bin"/><Relationship Id="rId3" Type="http://schemas.openxmlformats.org/officeDocument/2006/relationships/image" Target="../media/image180.e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76.wmf"/><Relationship Id="rId4" Type="http://schemas.openxmlformats.org/officeDocument/2006/relationships/image" Target="../media/image181.png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7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8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89.wmf"/><Relationship Id="rId18" Type="http://schemas.openxmlformats.org/officeDocument/2006/relationships/oleObject" Target="../embeddings/oleObject166.bin"/><Relationship Id="rId3" Type="http://schemas.openxmlformats.org/officeDocument/2006/relationships/image" Target="../media/image194.emf"/><Relationship Id="rId21" Type="http://schemas.openxmlformats.org/officeDocument/2006/relationships/image" Target="../media/image193.w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9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92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16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7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206.wmf"/><Relationship Id="rId3" Type="http://schemas.openxmlformats.org/officeDocument/2006/relationships/image" Target="../media/image208.emf"/><Relationship Id="rId7" Type="http://schemas.openxmlformats.org/officeDocument/2006/relationships/image" Target="../media/image201.wmf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4.bin"/><Relationship Id="rId11" Type="http://schemas.openxmlformats.org/officeDocument/2006/relationships/oleObject" Target="../embeddings/oleObject176.bin"/><Relationship Id="rId5" Type="http://schemas.openxmlformats.org/officeDocument/2006/relationships/image" Target="../media/image200.wmf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209.png"/><Relationship Id="rId19" Type="http://schemas.openxmlformats.org/officeDocument/2006/relationships/oleObject" Target="../embeddings/oleObject180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202.wmf"/><Relationship Id="rId14" Type="http://schemas.openxmlformats.org/officeDocument/2006/relationships/image" Target="../media/image20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2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223.wmf"/><Relationship Id="rId3" Type="http://schemas.openxmlformats.org/officeDocument/2006/relationships/image" Target="../media/image226.emf"/><Relationship Id="rId21" Type="http://schemas.openxmlformats.org/officeDocument/2006/relationships/oleObject" Target="../embeddings/oleObject196.bin"/><Relationship Id="rId7" Type="http://schemas.openxmlformats.org/officeDocument/2006/relationships/image" Target="../media/image218.wmf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191.bin"/><Relationship Id="rId5" Type="http://schemas.openxmlformats.org/officeDocument/2006/relationships/image" Target="../media/image217.wmf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227.png"/><Relationship Id="rId19" Type="http://schemas.openxmlformats.org/officeDocument/2006/relationships/oleObject" Target="../embeddings/oleObject195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219.wmf"/><Relationship Id="rId14" Type="http://schemas.openxmlformats.org/officeDocument/2006/relationships/image" Target="../media/image221.wmf"/><Relationship Id="rId22" Type="http://schemas.openxmlformats.org/officeDocument/2006/relationships/image" Target="../media/image2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2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240.png"/><Relationship Id="rId21" Type="http://schemas.openxmlformats.org/officeDocument/2006/relationships/image" Target="../media/image239.wmf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23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34.wmf"/><Relationship Id="rId5" Type="http://schemas.openxmlformats.org/officeDocument/2006/relationships/image" Target="../media/image231.wmf"/><Relationship Id="rId15" Type="http://schemas.openxmlformats.org/officeDocument/2006/relationships/image" Target="../media/image236.w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238.w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0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5410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Законы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сохранения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импульса, энергии являются наиболее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общими физическими законами. Они имеют глубокое происхождение, связанное с фундаментальными свойствами пространства и времени – однородностью и изотропностью.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0065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именно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импульса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связан с однородностью пространства,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сохранения энергии -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 однородностью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47787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Вследствие этого,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их не ограничивается рамками классической механики, они выполняются при описании всех известных явлений от космических до квантовых.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8587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Законы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сохранения не зависят ни от траекторий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тел,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ни от характера действующих сил. Поэтому они позволяют получить ряд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весьма общих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существенных заключений о свойствах различных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механических процессов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 их детального рассмотрения с помощью уравнений движения.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6259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Потенциальной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энергией пружины (или любого упруго деформированного тела) называют величину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58020"/>
              </p:ext>
            </p:extLst>
          </p:nvPr>
        </p:nvGraphicFramePr>
        <p:xfrm>
          <a:off x="3751263" y="1731963"/>
          <a:ext cx="16430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761760" imgH="419040" progId="Equation.DSMT4">
                  <p:embed/>
                </p:oleObj>
              </mc:Choice>
              <mc:Fallback>
                <p:oleObj name="Equation" r:id="rId3" imgW="761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1263" y="1731963"/>
                        <a:ext cx="1643062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541014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жесткость пружины.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8002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Потенциальная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энергия упруго деформированного тела равна работе силы упругости при переходе из данного состояния в состояние с нулевой деформацией.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08801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Потенциальная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энергия при упругой деформации – это энергия взаимодействия отдельных частей тела между собой посредством сил упругости.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22435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консервативности наряду с силой тяжести и силой упругости обладают некоторые другие виды сил, например, сила электростатического взаимодействия между заряженными телами.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1439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Сила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трения не обладает этим свойством. Работа силы трения зависит от пройденного пути. Понятие потенциальной энергии для силы трения вводить нельзя.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02239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механической энергии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426045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Сумму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полной механической энергией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2902825"/>
            <a:ext cx="9144000" cy="1865863"/>
            <a:chOff x="0" y="2902825"/>
            <a:chExt cx="9144000" cy="1865863"/>
          </a:xfrm>
        </p:grpSpPr>
        <p:sp>
          <p:nvSpPr>
            <p:cNvPr id="16" name="Rectangle 15"/>
            <p:cNvSpPr/>
            <p:nvPr/>
          </p:nvSpPr>
          <p:spPr>
            <a:xfrm>
              <a:off x="0" y="3322138"/>
              <a:ext cx="91440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сумма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кинетической и потенциальной энергии тел, составляющих замкнутую систему и взаимодействующих между собой посредством сил тяготения и сил упругости, остается неизменной.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2902825"/>
              <a:ext cx="9144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Закон сохранения энергии в механических процессах гласит: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470202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Закон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сохранения механической энергии выполняется только тогда, когда тела в замкнутой системе взаимодействуют между собой консервативными силами, то есть силами, для которых можно ввести понятие потенциальной энергии.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34252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реальных условиях практически всегда на движущиеся тела наряду с силами тяготения, силами упругости и другими консервативными силами действуют силы трения или силы сопротивления среды.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0802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между телами, составляющими замкнутую систему, действуют силы трения, то механическая энергия не сохраняется. Часть механической энергии превращается во внутреннюю энергию тел (нагревание).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20210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7987" y="2983641"/>
            <a:ext cx="2123768" cy="3525993"/>
            <a:chOff x="117987" y="2983641"/>
            <a:chExt cx="2123768" cy="3525993"/>
          </a:xfrm>
        </p:grpSpPr>
        <p:sp>
          <p:nvSpPr>
            <p:cNvPr id="3" name="TextBox 2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191672"/>
                </p:ext>
              </p:extLst>
            </p:nvPr>
          </p:nvGraphicFramePr>
          <p:xfrm>
            <a:off x="474533" y="3315865"/>
            <a:ext cx="1410676" cy="2474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0" name="Equation" r:id="rId4" imgW="723600" imgH="1269720" progId="Equation.DSMT4">
                    <p:embed/>
                  </p:oleObj>
                </mc:Choice>
                <mc:Fallback>
                  <p:oleObj name="Equation" r:id="rId4" imgW="723600" imgH="1269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4533" y="3315865"/>
                          <a:ext cx="1410676" cy="24748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44989"/>
                </p:ext>
              </p:extLst>
            </p:nvPr>
          </p:nvGraphicFramePr>
          <p:xfrm>
            <a:off x="524841" y="5905937"/>
            <a:ext cx="1006162" cy="603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4841" y="5905937"/>
                          <a:ext cx="1006162" cy="6036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Straight Connector 10"/>
            <p:cNvCxnSpPr/>
            <p:nvPr/>
          </p:nvCxnSpPr>
          <p:spPr>
            <a:xfrm>
              <a:off x="2056108" y="3096044"/>
              <a:ext cx="0" cy="28098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84755" y="2503423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0" y="2934310"/>
            <a:ext cx="4524261" cy="1803630"/>
            <a:chOff x="4572000" y="2934310"/>
            <a:chExt cx="4524261" cy="180363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000" y="2934310"/>
              <a:ext cx="4496680" cy="1375125"/>
            </a:xfrm>
            <a:prstGeom prst="rect">
              <a:avLst/>
            </a:prstGeom>
          </p:spPr>
        </p:pic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279018"/>
                </p:ext>
              </p:extLst>
            </p:nvPr>
          </p:nvGraphicFramePr>
          <p:xfrm>
            <a:off x="4572000" y="3530369"/>
            <a:ext cx="585405" cy="495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2" name="Equation" r:id="rId9" imgW="164880" imgH="139680" progId="Equation.DSMT4">
                    <p:embed/>
                  </p:oleObj>
                </mc:Choice>
                <mc:Fallback>
                  <p:oleObj name="Equation" r:id="rId9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72000" y="3530369"/>
                          <a:ext cx="585405" cy="4953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577152"/>
                </p:ext>
              </p:extLst>
            </p:nvPr>
          </p:nvGraphicFramePr>
          <p:xfrm>
            <a:off x="5352614" y="3493398"/>
            <a:ext cx="406631" cy="569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3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52614" y="3493398"/>
                          <a:ext cx="406631" cy="5692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892281"/>
                </p:ext>
              </p:extLst>
            </p:nvPr>
          </p:nvGraphicFramePr>
          <p:xfrm>
            <a:off x="7859160" y="3414528"/>
            <a:ext cx="512280" cy="614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859160" y="3414528"/>
                          <a:ext cx="512280" cy="6147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041906"/>
                </p:ext>
              </p:extLst>
            </p:nvPr>
          </p:nvGraphicFramePr>
          <p:xfrm>
            <a:off x="8641604" y="3380903"/>
            <a:ext cx="454657" cy="681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5"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641604" y="3380903"/>
                          <a:ext cx="454657" cy="6819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519966"/>
                </p:ext>
              </p:extLst>
            </p:nvPr>
          </p:nvGraphicFramePr>
          <p:xfrm>
            <a:off x="6215634" y="3536838"/>
            <a:ext cx="478404" cy="538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" name="Equation" r:id="rId17" imgW="203040" imgH="228600" progId="Equation.DSMT4">
                    <p:embed/>
                  </p:oleObj>
                </mc:Choice>
                <mc:Fallback>
                  <p:oleObj name="Equation" r:id="rId17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215634" y="3536838"/>
                          <a:ext cx="478404" cy="5382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6669169"/>
                </p:ext>
              </p:extLst>
            </p:nvPr>
          </p:nvGraphicFramePr>
          <p:xfrm>
            <a:off x="6341096" y="4069933"/>
            <a:ext cx="482450" cy="668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341096" y="4069933"/>
                          <a:ext cx="482450" cy="6680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22804"/>
              </p:ext>
            </p:extLst>
          </p:nvPr>
        </p:nvGraphicFramePr>
        <p:xfrm>
          <a:off x="2217827" y="4568588"/>
          <a:ext cx="6676203" cy="59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" name="Equation" r:id="rId21" imgW="2717640" imgH="241200" progId="Equation.DSMT4">
                  <p:embed/>
                </p:oleObj>
              </mc:Choice>
              <mc:Fallback>
                <p:oleObj name="Equation" r:id="rId21" imgW="271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17827" y="4568588"/>
                        <a:ext cx="6676203" cy="59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336557"/>
              </p:ext>
            </p:extLst>
          </p:nvPr>
        </p:nvGraphicFramePr>
        <p:xfrm>
          <a:off x="2226412" y="5258182"/>
          <a:ext cx="2345588" cy="58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26412" y="5258182"/>
                        <a:ext cx="2345588" cy="58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734859"/>
              </p:ext>
            </p:extLst>
          </p:nvPr>
        </p:nvGraphicFramePr>
        <p:xfrm>
          <a:off x="4742303" y="5198579"/>
          <a:ext cx="3098979" cy="66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" name="Equation" r:id="rId25" imgW="1066680" imgH="228600" progId="Equation.DSMT4">
                  <p:embed/>
                </p:oleObj>
              </mc:Choice>
              <mc:Fallback>
                <p:oleObj name="Equation" r:id="rId25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42303" y="5198579"/>
                        <a:ext cx="3098979" cy="664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13808"/>
              </p:ext>
            </p:extLst>
          </p:nvPr>
        </p:nvGraphicFramePr>
        <p:xfrm>
          <a:off x="3015958" y="5918662"/>
          <a:ext cx="4140415" cy="5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" name="Equation" r:id="rId27" imgW="1701720" imgH="228600" progId="Equation.DSMT4">
                  <p:embed/>
                </p:oleObj>
              </mc:Choice>
              <mc:Fallback>
                <p:oleObj name="Equation" r:id="rId27" imgW="1701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15958" y="5918662"/>
                        <a:ext cx="4140415" cy="55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6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03791"/>
              </p:ext>
            </p:extLst>
          </p:nvPr>
        </p:nvGraphicFramePr>
        <p:xfrm>
          <a:off x="3078163" y="954088"/>
          <a:ext cx="2986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8163" y="954088"/>
                        <a:ext cx="298608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20919"/>
              </p:ext>
            </p:extLst>
          </p:nvPr>
        </p:nvGraphicFramePr>
        <p:xfrm>
          <a:off x="3034149" y="1496877"/>
          <a:ext cx="2459464" cy="107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149" y="1496877"/>
                        <a:ext cx="2459464" cy="107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87019"/>
              </p:ext>
            </p:extLst>
          </p:nvPr>
        </p:nvGraphicFramePr>
        <p:xfrm>
          <a:off x="2113127" y="2568951"/>
          <a:ext cx="4301508" cy="95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7" imgW="1993680" imgH="444240" progId="Equation.DSMT4">
                  <p:embed/>
                </p:oleObj>
              </mc:Choice>
              <mc:Fallback>
                <p:oleObj name="Equation" r:id="rId7" imgW="1993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3127" y="2568951"/>
                        <a:ext cx="4301508" cy="95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1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175894" y="2428641"/>
            <a:ext cx="4968106" cy="2033644"/>
            <a:chOff x="4175894" y="2428641"/>
            <a:chExt cx="4968106" cy="20336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5894" y="2671004"/>
              <a:ext cx="4968106" cy="1791281"/>
            </a:xfrm>
            <a:prstGeom prst="rect">
              <a:avLst/>
            </a:prstGeom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330415"/>
                </p:ext>
              </p:extLst>
            </p:nvPr>
          </p:nvGraphicFramePr>
          <p:xfrm>
            <a:off x="6669381" y="2801609"/>
            <a:ext cx="417219" cy="57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7" name="Equation" r:id="rId4" imgW="164880" imgH="228600" progId="Equation.DSMT4">
                    <p:embed/>
                  </p:oleObj>
                </mc:Choice>
                <mc:Fallback>
                  <p:oleObj name="Equation" r:id="rId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69381" y="2801609"/>
                          <a:ext cx="417219" cy="577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855554"/>
                </p:ext>
              </p:extLst>
            </p:nvPr>
          </p:nvGraphicFramePr>
          <p:xfrm>
            <a:off x="8536136" y="2428641"/>
            <a:ext cx="357045" cy="535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8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536136" y="2428641"/>
                          <a:ext cx="357045" cy="5355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942738"/>
            <a:ext cx="9144001" cy="14895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7987" y="2983641"/>
            <a:ext cx="2123768" cy="3525993"/>
            <a:chOff x="117987" y="2983641"/>
            <a:chExt cx="2123768" cy="3525993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1675361"/>
                </p:ext>
              </p:extLst>
            </p:nvPr>
          </p:nvGraphicFramePr>
          <p:xfrm>
            <a:off x="511175" y="3489325"/>
            <a:ext cx="1336675" cy="212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9" name="Equation" r:id="rId9" imgW="685800" imgH="1091880" progId="Equation.DSMT4">
                    <p:embed/>
                  </p:oleObj>
                </mc:Choice>
                <mc:Fallback>
                  <p:oleObj name="Equation" r:id="rId9" imgW="685800" imgH="1091880" progId="Equation.DSMT4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1175" y="3489325"/>
                          <a:ext cx="1336675" cy="2127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349960"/>
                </p:ext>
              </p:extLst>
            </p:nvPr>
          </p:nvGraphicFramePr>
          <p:xfrm>
            <a:off x="524841" y="5905937"/>
            <a:ext cx="1006162" cy="603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0" name="Equation" r:id="rId11" imgW="380880" imgH="228600" progId="Equation.DSMT4">
                    <p:embed/>
                  </p:oleObj>
                </mc:Choice>
                <mc:Fallback>
                  <p:oleObj name="Equation" r:id="rId11" imgW="380880" imgH="2286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4841" y="5905937"/>
                          <a:ext cx="1006162" cy="6036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2056108" y="3096044"/>
              <a:ext cx="0" cy="28098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384755" y="2503423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230064"/>
              </p:ext>
            </p:extLst>
          </p:nvPr>
        </p:nvGraphicFramePr>
        <p:xfrm>
          <a:off x="2216978" y="4552950"/>
          <a:ext cx="6676203" cy="59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Equation" r:id="rId13" imgW="2717640" imgH="241200" progId="Equation.DSMT4">
                  <p:embed/>
                </p:oleObj>
              </mc:Choice>
              <mc:Fallback>
                <p:oleObj name="Equation" r:id="rId13" imgW="2717640" imgH="2412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6978" y="4552950"/>
                        <a:ext cx="6676203" cy="59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37725"/>
              </p:ext>
            </p:extLst>
          </p:nvPr>
        </p:nvGraphicFramePr>
        <p:xfrm>
          <a:off x="3994230" y="5111886"/>
          <a:ext cx="2312876" cy="58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15" imgW="901440" imgH="228600" progId="Equation.DSMT4">
                  <p:embed/>
                </p:oleObj>
              </mc:Choice>
              <mc:Fallback>
                <p:oleObj name="Equation" r:id="rId15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4230" y="5111886"/>
                        <a:ext cx="2312876" cy="58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18712"/>
              </p:ext>
            </p:extLst>
          </p:nvPr>
        </p:nvGraphicFramePr>
        <p:xfrm>
          <a:off x="2581214" y="5695490"/>
          <a:ext cx="5033068" cy="61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17" imgW="1866600" imgH="228600" progId="Equation.DSMT4">
                  <p:embed/>
                </p:oleObj>
              </mc:Choice>
              <mc:Fallback>
                <p:oleObj name="Equation" r:id="rId17" imgW="186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81214" y="5695490"/>
                        <a:ext cx="5033068" cy="616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1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52313"/>
              </p:ext>
            </p:extLst>
          </p:nvPr>
        </p:nvGraphicFramePr>
        <p:xfrm>
          <a:off x="2758248" y="985816"/>
          <a:ext cx="3627505" cy="68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8248" y="985816"/>
                        <a:ext cx="3627505" cy="68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3151"/>
              </p:ext>
            </p:extLst>
          </p:nvPr>
        </p:nvGraphicFramePr>
        <p:xfrm>
          <a:off x="3095625" y="1717675"/>
          <a:ext cx="3497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5625" y="1717675"/>
                        <a:ext cx="3497263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15508"/>
              </p:ext>
            </p:extLst>
          </p:nvPr>
        </p:nvGraphicFramePr>
        <p:xfrm>
          <a:off x="2436989" y="2988975"/>
          <a:ext cx="4814533" cy="116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7" imgW="1841400" imgH="444240" progId="Equation.DSMT4">
                  <p:embed/>
                </p:oleObj>
              </mc:Choice>
              <mc:Fallback>
                <p:oleObj name="Equation" r:id="rId7" imgW="1841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6989" y="2988975"/>
                        <a:ext cx="4814533" cy="1162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4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141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2244673"/>
            <a:ext cx="3705225" cy="21621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1729" y="2244673"/>
            <a:ext cx="2123768" cy="2922296"/>
            <a:chOff x="117987" y="2983641"/>
            <a:chExt cx="2123768" cy="2922296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6288600"/>
                </p:ext>
              </p:extLst>
            </p:nvPr>
          </p:nvGraphicFramePr>
          <p:xfrm>
            <a:off x="461527" y="3312942"/>
            <a:ext cx="1436687" cy="163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4" name="Equation" r:id="rId5" imgW="736560" imgH="838080" progId="Equation.DSMT4">
                    <p:embed/>
                  </p:oleObj>
                </mc:Choice>
                <mc:Fallback>
                  <p:oleObj name="Equation" r:id="rId5" imgW="736560" imgH="8380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1527" y="3312942"/>
                          <a:ext cx="1436687" cy="163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685143"/>
                </p:ext>
              </p:extLst>
            </p:nvPr>
          </p:nvGraphicFramePr>
          <p:xfrm>
            <a:off x="516808" y="5258581"/>
            <a:ext cx="1141413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5" name="Equation" r:id="rId7" imgW="431640" imgH="241200" progId="Equation.DSMT4">
                    <p:embed/>
                  </p:oleObj>
                </mc:Choice>
                <mc:Fallback>
                  <p:oleObj name="Equation" r:id="rId7" imgW="431640" imgH="2412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6808" y="5258581"/>
                          <a:ext cx="1141413" cy="636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2056108" y="3096044"/>
              <a:ext cx="0" cy="28098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59497" y="2190241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89416"/>
              </p:ext>
            </p:extLst>
          </p:nvPr>
        </p:nvGraphicFramePr>
        <p:xfrm>
          <a:off x="2948716" y="2635668"/>
          <a:ext cx="1119256" cy="75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9" imgW="583920" imgH="393480" progId="Equation.DSMT4">
                  <p:embed/>
                </p:oleObj>
              </mc:Choice>
              <mc:Fallback>
                <p:oleObj name="Equation" r:id="rId9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8716" y="2635668"/>
                        <a:ext cx="1119256" cy="75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088820"/>
              </p:ext>
            </p:extLst>
          </p:nvPr>
        </p:nvGraphicFramePr>
        <p:xfrm>
          <a:off x="2395012" y="3446323"/>
          <a:ext cx="2632372" cy="88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11" imgW="1168200" imgH="393480" progId="Equation.DSMT4">
                  <p:embed/>
                </p:oleObj>
              </mc:Choice>
              <mc:Fallback>
                <p:oleObj name="Equation" r:id="rId11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5012" y="3446323"/>
                        <a:ext cx="2632372" cy="88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8097"/>
              </p:ext>
            </p:extLst>
          </p:nvPr>
        </p:nvGraphicFramePr>
        <p:xfrm>
          <a:off x="2779452" y="4560614"/>
          <a:ext cx="1781264" cy="108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13" imgW="647640" imgH="393480" progId="Equation.DSMT4">
                  <p:embed/>
                </p:oleObj>
              </mc:Choice>
              <mc:Fallback>
                <p:oleObj name="Equation" r:id="rId13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9452" y="4560614"/>
                        <a:ext cx="1781264" cy="1082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90652"/>
              </p:ext>
            </p:extLst>
          </p:nvPr>
        </p:nvGraphicFramePr>
        <p:xfrm>
          <a:off x="5024671" y="4714021"/>
          <a:ext cx="3244622" cy="899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15" imgW="1511280" imgH="419040" progId="Equation.DSMT4">
                  <p:embed/>
                </p:oleObj>
              </mc:Choice>
              <mc:Fallback>
                <p:oleObj name="Equation" r:id="rId15" imgW="1511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4671" y="4714021"/>
                        <a:ext cx="3244622" cy="899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604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63" y="2734810"/>
            <a:ext cx="3906693" cy="22388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2594981"/>
            <a:ext cx="2123768" cy="2922296"/>
            <a:chOff x="117987" y="2983641"/>
            <a:chExt cx="2123768" cy="2922296"/>
          </a:xfrm>
        </p:grpSpPr>
        <p:sp>
          <p:nvSpPr>
            <p:cNvPr id="12" name="TextBox 11"/>
            <p:cNvSpPr txBox="1"/>
            <p:nvPr/>
          </p:nvSpPr>
          <p:spPr>
            <a:xfrm>
              <a:off x="117987" y="2983641"/>
              <a:ext cx="212376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3698897"/>
                </p:ext>
              </p:extLst>
            </p:nvPr>
          </p:nvGraphicFramePr>
          <p:xfrm>
            <a:off x="522800" y="3301723"/>
            <a:ext cx="1312862" cy="165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2" name="Equation" r:id="rId5" imgW="672840" imgH="850680" progId="Equation.DSMT4">
                    <p:embed/>
                  </p:oleObj>
                </mc:Choice>
                <mc:Fallback>
                  <p:oleObj name="Equation" r:id="rId5" imgW="672840" imgH="850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2800" y="3301723"/>
                          <a:ext cx="1312862" cy="1655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246259"/>
                </p:ext>
              </p:extLst>
            </p:nvPr>
          </p:nvGraphicFramePr>
          <p:xfrm>
            <a:off x="533912" y="5309910"/>
            <a:ext cx="1106488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3" name="Equation" r:id="rId7" imgW="419040" imgH="203040" progId="Equation.DSMT4">
                    <p:embed/>
                  </p:oleObj>
                </mc:Choice>
                <mc:Fallback>
                  <p:oleObj name="Equation" r:id="rId7" imgW="41904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3912" y="5309910"/>
                          <a:ext cx="1106488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>
              <a:off x="2056108" y="3096044"/>
              <a:ext cx="0" cy="28098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632927" y="2608994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59965"/>
              </p:ext>
            </p:extLst>
          </p:nvPr>
        </p:nvGraphicFramePr>
        <p:xfrm>
          <a:off x="2344214" y="3144827"/>
          <a:ext cx="2323394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4214" y="3144827"/>
                        <a:ext cx="2323394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71850"/>
              </p:ext>
            </p:extLst>
          </p:nvPr>
        </p:nvGraphicFramePr>
        <p:xfrm>
          <a:off x="2107054" y="3685107"/>
          <a:ext cx="2900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11" imgW="1066680" imgH="203040" progId="Equation.DSMT4">
                  <p:embed/>
                </p:oleObj>
              </mc:Choice>
              <mc:Fallback>
                <p:oleObj name="Equation" r:id="rId11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7054" y="3685107"/>
                        <a:ext cx="290036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49236"/>
              </p:ext>
            </p:extLst>
          </p:nvPr>
        </p:nvGraphicFramePr>
        <p:xfrm>
          <a:off x="1938121" y="4386611"/>
          <a:ext cx="343820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Equation" r:id="rId13" imgW="1511280" imgH="253800" progId="Equation.DSMT4">
                  <p:embed/>
                </p:oleObj>
              </mc:Choice>
              <mc:Fallback>
                <p:oleObj name="Equation" r:id="rId13" imgW="1511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38121" y="4386611"/>
                        <a:ext cx="3438208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67722"/>
              </p:ext>
            </p:extLst>
          </p:nvPr>
        </p:nvGraphicFramePr>
        <p:xfrm>
          <a:off x="2134925" y="4777837"/>
          <a:ext cx="2244781" cy="110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15" imgW="901440" imgH="444240" progId="Equation.DSMT4">
                  <p:embed/>
                </p:oleObj>
              </mc:Choice>
              <mc:Fallback>
                <p:oleObj name="Equation" r:id="rId15" imgW="901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4925" y="4777837"/>
                        <a:ext cx="2244781" cy="1106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65760"/>
              </p:ext>
            </p:extLst>
          </p:nvPr>
        </p:nvGraphicFramePr>
        <p:xfrm>
          <a:off x="4520767" y="4839997"/>
          <a:ext cx="3193402" cy="97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17" imgW="1460160" imgH="444240" progId="Equation.DSMT4">
                  <p:embed/>
                </p:oleObj>
              </mc:Choice>
              <mc:Fallback>
                <p:oleObj name="Equation" r:id="rId17" imgW="1460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20767" y="4839997"/>
                        <a:ext cx="3193402" cy="97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17753"/>
              </p:ext>
            </p:extLst>
          </p:nvPr>
        </p:nvGraphicFramePr>
        <p:xfrm>
          <a:off x="1938121" y="5992241"/>
          <a:ext cx="2166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19" imgW="952200" imgH="253800" progId="Equation.DSMT4">
                  <p:embed/>
                </p:oleObj>
              </mc:Choice>
              <mc:Fallback>
                <p:oleObj name="Equation" r:id="rId19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38121" y="5992241"/>
                        <a:ext cx="2166938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82132"/>
              </p:ext>
            </p:extLst>
          </p:nvPr>
        </p:nvGraphicFramePr>
        <p:xfrm>
          <a:off x="4379706" y="5712967"/>
          <a:ext cx="4395068" cy="92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21" imgW="2044440" imgH="431640" progId="Equation.DSMT4">
                  <p:embed/>
                </p:oleObj>
              </mc:Choice>
              <mc:Fallback>
                <p:oleObj name="Equation" r:id="rId21" imgW="2044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79706" y="5712967"/>
                        <a:ext cx="4395068" cy="928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68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96" y="962591"/>
            <a:ext cx="9168796" cy="15306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601" y="2608994"/>
            <a:ext cx="2682876" cy="3521657"/>
            <a:chOff x="-239201" y="2983641"/>
            <a:chExt cx="2682876" cy="3521657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o-RO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2701485"/>
                </p:ext>
              </p:extLst>
            </p:nvPr>
          </p:nvGraphicFramePr>
          <p:xfrm>
            <a:off x="547852" y="3313318"/>
            <a:ext cx="1238250" cy="247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9" name="Equation" r:id="rId4" imgW="634680" imgH="1269720" progId="Equation.DSMT4">
                    <p:embed/>
                  </p:oleObj>
                </mc:Choice>
                <mc:Fallback>
                  <p:oleObj name="Equation" r:id="rId4" imgW="634680" imgH="126972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7852" y="3313318"/>
                          <a:ext cx="1238250" cy="2471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802638"/>
                </p:ext>
              </p:extLst>
            </p:nvPr>
          </p:nvGraphicFramePr>
          <p:xfrm>
            <a:off x="-239201" y="5836960"/>
            <a:ext cx="2682876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0" name="Equation" r:id="rId6" imgW="1015920" imgH="253800" progId="Equation.DSMT4">
                    <p:embed/>
                  </p:oleObj>
                </mc:Choice>
                <mc:Fallback>
                  <p:oleObj name="Equation" r:id="rId6" imgW="1015920" imgH="25380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-239201" y="5836960"/>
                          <a:ext cx="2682876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2056108" y="3096044"/>
              <a:ext cx="0" cy="28098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32927" y="2608994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32918" y="2649412"/>
            <a:ext cx="4463599" cy="1730859"/>
            <a:chOff x="4532918" y="2649412"/>
            <a:chExt cx="4463599" cy="17308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2918" y="2649412"/>
              <a:ext cx="4463599" cy="1730859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052772"/>
                </p:ext>
              </p:extLst>
            </p:nvPr>
          </p:nvGraphicFramePr>
          <p:xfrm>
            <a:off x="5410924" y="3288511"/>
            <a:ext cx="239647" cy="359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1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10924" y="3288511"/>
                          <a:ext cx="239647" cy="3594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624152"/>
                </p:ext>
              </p:extLst>
            </p:nvPr>
          </p:nvGraphicFramePr>
          <p:xfrm>
            <a:off x="6283660" y="3288511"/>
            <a:ext cx="244917" cy="314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83660" y="3288511"/>
                          <a:ext cx="244917" cy="3148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752503"/>
                </p:ext>
              </p:extLst>
            </p:nvPr>
          </p:nvGraphicFramePr>
          <p:xfrm>
            <a:off x="8428568" y="3278127"/>
            <a:ext cx="239756" cy="335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428568" y="3278127"/>
                          <a:ext cx="239756" cy="3356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997481"/>
                </p:ext>
              </p:extLst>
            </p:nvPr>
          </p:nvGraphicFramePr>
          <p:xfrm>
            <a:off x="7322820" y="3831218"/>
            <a:ext cx="354640" cy="329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4" name="Equation" r:id="rId15" imgW="177480" imgH="164880" progId="Equation.DSMT4">
                    <p:embed/>
                  </p:oleObj>
                </mc:Choice>
                <mc:Fallback>
                  <p:oleObj name="Equation" r:id="rId15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322820" y="3831218"/>
                          <a:ext cx="354640" cy="329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65371"/>
              </p:ext>
            </p:extLst>
          </p:nvPr>
        </p:nvGraphicFramePr>
        <p:xfrm>
          <a:off x="2907745" y="4380271"/>
          <a:ext cx="4041445" cy="65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Equation" r:id="rId17" imgW="1574640" imgH="253800" progId="Equation.DSMT4">
                  <p:embed/>
                </p:oleObj>
              </mc:Choice>
              <mc:Fallback>
                <p:oleObj name="Equation" r:id="rId17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7745" y="4380271"/>
                        <a:ext cx="4041445" cy="651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69467"/>
              </p:ext>
            </p:extLst>
          </p:nvPr>
        </p:nvGraphicFramePr>
        <p:xfrm>
          <a:off x="2820563" y="4958619"/>
          <a:ext cx="4767318" cy="60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Equation" r:id="rId19" imgW="2006280" imgH="253800" progId="Equation.DSMT4">
                  <p:embed/>
                </p:oleObj>
              </mc:Choice>
              <mc:Fallback>
                <p:oleObj name="Equation" r:id="rId19" imgW="2006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20563" y="4958619"/>
                        <a:ext cx="4767318" cy="60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52033"/>
              </p:ext>
            </p:extLst>
          </p:nvPr>
        </p:nvGraphicFramePr>
        <p:xfrm>
          <a:off x="3865988" y="5523914"/>
          <a:ext cx="2282857" cy="98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Equation" r:id="rId21" imgW="1002960" imgH="431640" progId="Equation.DSMT4">
                  <p:embed/>
                </p:oleObj>
              </mc:Choice>
              <mc:Fallback>
                <p:oleObj name="Equation" r:id="rId21" imgW="1002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65988" y="5523914"/>
                        <a:ext cx="2282857" cy="98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1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34252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выясняется, что некий анализируемый процесс противоречит законам сохранения, то можно утверждать: этот процесс невозможен, и бессмысленно пытаться его осуществить.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39009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Независимость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законов сохранения от характера действующих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сил позволяет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применять их даже в том случае, когда силы неизвестны.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дело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обстоит, например, в области микромира, где понятия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материальной точки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следовательно, и силы бессмысленны.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569" y="3702379"/>
            <a:ext cx="60968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Импульс. Закон сохранения импульса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74872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величина, равная произведению массы тела на скорость его движения,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импульсом тела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количеством движения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23619"/>
              </p:ext>
            </p:extLst>
          </p:nvPr>
        </p:nvGraphicFramePr>
        <p:xfrm>
          <a:off x="1379584" y="5387981"/>
          <a:ext cx="1615324" cy="54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84" y="5387981"/>
                        <a:ext cx="1615324" cy="54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408" y="5220385"/>
            <a:ext cx="1609725" cy="800100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764269"/>
              </p:ext>
            </p:extLst>
          </p:nvPr>
        </p:nvGraphicFramePr>
        <p:xfrm>
          <a:off x="5779790" y="5176359"/>
          <a:ext cx="1840641" cy="78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927000" imgH="393480" progId="Equation.DSMT4">
                  <p:embed/>
                </p:oleObj>
              </mc:Choice>
              <mc:Fallback>
                <p:oleObj name="Equation" r:id="rId6" imgW="92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9790" y="5176359"/>
                        <a:ext cx="1840641" cy="781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6001619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Импульс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тела – векторная величина.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15446"/>
              </p:ext>
            </p:extLst>
          </p:nvPr>
        </p:nvGraphicFramePr>
        <p:xfrm>
          <a:off x="2197641" y="954106"/>
          <a:ext cx="4748718" cy="99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2234880" imgH="469800" progId="Equation.DSMT4">
                  <p:embed/>
                </p:oleObj>
              </mc:Choice>
              <mc:Fallback>
                <p:oleObj name="Equation" r:id="rId3" imgW="2234880" imgH="4698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641" y="954106"/>
                        <a:ext cx="4748718" cy="99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796251"/>
              </p:ext>
            </p:extLst>
          </p:nvPr>
        </p:nvGraphicFramePr>
        <p:xfrm>
          <a:off x="1761202" y="1952416"/>
          <a:ext cx="5774410" cy="101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5" imgW="2463480" imgH="431640" progId="Equation.DSMT4">
                  <p:embed/>
                </p:oleObj>
              </mc:Choice>
              <mc:Fallback>
                <p:oleObj name="Equation" r:id="rId5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1202" y="1952416"/>
                        <a:ext cx="5774410" cy="101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17346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7188" y="2269782"/>
            <a:ext cx="2123768" cy="2523899"/>
            <a:chOff x="117987" y="2983641"/>
            <a:chExt cx="2123768" cy="2523899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5857602"/>
                </p:ext>
              </p:extLst>
            </p:nvPr>
          </p:nvGraphicFramePr>
          <p:xfrm>
            <a:off x="515439" y="3383882"/>
            <a:ext cx="1362075" cy="1284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Equation" r:id="rId4" imgW="698400" imgH="660240" progId="Equation.DSMT4">
                    <p:embed/>
                  </p:oleObj>
                </mc:Choice>
                <mc:Fallback>
                  <p:oleObj name="Equation" r:id="rId4" imgW="69840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5439" y="3383882"/>
                          <a:ext cx="1362075" cy="1284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44298"/>
                </p:ext>
              </p:extLst>
            </p:nvPr>
          </p:nvGraphicFramePr>
          <p:xfrm>
            <a:off x="760771" y="5039228"/>
            <a:ext cx="838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8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0771" y="5039228"/>
                          <a:ext cx="838200" cy="468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2056108" y="3096044"/>
              <a:ext cx="20188" cy="183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738068" y="2269782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762479"/>
              </p:ext>
            </p:extLst>
          </p:nvPr>
        </p:nvGraphicFramePr>
        <p:xfrm>
          <a:off x="2659550" y="2801467"/>
          <a:ext cx="1704034" cy="53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8" imgW="571320" imgH="177480" progId="Equation.DSMT4">
                  <p:embed/>
                </p:oleObj>
              </mc:Choice>
              <mc:Fallback>
                <p:oleObj name="Equation" r:id="rId8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9550" y="2801467"/>
                        <a:ext cx="1704034" cy="53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80308"/>
              </p:ext>
            </p:extLst>
          </p:nvPr>
        </p:nvGraphicFramePr>
        <p:xfrm>
          <a:off x="2659550" y="3428278"/>
          <a:ext cx="1520201" cy="46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10" imgW="583920" imgH="177480" progId="Equation.DSMT4">
                  <p:embed/>
                </p:oleObj>
              </mc:Choice>
              <mc:Fallback>
                <p:oleObj name="Equation" r:id="rId10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59550" y="3428278"/>
                        <a:ext cx="1520201" cy="46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363584" y="2801467"/>
            <a:ext cx="252661" cy="1152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078" y="3247474"/>
            <a:ext cx="796413" cy="2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138014"/>
              </p:ext>
            </p:extLst>
          </p:nvPr>
        </p:nvGraphicFramePr>
        <p:xfrm>
          <a:off x="5596491" y="3135458"/>
          <a:ext cx="23463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12" imgW="901440" imgH="177480" progId="Equation.DSMT4">
                  <p:embed/>
                </p:oleObj>
              </mc:Choice>
              <mc:Fallback>
                <p:oleObj name="Equation" r:id="rId12" imgW="901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96491" y="3135458"/>
                        <a:ext cx="2346325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38379"/>
              </p:ext>
            </p:extLst>
          </p:nvPr>
        </p:nvGraphicFramePr>
        <p:xfrm>
          <a:off x="4073870" y="4092760"/>
          <a:ext cx="1452416" cy="97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14" imgW="583920" imgH="393480" progId="Equation.DSMT4">
                  <p:embed/>
                </p:oleObj>
              </mc:Choice>
              <mc:Fallback>
                <p:oleObj name="Equation" r:id="rId14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73870" y="4092760"/>
                        <a:ext cx="1452416" cy="978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63245"/>
              </p:ext>
            </p:extLst>
          </p:nvPr>
        </p:nvGraphicFramePr>
        <p:xfrm>
          <a:off x="3108325" y="5183188"/>
          <a:ext cx="3384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16" imgW="1422360" imgH="431640" progId="Equation.DSMT4">
                  <p:embed/>
                </p:oleObj>
              </mc:Choice>
              <mc:Fallback>
                <p:oleObj name="Equation" r:id="rId16" imgW="142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08325" y="5183188"/>
                        <a:ext cx="338455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9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21436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8107" y="2402517"/>
            <a:ext cx="2123768" cy="3114046"/>
            <a:chOff x="117987" y="2983641"/>
            <a:chExt cx="2123768" cy="3114046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13980"/>
                </p:ext>
              </p:extLst>
            </p:nvPr>
          </p:nvGraphicFramePr>
          <p:xfrm>
            <a:off x="424221" y="3443427"/>
            <a:ext cx="1511300" cy="197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0" name="Equation" r:id="rId4" imgW="774360" imgH="1015920" progId="Equation.DSMT4">
                    <p:embed/>
                  </p:oleObj>
                </mc:Choice>
                <mc:Fallback>
                  <p:oleObj name="Equation" r:id="rId4" imgW="774360" imgH="10159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4221" y="3443427"/>
                          <a:ext cx="1511300" cy="1976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485838"/>
                </p:ext>
              </p:extLst>
            </p:nvPr>
          </p:nvGraphicFramePr>
          <p:xfrm>
            <a:off x="745368" y="5629374"/>
            <a:ext cx="871537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1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5368" y="5629374"/>
                          <a:ext cx="871537" cy="468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2056108" y="3096044"/>
              <a:ext cx="22436" cy="253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738068" y="2402517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508" y="2402517"/>
            <a:ext cx="2512756" cy="2365613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81962"/>
              </p:ext>
            </p:extLst>
          </p:nvPr>
        </p:nvGraphicFramePr>
        <p:xfrm>
          <a:off x="3049893" y="2954062"/>
          <a:ext cx="1893783" cy="63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9893" y="2954062"/>
                        <a:ext cx="1893783" cy="63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00483"/>
              </p:ext>
            </p:extLst>
          </p:nvPr>
        </p:nvGraphicFramePr>
        <p:xfrm>
          <a:off x="2978213" y="3597992"/>
          <a:ext cx="1751097" cy="60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8213" y="3597992"/>
                        <a:ext cx="1751097" cy="606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28723"/>
              </p:ext>
            </p:extLst>
          </p:nvPr>
        </p:nvGraphicFramePr>
        <p:xfrm>
          <a:off x="2738068" y="4219892"/>
          <a:ext cx="2135029" cy="61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Equation" r:id="rId13" imgW="876240" imgH="253800" progId="Equation.DSMT4">
                  <p:embed/>
                </p:oleObj>
              </mc:Choice>
              <mc:Fallback>
                <p:oleObj name="Equation" r:id="rId13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8068" y="4219892"/>
                        <a:ext cx="2135029" cy="61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15745"/>
              </p:ext>
            </p:extLst>
          </p:nvPr>
        </p:nvGraphicFramePr>
        <p:xfrm>
          <a:off x="2395275" y="4781063"/>
          <a:ext cx="3121603" cy="55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15" imgW="1295280" imgH="228600" progId="Equation.DSMT4">
                  <p:embed/>
                </p:oleObj>
              </mc:Choice>
              <mc:Fallback>
                <p:oleObj name="Equation" r:id="rId15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5275" y="4781063"/>
                        <a:ext cx="3121603" cy="55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54437"/>
              </p:ext>
            </p:extLst>
          </p:nvPr>
        </p:nvGraphicFramePr>
        <p:xfrm>
          <a:off x="2814056" y="5233514"/>
          <a:ext cx="2284040" cy="60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17" imgW="863280" imgH="228600" progId="Equation.DSMT4">
                  <p:embed/>
                </p:oleObj>
              </mc:Choice>
              <mc:Fallback>
                <p:oleObj name="Equation" r:id="rId17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14056" y="5233514"/>
                        <a:ext cx="2284040" cy="604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86805"/>
              </p:ext>
            </p:extLst>
          </p:nvPr>
        </p:nvGraphicFramePr>
        <p:xfrm>
          <a:off x="2615828" y="5721136"/>
          <a:ext cx="2475865" cy="88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19" imgW="1168200" imgH="419040" progId="Equation.DSMT4">
                  <p:embed/>
                </p:oleObj>
              </mc:Choice>
              <mc:Fallback>
                <p:oleObj name="Equation" r:id="rId19" imgW="1168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15828" y="5721136"/>
                        <a:ext cx="2475865" cy="888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Brace 22"/>
          <p:cNvSpPr/>
          <p:nvPr/>
        </p:nvSpPr>
        <p:spPr>
          <a:xfrm>
            <a:off x="5112558" y="5332358"/>
            <a:ext cx="404320" cy="1159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78129" y="5721136"/>
            <a:ext cx="1047136" cy="32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71921"/>
              </p:ext>
            </p:extLst>
          </p:nvPr>
        </p:nvGraphicFramePr>
        <p:xfrm>
          <a:off x="1366068" y="964844"/>
          <a:ext cx="2754898" cy="102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068" y="964844"/>
                        <a:ext cx="2754898" cy="102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55584"/>
              </p:ext>
            </p:extLst>
          </p:nvPr>
        </p:nvGraphicFramePr>
        <p:xfrm>
          <a:off x="4572000" y="962591"/>
          <a:ext cx="2586270" cy="102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5" imgW="1218960" imgH="482400" progId="Equation.DSMT4">
                  <p:embed/>
                </p:oleObj>
              </mc:Choice>
              <mc:Fallback>
                <p:oleObj name="Equation" r:id="rId5" imgW="121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962591"/>
                        <a:ext cx="2586270" cy="102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135" y="2014662"/>
            <a:ext cx="3211323" cy="2636611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02521"/>
              </p:ext>
            </p:extLst>
          </p:nvPr>
        </p:nvGraphicFramePr>
        <p:xfrm>
          <a:off x="110774" y="2405508"/>
          <a:ext cx="1943652" cy="69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8" imgW="634680" imgH="228600" progId="Equation.DSMT4">
                  <p:embed/>
                </p:oleObj>
              </mc:Choice>
              <mc:Fallback>
                <p:oleObj name="Equation" r:id="rId8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774" y="2405508"/>
                        <a:ext cx="1943652" cy="69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04628"/>
              </p:ext>
            </p:extLst>
          </p:nvPr>
        </p:nvGraphicFramePr>
        <p:xfrm>
          <a:off x="2697908" y="2371121"/>
          <a:ext cx="2523744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10" imgW="876240" imgH="253800" progId="Equation.DSMT4">
                  <p:embed/>
                </p:oleObj>
              </mc:Choice>
              <mc:Fallback>
                <p:oleObj name="Equation" r:id="rId10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7908" y="2371121"/>
                        <a:ext cx="2523744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76617"/>
              </p:ext>
            </p:extLst>
          </p:nvPr>
        </p:nvGraphicFramePr>
        <p:xfrm>
          <a:off x="655688" y="3203297"/>
          <a:ext cx="3128301" cy="55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Equation" r:id="rId12" imgW="1282680" imgH="228600" progId="Equation.DSMT4">
                  <p:embed/>
                </p:oleObj>
              </mc:Choice>
              <mc:Fallback>
                <p:oleObj name="Equation" r:id="rId12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688" y="3203297"/>
                        <a:ext cx="3128301" cy="55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9436"/>
              </p:ext>
            </p:extLst>
          </p:nvPr>
        </p:nvGraphicFramePr>
        <p:xfrm>
          <a:off x="986895" y="3663172"/>
          <a:ext cx="2244250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Equation" r:id="rId14" imgW="863280" imgH="228600" progId="Equation.DSMT4">
                  <p:embed/>
                </p:oleObj>
              </mc:Choice>
              <mc:Fallback>
                <p:oleObj name="Equation" r:id="rId14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6895" y="3663172"/>
                        <a:ext cx="2244250" cy="594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22532"/>
              </p:ext>
            </p:extLst>
          </p:nvPr>
        </p:nvGraphicFramePr>
        <p:xfrm>
          <a:off x="1567522" y="4212863"/>
          <a:ext cx="1209892" cy="110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Equation" r:id="rId16" imgW="457200" imgH="419040" progId="Equation.DSMT4">
                  <p:embed/>
                </p:oleObj>
              </mc:Choice>
              <mc:Fallback>
                <p:oleObj name="Equation" r:id="rId16" imgW="45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7522" y="4212863"/>
                        <a:ext cx="1209892" cy="1109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Brace 13"/>
          <p:cNvSpPr/>
          <p:nvPr/>
        </p:nvSpPr>
        <p:spPr>
          <a:xfrm>
            <a:off x="3231145" y="3760816"/>
            <a:ext cx="331207" cy="165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83989" y="4439265"/>
            <a:ext cx="788011" cy="21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26216"/>
              </p:ext>
            </p:extLst>
          </p:nvPr>
        </p:nvGraphicFramePr>
        <p:xfrm>
          <a:off x="4596725" y="4118927"/>
          <a:ext cx="2419754" cy="106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Equation" r:id="rId18" imgW="952200" imgH="419040" progId="Equation.DSMT4">
                  <p:embed/>
                </p:oleObj>
              </mc:Choice>
              <mc:Fallback>
                <p:oleObj name="Equation" r:id="rId18" imgW="952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96725" y="4118927"/>
                        <a:ext cx="2419754" cy="1064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407259"/>
              </p:ext>
            </p:extLst>
          </p:nvPr>
        </p:nvGraphicFramePr>
        <p:xfrm>
          <a:off x="4279094" y="5206907"/>
          <a:ext cx="2879176" cy="115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Equation" r:id="rId20" imgW="1206360" imgH="482400" progId="Equation.DSMT4">
                  <p:embed/>
                </p:oleObj>
              </mc:Choice>
              <mc:Fallback>
                <p:oleObj name="Equation" r:id="rId20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79094" y="5206907"/>
                        <a:ext cx="2879176" cy="115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5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78779"/>
              </p:ext>
            </p:extLst>
          </p:nvPr>
        </p:nvGraphicFramePr>
        <p:xfrm>
          <a:off x="1457221" y="962591"/>
          <a:ext cx="6241569" cy="96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" imgW="2717640" imgH="419040" progId="Equation.DSMT4">
                  <p:embed/>
                </p:oleObj>
              </mc:Choice>
              <mc:Fallback>
                <p:oleObj name="Equation" r:id="rId3" imgW="2717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7221" y="962591"/>
                        <a:ext cx="6241569" cy="96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36134"/>
              </p:ext>
            </p:extLst>
          </p:nvPr>
        </p:nvGraphicFramePr>
        <p:xfrm>
          <a:off x="3266242" y="1925076"/>
          <a:ext cx="2611516" cy="105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5" imgW="1041120" imgH="419040" progId="Equation.DSMT4">
                  <p:embed/>
                </p:oleObj>
              </mc:Choice>
              <mc:Fallback>
                <p:oleObj name="Equation" r:id="rId5" imgW="1041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6242" y="1925076"/>
                        <a:ext cx="2611516" cy="1050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73342"/>
              </p:ext>
            </p:extLst>
          </p:nvPr>
        </p:nvGraphicFramePr>
        <p:xfrm>
          <a:off x="2087780" y="3076168"/>
          <a:ext cx="4968439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7" imgW="2197080" imgH="419040" progId="Equation.DSMT4">
                  <p:embed/>
                </p:oleObj>
              </mc:Choice>
              <mc:Fallback>
                <p:oleObj name="Equation" r:id="rId7" imgW="2197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7780" y="3076168"/>
                        <a:ext cx="4968439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3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21034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2735" y="2402517"/>
            <a:ext cx="2123768" cy="3114046"/>
            <a:chOff x="117987" y="2983641"/>
            <a:chExt cx="2123768" cy="3114046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197878"/>
                </p:ext>
              </p:extLst>
            </p:nvPr>
          </p:nvGraphicFramePr>
          <p:xfrm>
            <a:off x="610727" y="3443387"/>
            <a:ext cx="1139825" cy="197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Equation" r:id="rId4" imgW="583920" imgH="1015920" progId="Equation.DSMT4">
                    <p:embed/>
                  </p:oleObj>
                </mc:Choice>
                <mc:Fallback>
                  <p:oleObj name="Equation" r:id="rId4" imgW="583920" imgH="10159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0727" y="3443387"/>
                          <a:ext cx="1139825" cy="1976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9429330"/>
                </p:ext>
              </p:extLst>
            </p:nvPr>
          </p:nvGraphicFramePr>
          <p:xfrm>
            <a:off x="745368" y="5629374"/>
            <a:ext cx="871537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5368" y="5629374"/>
                          <a:ext cx="871537" cy="468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056108" y="3096044"/>
              <a:ext cx="22436" cy="253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738068" y="2402517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8329" y="1909929"/>
            <a:ext cx="1685977" cy="2749920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43310"/>
              </p:ext>
            </p:extLst>
          </p:nvPr>
        </p:nvGraphicFramePr>
        <p:xfrm>
          <a:off x="2659813" y="2833404"/>
          <a:ext cx="2743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9813" y="2833404"/>
                        <a:ext cx="2743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07117"/>
              </p:ext>
            </p:extLst>
          </p:nvPr>
        </p:nvGraphicFramePr>
        <p:xfrm>
          <a:off x="2296187" y="3416674"/>
          <a:ext cx="3627028" cy="90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11" imgW="1676160" imgH="419040" progId="Equation.DSMT4">
                  <p:embed/>
                </p:oleObj>
              </mc:Choice>
              <mc:Fallback>
                <p:oleObj name="Equation" r:id="rId11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6187" y="3416674"/>
                        <a:ext cx="3627028" cy="90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86747"/>
              </p:ext>
            </p:extLst>
          </p:nvPr>
        </p:nvGraphicFramePr>
        <p:xfrm>
          <a:off x="2889067" y="4315141"/>
          <a:ext cx="2485504" cy="93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13" imgW="1041120" imgH="393480" progId="Equation.DSMT4">
                  <p:embed/>
                </p:oleObj>
              </mc:Choice>
              <mc:Fallback>
                <p:oleObj name="Equation" r:id="rId13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9067" y="4315141"/>
                        <a:ext cx="2485504" cy="939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08833"/>
              </p:ext>
            </p:extLst>
          </p:nvPr>
        </p:nvGraphicFramePr>
        <p:xfrm>
          <a:off x="2854325" y="5416550"/>
          <a:ext cx="34353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15" imgW="1663560" imgH="393480" progId="Equation.DSMT4">
                  <p:embed/>
                </p:oleObj>
              </mc:Choice>
              <mc:Fallback>
                <p:oleObj name="Equation" r:id="rId15" imgW="1663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54325" y="5416550"/>
                        <a:ext cx="3435350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4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4082" y="3024105"/>
            <a:ext cx="2123768" cy="3114758"/>
            <a:chOff x="117987" y="2983641"/>
            <a:chExt cx="2123768" cy="3114758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325996"/>
                </p:ext>
              </p:extLst>
            </p:nvPr>
          </p:nvGraphicFramePr>
          <p:xfrm>
            <a:off x="424918" y="3371074"/>
            <a:ext cx="1511300" cy="212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2" name="Equation" r:id="rId3" imgW="774360" imgH="1091880" progId="Equation.DSMT4">
                    <p:embed/>
                  </p:oleObj>
                </mc:Choice>
                <mc:Fallback>
                  <p:oleObj name="Equation" r:id="rId3" imgW="774360" imgH="109188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4918" y="3371074"/>
                          <a:ext cx="1511300" cy="2124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876373"/>
                </p:ext>
              </p:extLst>
            </p:nvPr>
          </p:nvGraphicFramePr>
          <p:xfrm>
            <a:off x="763055" y="5630086"/>
            <a:ext cx="83661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3" name="Equation" r:id="rId5" imgW="317160" imgH="177480" progId="Equation.DSMT4">
                    <p:embed/>
                  </p:oleObj>
                </mc:Choice>
                <mc:Fallback>
                  <p:oleObj name="Equation" r:id="rId5" imgW="31716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3055" y="5630086"/>
                          <a:ext cx="836613" cy="468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056108" y="3096044"/>
              <a:ext cx="22436" cy="253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71931" y="2947307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35495"/>
            <a:ext cx="9144001" cy="2088610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528953"/>
              </p:ext>
            </p:extLst>
          </p:nvPr>
        </p:nvGraphicFramePr>
        <p:xfrm>
          <a:off x="2952757" y="3426938"/>
          <a:ext cx="1412836" cy="45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2757" y="3426938"/>
                        <a:ext cx="1412836" cy="459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20620"/>
              </p:ext>
            </p:extLst>
          </p:nvPr>
        </p:nvGraphicFramePr>
        <p:xfrm>
          <a:off x="2471931" y="3978334"/>
          <a:ext cx="2716855" cy="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Equation" r:id="rId10" imgW="1371600" imgH="393480" progId="Equation.DSMT4">
                  <p:embed/>
                </p:oleObj>
              </mc:Choice>
              <mc:Fallback>
                <p:oleObj name="Equation" r:id="rId10" imgW="1371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1931" y="3978334"/>
                        <a:ext cx="2716855" cy="77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47923"/>
              </p:ext>
            </p:extLst>
          </p:nvPr>
        </p:nvGraphicFramePr>
        <p:xfrm>
          <a:off x="2914780" y="4920584"/>
          <a:ext cx="1488790" cy="46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Equation" r:id="rId12" imgW="571320" imgH="177480" progId="Equation.DSMT4">
                  <p:embed/>
                </p:oleObj>
              </mc:Choice>
              <mc:Fallback>
                <p:oleObj name="Equation" r:id="rId12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4780" y="4920584"/>
                        <a:ext cx="1488790" cy="46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3693" y="3054490"/>
            <a:ext cx="3159038" cy="1554179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72488"/>
              </p:ext>
            </p:extLst>
          </p:nvPr>
        </p:nvGraphicFramePr>
        <p:xfrm>
          <a:off x="2591079" y="5367743"/>
          <a:ext cx="2449820" cy="60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Equation" r:id="rId15" imgW="977760" imgH="241200" progId="Equation.DSMT4">
                  <p:embed/>
                </p:oleObj>
              </mc:Choice>
              <mc:Fallback>
                <p:oleObj name="Equation" r:id="rId15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91079" y="5367743"/>
                        <a:ext cx="2449820" cy="604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278324"/>
              </p:ext>
            </p:extLst>
          </p:nvPr>
        </p:nvGraphicFramePr>
        <p:xfrm>
          <a:off x="2098675" y="6005513"/>
          <a:ext cx="3905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Equation" r:id="rId17" imgW="1752480" imgH="203040" progId="Equation.DSMT4">
                  <p:embed/>
                </p:oleObj>
              </mc:Choice>
              <mc:Fallback>
                <p:oleObj name="Equation" r:id="rId17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8675" y="6005513"/>
                        <a:ext cx="3905250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334875"/>
              </p:ext>
            </p:extLst>
          </p:nvPr>
        </p:nvGraphicFramePr>
        <p:xfrm>
          <a:off x="6447962" y="5916947"/>
          <a:ext cx="2144105" cy="51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19" imgW="838080" imgH="203040" progId="Equation.DSMT4">
                  <p:embed/>
                </p:oleObj>
              </mc:Choice>
              <mc:Fallback>
                <p:oleObj name="Equation" r:id="rId19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7962" y="5916947"/>
                        <a:ext cx="2144105" cy="51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2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702803"/>
              </p:ext>
            </p:extLst>
          </p:nvPr>
        </p:nvGraphicFramePr>
        <p:xfrm>
          <a:off x="3252625" y="954106"/>
          <a:ext cx="2638750" cy="59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1117440" imgH="253800" progId="Equation.DSMT4">
                  <p:embed/>
                </p:oleObj>
              </mc:Choice>
              <mc:Fallback>
                <p:oleObj name="Equation" r:id="rId3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625" y="954106"/>
                        <a:ext cx="2638750" cy="599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21077"/>
              </p:ext>
            </p:extLst>
          </p:nvPr>
        </p:nvGraphicFramePr>
        <p:xfrm>
          <a:off x="3580522" y="1553822"/>
          <a:ext cx="1982955" cy="100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0522" y="1553822"/>
                        <a:ext cx="1982955" cy="1006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25152"/>
              </p:ext>
            </p:extLst>
          </p:nvPr>
        </p:nvGraphicFramePr>
        <p:xfrm>
          <a:off x="2494737" y="2700116"/>
          <a:ext cx="4154524" cy="92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7" imgW="2006280" imgH="444240" progId="Equation.DSMT4">
                  <p:embed/>
                </p:oleObj>
              </mc:Choice>
              <mc:Fallback>
                <p:oleObj name="Equation" r:id="rId7" imgW="2006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4737" y="2700116"/>
                        <a:ext cx="4154524" cy="920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1883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7441" y="2199715"/>
            <a:ext cx="2123768" cy="3634387"/>
            <a:chOff x="117987" y="2983641"/>
            <a:chExt cx="2123768" cy="3634387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600779"/>
                </p:ext>
              </p:extLst>
            </p:nvPr>
          </p:nvGraphicFramePr>
          <p:xfrm>
            <a:off x="556222" y="3280919"/>
            <a:ext cx="1336675" cy="2544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2" name="Equation" r:id="rId4" imgW="685800" imgH="1307880" progId="Equation.DSMT4">
                    <p:embed/>
                  </p:oleObj>
                </mc:Choice>
                <mc:Fallback>
                  <p:oleObj name="Equation" r:id="rId4" imgW="685800" imgH="130788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6222" y="3280919"/>
                          <a:ext cx="1336675" cy="2544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600026"/>
                </p:ext>
              </p:extLst>
            </p:nvPr>
          </p:nvGraphicFramePr>
          <p:xfrm>
            <a:off x="660758" y="6014778"/>
            <a:ext cx="1038225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3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0758" y="6014778"/>
                          <a:ext cx="1038225" cy="60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056108" y="3096044"/>
              <a:ext cx="22436" cy="253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01428" y="2179279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093" y="2326397"/>
            <a:ext cx="2121417" cy="2885953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40543"/>
              </p:ext>
            </p:extLst>
          </p:nvPr>
        </p:nvGraphicFramePr>
        <p:xfrm>
          <a:off x="2728790" y="2552284"/>
          <a:ext cx="2117477" cy="64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8790" y="2552284"/>
                        <a:ext cx="2117477" cy="64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6552"/>
              </p:ext>
            </p:extLst>
          </p:nvPr>
        </p:nvGraphicFramePr>
        <p:xfrm>
          <a:off x="2134096" y="3162655"/>
          <a:ext cx="3352751" cy="63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11" imgW="1206360" imgH="228600" progId="Equation.DSMT4">
                  <p:embed/>
                </p:oleObj>
              </mc:Choice>
              <mc:Fallback>
                <p:oleObj name="Equation" r:id="rId11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4096" y="3162655"/>
                        <a:ext cx="3352751" cy="63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907994"/>
              </p:ext>
            </p:extLst>
          </p:nvPr>
        </p:nvGraphicFramePr>
        <p:xfrm>
          <a:off x="2016125" y="3748088"/>
          <a:ext cx="4819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13" imgW="2171520" imgH="228600" progId="Equation.DSMT4">
                  <p:embed/>
                </p:oleObj>
              </mc:Choice>
              <mc:Fallback>
                <p:oleObj name="Equation" r:id="rId13" imgW="2171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16125" y="3748088"/>
                        <a:ext cx="48196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551870"/>
              </p:ext>
            </p:extLst>
          </p:nvPr>
        </p:nvGraphicFramePr>
        <p:xfrm>
          <a:off x="2754913" y="4224189"/>
          <a:ext cx="2100062" cy="4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15" imgW="812520" imgH="177480" progId="Equation.DSMT4">
                  <p:embed/>
                </p:oleObj>
              </mc:Choice>
              <mc:Fallback>
                <p:oleObj name="Equation" r:id="rId15" imgW="812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54913" y="4224189"/>
                        <a:ext cx="2100062" cy="4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0064"/>
              </p:ext>
            </p:extLst>
          </p:nvPr>
        </p:nvGraphicFramePr>
        <p:xfrm>
          <a:off x="2501195" y="4676877"/>
          <a:ext cx="2858661" cy="63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17" imgW="1028520" imgH="228600" progId="Equation.DSMT4">
                  <p:embed/>
                </p:oleObj>
              </mc:Choice>
              <mc:Fallback>
                <p:oleObj name="Equation" r:id="rId17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01195" y="4676877"/>
                        <a:ext cx="2858661" cy="63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77187"/>
              </p:ext>
            </p:extLst>
          </p:nvPr>
        </p:nvGraphicFramePr>
        <p:xfrm>
          <a:off x="2157570" y="5269931"/>
          <a:ext cx="2683737" cy="59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19" imgW="1028520" imgH="228600" progId="Equation.DSMT4">
                  <p:embed/>
                </p:oleObj>
              </mc:Choice>
              <mc:Fallback>
                <p:oleObj name="Equation" r:id="rId19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57570" y="5269931"/>
                        <a:ext cx="2683737" cy="596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83981"/>
              </p:ext>
            </p:extLst>
          </p:nvPr>
        </p:nvGraphicFramePr>
        <p:xfrm>
          <a:off x="4878269" y="5255699"/>
          <a:ext cx="4214319" cy="57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21" imgW="1866600" imgH="253800" progId="Equation.DSMT4">
                  <p:embed/>
                </p:oleObj>
              </mc:Choice>
              <mc:Fallback>
                <p:oleObj name="Equation" r:id="rId21" imgW="1866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78269" y="5255699"/>
                        <a:ext cx="4214319" cy="573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94150"/>
              </p:ext>
            </p:extLst>
          </p:nvPr>
        </p:nvGraphicFramePr>
        <p:xfrm>
          <a:off x="2622233" y="5872621"/>
          <a:ext cx="5475245" cy="64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23" imgW="2145960" imgH="253800" progId="Equation.DSMT4">
                  <p:embed/>
                </p:oleObj>
              </mc:Choice>
              <mc:Fallback>
                <p:oleObj name="Equation" r:id="rId23" imgW="2145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22233" y="5872621"/>
                        <a:ext cx="5475245" cy="64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13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5633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525979"/>
            <a:ext cx="2123768" cy="3634387"/>
            <a:chOff x="117987" y="2983641"/>
            <a:chExt cx="2123768" cy="3634387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5430140"/>
                </p:ext>
              </p:extLst>
            </p:nvPr>
          </p:nvGraphicFramePr>
          <p:xfrm>
            <a:off x="481525" y="3316750"/>
            <a:ext cx="1485900" cy="2470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4" name="Equation" r:id="rId4" imgW="761760" imgH="1269720" progId="Equation.DSMT4">
                    <p:embed/>
                  </p:oleObj>
                </mc:Choice>
                <mc:Fallback>
                  <p:oleObj name="Equation" r:id="rId4" imgW="761760" imgH="12697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1525" y="3316750"/>
                          <a:ext cx="1485900" cy="2470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735762"/>
                </p:ext>
              </p:extLst>
            </p:nvPr>
          </p:nvGraphicFramePr>
          <p:xfrm>
            <a:off x="660758" y="6014778"/>
            <a:ext cx="1038225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5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0758" y="6014778"/>
                          <a:ext cx="1038225" cy="60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056108" y="3096044"/>
              <a:ext cx="22436" cy="253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19416" y="2610556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5226" y="2708824"/>
            <a:ext cx="2513480" cy="2058018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90658"/>
              </p:ext>
            </p:extLst>
          </p:nvPr>
        </p:nvGraphicFramePr>
        <p:xfrm>
          <a:off x="2141702" y="3041443"/>
          <a:ext cx="3899697" cy="47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Equation" r:id="rId9" imgW="1968480" imgH="241200" progId="Equation.DSMT4">
                  <p:embed/>
                </p:oleObj>
              </mc:Choice>
              <mc:Fallback>
                <p:oleObj name="Equation" r:id="rId9" imgW="1968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1702" y="3041443"/>
                        <a:ext cx="3899697" cy="478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7767"/>
              </p:ext>
            </p:extLst>
          </p:nvPr>
        </p:nvGraphicFramePr>
        <p:xfrm>
          <a:off x="2984514" y="3401535"/>
          <a:ext cx="1481147" cy="50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11" imgW="634680" imgH="215640" progId="Equation.DSMT4">
                  <p:embed/>
                </p:oleObj>
              </mc:Choice>
              <mc:Fallback>
                <p:oleObj name="Equation" r:id="rId11" imgW="634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4514" y="3401535"/>
                        <a:ext cx="1481147" cy="50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33811"/>
              </p:ext>
            </p:extLst>
          </p:nvPr>
        </p:nvGraphicFramePr>
        <p:xfrm>
          <a:off x="2488826" y="3972322"/>
          <a:ext cx="3476745" cy="56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13" imgW="1574640" imgH="253800" progId="Equation.DSMT4">
                  <p:embed/>
                </p:oleObj>
              </mc:Choice>
              <mc:Fallback>
                <p:oleObj name="Equation" r:id="rId13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8826" y="3972322"/>
                        <a:ext cx="3476745" cy="56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842914"/>
              </p:ext>
            </p:extLst>
          </p:nvPr>
        </p:nvGraphicFramePr>
        <p:xfrm>
          <a:off x="2091577" y="4616016"/>
          <a:ext cx="4289406" cy="62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15" imgW="1752480" imgH="253800" progId="Equation.DSMT4">
                  <p:embed/>
                </p:oleObj>
              </mc:Choice>
              <mc:Fallback>
                <p:oleObj name="Equation" r:id="rId15" imgW="1752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91577" y="4616016"/>
                        <a:ext cx="4289406" cy="621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69221"/>
              </p:ext>
            </p:extLst>
          </p:nvPr>
        </p:nvGraphicFramePr>
        <p:xfrm>
          <a:off x="6472009" y="4419459"/>
          <a:ext cx="1697837" cy="96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17" imgW="761760" imgH="431640" progId="Equation.DSMT4">
                  <p:embed/>
                </p:oleObj>
              </mc:Choice>
              <mc:Fallback>
                <p:oleObj name="Equation" r:id="rId17" imgW="76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72009" y="4419459"/>
                        <a:ext cx="1697837" cy="96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1637"/>
              </p:ext>
            </p:extLst>
          </p:nvPr>
        </p:nvGraphicFramePr>
        <p:xfrm>
          <a:off x="1974479" y="5154349"/>
          <a:ext cx="2983905" cy="859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19" imgW="1498320" imgH="431640" progId="Equation.DSMT4">
                  <p:embed/>
                </p:oleObj>
              </mc:Choice>
              <mc:Fallback>
                <p:oleObj name="Equation" r:id="rId19" imgW="1498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4479" y="5154349"/>
                        <a:ext cx="2983905" cy="859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85068"/>
              </p:ext>
            </p:extLst>
          </p:nvPr>
        </p:nvGraphicFramePr>
        <p:xfrm>
          <a:off x="5565343" y="5241791"/>
          <a:ext cx="2485556" cy="91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21" imgW="1168200" imgH="431640" progId="Equation.DSMT4">
                  <p:embed/>
                </p:oleObj>
              </mc:Choice>
              <mc:Fallback>
                <p:oleObj name="Equation" r:id="rId21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65343" y="5241791"/>
                        <a:ext cx="2485556" cy="91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25746"/>
              </p:ext>
            </p:extLst>
          </p:nvPr>
        </p:nvGraphicFramePr>
        <p:xfrm>
          <a:off x="3444157" y="5947868"/>
          <a:ext cx="4364506" cy="88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Equation" r:id="rId23" imgW="2120760" imgH="431640" progId="Equation.DSMT4">
                  <p:embed/>
                </p:oleObj>
              </mc:Choice>
              <mc:Fallback>
                <p:oleObj name="Equation" r:id="rId23" imgW="2120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44157" y="5947868"/>
                        <a:ext cx="4364506" cy="888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0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6259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Физическая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величина, равная произведению силы на время ее действия,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импульсом силы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/>
              <a:t>Изменение импульса тела равно импульсу </a:t>
            </a:r>
            <a:r>
              <a:rPr lang="ru-RU" sz="2400" dirty="0" smtClean="0"/>
              <a:t>силы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2737499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Импульс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силы также является векторной величиной.</a:t>
            </a:r>
            <a:endParaRPr lang="en-US" sz="2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81990"/>
              </p:ext>
            </p:extLst>
          </p:nvPr>
        </p:nvGraphicFramePr>
        <p:xfrm>
          <a:off x="2360613" y="2132013"/>
          <a:ext cx="1619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613" y="2132013"/>
                        <a:ext cx="161925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28447" y="1984099"/>
            <a:ext cx="2212029" cy="845233"/>
            <a:chOff x="4128447" y="1984099"/>
            <a:chExt cx="2212029" cy="845233"/>
          </a:xfrm>
        </p:grpSpPr>
        <p:sp>
          <p:nvSpPr>
            <p:cNvPr id="10" name="TextBox 9"/>
            <p:cNvSpPr txBox="1"/>
            <p:nvPr/>
          </p:nvSpPr>
          <p:spPr>
            <a:xfrm>
              <a:off x="4128447" y="2188353"/>
              <a:ext cx="9155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или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5340031"/>
                </p:ext>
              </p:extLst>
            </p:nvPr>
          </p:nvGraphicFramePr>
          <p:xfrm>
            <a:off x="5168056" y="1984099"/>
            <a:ext cx="1172420" cy="845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Equation" r:id="rId5" imgW="545760" imgH="393480" progId="Equation.DSMT4">
                    <p:embed/>
                  </p:oleObj>
                </mc:Choice>
                <mc:Fallback>
                  <p:oleObj name="Equation" r:id="rId5" imgW="545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68056" y="1984099"/>
                          <a:ext cx="1172420" cy="845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2"/>
          <p:cNvSpPr/>
          <p:nvPr/>
        </p:nvSpPr>
        <p:spPr>
          <a:xfrm>
            <a:off x="0" y="313025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b="1" i="1" dirty="0" smtClean="0"/>
              <a:t>	</a:t>
            </a:r>
            <a:r>
              <a:rPr lang="ru-RU" sz="2200" b="1" i="1" dirty="0" smtClean="0"/>
              <a:t>Закон </a:t>
            </a:r>
            <a:r>
              <a:rPr lang="ru-RU" sz="2200" b="1" i="1" dirty="0"/>
              <a:t>сохранения импульса</a:t>
            </a:r>
            <a:r>
              <a:rPr lang="ru-RU" sz="2200" dirty="0" smtClean="0"/>
              <a:t>.</a:t>
            </a:r>
            <a:r>
              <a:rPr lang="ro-RO" sz="2200" dirty="0" smtClean="0"/>
              <a:t> </a:t>
            </a:r>
            <a:r>
              <a:rPr lang="ru-RU" sz="2200" dirty="0" smtClean="0"/>
              <a:t>В </a:t>
            </a:r>
            <a:r>
              <a:rPr lang="ru-RU" sz="2200" dirty="0"/>
              <a:t>замкнутой системе векторная сумма импульсов всех тел, входящих в систему, остается постоянной при любых взаимодействиях тел этой системы между собой:</a:t>
            </a:r>
            <a:endParaRPr lang="en-US" sz="2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56893"/>
              </p:ext>
            </p:extLst>
          </p:nvPr>
        </p:nvGraphicFramePr>
        <p:xfrm>
          <a:off x="5278835" y="4448617"/>
          <a:ext cx="1254470" cy="53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8835" y="4448617"/>
                        <a:ext cx="1254470" cy="53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01997"/>
              </p:ext>
            </p:extLst>
          </p:nvPr>
        </p:nvGraphicFramePr>
        <p:xfrm>
          <a:off x="3979863" y="5196611"/>
          <a:ext cx="4231061" cy="59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9" imgW="1612800" imgH="228600" progId="Equation.DSMT4">
                  <p:embed/>
                </p:oleObj>
              </mc:Choice>
              <mc:Fallback>
                <p:oleObj name="Equation" r:id="rId9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9863" y="5196611"/>
                        <a:ext cx="4231061" cy="599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-15357" y="4244111"/>
            <a:ext cx="3776803" cy="2289395"/>
            <a:chOff x="-15357" y="4244111"/>
            <a:chExt cx="3776803" cy="228939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170" y="4244111"/>
              <a:ext cx="3333750" cy="1905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-15357" y="6133396"/>
              <a:ext cx="37768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Пример</a:t>
              </a:r>
              <a:r>
                <a:rPr lang="ro-RO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столкновения шаров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9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" y="962591"/>
            <a:ext cx="9122617" cy="2602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701" y="3298630"/>
            <a:ext cx="2184879" cy="288595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749" y="3357257"/>
            <a:ext cx="2123768" cy="3500743"/>
            <a:chOff x="117987" y="2983641"/>
            <a:chExt cx="2123768" cy="3500743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261668"/>
                </p:ext>
              </p:extLst>
            </p:nvPr>
          </p:nvGraphicFramePr>
          <p:xfrm>
            <a:off x="531388" y="3317321"/>
            <a:ext cx="1385888" cy="2470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3" name="Equation" r:id="rId5" imgW="711000" imgH="1269720" progId="Equation.DSMT4">
                    <p:embed/>
                  </p:oleObj>
                </mc:Choice>
                <mc:Fallback>
                  <p:oleObj name="Equation" r:id="rId5" imgW="711000" imgH="12697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1388" y="3317321"/>
                          <a:ext cx="1385888" cy="2470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674676"/>
                </p:ext>
              </p:extLst>
            </p:nvPr>
          </p:nvGraphicFramePr>
          <p:xfrm>
            <a:off x="737763" y="5881134"/>
            <a:ext cx="97155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4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7763" y="5881134"/>
                          <a:ext cx="971550" cy="60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2056108" y="3096044"/>
              <a:ext cx="22436" cy="2533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53261" y="3565220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9577"/>
              </p:ext>
            </p:extLst>
          </p:nvPr>
        </p:nvGraphicFramePr>
        <p:xfrm>
          <a:off x="2218910" y="3897183"/>
          <a:ext cx="1661607" cy="4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8910" y="3897183"/>
                        <a:ext cx="1661607" cy="4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6966"/>
              </p:ext>
            </p:extLst>
          </p:nvPr>
        </p:nvGraphicFramePr>
        <p:xfrm>
          <a:off x="2124138" y="4459773"/>
          <a:ext cx="3473880" cy="58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11" imgW="1358640" imgH="228600" progId="Equation.DSMT4">
                  <p:embed/>
                </p:oleObj>
              </mc:Choice>
              <mc:Fallback>
                <p:oleObj name="Equation" r:id="rId11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4138" y="4459773"/>
                        <a:ext cx="3473880" cy="584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03399"/>
              </p:ext>
            </p:extLst>
          </p:nvPr>
        </p:nvGraphicFramePr>
        <p:xfrm>
          <a:off x="2412912" y="5051063"/>
          <a:ext cx="2920711" cy="80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13" imgW="1511280" imgH="419040" progId="Equation.DSMT4">
                  <p:embed/>
                </p:oleObj>
              </mc:Choice>
              <mc:Fallback>
                <p:oleObj name="Equation" r:id="rId13" imgW="1511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2912" y="5051063"/>
                        <a:ext cx="2920711" cy="80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90612"/>
              </p:ext>
            </p:extLst>
          </p:nvPr>
        </p:nvGraphicFramePr>
        <p:xfrm>
          <a:off x="2148517" y="6000420"/>
          <a:ext cx="4206987" cy="53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15" imgW="2006280" imgH="253800" progId="Equation.DSMT4">
                  <p:embed/>
                </p:oleObj>
              </mc:Choice>
              <mc:Fallback>
                <p:oleObj name="Equation" r:id="rId15" imgW="2006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48517" y="6000420"/>
                        <a:ext cx="4206987" cy="53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53801"/>
              </p:ext>
            </p:extLst>
          </p:nvPr>
        </p:nvGraphicFramePr>
        <p:xfrm>
          <a:off x="6522877" y="5995302"/>
          <a:ext cx="2415703" cy="48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17" imgW="1143000" imgH="228600" progId="Equation.DSMT4">
                  <p:embed/>
                </p:oleObj>
              </mc:Choice>
              <mc:Fallback>
                <p:oleObj name="Equation" r:id="rId17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22877" y="5995302"/>
                        <a:ext cx="2415703" cy="48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2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43358"/>
              </p:ext>
            </p:extLst>
          </p:nvPr>
        </p:nvGraphicFramePr>
        <p:xfrm>
          <a:off x="3761287" y="914399"/>
          <a:ext cx="1621426" cy="57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1287" y="914399"/>
                        <a:ext cx="1621426" cy="57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18618"/>
              </p:ext>
            </p:extLst>
          </p:nvPr>
        </p:nvGraphicFramePr>
        <p:xfrm>
          <a:off x="3000375" y="1482725"/>
          <a:ext cx="31432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5" imgW="1434960" imgH="419040" progId="Equation.DSMT4">
                  <p:embed/>
                </p:oleObj>
              </mc:Choice>
              <mc:Fallback>
                <p:oleObj name="Equation" r:id="rId5" imgW="1434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1482725"/>
                        <a:ext cx="31432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87398"/>
              </p:ext>
            </p:extLst>
          </p:nvPr>
        </p:nvGraphicFramePr>
        <p:xfrm>
          <a:off x="3249358" y="2453651"/>
          <a:ext cx="2645285" cy="99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7" imgW="1117440" imgH="419040" progId="Equation.DSMT4">
                  <p:embed/>
                </p:oleObj>
              </mc:Choice>
              <mc:Fallback>
                <p:oleObj name="Equation" r:id="rId7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9358" y="2453651"/>
                        <a:ext cx="2645285" cy="991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3268"/>
              </p:ext>
            </p:extLst>
          </p:nvPr>
        </p:nvGraphicFramePr>
        <p:xfrm>
          <a:off x="3429546" y="3442001"/>
          <a:ext cx="2284908" cy="96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9" imgW="1143000" imgH="482400" progId="Equation.DSMT4">
                  <p:embed/>
                </p:oleObj>
              </mc:Choice>
              <mc:Fallback>
                <p:oleObj name="Equation" r:id="rId9" imgW="114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546" y="3442001"/>
                        <a:ext cx="2284908" cy="964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87313"/>
              </p:ext>
            </p:extLst>
          </p:nvPr>
        </p:nvGraphicFramePr>
        <p:xfrm>
          <a:off x="2341615" y="4568856"/>
          <a:ext cx="4460771" cy="100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11" imgW="2133360" imgH="482400" progId="Equation.DSMT4">
                  <p:embed/>
                </p:oleObj>
              </mc:Choice>
              <mc:Fallback>
                <p:oleObj name="Equation" r:id="rId11" imgW="2133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1615" y="4568856"/>
                        <a:ext cx="4460771" cy="1008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1" cy="2054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2" y="3016961"/>
            <a:ext cx="2466975" cy="3133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682" y="3016961"/>
            <a:ext cx="2148516" cy="3812464"/>
            <a:chOff x="117987" y="2983641"/>
            <a:chExt cx="2148516" cy="3812464"/>
          </a:xfrm>
        </p:grpSpPr>
        <p:sp>
          <p:nvSpPr>
            <p:cNvPr id="11" name="TextBox 10"/>
            <p:cNvSpPr txBox="1"/>
            <p:nvPr/>
          </p:nvSpPr>
          <p:spPr>
            <a:xfrm>
              <a:off x="117987" y="2983641"/>
              <a:ext cx="2123768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0842515"/>
                </p:ext>
              </p:extLst>
            </p:nvPr>
          </p:nvGraphicFramePr>
          <p:xfrm>
            <a:off x="386903" y="3319599"/>
            <a:ext cx="1879600" cy="294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1" name="Equation" r:id="rId5" imgW="965160" imgH="1511280" progId="Equation.DSMT4">
                    <p:embed/>
                  </p:oleObj>
                </mc:Choice>
                <mc:Fallback>
                  <p:oleObj name="Equation" r:id="rId5" imgW="965160" imgH="1511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903" y="3319599"/>
                          <a:ext cx="1879600" cy="2940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758921"/>
                </p:ext>
              </p:extLst>
            </p:nvPr>
          </p:nvGraphicFramePr>
          <p:xfrm>
            <a:off x="759989" y="6326205"/>
            <a:ext cx="8366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2" name="Equation" r:id="rId7" imgW="317160" imgH="177480" progId="Equation.DSMT4">
                    <p:embed/>
                  </p:oleObj>
                </mc:Choice>
                <mc:Fallback>
                  <p:oleObj name="Equation" r:id="rId7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9989" y="6326205"/>
                          <a:ext cx="836613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H="1">
              <a:off x="2241755" y="3236881"/>
              <a:ext cx="2312" cy="3022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6469" y="3075168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00957"/>
              </p:ext>
            </p:extLst>
          </p:nvPr>
        </p:nvGraphicFramePr>
        <p:xfrm>
          <a:off x="2562877" y="3468640"/>
          <a:ext cx="1731341" cy="4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2877" y="3468640"/>
                        <a:ext cx="1731341" cy="4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93742"/>
              </p:ext>
            </p:extLst>
          </p:nvPr>
        </p:nvGraphicFramePr>
        <p:xfrm>
          <a:off x="2307720" y="3950927"/>
          <a:ext cx="3164898" cy="56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7720" y="3950927"/>
                        <a:ext cx="3164898" cy="56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61984"/>
              </p:ext>
            </p:extLst>
          </p:nvPr>
        </p:nvGraphicFramePr>
        <p:xfrm>
          <a:off x="2217132" y="4415852"/>
          <a:ext cx="2925423" cy="97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13" imgW="1257120" imgH="419040" progId="Equation.DSMT4">
                  <p:embed/>
                </p:oleObj>
              </mc:Choice>
              <mc:Fallback>
                <p:oleObj name="Equation" r:id="rId13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7132" y="4415852"/>
                        <a:ext cx="2925423" cy="97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769873"/>
              </p:ext>
            </p:extLst>
          </p:nvPr>
        </p:nvGraphicFramePr>
        <p:xfrm>
          <a:off x="2307720" y="5483084"/>
          <a:ext cx="28956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15" imgW="1091880" imgH="241200" progId="Equation.DSMT4">
                  <p:embed/>
                </p:oleObj>
              </mc:Choice>
              <mc:Fallback>
                <p:oleObj name="Equation" r:id="rId15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07720" y="5483084"/>
                        <a:ext cx="2895600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3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09079"/>
              </p:ext>
            </p:extLst>
          </p:nvPr>
        </p:nvGraphicFramePr>
        <p:xfrm>
          <a:off x="3017309" y="954106"/>
          <a:ext cx="3109381" cy="97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7309" y="954106"/>
                        <a:ext cx="3109381" cy="977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76727"/>
              </p:ext>
            </p:extLst>
          </p:nvPr>
        </p:nvGraphicFramePr>
        <p:xfrm>
          <a:off x="2844595" y="1931340"/>
          <a:ext cx="2992010" cy="106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5" imgW="1358640" imgH="482400" progId="Equation.DSMT4">
                  <p:embed/>
                </p:oleObj>
              </mc:Choice>
              <mc:Fallback>
                <p:oleObj name="Equation" r:id="rId5" imgW="1358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4595" y="1931340"/>
                        <a:ext cx="2992010" cy="1062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0813"/>
              </p:ext>
            </p:extLst>
          </p:nvPr>
        </p:nvGraphicFramePr>
        <p:xfrm>
          <a:off x="1990729" y="3053805"/>
          <a:ext cx="4699741" cy="100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7" imgW="2247840" imgH="482400" progId="Equation.DSMT4">
                  <p:embed/>
                </p:oleObj>
              </mc:Choice>
              <mc:Fallback>
                <p:oleObj name="Equation" r:id="rId7" imgW="2247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729" y="3053805"/>
                        <a:ext cx="4699741" cy="1008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16941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239" y="2160342"/>
            <a:ext cx="2126080" cy="2810121"/>
            <a:chOff x="117987" y="2983641"/>
            <a:chExt cx="2126080" cy="2810121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112430"/>
                </p:ext>
              </p:extLst>
            </p:nvPr>
          </p:nvGraphicFramePr>
          <p:xfrm>
            <a:off x="504127" y="3406633"/>
            <a:ext cx="1557337" cy="172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0" name="Equation" r:id="rId4" imgW="799920" imgH="888840" progId="Equation.DSMT4">
                    <p:embed/>
                  </p:oleObj>
                </mc:Choice>
                <mc:Fallback>
                  <p:oleObj name="Equation" r:id="rId4" imgW="799920" imgH="8888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4127" y="3406633"/>
                          <a:ext cx="1557337" cy="1728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5058850"/>
                </p:ext>
              </p:extLst>
            </p:nvPr>
          </p:nvGraphicFramePr>
          <p:xfrm>
            <a:off x="710073" y="5323862"/>
            <a:ext cx="9382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0073" y="5323862"/>
                          <a:ext cx="938213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240372" y="3236881"/>
              <a:ext cx="3695" cy="2086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88278" y="2132003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80653"/>
              </p:ext>
            </p:extLst>
          </p:nvPr>
        </p:nvGraphicFramePr>
        <p:xfrm>
          <a:off x="3793544" y="2562225"/>
          <a:ext cx="288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Equation" r:id="rId8" imgW="1180800" imgH="228600" progId="Equation.DSMT4">
                  <p:embed/>
                </p:oleObj>
              </mc:Choice>
              <mc:Fallback>
                <p:oleObj name="Equation" r:id="rId8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93544" y="2562225"/>
                        <a:ext cx="2882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664246"/>
              </p:ext>
            </p:extLst>
          </p:nvPr>
        </p:nvGraphicFramePr>
        <p:xfrm>
          <a:off x="3894118" y="3033449"/>
          <a:ext cx="2603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10" imgW="1066680" imgH="228600" progId="Equation.DSMT4">
                  <p:embed/>
                </p:oleObj>
              </mc:Choice>
              <mc:Fallback>
                <p:oleObj name="Equation" r:id="rId10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94118" y="3033449"/>
                        <a:ext cx="26035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03176"/>
              </p:ext>
            </p:extLst>
          </p:nvPr>
        </p:nvGraphicFramePr>
        <p:xfrm>
          <a:off x="4454286" y="3501412"/>
          <a:ext cx="1561415" cy="48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12" imgW="571320" imgH="177480" progId="Equation.DSMT4">
                  <p:embed/>
                </p:oleObj>
              </mc:Choice>
              <mc:Fallback>
                <p:oleObj name="Equation" r:id="rId12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54286" y="3501412"/>
                        <a:ext cx="1561415" cy="48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28695"/>
              </p:ext>
            </p:extLst>
          </p:nvPr>
        </p:nvGraphicFramePr>
        <p:xfrm>
          <a:off x="4560911" y="3881435"/>
          <a:ext cx="1269914" cy="95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14" imgW="558720" imgH="419040" progId="Equation.DSMT4">
                  <p:embed/>
                </p:oleObj>
              </mc:Choice>
              <mc:Fallback>
                <p:oleObj name="Equation" r:id="rId14" imgW="558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60911" y="3881435"/>
                        <a:ext cx="1269914" cy="95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70860"/>
              </p:ext>
            </p:extLst>
          </p:nvPr>
        </p:nvGraphicFramePr>
        <p:xfrm>
          <a:off x="2046716" y="4870256"/>
          <a:ext cx="2238136" cy="96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16" imgW="914400" imgH="393480" progId="Equation.DSMT4">
                  <p:embed/>
                </p:oleObj>
              </mc:Choice>
              <mc:Fallback>
                <p:oleObj name="Equation" r:id="rId16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46716" y="4870256"/>
                        <a:ext cx="2238136" cy="963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91490"/>
              </p:ext>
            </p:extLst>
          </p:nvPr>
        </p:nvGraphicFramePr>
        <p:xfrm>
          <a:off x="1814728" y="5726547"/>
          <a:ext cx="316212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18" imgW="1473120" imgH="444240" progId="Equation.DSMT4">
                  <p:embed/>
                </p:oleObj>
              </mc:Choice>
              <mc:Fallback>
                <p:oleObj name="Equation" r:id="rId18" imgW="1473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14728" y="5726547"/>
                        <a:ext cx="3162120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4822723" y="4998456"/>
            <a:ext cx="575187" cy="1493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562768" y="5549182"/>
            <a:ext cx="675800" cy="28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67874"/>
              </p:ext>
            </p:extLst>
          </p:nvPr>
        </p:nvGraphicFramePr>
        <p:xfrm>
          <a:off x="6453334" y="5167037"/>
          <a:ext cx="1679025" cy="99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Equation" r:id="rId20" imgW="749160" imgH="444240" progId="Equation.DSMT4">
                  <p:embed/>
                </p:oleObj>
              </mc:Choice>
              <mc:Fallback>
                <p:oleObj name="Equation" r:id="rId20" imgW="749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53334" y="5167037"/>
                        <a:ext cx="1679025" cy="996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7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48942"/>
              </p:ext>
            </p:extLst>
          </p:nvPr>
        </p:nvGraphicFramePr>
        <p:xfrm>
          <a:off x="2492148" y="954106"/>
          <a:ext cx="4159704" cy="113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3" imgW="1625400" imgH="444240" progId="Equation.DSMT4">
                  <p:embed/>
                </p:oleObj>
              </mc:Choice>
              <mc:Fallback>
                <p:oleObj name="Equation" r:id="rId3" imgW="1625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148" y="954106"/>
                        <a:ext cx="4159704" cy="1137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3254"/>
              </p:ext>
            </p:extLst>
          </p:nvPr>
        </p:nvGraphicFramePr>
        <p:xfrm>
          <a:off x="2900292" y="2152055"/>
          <a:ext cx="3343414" cy="61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0292" y="2152055"/>
                        <a:ext cx="3343414" cy="61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154503"/>
              </p:ext>
            </p:extLst>
          </p:nvPr>
        </p:nvGraphicFramePr>
        <p:xfrm>
          <a:off x="157726" y="2972629"/>
          <a:ext cx="1681300" cy="96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7" imgW="685800" imgH="393480" progId="Equation.DSMT4">
                  <p:embed/>
                </p:oleObj>
              </mc:Choice>
              <mc:Fallback>
                <p:oleObj name="Equation" r:id="rId7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726" y="2972629"/>
                        <a:ext cx="1681300" cy="96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26777"/>
              </p:ext>
            </p:extLst>
          </p:nvPr>
        </p:nvGraphicFramePr>
        <p:xfrm>
          <a:off x="1839026" y="2784243"/>
          <a:ext cx="6247557" cy="1813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9" imgW="2361960" imgH="685800" progId="Equation.DSMT4">
                  <p:embed/>
                </p:oleObj>
              </mc:Choice>
              <mc:Fallback>
                <p:oleObj name="Equation" r:id="rId9" imgW="2361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9026" y="2784243"/>
                        <a:ext cx="6247557" cy="1813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40871"/>
              </p:ext>
            </p:extLst>
          </p:nvPr>
        </p:nvGraphicFramePr>
        <p:xfrm>
          <a:off x="2708562" y="4796240"/>
          <a:ext cx="3415642" cy="104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1" imgW="1447560" imgH="444240" progId="Equation.DSMT4">
                  <p:embed/>
                </p:oleObj>
              </mc:Choice>
              <mc:Fallback>
                <p:oleObj name="Equation" r:id="rId11" imgW="1447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08562" y="4796240"/>
                        <a:ext cx="3415642" cy="104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7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28530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32003"/>
            <a:ext cx="2126080" cy="2894022"/>
            <a:chOff x="117987" y="2983641"/>
            <a:chExt cx="2126080" cy="2894022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216837"/>
                </p:ext>
              </p:extLst>
            </p:nvPr>
          </p:nvGraphicFramePr>
          <p:xfrm>
            <a:off x="713300" y="3405926"/>
            <a:ext cx="1138237" cy="172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3" name="Equation" r:id="rId4" imgW="583920" imgH="888840" progId="Equation.DSMT4">
                    <p:embed/>
                  </p:oleObj>
                </mc:Choice>
                <mc:Fallback>
                  <p:oleObj name="Equation" r:id="rId4" imgW="583920" imgH="8888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3300" y="3405926"/>
                          <a:ext cx="1138237" cy="1728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651641"/>
                </p:ext>
              </p:extLst>
            </p:nvPr>
          </p:nvGraphicFramePr>
          <p:xfrm>
            <a:off x="576775" y="5239488"/>
            <a:ext cx="1204912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4" name="Equation" r:id="rId6" imgW="457200" imgH="241200" progId="Equation.DSMT4">
                    <p:embed/>
                  </p:oleObj>
                </mc:Choice>
                <mc:Fallback>
                  <p:oleObj name="Equation" r:id="rId6" imgW="457200" imgH="2412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6775" y="5239488"/>
                          <a:ext cx="1204912" cy="638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240372" y="3236881"/>
              <a:ext cx="3695" cy="2086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88278" y="2132003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67767"/>
              </p:ext>
            </p:extLst>
          </p:nvPr>
        </p:nvGraphicFramePr>
        <p:xfrm>
          <a:off x="2618468" y="2572721"/>
          <a:ext cx="1999353" cy="61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8" imgW="787320" imgH="241200" progId="Equation.DSMT4">
                  <p:embed/>
                </p:oleObj>
              </mc:Choice>
              <mc:Fallback>
                <p:oleObj name="Equation" r:id="rId8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8468" y="2572721"/>
                        <a:ext cx="1999353" cy="61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2175" y="2318830"/>
            <a:ext cx="3171825" cy="150495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878198"/>
              </p:ext>
            </p:extLst>
          </p:nvPr>
        </p:nvGraphicFramePr>
        <p:xfrm>
          <a:off x="2465785" y="3198375"/>
          <a:ext cx="2829213" cy="62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11" imgW="1206360" imgH="266400" progId="Equation.DSMT4">
                  <p:embed/>
                </p:oleObj>
              </mc:Choice>
              <mc:Fallback>
                <p:oleObj name="Equation" r:id="rId11" imgW="1206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5785" y="3198375"/>
                        <a:ext cx="2829213" cy="62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43730"/>
              </p:ext>
            </p:extLst>
          </p:nvPr>
        </p:nvGraphicFramePr>
        <p:xfrm>
          <a:off x="2397563" y="3841864"/>
          <a:ext cx="2777044" cy="60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13" imgW="1130040" imgH="241200" progId="Equation.DSMT4">
                  <p:embed/>
                </p:oleObj>
              </mc:Choice>
              <mc:Fallback>
                <p:oleObj name="Equation" r:id="rId13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7563" y="3841864"/>
                        <a:ext cx="2777044" cy="60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08242"/>
              </p:ext>
            </p:extLst>
          </p:nvPr>
        </p:nvGraphicFramePr>
        <p:xfrm>
          <a:off x="2453418" y="4374958"/>
          <a:ext cx="2665332" cy="97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15" imgW="1143000" imgH="419040" progId="Equation.DSMT4">
                  <p:embed/>
                </p:oleObj>
              </mc:Choice>
              <mc:Fallback>
                <p:oleObj name="Equation" r:id="rId15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3418" y="4374958"/>
                        <a:ext cx="2665332" cy="97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7852"/>
              </p:ext>
            </p:extLst>
          </p:nvPr>
        </p:nvGraphicFramePr>
        <p:xfrm>
          <a:off x="2802079" y="5425678"/>
          <a:ext cx="2156624" cy="109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17" imgW="825480" imgH="419040" progId="Equation.DSMT4">
                  <p:embed/>
                </p:oleObj>
              </mc:Choice>
              <mc:Fallback>
                <p:oleObj name="Equation" r:id="rId17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2079" y="5425678"/>
                        <a:ext cx="2156624" cy="1094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5118750" y="4374958"/>
            <a:ext cx="444018" cy="1952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52485"/>
              </p:ext>
            </p:extLst>
          </p:nvPr>
        </p:nvGraphicFramePr>
        <p:xfrm>
          <a:off x="5722815" y="4728047"/>
          <a:ext cx="3069138" cy="113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19" imgW="1130040" imgH="419040" progId="Equation.DSMT4">
                  <p:embed/>
                </p:oleObj>
              </mc:Choice>
              <mc:Fallback>
                <p:oleObj name="Equation" r:id="rId19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22815" y="4728047"/>
                        <a:ext cx="3069138" cy="113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4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08573"/>
              </p:ext>
            </p:extLst>
          </p:nvPr>
        </p:nvGraphicFramePr>
        <p:xfrm>
          <a:off x="890844" y="962591"/>
          <a:ext cx="7252288" cy="119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3" imgW="2552400" imgH="419040" progId="Equation.DSMT4">
                  <p:embed/>
                </p:oleObj>
              </mc:Choice>
              <mc:Fallback>
                <p:oleObj name="Equation" r:id="rId3" imgW="2552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844" y="962591"/>
                        <a:ext cx="7252288" cy="1190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26055"/>
              </p:ext>
            </p:extLst>
          </p:nvPr>
        </p:nvGraphicFramePr>
        <p:xfrm>
          <a:off x="2138310" y="2083224"/>
          <a:ext cx="4318647" cy="66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10" y="2083224"/>
                        <a:ext cx="4318647" cy="66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4724"/>
              </p:ext>
            </p:extLst>
          </p:nvPr>
        </p:nvGraphicFramePr>
        <p:xfrm>
          <a:off x="172998" y="2668338"/>
          <a:ext cx="8249270" cy="69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7" imgW="2857320" imgH="241200" progId="Equation.DSMT4">
                  <p:embed/>
                </p:oleObj>
              </mc:Choice>
              <mc:Fallback>
                <p:oleObj name="Equation" r:id="rId7" imgW="285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998" y="2668338"/>
                        <a:ext cx="8249270" cy="696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51231"/>
              </p:ext>
            </p:extLst>
          </p:nvPr>
        </p:nvGraphicFramePr>
        <p:xfrm>
          <a:off x="2566436" y="3474423"/>
          <a:ext cx="3036465" cy="47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9" imgW="1130040" imgH="177480" progId="Equation.DSMT4">
                  <p:embed/>
                </p:oleObj>
              </mc:Choice>
              <mc:Fallback>
                <p:oleObj name="Equation" r:id="rId9" imgW="1130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6436" y="3474423"/>
                        <a:ext cx="3036465" cy="477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79092"/>
              </p:ext>
            </p:extLst>
          </p:nvPr>
        </p:nvGraphicFramePr>
        <p:xfrm>
          <a:off x="2730915" y="3887351"/>
          <a:ext cx="2707506" cy="103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11" imgW="1130040" imgH="431640" progId="Equation.DSMT4">
                  <p:embed/>
                </p:oleObj>
              </mc:Choice>
              <mc:Fallback>
                <p:oleObj name="Equation" r:id="rId11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30915" y="3887351"/>
                        <a:ext cx="2707506" cy="1034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87"/>
              </p:ext>
            </p:extLst>
          </p:nvPr>
        </p:nvGraphicFramePr>
        <p:xfrm>
          <a:off x="2695763" y="4944814"/>
          <a:ext cx="2777810" cy="916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13" imgW="1307880" imgH="431640" progId="Equation.DSMT4">
                  <p:embed/>
                </p:oleObj>
              </mc:Choice>
              <mc:Fallback>
                <p:oleObj name="Equation" r:id="rId13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5763" y="4944814"/>
                        <a:ext cx="2777810" cy="916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67182"/>
              </p:ext>
            </p:extLst>
          </p:nvPr>
        </p:nvGraphicFramePr>
        <p:xfrm>
          <a:off x="969963" y="5892800"/>
          <a:ext cx="7204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Equation" r:id="rId15" imgW="2882880" imgH="253800" progId="Equation.DSMT4">
                  <p:embed/>
                </p:oleObj>
              </mc:Choice>
              <mc:Fallback>
                <p:oleObj name="Equation" r:id="rId15" imgW="2882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9963" y="5892800"/>
                        <a:ext cx="720407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15193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616832"/>
            <a:ext cx="2126081" cy="3502981"/>
            <a:chOff x="117987" y="2983641"/>
            <a:chExt cx="2126081" cy="3502981"/>
          </a:xfrm>
        </p:grpSpPr>
        <p:sp>
          <p:nvSpPr>
            <p:cNvPr id="9" name="TextBox 8"/>
            <p:cNvSpPr txBox="1"/>
            <p:nvPr/>
          </p:nvSpPr>
          <p:spPr>
            <a:xfrm>
              <a:off x="117987" y="2983641"/>
              <a:ext cx="21237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61786"/>
                </p:ext>
              </p:extLst>
            </p:nvPr>
          </p:nvGraphicFramePr>
          <p:xfrm>
            <a:off x="651823" y="3297816"/>
            <a:ext cx="1212850" cy="2470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2" name="Equation" r:id="rId4" imgW="622080" imgH="1269720" progId="Equation.DSMT4">
                    <p:embed/>
                  </p:oleObj>
                </mc:Choice>
                <mc:Fallback>
                  <p:oleObj name="Equation" r:id="rId4" imgW="622080" imgH="12697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1823" y="3297816"/>
                          <a:ext cx="1212850" cy="2470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50021"/>
                </p:ext>
              </p:extLst>
            </p:nvPr>
          </p:nvGraphicFramePr>
          <p:xfrm>
            <a:off x="676787" y="5881784"/>
            <a:ext cx="1003300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3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6787" y="5881784"/>
                          <a:ext cx="1003300" cy="604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2241755" y="3236881"/>
              <a:ext cx="2313" cy="2734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58238" y="2401389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24761"/>
              </p:ext>
            </p:extLst>
          </p:nvPr>
        </p:nvGraphicFramePr>
        <p:xfrm>
          <a:off x="2838142" y="2798947"/>
          <a:ext cx="2723985" cy="60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8" imgW="1206360" imgH="266400" progId="Equation.DSMT4">
                  <p:embed/>
                </p:oleObj>
              </mc:Choice>
              <mc:Fallback>
                <p:oleObj name="Equation" r:id="rId8" imgW="1206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8142" y="2798947"/>
                        <a:ext cx="2723985" cy="602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4188" y="2616832"/>
            <a:ext cx="2714625" cy="1724025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48747"/>
              </p:ext>
            </p:extLst>
          </p:nvPr>
        </p:nvGraphicFramePr>
        <p:xfrm>
          <a:off x="2657604" y="3324730"/>
          <a:ext cx="2978243" cy="58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11" imgW="1218960" imgH="241200" progId="Equation.DSMT4">
                  <p:embed/>
                </p:oleObj>
              </mc:Choice>
              <mc:Fallback>
                <p:oleObj name="Equation" r:id="rId11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7604" y="3324730"/>
                        <a:ext cx="2978243" cy="589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74996"/>
              </p:ext>
            </p:extLst>
          </p:nvPr>
        </p:nvGraphicFramePr>
        <p:xfrm>
          <a:off x="2654135" y="3884736"/>
          <a:ext cx="2808362" cy="49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54135" y="3884736"/>
                        <a:ext cx="2808362" cy="493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66391"/>
              </p:ext>
            </p:extLst>
          </p:nvPr>
        </p:nvGraphicFramePr>
        <p:xfrm>
          <a:off x="2838142" y="4378514"/>
          <a:ext cx="2567845" cy="56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15" imgW="1091880" imgH="241200" progId="Equation.DSMT4">
                  <p:embed/>
                </p:oleObj>
              </mc:Choice>
              <mc:Fallback>
                <p:oleObj name="Equation" r:id="rId15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8142" y="4378514"/>
                        <a:ext cx="2567845" cy="56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84997"/>
              </p:ext>
            </p:extLst>
          </p:nvPr>
        </p:nvGraphicFramePr>
        <p:xfrm>
          <a:off x="2498712" y="5046632"/>
          <a:ext cx="3296024" cy="4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17" imgW="1333440" imgH="177480" progId="Equation.DSMT4">
                  <p:embed/>
                </p:oleObj>
              </mc:Choice>
              <mc:Fallback>
                <p:oleObj name="Equation" r:id="rId17" imgW="1333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8712" y="5046632"/>
                        <a:ext cx="3296024" cy="4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80480"/>
              </p:ext>
            </p:extLst>
          </p:nvPr>
        </p:nvGraphicFramePr>
        <p:xfrm>
          <a:off x="2510741" y="5473908"/>
          <a:ext cx="3222645" cy="104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19" imgW="1485720" imgH="482400" progId="Equation.DSMT4">
                  <p:embed/>
                </p:oleObj>
              </mc:Choice>
              <mc:Fallback>
                <p:oleObj name="Equation" r:id="rId19" imgW="148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10741" y="5473908"/>
                        <a:ext cx="3222645" cy="1046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Brace 22"/>
          <p:cNvSpPr/>
          <p:nvPr/>
        </p:nvSpPr>
        <p:spPr>
          <a:xfrm>
            <a:off x="5632728" y="5033348"/>
            <a:ext cx="479452" cy="1445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75180"/>
              </p:ext>
            </p:extLst>
          </p:nvPr>
        </p:nvGraphicFramePr>
        <p:xfrm>
          <a:off x="6179396" y="5194896"/>
          <a:ext cx="2924437" cy="11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21" imgW="1257120" imgH="482400" progId="Equation.DSMT4">
                  <p:embed/>
                </p:oleObj>
              </mc:Choice>
              <mc:Fallback>
                <p:oleObj name="Equation" r:id="rId21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79396" y="5194896"/>
                        <a:ext cx="2924437" cy="112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9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95815"/>
              </p:ext>
            </p:extLst>
          </p:nvPr>
        </p:nvGraphicFramePr>
        <p:xfrm>
          <a:off x="2955349" y="954106"/>
          <a:ext cx="3233302" cy="122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3" imgW="1269720" imgH="482400" progId="Equation.DSMT4">
                  <p:embed/>
                </p:oleObj>
              </mc:Choice>
              <mc:Fallback>
                <p:oleObj name="Equation" r:id="rId3" imgW="1269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5349" y="954106"/>
                        <a:ext cx="3233302" cy="122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06504"/>
              </p:ext>
            </p:extLst>
          </p:nvPr>
        </p:nvGraphicFramePr>
        <p:xfrm>
          <a:off x="3311559" y="2202615"/>
          <a:ext cx="2520882" cy="191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5" imgW="901440" imgH="685800" progId="Equation.DSMT4">
                  <p:embed/>
                </p:oleObj>
              </mc:Choice>
              <mc:Fallback>
                <p:oleObj name="Equation" r:id="rId5" imgW="901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1559" y="2202615"/>
                        <a:ext cx="2520882" cy="1917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44524"/>
              </p:ext>
            </p:extLst>
          </p:nvPr>
        </p:nvGraphicFramePr>
        <p:xfrm>
          <a:off x="2830857" y="4278349"/>
          <a:ext cx="3482285" cy="1319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7" imgW="1574640" imgH="596880" progId="Equation.DSMT4">
                  <p:embed/>
                </p:oleObj>
              </mc:Choice>
              <mc:Fallback>
                <p:oleObj name="Equation" r:id="rId7" imgW="15746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0857" y="4278349"/>
                        <a:ext cx="3482285" cy="1319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91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Импульс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может сохраняться и в незамкнутой системе. Это происходит в том случае, если равнодействующая всех внешних сил равна нулю, либо время действия этих сил пренебрежимо мало.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6560" y="2190135"/>
            <a:ext cx="5090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Механическая работа и мощность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61517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solidFill>
                  <a:srgbClr val="000000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Энергетические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характеристики движения вводятся на основе понятия </a:t>
            </a:r>
            <a:r>
              <a:rPr lang="ru-RU" sz="2200" i="1" dirty="0"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механической работы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 или </a:t>
            </a:r>
            <a:r>
              <a:rPr lang="ru-RU" sz="2200" i="1" dirty="0">
                <a:solidFill>
                  <a:srgbClr val="000000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работы силы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188284"/>
            <a:ext cx="9144000" cy="1707179"/>
            <a:chOff x="0" y="3516193"/>
            <a:chExt cx="9144000" cy="1707179"/>
          </a:xfrm>
        </p:grpSpPr>
        <p:sp>
          <p:nvSpPr>
            <p:cNvPr id="9" name="Rectangle 8"/>
            <p:cNvSpPr/>
            <p:nvPr/>
          </p:nvSpPr>
          <p:spPr>
            <a:xfrm>
              <a:off x="0" y="3616832"/>
              <a:ext cx="9144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Работой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совершаемой постоянной силой 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называется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физическая величина, равная произведению модулей силы и перемещения, умноженному на косинус угла </a:t>
              </a:r>
              <a:r>
                <a:rPr lang="ru-RU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между векторами силы 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перемещения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474855"/>
                </p:ext>
              </p:extLst>
            </p:nvPr>
          </p:nvGraphicFramePr>
          <p:xfrm>
            <a:off x="6903592" y="3516193"/>
            <a:ext cx="527050" cy="625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Equation" r:id="rId3" imgW="203040" imgH="241200" progId="Equation.DSMT4">
                    <p:embed/>
                  </p:oleObj>
                </mc:Choice>
                <mc:Fallback>
                  <p:oleObj name="Equation" r:id="rId3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3592" y="3516193"/>
                          <a:ext cx="527050" cy="6258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303984"/>
                </p:ext>
              </p:extLst>
            </p:nvPr>
          </p:nvGraphicFramePr>
          <p:xfrm>
            <a:off x="1008830" y="4643089"/>
            <a:ext cx="471480" cy="580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8830" y="4643089"/>
                          <a:ext cx="471480" cy="5802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441989"/>
                </p:ext>
              </p:extLst>
            </p:nvPr>
          </p:nvGraphicFramePr>
          <p:xfrm>
            <a:off x="3665908" y="4690366"/>
            <a:ext cx="485730" cy="485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Equation" r:id="rId7" imgW="177480" imgH="177480" progId="Equation.DSMT4">
                    <p:embed/>
                  </p:oleObj>
                </mc:Choice>
                <mc:Fallback>
                  <p:oleObj name="Equation" r:id="rId7" imgW="1774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65908" y="4690366"/>
                          <a:ext cx="485730" cy="485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944455"/>
            <a:ext cx="2173135" cy="1073933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58124"/>
              </p:ext>
            </p:extLst>
          </p:nvPr>
        </p:nvGraphicFramePr>
        <p:xfrm>
          <a:off x="2173135" y="4969618"/>
          <a:ext cx="3525534" cy="58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10" imgW="1447560" imgH="241200" progId="Equation.DSMT4">
                  <p:embed/>
                </p:oleObj>
              </mc:Choice>
              <mc:Fallback>
                <p:oleObj name="Equation" r:id="rId10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3135" y="4969618"/>
                        <a:ext cx="3525534" cy="587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78237"/>
              </p:ext>
            </p:extLst>
          </p:nvPr>
        </p:nvGraphicFramePr>
        <p:xfrm>
          <a:off x="6246838" y="5061543"/>
          <a:ext cx="1679524" cy="54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12" imgW="787320" imgH="253800" progId="Equation.DSMT4">
                  <p:embed/>
                </p:oleObj>
              </mc:Choice>
              <mc:Fallback>
                <p:oleObj name="Equation" r:id="rId12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46838" y="5061543"/>
                        <a:ext cx="1679524" cy="541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2026560" y="5682659"/>
            <a:ext cx="71174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Джоуль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равен работе, совершаемой силой в 1 Н на перемещении 1 м в направлении действия силы.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1" cy="20179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961555"/>
            <a:ext cx="2126082" cy="2835995"/>
            <a:chOff x="117987" y="2983641"/>
            <a:chExt cx="2126082" cy="2835995"/>
          </a:xfrm>
        </p:grpSpPr>
        <p:sp>
          <p:nvSpPr>
            <p:cNvPr id="10" name="TextBox 9"/>
            <p:cNvSpPr txBox="1"/>
            <p:nvPr/>
          </p:nvSpPr>
          <p:spPr>
            <a:xfrm>
              <a:off x="117987" y="2983641"/>
              <a:ext cx="212376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3655280"/>
                </p:ext>
              </p:extLst>
            </p:nvPr>
          </p:nvGraphicFramePr>
          <p:xfrm>
            <a:off x="598846" y="3345865"/>
            <a:ext cx="1362075" cy="165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Equation" r:id="rId4" imgW="698400" imgH="850680" progId="Equation.DSMT4">
                    <p:embed/>
                  </p:oleObj>
                </mc:Choice>
                <mc:Fallback>
                  <p:oleObj name="Equation" r:id="rId4" imgW="698400" imgH="85068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8846" y="3345865"/>
                          <a:ext cx="1362075" cy="1655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130979"/>
                </p:ext>
              </p:extLst>
            </p:nvPr>
          </p:nvGraphicFramePr>
          <p:xfrm>
            <a:off x="665675" y="5349736"/>
            <a:ext cx="86836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5675" y="5349736"/>
                          <a:ext cx="868362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H="1">
              <a:off x="2241755" y="3236881"/>
              <a:ext cx="2314" cy="2006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384755" y="2778986"/>
            <a:ext cx="2374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76686"/>
              </p:ext>
            </p:extLst>
          </p:nvPr>
        </p:nvGraphicFramePr>
        <p:xfrm>
          <a:off x="2284413" y="3224213"/>
          <a:ext cx="31765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4413" y="3224213"/>
                        <a:ext cx="3176587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74053"/>
              </p:ext>
            </p:extLst>
          </p:nvPr>
        </p:nvGraphicFramePr>
        <p:xfrm>
          <a:off x="5441754" y="3001705"/>
          <a:ext cx="2621819" cy="106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10" imgW="1028520" imgH="419040" progId="Equation.DSMT4">
                  <p:embed/>
                </p:oleObj>
              </mc:Choice>
              <mc:Fallback>
                <p:oleObj name="Equation" r:id="rId10" imgW="1028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1754" y="3001705"/>
                        <a:ext cx="2621819" cy="106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99393"/>
              </p:ext>
            </p:extLst>
          </p:nvPr>
        </p:nvGraphicFramePr>
        <p:xfrm>
          <a:off x="2171851" y="3904129"/>
          <a:ext cx="2286276" cy="6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12" imgW="812520" imgH="215640" progId="Equation.DSMT4">
                  <p:embed/>
                </p:oleObj>
              </mc:Choice>
              <mc:Fallback>
                <p:oleObj name="Equation" r:id="rId12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1851" y="3904129"/>
                        <a:ext cx="2286276" cy="60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70333"/>
              </p:ext>
            </p:extLst>
          </p:nvPr>
        </p:nvGraphicFramePr>
        <p:xfrm>
          <a:off x="4426668" y="4016670"/>
          <a:ext cx="3177328" cy="68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14" imgW="1066680" imgH="228600" progId="Equation.DSMT4">
                  <p:embed/>
                </p:oleObj>
              </mc:Choice>
              <mc:Fallback>
                <p:oleObj name="Equation" r:id="rId14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26668" y="4016670"/>
                        <a:ext cx="3177328" cy="680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813666"/>
              </p:ext>
            </p:extLst>
          </p:nvPr>
        </p:nvGraphicFramePr>
        <p:xfrm>
          <a:off x="7570925" y="3830594"/>
          <a:ext cx="1435386" cy="101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16" imgW="558720" imgH="393480" progId="Equation.DSMT4">
                  <p:embed/>
                </p:oleObj>
              </mc:Choice>
              <mc:Fallback>
                <p:oleObj name="Equation" r:id="rId16" imgW="55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70925" y="3830594"/>
                        <a:ext cx="1435386" cy="101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0877"/>
              </p:ext>
            </p:extLst>
          </p:nvPr>
        </p:nvGraphicFramePr>
        <p:xfrm>
          <a:off x="2249487" y="4682692"/>
          <a:ext cx="5865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18" imgW="2565360" imgH="444240" progId="Equation.DSMT4">
                  <p:embed/>
                </p:oleObj>
              </mc:Choice>
              <mc:Fallback>
                <p:oleObj name="Equation" r:id="rId18" imgW="256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49487" y="4682692"/>
                        <a:ext cx="5865813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309650"/>
              </p:ext>
            </p:extLst>
          </p:nvPr>
        </p:nvGraphicFramePr>
        <p:xfrm>
          <a:off x="2877111" y="5594883"/>
          <a:ext cx="4478157" cy="100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20" imgW="1981080" imgH="444240" progId="Equation.DSMT4">
                  <p:embed/>
                </p:oleObj>
              </mc:Choice>
              <mc:Fallback>
                <p:oleObj name="Equation" r:id="rId20" imgW="1981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77111" y="5594883"/>
                        <a:ext cx="4478157" cy="100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59133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Работа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является скалярной величиной. Она может быть как положительной (0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°≤</a:t>
            </a:r>
            <a:r>
              <a:rPr lang="ru-RU" sz="26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&lt;90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°), так и отрицательной (90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°&lt;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≤180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°). При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= 90° работа, совершаемая силой, равна нулю.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9243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силы, совершаемая в единицу времени,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мощностью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Мощность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это физическая величина, равная отношению работы </a:t>
            </a:r>
            <a:r>
              <a:rPr lang="ro-RO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 промежутку 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 течение которого совершена эта работа: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1237"/>
              </p:ext>
            </p:extLst>
          </p:nvPr>
        </p:nvGraphicFramePr>
        <p:xfrm>
          <a:off x="2406240" y="3307253"/>
          <a:ext cx="1139228" cy="90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240" y="3307253"/>
                        <a:ext cx="1139228" cy="90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13215"/>
              </p:ext>
            </p:extLst>
          </p:nvPr>
        </p:nvGraphicFramePr>
        <p:xfrm>
          <a:off x="5388830" y="3481700"/>
          <a:ext cx="1697770" cy="55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8830" y="3481700"/>
                        <a:ext cx="1697770" cy="55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408716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Ватт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равен мощности силы, совершающей работу в 1 Дж за время 1 с.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805964"/>
            <a:ext cx="68727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КПД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коэффициентом полезного действия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называется отношение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полезной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работы, совершенной машиной за некоторый промежуток времени,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 всей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затраченной работе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тот же промежуток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29166"/>
              </p:ext>
            </p:extLst>
          </p:nvPr>
        </p:nvGraphicFramePr>
        <p:xfrm>
          <a:off x="6995256" y="5211673"/>
          <a:ext cx="2026236" cy="84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7" imgW="1066680" imgH="444240" progId="Equation.DSMT4">
                  <p:embed/>
                </p:oleObj>
              </mc:Choice>
              <mc:Fallback>
                <p:oleObj name="Equation" r:id="rId7" imgW="106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5256" y="5211673"/>
                        <a:ext cx="2026236" cy="84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4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82472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Кинетическая энергия. Теорема о кинетической энергии.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24434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Кинетическая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энергия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это энергия движения, равная половине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массы тела на квадрат его скорости: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30714"/>
              </p:ext>
            </p:extLst>
          </p:nvPr>
        </p:nvGraphicFramePr>
        <p:xfrm>
          <a:off x="3486514" y="1914607"/>
          <a:ext cx="1669527" cy="91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3" imgW="761760" imgH="419040" progId="Equation.DSMT4">
                  <p:embed/>
                </p:oleObj>
              </mc:Choice>
              <mc:Fallback>
                <p:oleObj name="Equation" r:id="rId3" imgW="761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6514" y="1914607"/>
                        <a:ext cx="1669527" cy="91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0" y="2670219"/>
            <a:ext cx="9144000" cy="1231106"/>
            <a:chOff x="0" y="3074776"/>
            <a:chExt cx="9144000" cy="1231106"/>
          </a:xfrm>
        </p:grpSpPr>
        <p:sp>
          <p:nvSpPr>
            <p:cNvPr id="17" name="Rectangle 16"/>
            <p:cNvSpPr/>
            <p:nvPr/>
          </p:nvSpPr>
          <p:spPr>
            <a:xfrm>
              <a:off x="0" y="3074776"/>
              <a:ext cx="914400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Если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тело некоторой массы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двигалось под действием приложенных сил, и его скорость изменилась от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до 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силы совершили определенную работу </a:t>
              </a:r>
              <a:r>
                <a:rPr lang="ro-RO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4614819"/>
                </p:ext>
              </p:extLst>
            </p:nvPr>
          </p:nvGraphicFramePr>
          <p:xfrm>
            <a:off x="6691011" y="3404717"/>
            <a:ext cx="395589" cy="593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91011" y="3404717"/>
                          <a:ext cx="395589" cy="5933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76947"/>
                </p:ext>
              </p:extLst>
            </p:nvPr>
          </p:nvGraphicFramePr>
          <p:xfrm>
            <a:off x="7559357" y="3404717"/>
            <a:ext cx="467455" cy="601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59357" y="3404717"/>
                          <a:ext cx="467455" cy="6010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0"/>
          <p:cNvSpPr/>
          <p:nvPr/>
        </p:nvSpPr>
        <p:spPr>
          <a:xfrm>
            <a:off x="0" y="383163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приложенной к телу равнодействующей силы равна изменению его кинетической энергии.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4220"/>
              </p:ext>
            </p:extLst>
          </p:nvPr>
        </p:nvGraphicFramePr>
        <p:xfrm>
          <a:off x="3074889" y="4518340"/>
          <a:ext cx="2994222" cy="54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4889" y="4518340"/>
                        <a:ext cx="2994222" cy="544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503922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утверждение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теоремой о кинетической энергии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Теорема о кинетической энергии справедлива и в общем случае, когда тело движется под действием изменяющейся силы, направление которой не совпадает с направлением перемещения.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Потенциальная 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энергия. Потенциальная энергия гравитационных и упругих 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взаимодействий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4539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физике наряду с кинетической энергией или энергией движения важную роль играет понятие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потенциальной энергии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энергии взаимодействия тел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853392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Потенциальная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энергия определяется взаимным положением тел (например, положением тела относительно поверхности Земли).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93769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потенциальной энергии можно ввести только для сил, работа которых не зависит от траектории движения и определяется только начальным и конечным положениями тела. Такие силы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консервативными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32390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консервативных сил на замкнутой траектории равна нулю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439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консервативности обладают сила тяжести и сила упругости. Для этих сил можно ввести понятие потенциальной энергии.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982687"/>
            <a:ext cx="533891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тело переместилось из точки, расположенной на высоте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 точку, расположенную на высоте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от начала координатной оси 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 сила тяжести совершила работу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20" y="1985902"/>
            <a:ext cx="3571875" cy="1905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24132"/>
              </p:ext>
            </p:extLst>
          </p:nvPr>
        </p:nvGraphicFramePr>
        <p:xfrm>
          <a:off x="2015276" y="3890902"/>
          <a:ext cx="5113447" cy="60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276" y="3890902"/>
                        <a:ext cx="5113447" cy="601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4492484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работа равна изменению некоторой физической величины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взятому с противоположным знаком. Эту физическую величину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потенциальной энергией тела в поле силы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тяжести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48759"/>
              </p:ext>
            </p:extLst>
          </p:nvPr>
        </p:nvGraphicFramePr>
        <p:xfrm>
          <a:off x="3783850" y="5770193"/>
          <a:ext cx="1576300" cy="53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83850" y="5770193"/>
                        <a:ext cx="1576300" cy="535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4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СОХРАНЕНИЯ В 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МЕХАНИКЕ. МЕХАНИЧЕСКАЯ РАБОТА. МОЩНОСТЬ. ЭНЕРГИЯ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4273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силы тяжести равна изменению потенциальной энергии тела, взятому с противоположным знаком.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06557"/>
              </p:ext>
            </p:extLst>
          </p:nvPr>
        </p:nvGraphicFramePr>
        <p:xfrm>
          <a:off x="2690277" y="1712179"/>
          <a:ext cx="3763445" cy="57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1676160" imgH="253800" progId="Equation.DSMT4">
                  <p:embed/>
                </p:oleObj>
              </mc:Choice>
              <mc:Fallback>
                <p:oleObj name="Equation" r:id="rId3" imgW="1676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0277" y="1712179"/>
                        <a:ext cx="3763445" cy="570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27483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Потенциальная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энергия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зависит от выбора нулевого уровня, т. е. от выбора начала координат оси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Физический смысл имеет не сама потенциальная энергия, а ее изменение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ΔE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П2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перемещении тела из одного положения в другое. Это изменение не зависит от выбора нулевого уровня.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417608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Понятие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потенциальной энергии можно ввести и для силы упругости. Эта сила также обладает свойством консервативности.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4973867"/>
            <a:ext cx="9143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Растянутая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(или сжатая) пружина способна привести в движение прикрепленное к ней тело, т. е. сообщить этому телу кинетическую энергию. Следовательно, такая пружина обладает запасом энергии.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2317</TotalTime>
  <Words>643</Words>
  <Application>Microsoft Office PowerPoint</Application>
  <PresentationFormat>On-screen Show (4:3)</PresentationFormat>
  <Paragraphs>290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SimSun-ExtB</vt:lpstr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75</cp:revision>
  <cp:lastPrinted>2020-09-11T08:16:09Z</cp:lastPrinted>
  <dcterms:created xsi:type="dcterms:W3CDTF">2020-08-29T06:20:49Z</dcterms:created>
  <dcterms:modified xsi:type="dcterms:W3CDTF">2020-09-11T08:16:27Z</dcterms:modified>
</cp:coreProperties>
</file>