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0" r:id="rId15"/>
    <p:sldId id="269" r:id="rId16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E17F-A09C-4D44-E623-5F0A33066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0A08E-6434-857B-081A-630E638A7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A55D-9649-1E62-30C7-94E87845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2830-9FCE-CF45-8E71-29237FE50DC3}" type="datetimeFigureOut">
              <a:rPr lang="en-TH" smtClean="0"/>
              <a:t>7/2/2023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0922D-C8A5-FFC9-C818-64F44D57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152-219D-F2D5-1CD0-4D8B74AE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3790-DBA6-DB4C-B1B4-2C33533621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3117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967C-AABE-C311-B795-53A35E53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2FFF2-7E0E-6B43-8C4E-D52298A49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B33DB-9EF5-AAA7-C1CC-DFED8C21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2830-9FCE-CF45-8E71-29237FE50DC3}" type="datetimeFigureOut">
              <a:rPr lang="en-TH" smtClean="0"/>
              <a:t>7/2/2023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2453-1E5D-AE94-67C1-ADA78913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CF41D-B4E9-98D5-04EC-6DA02E80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3790-DBA6-DB4C-B1B4-2C33533621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6373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44635-BC25-8DC3-7822-5F2980E7F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25CFC-677F-9799-14D4-04A14E95D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D943-BEFB-86CE-16D9-7EC81D50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2830-9FCE-CF45-8E71-29237FE50DC3}" type="datetimeFigureOut">
              <a:rPr lang="en-TH" smtClean="0"/>
              <a:t>7/2/2023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D274-1FB2-18AF-9C22-E5BBC346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1BBED-8674-5CA4-E483-806396B8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3790-DBA6-DB4C-B1B4-2C33533621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7556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AD51-DA83-EE08-4286-A7D9ABA3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61638-10A7-9C5A-D07F-62BCE3A1F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62BFD-0462-AB9B-C318-A8F1C867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2830-9FCE-CF45-8E71-29237FE50DC3}" type="datetimeFigureOut">
              <a:rPr lang="en-TH" smtClean="0"/>
              <a:t>7/2/2023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8FA2-8F2F-3251-C05C-6FBD2096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47CEF-F374-8988-1891-E1823950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3790-DBA6-DB4C-B1B4-2C33533621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2633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329B-C717-1AC2-9DF4-E6C716C7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D7DA2-8EDD-FF97-5190-90A5D6542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DB69D-744C-D054-D0AA-05073016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2830-9FCE-CF45-8E71-29237FE50DC3}" type="datetimeFigureOut">
              <a:rPr lang="en-TH" smtClean="0"/>
              <a:t>7/2/2023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7C38F-1DAA-F79F-779B-F4940F0F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B9599-AFC8-F2A7-1D4F-4DFE34BA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3790-DBA6-DB4C-B1B4-2C33533621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6520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09D5-B2B5-F40B-C8A7-C841E43A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8340-D57C-DC54-E346-9CB18AD13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5AD70-5586-2F00-EE8E-15F554D2E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D4356-4246-FB8A-9864-62CCAEE1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2830-9FCE-CF45-8E71-29237FE50DC3}" type="datetimeFigureOut">
              <a:rPr lang="en-TH" smtClean="0"/>
              <a:t>7/2/2023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ED2B7-016E-C023-8EED-E4BDCC5B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6ADC1-0067-9334-7AC1-B549714D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3790-DBA6-DB4C-B1B4-2C33533621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68166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EDE9-A80E-5BB8-98CB-7E575AA63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39D46-94DE-53A9-3C4A-840D96557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4C57E-7FD7-B42D-B383-0DD594B24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1DC31-C6B2-43BE-3FCC-37EE9ACA4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FA0922-7558-AFD9-E35E-00852809F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FBADB-A4DE-9064-2683-CEB6668F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2830-9FCE-CF45-8E71-29237FE50DC3}" type="datetimeFigureOut">
              <a:rPr lang="en-TH" smtClean="0"/>
              <a:t>7/2/2023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9D56D-9DFE-09D1-22C7-CA4A7300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897AB-C2EF-A482-EA9D-93A8F950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3790-DBA6-DB4C-B1B4-2C33533621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4488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A496-80B4-075C-6C74-DD4795AF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4730B-1828-0ACC-BA48-9E791F6C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2830-9FCE-CF45-8E71-29237FE50DC3}" type="datetimeFigureOut">
              <a:rPr lang="en-TH" smtClean="0"/>
              <a:t>7/2/2023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3FA47-22F3-CE8A-60A1-F8D00417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390DC-3410-5DA8-EA70-C2B6A502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3790-DBA6-DB4C-B1B4-2C33533621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0023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D9988-D90E-F4CB-5E01-F77A6A8E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2830-9FCE-CF45-8E71-29237FE50DC3}" type="datetimeFigureOut">
              <a:rPr lang="en-TH" smtClean="0"/>
              <a:t>7/2/2023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D7BBB-E89C-0667-28C9-1C18834C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03454-BE39-591C-155A-F69367F8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3790-DBA6-DB4C-B1B4-2C33533621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625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609E-FD66-714A-7BDE-9200FDA4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240E-05B0-8430-3974-6D3B2BABE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AE579-7EFA-21CC-6E1E-1AEEC8073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578C5-4B09-215C-4312-4DBCF7F9E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2830-9FCE-CF45-8E71-29237FE50DC3}" type="datetimeFigureOut">
              <a:rPr lang="en-TH" smtClean="0"/>
              <a:t>7/2/2023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6A9E-0900-574C-97FC-0FEA8A70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B240F-B83C-B5E3-57A6-9EA975AA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3790-DBA6-DB4C-B1B4-2C33533621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7047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07E6-9218-EE92-9BD4-8FA99230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BBA33-307E-F76D-41AC-45CF68BC5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A3A63-6A10-CEED-A0F5-236DB7E40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826B7-69C0-BDD8-7FD3-D6B88212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2830-9FCE-CF45-8E71-29237FE50DC3}" type="datetimeFigureOut">
              <a:rPr lang="en-TH" smtClean="0"/>
              <a:t>7/2/2023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2B341-829B-A0FE-0553-66975DD7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AC747-732A-6771-C971-6B9ADF81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E3790-DBA6-DB4C-B1B4-2C33533621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4826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8C387-CDFC-3DD6-62F0-02BF8D8D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E0EBB-DFEB-44E1-D44C-17D9B0407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FF254-A4E9-1564-5A69-9CF28C3FF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72830-9FCE-CF45-8E71-29237FE50DC3}" type="datetimeFigureOut">
              <a:rPr lang="en-TH" smtClean="0"/>
              <a:t>7/2/2023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DF8B0-6BF6-DFB7-C0D2-101C273F3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583D-1707-4828-9480-5C02B1EB5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E3790-DBA6-DB4C-B1B4-2C335336216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7241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CFE7-3C67-2760-B053-85B934EE5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 dirty="0"/>
              <a:t>AI Chat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9DC68-3983-8897-157C-B8327CCDE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ด้วย </a:t>
            </a:r>
            <a:r>
              <a:rPr lang="en-US" dirty="0"/>
              <a:t>Line OA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701652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19059C-807F-4E52-3D6D-6B35D285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การประยุกต์ใช้ </a:t>
            </a:r>
            <a:r>
              <a:rPr lang="en-US" dirty="0"/>
              <a:t>Chatbot </a:t>
            </a:r>
            <a:r>
              <a:rPr lang="th-TH" dirty="0"/>
              <a:t>ในปัจจุบัน</a:t>
            </a:r>
            <a:endParaRPr lang="en-T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FB35F-5E93-7262-ECE5-09A4B507E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ด้านการศึกษา</a:t>
            </a:r>
            <a:endParaRPr lang="en-US" dirty="0"/>
          </a:p>
          <a:p>
            <a:r>
              <a:rPr lang="th-TH" dirty="0"/>
              <a:t>ด้านการเงิน</a:t>
            </a:r>
            <a:endParaRPr lang="en-US" dirty="0"/>
          </a:p>
          <a:p>
            <a:r>
              <a:rPr lang="th-TH" dirty="0"/>
              <a:t>ด้านการแพทย์</a:t>
            </a:r>
            <a:endParaRPr lang="en-US" dirty="0"/>
          </a:p>
          <a:p>
            <a:r>
              <a:rPr lang="th-TH" dirty="0"/>
              <a:t>ด้านธุรกิจค้าปลีก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81298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138B-84FA-CDC8-8D86-AFDC0A67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 Official Account </a:t>
            </a:r>
            <a:r>
              <a:rPr lang="th-TH" dirty="0"/>
              <a:t>คืออะไร?</a:t>
            </a:r>
            <a:endParaRPr lang="en-T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C9E93-E43C-AA88-DA73-1CB210A2FE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  LINE Official Account </a:t>
            </a:r>
            <a:r>
              <a:rPr lang="th-TH" dirty="0"/>
              <a:t>คือ บัญชี </a:t>
            </a:r>
            <a:r>
              <a:rPr lang="en-US" dirty="0"/>
              <a:t>LINE </a:t>
            </a:r>
            <a:r>
              <a:rPr lang="th-TH" dirty="0"/>
              <a:t>เพื่อธุรกิจ หรือเรียกสั้น ๆ ว่า </a:t>
            </a:r>
            <a:r>
              <a:rPr lang="en-US" dirty="0"/>
              <a:t>LINE OA </a:t>
            </a:r>
            <a:r>
              <a:rPr lang="th-TH" dirty="0"/>
              <a:t>ที่มีวิธีการใช้งานเหมือนกับบัญชี </a:t>
            </a:r>
            <a:r>
              <a:rPr lang="en-US" dirty="0"/>
              <a:t>LINE </a:t>
            </a:r>
            <a:r>
              <a:rPr lang="th-TH" dirty="0"/>
              <a:t>ส่วนตัว คือสามารถคุยแชท ส่งรูปภาพหรือวีดีโอไปยังผู้ติดตามได้ แต่จะมีฟีเจอร์การใช้งานอื่น ๆ เพิ่มเติมเข้ามาสำหรับการใช้งานในเชิงพาณิชย์ เช่น การบรอดแคสต</a:t>
            </a:r>
            <a:r>
              <a:rPr lang="th-TH" dirty="0" err="1"/>
              <a:t>์</a:t>
            </a:r>
            <a:r>
              <a:rPr lang="th-TH" dirty="0"/>
              <a:t>ข้อความ รูปภาพ วิดีโอ ถึงผู้รับได้หลายคนพร้อมกันในครั้งเดียว โดยเราสามารถส่งได้ทั้งข้อมูลทั่วไป กิจกรรมทางการขายและการตลาด หรือโปรโมชั่นพิเศษไปยังลูกค้า และสามารถจัดการข้อความหรือรูปภาพและวีดีโอต่าง ๆ ได้ด้วยตนเองผ่านระบบจัดการคอน</a:t>
            </a:r>
            <a:r>
              <a:rPr lang="th-TH" dirty="0" err="1"/>
              <a:t>เ</a:t>
            </a:r>
            <a:r>
              <a:rPr lang="th-TH" dirty="0"/>
              <a:t>ทนต์ผ่าน </a:t>
            </a:r>
            <a:r>
              <a:rPr lang="en-US" dirty="0"/>
              <a:t>LINE Official Account Manager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67C5C7-A7AF-1209-BC1E-A48A56A012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1455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2641-6CC2-16CC-6F1E-542E2D52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บัญชี </a:t>
            </a:r>
            <a:r>
              <a:rPr lang="en-US" dirty="0"/>
              <a:t>LINE Official Account </a:t>
            </a:r>
            <a:r>
              <a:rPr lang="th-TH" dirty="0"/>
              <a:t>มีกี่แบบ?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A56F-514E-EFA7-B664-F80ED8F697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h-TH" dirty="0"/>
              <a:t>บัญชี </a:t>
            </a:r>
            <a:r>
              <a:rPr lang="en-US" dirty="0"/>
              <a:t>LINE Official Account </a:t>
            </a:r>
            <a:r>
              <a:rPr lang="th-TH" dirty="0"/>
              <a:t>เพื่อธุรกิจมีทั้งหมด 3 แบบด้วยกัน โดยสามารถสังเกตได้จากสีของโล่ที่ปรากฏหน้าบัญชี </a:t>
            </a:r>
            <a:r>
              <a:rPr lang="en-US" dirty="0"/>
              <a:t>LINE Official Account </a:t>
            </a:r>
            <a:r>
              <a:rPr lang="th-TH" dirty="0"/>
              <a:t>นั้น ๆ</a:t>
            </a:r>
            <a:endParaRPr lang="en-US" dirty="0"/>
          </a:p>
          <a:p>
            <a:r>
              <a:rPr lang="th-TH" dirty="0"/>
              <a:t>บัญชี </a:t>
            </a:r>
            <a:r>
              <a:rPr lang="en-US" dirty="0"/>
              <a:t>Premium Account </a:t>
            </a:r>
            <a:r>
              <a:rPr lang="th-TH" dirty="0"/>
              <a:t>เมื่อผ่านการตรวจสอบจาก </a:t>
            </a:r>
            <a:r>
              <a:rPr lang="en-US" dirty="0"/>
              <a:t>LINE </a:t>
            </a:r>
            <a:r>
              <a:rPr lang="th-TH" dirty="0"/>
              <a:t>จะได้รับโล่สีเขียว สามารถค้นหาได้บนแอ</a:t>
            </a:r>
            <a:r>
              <a:rPr lang="th-TH" dirty="0" err="1"/>
              <a:t>ป</a:t>
            </a:r>
            <a:r>
              <a:rPr lang="th-TH" dirty="0"/>
              <a:t>พลิเคชัน </a:t>
            </a:r>
            <a:r>
              <a:rPr lang="en-US" dirty="0"/>
              <a:t>LINE </a:t>
            </a:r>
            <a:r>
              <a:rPr lang="th-TH" dirty="0"/>
              <a:t>ใน</a:t>
            </a:r>
            <a:r>
              <a:rPr lang="th-TH" dirty="0" err="1"/>
              <a:t>แท๊บ</a:t>
            </a:r>
            <a:r>
              <a:rPr lang="th-TH" dirty="0"/>
              <a:t> “ค้นหาเพื่อน” เหมาะสำหรับองค์กรหรือบริษัทใหญ่</a:t>
            </a:r>
            <a:endParaRPr lang="en-US" dirty="0"/>
          </a:p>
          <a:p>
            <a:r>
              <a:rPr lang="th-TH" dirty="0"/>
              <a:t>บัญชี </a:t>
            </a:r>
            <a:r>
              <a:rPr lang="en-US" dirty="0"/>
              <a:t>Verified Account </a:t>
            </a:r>
            <a:r>
              <a:rPr lang="th-TH" dirty="0"/>
              <a:t>เมื่อผ่านการตรวจสอบจาก </a:t>
            </a:r>
            <a:r>
              <a:rPr lang="en-US" dirty="0"/>
              <a:t>LINE </a:t>
            </a:r>
            <a:r>
              <a:rPr lang="th-TH" dirty="0"/>
              <a:t>จะได้รับโล่สีน้ำเงิน สามารถค้นหาได้บนแอ</a:t>
            </a:r>
            <a:r>
              <a:rPr lang="th-TH" dirty="0" err="1"/>
              <a:t>ป</a:t>
            </a:r>
            <a:r>
              <a:rPr lang="th-TH" dirty="0"/>
              <a:t>พลิเคชัน </a:t>
            </a:r>
            <a:r>
              <a:rPr lang="en-US" dirty="0"/>
              <a:t>LINE </a:t>
            </a:r>
            <a:r>
              <a:rPr lang="th-TH" dirty="0"/>
              <a:t>ในแท็บ “ค้นหาเพื่อน”</a:t>
            </a:r>
            <a:endParaRPr lang="en-US" dirty="0"/>
          </a:p>
          <a:p>
            <a:r>
              <a:rPr lang="th-TH" dirty="0"/>
              <a:t>บัญชี </a:t>
            </a:r>
            <a:r>
              <a:rPr lang="en-US" dirty="0"/>
              <a:t>Unverified Account </a:t>
            </a:r>
            <a:r>
              <a:rPr lang="th-TH" dirty="0"/>
              <a:t>เป็นบัญชีสำหรับร้านค้าและบุคคลจะได้รับโล่สีเทา สามารถใช้ฟีเจอร์พื้นฐาน ซื้อ </a:t>
            </a:r>
            <a:r>
              <a:rPr lang="en-US" dirty="0"/>
              <a:t>Premium ID </a:t>
            </a:r>
            <a:r>
              <a:rPr lang="th-TH" dirty="0"/>
              <a:t>หรือแพคเกจเพิ่มเติมได้เหมือนบัญชี </a:t>
            </a:r>
            <a:r>
              <a:rPr lang="en-US" dirty="0"/>
              <a:t>Official Account </a:t>
            </a:r>
            <a:r>
              <a:rPr lang="th-TH" dirty="0"/>
              <a:t>และ </a:t>
            </a:r>
            <a:r>
              <a:rPr lang="en-US" dirty="0"/>
              <a:t>Approved Account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5EF410-6753-A48D-C65A-1474FF99AC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705560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0BF1D1-C6E8-F015-FFCA-2E1FC09A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ข้อดีของ </a:t>
            </a:r>
            <a:r>
              <a:rPr lang="en-US" dirty="0"/>
              <a:t>LINE Official Account </a:t>
            </a:r>
            <a:r>
              <a:rPr lang="th-TH" dirty="0"/>
              <a:t>มีอะไรบ้าง?</a:t>
            </a:r>
            <a:endParaRPr lang="en-T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4A18F-A244-0EC3-457D-B92833793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Reach : </a:t>
            </a:r>
            <a:r>
              <a:rPr lang="th-TH" dirty="0"/>
              <a:t>ไม่จำกัดผู้ติดตาม </a:t>
            </a:r>
            <a:r>
              <a:rPr lang="en-US" dirty="0"/>
              <a:t>(Followers) </a:t>
            </a:r>
            <a:r>
              <a:rPr lang="th-TH" dirty="0"/>
              <a:t>จากแบบเดิมที่เคยจำกัดอยู่ที่ 300,000 </a:t>
            </a:r>
            <a:endParaRPr lang="en-US" dirty="0"/>
          </a:p>
          <a:p>
            <a:r>
              <a:rPr lang="en-US" dirty="0"/>
              <a:t>Target Reach Broadcast : </a:t>
            </a:r>
            <a:r>
              <a:rPr lang="th-TH" dirty="0"/>
              <a:t>ส่งข้อความฟรีได้ 1,000 ข้อความ และมีแพ็คเกจแบบเบสิค 1,200 บาท ส่งได้ 15,000 ข้อความ แพ็คเกจโปร 1500 บาท ส่งได้ 35,000 ข้อความ และยังสามารถเลือกส่งข้อความตามกลุ่มลูกค้าได้ด้วยการแบ่งตามเพศและช่วงอายุของลูกค้า รวมถึงสามารถโพสต์ข่าวสารบนไท</a:t>
            </a:r>
            <a:r>
              <a:rPr lang="th-TH" dirty="0" err="1"/>
              <a:t>ม์</a:t>
            </a:r>
            <a:r>
              <a:rPr lang="th-TH" dirty="0"/>
              <a:t>ไลน์ได้ไม่จำกัดจำนวนครั้ง สามารถดูวิธีการคำ</a:t>
            </a:r>
            <a:r>
              <a:rPr lang="th-TH" dirty="0" err="1"/>
              <a:t>น</a:t>
            </a:r>
            <a:r>
              <a:rPr lang="th-TH" dirty="0"/>
              <a:t>วนเพื่อเลือกแพ็คเกจที่เหมาะสม ที่นี่ </a:t>
            </a:r>
            <a:endParaRPr lang="en-US" dirty="0"/>
          </a:p>
          <a:p>
            <a:r>
              <a:rPr lang="en-US" dirty="0"/>
              <a:t>Greeting </a:t>
            </a:r>
            <a:r>
              <a:rPr lang="en-US" dirty="0" err="1"/>
              <a:t>Messsage</a:t>
            </a:r>
            <a:r>
              <a:rPr lang="en-US" dirty="0"/>
              <a:t> : </a:t>
            </a:r>
            <a:r>
              <a:rPr lang="th-TH" dirty="0"/>
              <a:t>ข้อความต้อนรับอัตโนมัติ เมื่อมีผู้ติดตามบัญชี </a:t>
            </a:r>
            <a:r>
              <a:rPr lang="en-US" dirty="0"/>
              <a:t>LINE Official Account </a:t>
            </a:r>
            <a:r>
              <a:rPr lang="th-TH" dirty="0"/>
              <a:t>ของคุณ ระบบจะส่งข้อความต้อนรับไปยังผู้ติดตามทันที ซึ่งจะได้รับเพียงครั้งเดียวเท่านั้น </a:t>
            </a:r>
            <a:r>
              <a:rPr lang="en-US" dirty="0"/>
              <a:t>Auto </a:t>
            </a:r>
          </a:p>
          <a:p>
            <a:r>
              <a:rPr lang="en-US" dirty="0"/>
              <a:t>Response :  </a:t>
            </a:r>
            <a:r>
              <a:rPr lang="th-TH" dirty="0"/>
              <a:t>ระบบข้อความตอบกลับอัตโนมัติ สามารถตั้งค่าตอบกลับตามคำสำคัญ (</a:t>
            </a:r>
            <a:r>
              <a:rPr lang="en-US" dirty="0"/>
              <a:t>Keyword) </a:t>
            </a:r>
            <a:r>
              <a:rPr lang="th-TH" dirty="0"/>
              <a:t>ที่กำหนดไว้ เมื่อลูกค้าแชทเข้ามาโดยมี </a:t>
            </a:r>
            <a:r>
              <a:rPr lang="en-US" dirty="0"/>
              <a:t>Keyword </a:t>
            </a:r>
            <a:r>
              <a:rPr lang="th-TH" dirty="0"/>
              <a:t>ที่เราตั้งไว้ ระบบจะตอบกลับข้อความให้โดยอัตโนมัติ</a:t>
            </a:r>
          </a:p>
        </p:txBody>
      </p:sp>
    </p:spTree>
    <p:extLst>
      <p:ext uri="{BB962C8B-B14F-4D97-AF65-F5344CB8AC3E}">
        <p14:creationId xmlns:p14="http://schemas.microsoft.com/office/powerpoint/2010/main" val="4149025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30D3-CA3A-41E6-5BC7-D4BC7DAB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ข้อดีของ </a:t>
            </a:r>
            <a:r>
              <a:rPr lang="en-US" dirty="0"/>
              <a:t>LINE Official Account</a:t>
            </a:r>
            <a:r>
              <a:rPr lang="th-TH" dirty="0"/>
              <a:t> (ต่อ)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194C-A627-2074-6487-B94A21DA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1:1 / Group Chat Mode : </a:t>
            </a:r>
            <a:r>
              <a:rPr lang="th-TH" dirty="0"/>
              <a:t>พูดคุยกับลูกค้าโดยตรง (ทั้งแบบเดี่ยวและกลุ่ม)</a:t>
            </a:r>
            <a:endParaRPr lang="en-US" dirty="0"/>
          </a:p>
          <a:p>
            <a:r>
              <a:rPr lang="en-US" dirty="0"/>
              <a:t>Rich Content : </a:t>
            </a:r>
            <a:r>
              <a:rPr lang="th-TH" dirty="0"/>
              <a:t>ฟีเจอร์สำหรับสร้างเนื้อหาที่ต้องการบรอดแคสต</a:t>
            </a:r>
            <a:r>
              <a:rPr lang="th-TH" dirty="0" err="1"/>
              <a:t>์</a:t>
            </a:r>
            <a:r>
              <a:rPr lang="th-TH" dirty="0"/>
              <a:t>ไปยังผู้รับ แบ่งเป็น</a:t>
            </a:r>
            <a:endParaRPr lang="en-US" dirty="0"/>
          </a:p>
          <a:p>
            <a:r>
              <a:rPr lang="en-US" dirty="0"/>
              <a:t>Rich Message : </a:t>
            </a:r>
            <a:r>
              <a:rPr lang="th-TH" dirty="0"/>
              <a:t>สามารถส่งรูปขนาดใหญ่เต็มหน้าจอแชท ซึ่งสามารถใส่ลิงค์เพื่อให้ให้คนคลิกไปยังเว็บไซต์ของธุรกิจคุณได้</a:t>
            </a:r>
            <a:endParaRPr lang="en-US" dirty="0"/>
          </a:p>
          <a:p>
            <a:r>
              <a:rPr lang="en-US" dirty="0"/>
              <a:t>Rich Menu : </a:t>
            </a:r>
            <a:r>
              <a:rPr lang="th-TH" dirty="0"/>
              <a:t>ระบบเมนูลัดบนหน้าจอแชท เป็น</a:t>
            </a:r>
            <a:r>
              <a:rPr lang="th-TH" dirty="0" err="1"/>
              <a:t>ฟั</a:t>
            </a:r>
            <a:r>
              <a:rPr lang="th-TH" dirty="0"/>
              <a:t>งก</a:t>
            </a:r>
            <a:r>
              <a:rPr lang="th-TH" dirty="0" err="1"/>
              <a:t>์ชั่น</a:t>
            </a:r>
            <a:r>
              <a:rPr lang="th-TH" dirty="0"/>
              <a:t>ที่แสดงบนแป้นพิมพ์ในหน้าแชท สามารถตั้งค่าเมนูให้ลิงค์ไปยังหน้าอื่นๆ ได้ เช่น ลิงค์ไปยังเว็บไซต์ ลิงค์ไปยังหน้าสินค้า ลิงค์ไปยังหน้าโปรโมชั่น เพื่อช่วยเพิ่มโอกาสในการขายได้ดีขึ้น</a:t>
            </a:r>
            <a:endParaRPr lang="en-US" dirty="0"/>
          </a:p>
          <a:p>
            <a:r>
              <a:rPr lang="en-US" dirty="0"/>
              <a:t>Rich Video : </a:t>
            </a:r>
            <a:r>
              <a:rPr lang="th-TH" dirty="0"/>
              <a:t>ระบบวิดีโอเต็มหน้าจอพร้อมเล่นอัตโนมัติ สามารถเล่นวีดีโอแบบเต็มหน้าจอทันทีที่ผู้ติดตามเปิดแชท และยังสามารถกำหนดปุ่ม </a:t>
            </a:r>
            <a:r>
              <a:rPr lang="en-US" dirty="0"/>
              <a:t>Action </a:t>
            </a:r>
            <a:r>
              <a:rPr lang="th-TH" dirty="0"/>
              <a:t>ได้หลายรูปแบบตามความต้องการ</a:t>
            </a:r>
          </a:p>
          <a:p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64141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6501-174F-AF51-60E2-DD1303C6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ข้อดีของ </a:t>
            </a:r>
            <a:r>
              <a:rPr lang="en-US" dirty="0"/>
              <a:t>LINE Official Account</a:t>
            </a:r>
            <a:r>
              <a:rPr lang="th-TH" dirty="0"/>
              <a:t> (ต่อ)</a:t>
            </a:r>
            <a:endParaRPr lang="en-T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2DD3C3-191E-B54A-22AA-440EF9AB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Coupon &amp; Reward Card : </a:t>
            </a:r>
            <a:r>
              <a:rPr lang="th-TH" dirty="0"/>
              <a:t>ระบบคูปองส่วนลดและบัตรส่วนลด ฟีเจอร์ส่งเสริมด้านการตลาดเพื่อให้ลูกค้ากลับมาซื้อสินค้าหรือบริการของธุรกิจคุณซ้ำ</a:t>
            </a:r>
          </a:p>
          <a:p>
            <a:r>
              <a:rPr lang="en-US" dirty="0"/>
              <a:t>Polls &amp; Surveys : </a:t>
            </a:r>
            <a:r>
              <a:rPr lang="th-TH" dirty="0"/>
              <a:t>ระบบทำโพลสำรวจความคิดเห็นจากผู้ติดตาม</a:t>
            </a:r>
          </a:p>
          <a:p>
            <a:r>
              <a:rPr lang="en-US" dirty="0"/>
              <a:t>Chat Tag : </a:t>
            </a:r>
            <a:r>
              <a:rPr lang="th-TH" dirty="0"/>
              <a:t>ใส่แท็กบอกสถานะลูกค้า ช่วยทำให้ค้นหาง่ายขึ้นกรณีที่มีจำนวนผู้ติดตามเป็นจำนวนมาก</a:t>
            </a:r>
          </a:p>
          <a:p>
            <a:r>
              <a:rPr lang="en-US" dirty="0"/>
              <a:t>Insight Analytics : </a:t>
            </a:r>
            <a:r>
              <a:rPr lang="th-TH" dirty="0"/>
              <a:t>ระบบสถิติข้อมูลเชิงลึก แสดงข้อมูลเป็นแผนภาพกลุ่มลูกค้าที่ตอบสนองต่อคอน</a:t>
            </a:r>
            <a:r>
              <a:rPr lang="th-TH" dirty="0" err="1"/>
              <a:t>เ</a:t>
            </a:r>
            <a:r>
              <a:rPr lang="th-TH" dirty="0"/>
              <a:t>ทนต์ที่คุณส่งไป และสามารถ </a:t>
            </a:r>
            <a:r>
              <a:rPr lang="en-US" dirty="0"/>
              <a:t>Export </a:t>
            </a:r>
            <a:r>
              <a:rPr lang="th-TH" dirty="0"/>
              <a:t>ข้อมูลเป็นไฟล์ </a:t>
            </a:r>
            <a:r>
              <a:rPr lang="en-US" dirty="0"/>
              <a:t>CSV </a:t>
            </a:r>
            <a:r>
              <a:rPr lang="th-TH" dirty="0"/>
              <a:t>ได้</a:t>
            </a:r>
          </a:p>
        </p:txBody>
      </p:sp>
    </p:spTree>
    <p:extLst>
      <p:ext uri="{BB962C8B-B14F-4D97-AF65-F5344CB8AC3E}">
        <p14:creationId xmlns:p14="http://schemas.microsoft.com/office/powerpoint/2010/main" val="42533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632F-8548-6B4B-4376-08EDC03E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แชท </a:t>
            </a:r>
            <a:r>
              <a:rPr lang="en-US" dirty="0"/>
              <a:t>(Chat)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15588-391C-1301-464A-FF0255C8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คือการส่งข้อความเพื่อสนทนาผ่านทางแอพพลิเคชั่น </a:t>
            </a:r>
            <a:r>
              <a:rPr lang="en-US" dirty="0"/>
              <a:t>(Application) </a:t>
            </a:r>
            <a:r>
              <a:rPr lang="th-TH" dirty="0"/>
              <a:t>หรือผ่านทางเว็บไซต์ </a:t>
            </a:r>
            <a:r>
              <a:rPr lang="en-US" dirty="0"/>
              <a:t>(Website) </a:t>
            </a:r>
            <a:r>
              <a:rPr lang="th-TH" dirty="0"/>
              <a:t>สำหรับแอพพลิเคชั่นที่ใช้ในการสนทนายอดนิยมในปัจจุบันได้แก่ </a:t>
            </a:r>
            <a:r>
              <a:rPr lang="en-US" dirty="0"/>
              <a:t>Line, Messenger </a:t>
            </a:r>
            <a:r>
              <a:rPr lang="th-TH" dirty="0"/>
              <a:t>จาก </a:t>
            </a:r>
            <a:r>
              <a:rPr lang="en-US" dirty="0"/>
              <a:t>Facebook </a:t>
            </a:r>
            <a:r>
              <a:rPr lang="th-TH" dirty="0"/>
              <a:t>ซึ่งสามารถส่งข้อความเพื่อสนทนากับบุคคล หรือกลุ่มบุคคลก็ได้ ปัจจุบันนี้ได้มีการพัฒนาให้สามารถส่งสติ๊กเกอร์ ซึ่งเป็นภาพตัวการ์ตูนแทนคำพูด ซึ่งช่วยประหยัดเวลาในการพิมพ์ข้อความ และมีความเป็นเอกลักษณ์จากตัวการ์ตูนนั้น ๆ นอกจากสติ๊กเกอร์แล้ว ยังสามารถส่งข้อความเสียง ภาพถ่าย ไฟล์คอมพิวเตอร์ และอิโมจิสื่อแสดงอารมณ์ได้อีกด้วย การสนทนาที่เรียกว่าการแชทนี้มีข้อดีหลายประการดังต่อไปนี้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33829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C246-3C10-3299-0291-C1682EC5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ข้อดีของการแชท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3FCC-231F-4FB1-301D-2662A39A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ไม่จำเป็นต้องตอบกลับในทันที หากไม่ใช่เรื่องสำคัญ เราสามารถส่งข้อความทิ้งไว้ แล้วรอการตอบกลับซึ่งกันและกันได้ เมื่อพร้อม</a:t>
            </a:r>
            <a:endParaRPr lang="en-US" dirty="0"/>
          </a:p>
          <a:p>
            <a:r>
              <a:rPr lang="th-TH" dirty="0"/>
              <a:t>การส่งข้อความแบบกลุ่ม สามารถนำมาใช้ประโยชน์ในการทำงาน หรือแม้กระทั่งกับการสอนออนไลน์</a:t>
            </a:r>
            <a:endParaRPr lang="en-US" dirty="0"/>
          </a:p>
          <a:p>
            <a:r>
              <a:rPr lang="th-TH" dirty="0"/>
              <a:t>ด้วยความสามารถของแอพพลิเคชั่นรุ่นใหม่ ๆ สามารถส่งไฟล์ไปยังผู้สนทนาได้อย่างรวดเร็ว ไม่ว่าจะใช้เรื่องส่วนตัว หรือเรื่องงาน ก็ถือว่ามีประโยชน์เป็นอย่างมาก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05111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2DE0-A56A-7177-31C7-2FF177CE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 </a:t>
            </a:r>
            <a:r>
              <a:rPr lang="th-TH" dirty="0"/>
              <a:t>คืออะไร</a:t>
            </a:r>
            <a:endParaRPr lang="en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009C8B-25EF-A8E0-6641-5ED900DF37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02140"/>
            <a:ext cx="5181600" cy="299830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7ED2B-F7E6-A245-39F7-9C0654C270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th-TH" dirty="0"/>
              <a:t>โปรแกรมคอมพิวเตอร์หรือปัญญาประดิษฐ์ ที่สร้างขึ้นเพื่อดูแลการสนทนาของผู้ใช้ ทั้งในรูปแบบตัวอักษร </a:t>
            </a:r>
            <a:r>
              <a:rPr lang="en-US" dirty="0"/>
              <a:t>(Text) </a:t>
            </a:r>
            <a:r>
              <a:rPr lang="th-TH" dirty="0"/>
              <a:t>เสียง </a:t>
            </a:r>
            <a:r>
              <a:rPr lang="en-US" dirty="0"/>
              <a:t>(Speech) </a:t>
            </a:r>
            <a:r>
              <a:rPr lang="th-TH" dirty="0"/>
              <a:t>แบบ </a:t>
            </a:r>
            <a:r>
              <a:rPr lang="en-US" dirty="0"/>
              <a:t>Real-Time </a:t>
            </a:r>
            <a:r>
              <a:rPr lang="th-TH" dirty="0"/>
              <a:t>โดยใช้เทคโนโลยี </a:t>
            </a:r>
            <a:r>
              <a:rPr lang="en-US" dirty="0"/>
              <a:t>Artificial Intelligent (AI) </a:t>
            </a:r>
            <a:r>
              <a:rPr lang="th-TH" dirty="0"/>
              <a:t>ที่ถูกพัฒนาขึ้น ให้มีบทบาทในการตอบกลับการสนทนาแบบอัตโนมัติผ่าน </a:t>
            </a:r>
            <a:r>
              <a:rPr lang="en-US" dirty="0"/>
              <a:t>Messaging Application </a:t>
            </a:r>
            <a:r>
              <a:rPr lang="th-TH" dirty="0"/>
              <a:t>เสมือนการโต้ตอบของคนจริงๆ หรืออาจเรียกได้ว่าเป็นโปรแกรมตอบกลับอัตโนมัติ  ซึ่งตัวโปรแกรมนี้จะถูกฝังอยู่บน </a:t>
            </a:r>
            <a:r>
              <a:rPr lang="en-US" dirty="0"/>
              <a:t>Server, Application, </a:t>
            </a:r>
            <a:r>
              <a:rPr lang="th-TH" dirty="0"/>
              <a:t>หรือโปรแกรม </a:t>
            </a:r>
            <a:r>
              <a:rPr lang="en-US" dirty="0"/>
              <a:t>Chat </a:t>
            </a:r>
            <a:r>
              <a:rPr lang="th-TH" dirty="0"/>
              <a:t>ต่างๆ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th-TH" dirty="0"/>
              <a:t>ในปัจจุบัน </a:t>
            </a:r>
            <a:r>
              <a:rPr lang="en-US" dirty="0"/>
              <a:t>Chatbot </a:t>
            </a:r>
            <a:r>
              <a:rPr lang="th-TH" dirty="0"/>
              <a:t>ได้รับความนิยมมาก ทั้งในกลุ่มผู้ประกอบการ เจ้าของเพ</a:t>
            </a:r>
            <a:r>
              <a:rPr lang="th-TH" dirty="0" err="1"/>
              <a:t>จ</a:t>
            </a:r>
            <a:r>
              <a:rPr lang="th-TH" dirty="0"/>
              <a:t> นักการตลาด รวมถึงบริษัทใหญ่ เช่น </a:t>
            </a:r>
            <a:r>
              <a:rPr lang="en-US" dirty="0"/>
              <a:t>IBM, Microsoft, Google, Facebook, LINE, Amazon </a:t>
            </a:r>
            <a:r>
              <a:rPr lang="th-TH" dirty="0"/>
              <a:t>เนื่องจากช่วยการทำงานให้มีประสิทธิภาพและคล่องตัวมากยิ่งขึ้น ทั้งในเรื่องการสนทนากับลูกค้าเป็นจำนวนมาก รวมถึง</a:t>
            </a:r>
            <a:r>
              <a:rPr lang="th-TH" dirty="0" err="1"/>
              <a:t>การทำ</a:t>
            </a:r>
            <a:r>
              <a:rPr lang="th-TH" dirty="0"/>
              <a:t> </a:t>
            </a:r>
            <a:r>
              <a:rPr lang="en-US" dirty="0"/>
              <a:t>Digital Marketing </a:t>
            </a:r>
            <a:r>
              <a:rPr lang="th-TH" dirty="0"/>
              <a:t>ด้วย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80569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29A5-5F51-4B8B-C830-6BE150A1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หลักการทำงานของ </a:t>
            </a:r>
            <a:r>
              <a:rPr lang="en-US" dirty="0"/>
              <a:t>Chatbot 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689E-2698-0F9A-4543-3722DA4D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h-TH" dirty="0"/>
              <a:t>การวิเคราะห์คำถามของผู้ใช้</a:t>
            </a:r>
            <a:r>
              <a:rPr lang="en-US" dirty="0"/>
              <a:t> Chatbot </a:t>
            </a:r>
            <a:r>
              <a:rPr lang="th-TH" dirty="0"/>
              <a:t>ทำงานด้วยการวิเคราะห์คำถามโดยหาคีย์เวิร์ดที่เกี่ยวข้อง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th-TH" dirty="0"/>
              <a:t>การตอบกลับ</a:t>
            </a:r>
            <a:r>
              <a:rPr lang="en-US" dirty="0"/>
              <a:t> </a:t>
            </a:r>
            <a:r>
              <a:rPr lang="th-TH" dirty="0"/>
              <a:t>เมื่อผู้ใช้ระบุความต้องการเรียบร้อยแล้ว </a:t>
            </a:r>
            <a:r>
              <a:rPr lang="en-US" dirty="0"/>
              <a:t>Chatbot </a:t>
            </a:r>
            <a:r>
              <a:rPr lang="th-TH" dirty="0"/>
              <a:t>จะตอบกลับด้วยข้อความที่เหมาะสมและรวดเร็วที่สุดโดยคำตอบอาจเป็นข้อความทั่วไปหรือข้อความที่กำหนดไว้ในระบบล่วงหน้า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54953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F369-9D6E-672D-AB09-0A382146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ขั้นตอนการทำงานของ </a:t>
            </a:r>
            <a:r>
              <a:rPr lang="en-US" dirty="0"/>
              <a:t>Chatbot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29F1C-04B3-411F-FEC4-229DBF115B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Pattern matching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understanding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r>
              <a:rPr lang="en-US" dirty="0"/>
              <a:t>Tokenization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/>
              <a:t>Entity recognition</a:t>
            </a:r>
          </a:p>
          <a:p>
            <a:r>
              <a:rPr lang="en-US" dirty="0"/>
              <a:t>Dependency parsing</a:t>
            </a:r>
            <a:endParaRPr lang="en-T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22DF3E-7653-665B-DEAA-9766BEEDA0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02510"/>
            <a:ext cx="5181600" cy="3197567"/>
          </a:xfrm>
        </p:spPr>
      </p:pic>
    </p:spTree>
    <p:extLst>
      <p:ext uri="{BB962C8B-B14F-4D97-AF65-F5344CB8AC3E}">
        <p14:creationId xmlns:p14="http://schemas.microsoft.com/office/powerpoint/2010/main" val="318501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F76CEF-EBA4-1660-532D-810BA9B7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ประเภทของ </a:t>
            </a:r>
            <a:r>
              <a:rPr lang="en-US" dirty="0"/>
              <a:t>Chatbot</a:t>
            </a:r>
            <a:endParaRPr lang="en-T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1A7568-4321-60D0-A6C5-E015911D6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Rule-Based Chatbot</a:t>
            </a:r>
            <a:endParaRPr lang="en-T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95D4AC-4F59-5B2A-DE9F-CF32EB581B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th-TH" dirty="0"/>
              <a:t>หรือ </a:t>
            </a:r>
            <a:r>
              <a:rPr lang="en-US" dirty="0"/>
              <a:t>Script Bot </a:t>
            </a:r>
            <a:r>
              <a:rPr lang="th-TH" dirty="0"/>
              <a:t>เป็น </a:t>
            </a:r>
            <a:r>
              <a:rPr lang="en-US" dirty="0"/>
              <a:t>Chatbot </a:t>
            </a:r>
            <a:r>
              <a:rPr lang="th-TH" dirty="0"/>
              <a:t>ที่ทำงานและให้ผลลัพธ์ตามกฎและคีย์เวิร์ดที่ได้กำหนดไว้ หากผู้ใช้งานพิมพ์ผิดแม้ตัวอักษรเดียว หรือถามไม่ตรงกับคีย์เวิร์ดที่กำหนด </a:t>
            </a:r>
            <a:r>
              <a:rPr lang="en-US" dirty="0"/>
              <a:t>Chatbot </a:t>
            </a:r>
            <a:r>
              <a:rPr lang="th-TH" dirty="0"/>
              <a:t>จะไม่สามารถตอบคำถามได้ถูกต้อง จึงจำเป็นต้องกำหนดคำสั่งไว้หลายรูปแบบเพื่อให้ครอบคลุมทุกคำถามที่เป็นไปได้</a:t>
            </a:r>
            <a:endParaRPr lang="en-T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1A5A88-5271-A62D-1673-07DC7D32E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2. Conversational AI Chatbot</a:t>
            </a:r>
            <a:endParaRPr lang="en-TH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13E994-A5D4-F2D1-F1B1-46961E69EE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th-TH" dirty="0"/>
              <a:t>การรวมกันระหว่าง </a:t>
            </a:r>
            <a:r>
              <a:rPr lang="en-US" dirty="0"/>
              <a:t>Machine learning </a:t>
            </a:r>
            <a:r>
              <a:rPr lang="th-TH" dirty="0"/>
              <a:t>และ </a:t>
            </a:r>
            <a:r>
              <a:rPr lang="en-US" dirty="0"/>
              <a:t>Natural Language Processing (NLP) Chatbot </a:t>
            </a:r>
            <a:r>
              <a:rPr lang="th-TH" dirty="0"/>
              <a:t>ประเภทนี้จะมีการปรับใช้ </a:t>
            </a:r>
            <a:r>
              <a:rPr lang="en-US" dirty="0"/>
              <a:t>Natural Language Understanding </a:t>
            </a:r>
            <a:r>
              <a:rPr lang="th-TH" dirty="0"/>
              <a:t>เพื่อให้สามารถโต้ตอบกับคู่สนทนาได้อย่างเป็นธรรมชาติมากขึ้น โดยข้อความก็จะมีลักษณะคล้ายคลึงกับการสนทนากับมนุษย์จริงๆ และตรงกับความต้องการมากกว่า ยกตัวอย่างเช่น ลูกค้าพิมพ์คำว่า หวัดดี, สวัสดี, หรือ ดีจ้า คือความหมายเดียวกัน นั่นคือเป็นคำทักทายนั่นเอง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41869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BAF88C6-9738-3578-F2B1-83D49486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คุณสมบัติของ </a:t>
            </a:r>
            <a:r>
              <a:rPr lang="en-US" dirty="0"/>
              <a:t>AI Chatbot </a:t>
            </a:r>
            <a:r>
              <a:rPr lang="th-TH" dirty="0"/>
              <a:t>มีดังต่อไปนี้</a:t>
            </a:r>
            <a:endParaRPr lang="en-TH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7F3590-D3F6-64A3-41FC-7D1A3EDC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Conversational bot </a:t>
            </a:r>
            <a:r>
              <a:rPr lang="th-TH" dirty="0"/>
              <a:t>มีความสามารถในการเข้าใจการสนทนาที่มีความซับซ้อน และพยายามหาคำตอบที่เกี่ยวข้องมากที่สุด</a:t>
            </a:r>
          </a:p>
          <a:p>
            <a:r>
              <a:rPr lang="en-US" dirty="0"/>
              <a:t>AI bots </a:t>
            </a:r>
            <a:r>
              <a:rPr lang="th-TH" dirty="0"/>
              <a:t>สามารถวิเคราะห์ คาดการณ์ความรู้สึก เพื่อให้เข้าใจอารมณ์ของผู้ใช้</a:t>
            </a:r>
          </a:p>
          <a:p>
            <a:r>
              <a:rPr lang="en-US" dirty="0"/>
              <a:t>Machine learning bots </a:t>
            </a:r>
            <a:r>
              <a:rPr lang="th-TH" dirty="0"/>
              <a:t>จะเรียนรู้จากพฤติกรรมของผู้ใช้ และให้การสนทนาที่เฉพาะบุคคลมากขึ้น อาจนำไปใช้ในการแสดง </a:t>
            </a:r>
            <a:r>
              <a:rPr lang="en-US" dirty="0"/>
              <a:t>Promotion </a:t>
            </a:r>
            <a:r>
              <a:rPr lang="th-TH" dirty="0"/>
              <a:t>สินค้าที่ลูกค้ากำลังสนใจอยู่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89631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E5A5-AF44-5CFA-81B1-C4555F0E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Chatbot </a:t>
            </a:r>
            <a:r>
              <a:rPr lang="th-TH" dirty="0"/>
              <a:t>มีประโยชน์อย่างไร?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9380-2503-CE14-AE56-0D0134B3BF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h-TH" dirty="0"/>
              <a:t>ช่วยให้การติดต่อสื่อสารทำได้ตลอดเวลา</a:t>
            </a:r>
          </a:p>
          <a:p>
            <a:r>
              <a:rPr lang="th-TH" dirty="0"/>
              <a:t>ให้คำปรึกษาหรือคำแนะนำกับผู้ใช้งานได้อย่างรวดเร็ว และถูกต้องตามที่โปรแกรมเอาไว้</a:t>
            </a:r>
          </a:p>
          <a:p>
            <a:r>
              <a:rPr lang="th-TH" dirty="0"/>
              <a:t>ลดการมีปัญหาระหว่างร้านค้าและลูกค้า เนื่องจาก </a:t>
            </a:r>
            <a:r>
              <a:rPr lang="en-US" dirty="0"/>
              <a:t>Chatbot </a:t>
            </a:r>
            <a:r>
              <a:rPr lang="th-TH" dirty="0"/>
              <a:t>จะส่งข้อความตอบกลับอย่างสุภาพ ถึงแม้ลูกค้าจะใช้คำพูดบางอย่างที่ไม่เหมาะสม</a:t>
            </a:r>
          </a:p>
          <a:p>
            <a:r>
              <a:rPr lang="th-TH" dirty="0"/>
              <a:t>สามารถระบุวัน-เวลา การแจ้งโปรโมชั่นใหม่ๆ กับลูกค้าได้อย่างรวดเร็ว</a:t>
            </a:r>
            <a:endParaRPr lang="en-T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4CE012-09C9-3A59-AED2-E5F383C823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6025" y="1825625"/>
            <a:ext cx="4713949" cy="4351338"/>
          </a:xfrm>
        </p:spPr>
      </p:pic>
    </p:spTree>
    <p:extLst>
      <p:ext uri="{BB962C8B-B14F-4D97-AF65-F5344CB8AC3E}">
        <p14:creationId xmlns:p14="http://schemas.microsoft.com/office/powerpoint/2010/main" val="83710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1398</Words>
  <Application>Microsoft Macintosh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AI Chat Bot</vt:lpstr>
      <vt:lpstr>แชท (Chat)</vt:lpstr>
      <vt:lpstr>ข้อดีของการแชท</vt:lpstr>
      <vt:lpstr>Chatbot คืออะไร</vt:lpstr>
      <vt:lpstr>หลักการทำงานของ Chatbot </vt:lpstr>
      <vt:lpstr>ขั้นตอนการทำงานของ Chatbot</vt:lpstr>
      <vt:lpstr>ประเภทของ Chatbot</vt:lpstr>
      <vt:lpstr>คุณสมบัติของ AI Chatbot มีดังต่อไปนี้</vt:lpstr>
      <vt:lpstr>Chatbot มีประโยชน์อย่างไร?</vt:lpstr>
      <vt:lpstr>การประยุกต์ใช้ Chatbot ในปัจจุบัน</vt:lpstr>
      <vt:lpstr>LINE Official Account คืออะไร?</vt:lpstr>
      <vt:lpstr>บัญชี LINE Official Account มีกี่แบบ?</vt:lpstr>
      <vt:lpstr>ข้อดีของ LINE Official Account มีอะไรบ้าง?</vt:lpstr>
      <vt:lpstr>ข้อดีของ LINE Official Account (ต่อ)</vt:lpstr>
      <vt:lpstr>ข้อดีของ LINE Official Account (ต่อ)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Chat Bot</dc:title>
  <dc:creator>Microsoft Office User</dc:creator>
  <cp:lastModifiedBy>Microsoft Office User</cp:lastModifiedBy>
  <cp:revision>5</cp:revision>
  <dcterms:created xsi:type="dcterms:W3CDTF">2023-02-07T04:15:34Z</dcterms:created>
  <dcterms:modified xsi:type="dcterms:W3CDTF">2023-02-07T08:44:06Z</dcterms:modified>
</cp:coreProperties>
</file>