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364" r:id="rId3"/>
    <p:sldId id="360" r:id="rId4"/>
    <p:sldId id="362" r:id="rId5"/>
    <p:sldId id="363" r:id="rId6"/>
    <p:sldId id="361" r:id="rId7"/>
    <p:sldId id="365" r:id="rId8"/>
    <p:sldId id="366" r:id="rId9"/>
    <p:sldId id="371" r:id="rId10"/>
    <p:sldId id="372" r:id="rId11"/>
    <p:sldId id="3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106CE2E-E318-4A95-8EB9-7C2E7966B51B}">
          <p14:sldIdLst>
            <p14:sldId id="359"/>
            <p14:sldId id="364"/>
            <p14:sldId id="360"/>
            <p14:sldId id="362"/>
            <p14:sldId id="363"/>
            <p14:sldId id="361"/>
            <p14:sldId id="365"/>
            <p14:sldId id="366"/>
            <p14:sldId id="371"/>
            <p14:sldId id="372"/>
            <p14:sldId id="369"/>
          </p14:sldIdLst>
        </p14:section>
        <p14:section name="无标题节" id="{49817E9E-E527-4175-9888-B2E284D2B31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1FF4B-E1D2-41FE-B88D-64C4867B4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EC1718-EC58-4E91-B9A7-26CE26FC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57538-78B2-46C6-AD86-2BF36752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45FEC-5244-474D-801A-4B3EA9AA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6CF6D-8882-4D53-BB76-4308ED05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1804-BF9E-4A98-A013-4C0FC3D5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16718-B990-4B47-AA93-D09F1374B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62518-0F6B-412F-9D8B-546442FD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A5225-BB29-4A5C-9ABA-92691516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D1863-FFEE-412C-9EE8-D140FF14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2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6A153C-34FB-46CD-99D4-CD5874C3F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2B26C7-468C-4C0C-AEF2-29D8778F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B7EB6-0064-4F12-AB09-165EE3D8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EB31C-EFA1-470E-BF56-C77D1AD1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65801-3B9D-41B6-A7D0-F071EC3A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3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/>
            <a:endParaRPr lang="zh-CN" altLang="en-US" sz="240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5E5D6B9-97F8-4629-82C7-1F7CCE3DD63D}"/>
              </a:ext>
            </a:extLst>
          </p:cNvPr>
          <p:cNvGrpSpPr/>
          <p:nvPr userDrawn="1"/>
        </p:nvGrpSpPr>
        <p:grpSpPr>
          <a:xfrm>
            <a:off x="1007435" y="164637"/>
            <a:ext cx="540644" cy="556448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0CAFBCD-C858-4717-8947-2D5C98603FC1}"/>
                </a:ext>
              </a:extLst>
            </p:cNvPr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E7C1187-CFA9-44E1-9D01-6077B07B60CD}"/>
                  </a:ext>
                </a:extLst>
              </p:cNvPr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>
                  <a:cs typeface="+mn-ea"/>
                  <a:sym typeface="+mn-lt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FBFAE6A-E84A-4778-94A5-5AA5F8FCDBD0}"/>
                  </a:ext>
                </a:extLst>
              </p:cNvPr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>
                  <a:cs typeface="+mn-ea"/>
                  <a:sym typeface="+mn-lt"/>
                </a:endParaRPr>
              </a:p>
            </p:txBody>
          </p:sp>
        </p:grp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D3BAA7-68F7-4108-8C26-874E51572A7D}"/>
                </a:ext>
              </a:extLst>
            </p:cNvPr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4153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EEAD011E-2EE1-43CD-9026-57F706D84565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2" y="4681825"/>
            <a:ext cx="1344149" cy="1495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251797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71F3A-EFCB-476B-A072-02F2BFDC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AF719-AE49-4BF8-81FE-79C21208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C4534-269C-4F6F-98F7-321399B6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46CCE-BF80-4D6D-A4DA-8C1E809B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3294B-8828-4ED0-86E7-3CE6E6D2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8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F2FF4-2F40-46BD-8515-76643B97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ECFA0-5109-4675-A41A-780A4576B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59FB3-8FA0-4641-8C62-FF807A9E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7E3F5-DF3E-4ED8-9BD1-1A0BF025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6192F-0C74-479A-8A7D-8EB29D7A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9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0EC4A-6BF5-4F4D-9DC5-15DFE802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43948-D400-4F42-A871-B87CA8D01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16091-F4DC-4D51-A7CB-90D7104CC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23C78F-41BD-4834-85A4-DA01580A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8F319-DD82-4DD5-972C-52B25D10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17709-F16E-4A6B-BD9C-B241D5D0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3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759B8-1CFD-4E3A-A992-BBC6E0CE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B8F0C-722A-4F61-A275-F032F840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0F558-9F52-4A24-8301-1BE6721D8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A8655-4B21-459C-B690-460DA3A17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4699A7-CA03-48CE-8997-9D471233E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B9D653-D10C-4112-8025-D77D11C6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4C4F49-34BA-4333-969E-C0A5F0A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4EC28-A2A8-47E9-A138-2DD85B31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3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CB7F6-EAD6-4B1D-92B4-44DA6990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24B9F6-480F-4F1C-B000-3869DB6B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011C8D-C591-4CD1-A160-55F8F455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164AD6-53B4-48EA-9136-5C182EC4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6244D6-2164-4605-B954-6ACCA085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672AB3-C6C5-4103-9748-98171D7B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C3D7B-03F7-4F8C-A2BC-236DB8D6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4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8EE58-1477-4CE6-8804-C4525666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84D0E-0A79-4863-9E06-EC7A4F16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721F4-7E82-49D8-AD6F-8D62DD64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1A46B-6423-43B5-9953-599A4C2E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30ED7-537E-48BD-AE0C-B1F74743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F97B1-AAEC-447B-B036-D24B74BA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0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1AA2-872E-40C6-8795-AA0EEE69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D92D5F-E28F-4873-8381-E1996F36F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2489F-13A2-4A33-B8BD-0E1280EC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B6B83-3A92-430D-81F4-982FA846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A4A18-F74A-44D4-BD9B-6DCB8705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E0004-D027-41EC-A428-F0784856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6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5268FE-9516-43E2-AF5F-70AABD61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FB879-E850-465D-8E55-140A6BBA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C54C1-C587-44E0-A1CC-8FA3D75B9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ACBE-D172-4A62-A91E-076A3ACDA6AA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64F66-7EEC-404C-A7B4-A14968710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3065A-1DDF-42C4-88AF-A1B639636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831A-CC73-4448-83B4-F0E7D2B8BB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1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21762993-ACEF-4355-831F-5E666449A6F5}"/>
              </a:ext>
            </a:extLst>
          </p:cNvPr>
          <p:cNvSpPr/>
          <p:nvPr/>
        </p:nvSpPr>
        <p:spPr>
          <a:xfrm>
            <a:off x="1651385" y="153018"/>
            <a:ext cx="1887686" cy="615547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r>
              <a:rPr lang="zh-CN" altLang="en-US" sz="3200" dirty="0">
                <a:solidFill>
                  <a:srgbClr val="0563B8"/>
                </a:solidFill>
                <a:latin typeface="Lucida Calligraphy" pitchFamily="66" charset="0"/>
                <a:cs typeface="Arial" panose="020B0604020202020204" pitchFamily="34" charset="0"/>
              </a:rPr>
              <a:t>案例分享</a:t>
            </a:r>
            <a:endParaRPr lang="en-US" altLang="zh-CN" sz="3200" dirty="0">
              <a:solidFill>
                <a:srgbClr val="0563B8"/>
              </a:solidFill>
              <a:latin typeface="Lucida Calligraphy" pitchFamily="66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C7E99F1-2DFC-4CB6-B422-00AB220617D9}"/>
              </a:ext>
            </a:extLst>
          </p:cNvPr>
          <p:cNvSpPr/>
          <p:nvPr/>
        </p:nvSpPr>
        <p:spPr>
          <a:xfrm>
            <a:off x="911424" y="1022547"/>
            <a:ext cx="3877143" cy="451336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lstStyle/>
          <a:p>
            <a:r>
              <a:rPr lang="zh-CN" altLang="en-US" sz="2133" dirty="0">
                <a:solidFill>
                  <a:srgbClr val="6699F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sz="1867" dirty="0">
                <a:latin typeface="Century Gothic" panose="020B0502020202020204" pitchFamily="34" charset="0"/>
                <a:cs typeface="Arial" panose="020B0604020202020204" pitchFamily="34" charset="0"/>
              </a:rPr>
              <a:t>案例：预测发债企业是否违约</a:t>
            </a:r>
            <a:endParaRPr lang="zh-CN" altLang="zh-CN" sz="1867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40">
            <a:extLst>
              <a:ext uri="{FF2B5EF4-FFF2-40B4-BE49-F238E27FC236}">
                <a16:creationId xmlns:a16="http://schemas.microsoft.com/office/drawing/2014/main" id="{62590021-02B5-44FF-BAF8-83F5B90B0348}"/>
              </a:ext>
            </a:extLst>
          </p:cNvPr>
          <p:cNvGrpSpPr/>
          <p:nvPr/>
        </p:nvGrpSpPr>
        <p:grpSpPr>
          <a:xfrm rot="16200000">
            <a:off x="11170055" y="5939790"/>
            <a:ext cx="335360" cy="882400"/>
            <a:chOff x="8892480" y="411510"/>
            <a:chExt cx="251520" cy="6618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05F9B8-09C6-4D1F-9093-6E8C92817CC7}"/>
                </a:ext>
              </a:extLst>
            </p:cNvPr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00A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8DB27B-2814-4976-84D1-92690628AA24}"/>
                </a:ext>
              </a:extLst>
            </p:cNvPr>
            <p:cNvSpPr txBox="1"/>
            <p:nvPr/>
          </p:nvSpPr>
          <p:spPr>
            <a:xfrm rot="5400000">
              <a:off x="8700368" y="645935"/>
              <a:ext cx="658780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67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PAGE   01</a:t>
              </a:r>
            </a:p>
          </p:txBody>
        </p:sp>
        <p:grpSp>
          <p:nvGrpSpPr>
            <p:cNvPr id="12" name="组合 43">
              <a:extLst>
                <a:ext uri="{FF2B5EF4-FFF2-40B4-BE49-F238E27FC236}">
                  <a16:creationId xmlns:a16="http://schemas.microsoft.com/office/drawing/2014/main" id="{14C7811E-39AC-4694-83D3-5C6F9C896169}"/>
                </a:ext>
              </a:extLst>
            </p:cNvPr>
            <p:cNvGrpSpPr/>
            <p:nvPr/>
          </p:nvGrpSpPr>
          <p:grpSpPr>
            <a:xfrm>
              <a:off x="8964240" y="819459"/>
              <a:ext cx="108000" cy="7834"/>
              <a:chOff x="8953171" y="848034"/>
              <a:chExt cx="130138" cy="7834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6BFA7F4-5727-40AA-9201-5385C510675A}"/>
                  </a:ext>
                </a:extLst>
              </p:cNvPr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008B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7E2EEC9-ECD0-41DD-A974-685518ED3CD7}"/>
                  </a:ext>
                </a:extLst>
              </p:cNvPr>
              <p:cNvCxnSpPr/>
              <p:nvPr/>
            </p:nvCxnSpPr>
            <p:spPr>
              <a:xfrm>
                <a:off x="8953171" y="848034"/>
                <a:ext cx="13013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6">
            <a:extLst>
              <a:ext uri="{FF2B5EF4-FFF2-40B4-BE49-F238E27FC236}">
                <a16:creationId xmlns:a16="http://schemas.microsoft.com/office/drawing/2014/main" id="{EFBD611E-519B-4A4E-97A7-D194DEB1190A}"/>
              </a:ext>
            </a:extLst>
          </p:cNvPr>
          <p:cNvSpPr txBox="1"/>
          <p:nvPr/>
        </p:nvSpPr>
        <p:spPr>
          <a:xfrm>
            <a:off x="6390953" y="2288002"/>
            <a:ext cx="4268337" cy="411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Arial Unicode MS" panose="020B0604020202020204"/>
              </a:rPr>
              <a:t>1.</a:t>
            </a:r>
            <a:r>
              <a:rPr lang="zh-CN" altLang="en-US" sz="1600" b="1" dirty="0">
                <a:latin typeface="微软雅黑" panose="020B0503020204020204" pitchFamily="34" charset="-122"/>
                <a:ea typeface="Arial Unicode MS" panose="020B0604020202020204"/>
              </a:rPr>
              <a:t>观测数据构成</a:t>
            </a:r>
            <a:endParaRPr lang="en-US" altLang="zh-CN" sz="1600" b="1" dirty="0">
              <a:latin typeface="微软雅黑" panose="020B0503020204020204" pitchFamily="34" charset="-122"/>
              <a:ea typeface="Arial Unicode MS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Arial Unicode MS" panose="020B0604020202020204"/>
              </a:rPr>
              <a:t>包括三部分：</a:t>
            </a:r>
            <a:r>
              <a:rPr lang="en-US" altLang="zh-CN" sz="1400" dirty="0">
                <a:latin typeface="微软雅黑" panose="020B0503020204020204" pitchFamily="34" charset="-122"/>
                <a:ea typeface="Arial Unicode MS" panose="020B0604020202020204"/>
              </a:rPr>
              <a:t>1)</a:t>
            </a:r>
            <a:r>
              <a:rPr lang="zh-CN" altLang="en-US" sz="1400" dirty="0">
                <a:latin typeface="微软雅黑" panose="020B0503020204020204" pitchFamily="34" charset="-122"/>
                <a:ea typeface="Arial Unicode MS" panose="020B0604020202020204"/>
              </a:rPr>
              <a:t>所有发债企业简介、类型信息；</a:t>
            </a:r>
            <a:r>
              <a:rPr lang="en-US" altLang="zh-CN" sz="1400" dirty="0">
                <a:latin typeface="微软雅黑" panose="020B0503020204020204" pitchFamily="34" charset="-122"/>
                <a:ea typeface="Arial Unicode MS" panose="020B0604020202020204"/>
              </a:rPr>
              <a:t>2)</a:t>
            </a:r>
            <a:r>
              <a:rPr lang="zh-CN" altLang="en-US" sz="1400" dirty="0">
                <a:latin typeface="微软雅黑" panose="020B0503020204020204" pitchFamily="34" charset="-122"/>
                <a:ea typeface="Arial Unicode MS" panose="020B0604020202020204"/>
              </a:rPr>
              <a:t>公司财务年报及季报；</a:t>
            </a:r>
            <a:r>
              <a:rPr lang="en-US" altLang="zh-CN" sz="1400" dirty="0">
                <a:latin typeface="微软雅黑" panose="020B0503020204020204" pitchFamily="34" charset="-122"/>
                <a:ea typeface="Arial Unicode MS" panose="020B0604020202020204"/>
              </a:rPr>
              <a:t>3)</a:t>
            </a:r>
            <a:r>
              <a:rPr lang="zh-CN" altLang="en-US" sz="1400" dirty="0">
                <a:latin typeface="微软雅黑" panose="020B0503020204020204" pitchFamily="34" charset="-122"/>
                <a:ea typeface="Arial Unicode MS" panose="020B0604020202020204"/>
              </a:rPr>
              <a:t>违约企业名单及发生时间。</a:t>
            </a:r>
            <a:endParaRPr lang="en-US" altLang="zh-CN" sz="1400" dirty="0">
              <a:latin typeface="微软雅黑" panose="020B0503020204020204" pitchFamily="34" charset="-122"/>
              <a:ea typeface="Arial Unicode MS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Arial Unicode MS" panose="020B0604020202020204"/>
              </a:rPr>
              <a:t>2.</a:t>
            </a:r>
            <a:r>
              <a:rPr lang="zh-CN" altLang="en-US" sz="1600" b="1" dirty="0">
                <a:latin typeface="微软雅黑" panose="020B0503020204020204" pitchFamily="34" charset="-122"/>
                <a:ea typeface="Arial Unicode MS" panose="020B0604020202020204"/>
              </a:rPr>
              <a:t>数据预处理</a:t>
            </a:r>
            <a:endParaRPr lang="en-US" altLang="zh-CN" sz="1600" b="1" dirty="0">
              <a:latin typeface="微软雅黑" panose="020B0503020204020204" pitchFamily="34" charset="-122"/>
              <a:ea typeface="Arial Unicode MS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Arial Unicode MS" panose="020B0604020202020204"/>
              </a:rPr>
              <a:t>包括数据的剔除，补齐、标准化，并转换成机器可以理解的形式。</a:t>
            </a:r>
            <a:endParaRPr lang="en-US" altLang="zh-CN" sz="1400" dirty="0">
              <a:latin typeface="微软雅黑" panose="020B0503020204020204" pitchFamily="34" charset="-122"/>
              <a:ea typeface="Arial Unicode MS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Arial Unicode MS" panose="020B0604020202020204"/>
              </a:rPr>
              <a:t>3.</a:t>
            </a:r>
            <a:r>
              <a:rPr lang="zh-CN" altLang="en-US" sz="1600" b="1" dirty="0">
                <a:latin typeface="微软雅黑" panose="020B0503020204020204" pitchFamily="34" charset="-122"/>
                <a:ea typeface="Arial Unicode MS" panose="020B0604020202020204"/>
              </a:rPr>
              <a:t>特征工程</a:t>
            </a:r>
            <a:endParaRPr lang="en-US" altLang="zh-CN" sz="1600" b="1" dirty="0">
              <a:latin typeface="微软雅黑" panose="020B0503020204020204" pitchFamily="34" charset="-122"/>
              <a:ea typeface="Arial Unicode MS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Arial Unicode MS" panose="020B0604020202020204"/>
              </a:rPr>
              <a:t>在原始的数据维度上，结合风控领域的知识和经验，建立新的指标并筛选出最终模型需要使用的变量。</a:t>
            </a:r>
            <a:endParaRPr lang="en-US" altLang="zh-CN" sz="1400" dirty="0">
              <a:latin typeface="微软雅黑" panose="020B0503020204020204" pitchFamily="34" charset="-122"/>
              <a:ea typeface="Arial Unicode MS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Arial Unicode MS" panose="020B0604020202020204"/>
              </a:rPr>
              <a:t>4.</a:t>
            </a:r>
            <a:r>
              <a:rPr lang="zh-CN" altLang="en-US" sz="1600" b="1" dirty="0">
                <a:latin typeface="微软雅黑" panose="020B0503020204020204" pitchFamily="34" charset="-122"/>
                <a:ea typeface="Arial Unicode MS" panose="020B0604020202020204"/>
              </a:rPr>
              <a:t>数学建模</a:t>
            </a:r>
            <a:endParaRPr lang="en-US" altLang="zh-CN" sz="1600" b="1" dirty="0">
              <a:latin typeface="微软雅黑" panose="020B0503020204020204" pitchFamily="34" charset="-122"/>
              <a:ea typeface="Arial Unicode MS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Arial Unicode MS" panose="020B0604020202020204"/>
              </a:rPr>
              <a:t>利用经过上述步骤得到的数据建立模型并优化，预测经过同样处理的待测数据，并尝试分析缘由。</a:t>
            </a:r>
            <a:endParaRPr lang="en-US" altLang="zh-CN" sz="1400" dirty="0">
              <a:latin typeface="微软雅黑" panose="020B0503020204020204" pitchFamily="34" charset="-122"/>
              <a:ea typeface="Arial Unicode MS" panose="020B0604020202020204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A794C5-4CFA-4BAD-AA3B-4BE2CF79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5" y="2151017"/>
            <a:ext cx="5740643" cy="42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41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52F6CB5-0085-49D8-90ED-D1C6F9E09564}"/>
              </a:ext>
            </a:extLst>
          </p:cNvPr>
          <p:cNvSpPr/>
          <p:nvPr/>
        </p:nvSpPr>
        <p:spPr>
          <a:xfrm>
            <a:off x="1651385" y="153018"/>
            <a:ext cx="3118792" cy="615547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r>
              <a:rPr lang="zh-CN" altLang="en-US" sz="3200" dirty="0">
                <a:solidFill>
                  <a:srgbClr val="0563B8"/>
                </a:solidFill>
                <a:latin typeface="Lucida Calligraphy" pitchFamily="66" charset="0"/>
                <a:cs typeface="Arial" panose="020B0604020202020204" pitchFamily="34" charset="0"/>
              </a:rPr>
              <a:t>模型总结及展望</a:t>
            </a:r>
            <a:endParaRPr lang="en-US" altLang="zh-CN" sz="3200" dirty="0">
              <a:solidFill>
                <a:srgbClr val="0563B8"/>
              </a:solidFill>
              <a:latin typeface="Lucida Calligraphy" pitchFamily="66" charset="0"/>
              <a:cs typeface="Arial" panose="020B0604020202020204" pitchFamily="34" charset="0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DAF2343F-859B-4A11-A3D0-40B5AEC23968}"/>
              </a:ext>
            </a:extLst>
          </p:cNvPr>
          <p:cNvSpPr>
            <a:spLocks/>
          </p:cNvSpPr>
          <p:nvPr/>
        </p:nvSpPr>
        <p:spPr bwMode="auto">
          <a:xfrm>
            <a:off x="1560216" y="2274639"/>
            <a:ext cx="686858" cy="770528"/>
          </a:xfrm>
          <a:custGeom>
            <a:avLst/>
            <a:gdLst>
              <a:gd name="T0" fmla="*/ 0 w 1416"/>
              <a:gd name="T1" fmla="*/ 0 h 1499"/>
              <a:gd name="T2" fmla="*/ 337211548 w 1416"/>
              <a:gd name="T3" fmla="*/ 0 h 1499"/>
              <a:gd name="T4" fmla="*/ 728994350 w 1416"/>
              <a:gd name="T5" fmla="*/ 391829690 h 1499"/>
              <a:gd name="T6" fmla="*/ 350082316 w 1416"/>
              <a:gd name="T7" fmla="*/ 772832225 h 1499"/>
              <a:gd name="T8" fmla="*/ 15444492 w 1416"/>
              <a:gd name="T9" fmla="*/ 771801136 h 1499"/>
              <a:gd name="T10" fmla="*/ 388693904 w 1416"/>
              <a:gd name="T11" fmla="*/ 393376324 h 1499"/>
              <a:gd name="T12" fmla="*/ 0 w 1416"/>
              <a:gd name="T13" fmla="*/ 0 h 1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6" h="1499">
                <a:moveTo>
                  <a:pt x="0" y="0"/>
                </a:moveTo>
                <a:lnTo>
                  <a:pt x="655" y="0"/>
                </a:lnTo>
                <a:lnTo>
                  <a:pt x="1416" y="760"/>
                </a:lnTo>
                <a:lnTo>
                  <a:pt x="680" y="1499"/>
                </a:lnTo>
                <a:lnTo>
                  <a:pt x="30" y="1497"/>
                </a:lnTo>
                <a:lnTo>
                  <a:pt x="755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87494715-B17F-4307-9AC3-B705E7365960}"/>
              </a:ext>
            </a:extLst>
          </p:cNvPr>
          <p:cNvSpPr>
            <a:spLocks/>
          </p:cNvSpPr>
          <p:nvPr/>
        </p:nvSpPr>
        <p:spPr bwMode="auto">
          <a:xfrm>
            <a:off x="2176954" y="2274639"/>
            <a:ext cx="686858" cy="770528"/>
          </a:xfrm>
          <a:custGeom>
            <a:avLst/>
            <a:gdLst>
              <a:gd name="T0" fmla="*/ 0 w 1416"/>
              <a:gd name="T1" fmla="*/ 0 h 1499"/>
              <a:gd name="T2" fmla="*/ 337211548 w 1416"/>
              <a:gd name="T3" fmla="*/ 0 h 1499"/>
              <a:gd name="T4" fmla="*/ 728994350 w 1416"/>
              <a:gd name="T5" fmla="*/ 391829690 h 1499"/>
              <a:gd name="T6" fmla="*/ 350082316 w 1416"/>
              <a:gd name="T7" fmla="*/ 772832225 h 1499"/>
              <a:gd name="T8" fmla="*/ 15444492 w 1416"/>
              <a:gd name="T9" fmla="*/ 771801136 h 1499"/>
              <a:gd name="T10" fmla="*/ 388693904 w 1416"/>
              <a:gd name="T11" fmla="*/ 393376324 h 1499"/>
              <a:gd name="T12" fmla="*/ 0 w 1416"/>
              <a:gd name="T13" fmla="*/ 0 h 1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6" h="1499">
                <a:moveTo>
                  <a:pt x="0" y="0"/>
                </a:moveTo>
                <a:lnTo>
                  <a:pt x="655" y="0"/>
                </a:lnTo>
                <a:lnTo>
                  <a:pt x="1416" y="760"/>
                </a:lnTo>
                <a:lnTo>
                  <a:pt x="680" y="1499"/>
                </a:lnTo>
                <a:lnTo>
                  <a:pt x="30" y="1497"/>
                </a:lnTo>
                <a:lnTo>
                  <a:pt x="755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273177D9-CBB8-4922-997D-46B86A3FEFB4}"/>
              </a:ext>
            </a:extLst>
          </p:cNvPr>
          <p:cNvSpPr>
            <a:spLocks/>
          </p:cNvSpPr>
          <p:nvPr/>
        </p:nvSpPr>
        <p:spPr bwMode="auto">
          <a:xfrm>
            <a:off x="2793691" y="2274639"/>
            <a:ext cx="687932" cy="770528"/>
          </a:xfrm>
          <a:custGeom>
            <a:avLst/>
            <a:gdLst>
              <a:gd name="T0" fmla="*/ 0 w 1417"/>
              <a:gd name="T1" fmla="*/ 0 h 1499"/>
              <a:gd name="T2" fmla="*/ 337788947 w 1417"/>
              <a:gd name="T3" fmla="*/ 0 h 1499"/>
              <a:gd name="T4" fmla="*/ 730758883 w 1417"/>
              <a:gd name="T5" fmla="*/ 391829690 h 1499"/>
              <a:gd name="T6" fmla="*/ 350681507 w 1417"/>
              <a:gd name="T7" fmla="*/ 772832225 h 1499"/>
              <a:gd name="T8" fmla="*/ 15471359 w 1417"/>
              <a:gd name="T9" fmla="*/ 771801136 h 1499"/>
              <a:gd name="T10" fmla="*/ 389359905 w 1417"/>
              <a:gd name="T11" fmla="*/ 393376324 h 1499"/>
              <a:gd name="T12" fmla="*/ 0 w 1417"/>
              <a:gd name="T13" fmla="*/ 0 h 1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7" h="1499">
                <a:moveTo>
                  <a:pt x="0" y="0"/>
                </a:moveTo>
                <a:lnTo>
                  <a:pt x="655" y="0"/>
                </a:lnTo>
                <a:lnTo>
                  <a:pt x="1417" y="760"/>
                </a:lnTo>
                <a:lnTo>
                  <a:pt x="680" y="1499"/>
                </a:lnTo>
                <a:lnTo>
                  <a:pt x="30" y="1497"/>
                </a:lnTo>
                <a:lnTo>
                  <a:pt x="755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A547492B-DB32-4620-91AF-3BF5648DB649}"/>
              </a:ext>
            </a:extLst>
          </p:cNvPr>
          <p:cNvSpPr>
            <a:spLocks/>
          </p:cNvSpPr>
          <p:nvPr/>
        </p:nvSpPr>
        <p:spPr bwMode="auto">
          <a:xfrm>
            <a:off x="3418366" y="2274639"/>
            <a:ext cx="687932" cy="770528"/>
          </a:xfrm>
          <a:custGeom>
            <a:avLst/>
            <a:gdLst>
              <a:gd name="T0" fmla="*/ 0 w 1417"/>
              <a:gd name="T1" fmla="*/ 0 h 1499"/>
              <a:gd name="T2" fmla="*/ 337788947 w 1417"/>
              <a:gd name="T3" fmla="*/ 0 h 1499"/>
              <a:gd name="T4" fmla="*/ 730758883 w 1417"/>
              <a:gd name="T5" fmla="*/ 391829690 h 1499"/>
              <a:gd name="T6" fmla="*/ 351197123 w 1417"/>
              <a:gd name="T7" fmla="*/ 772832225 h 1499"/>
              <a:gd name="T8" fmla="*/ 15986975 w 1417"/>
              <a:gd name="T9" fmla="*/ 771801136 h 1499"/>
              <a:gd name="T10" fmla="*/ 389359905 w 1417"/>
              <a:gd name="T11" fmla="*/ 393376324 h 1499"/>
              <a:gd name="T12" fmla="*/ 0 w 1417"/>
              <a:gd name="T13" fmla="*/ 0 h 1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7" h="1499">
                <a:moveTo>
                  <a:pt x="0" y="0"/>
                </a:moveTo>
                <a:lnTo>
                  <a:pt x="655" y="0"/>
                </a:lnTo>
                <a:lnTo>
                  <a:pt x="1417" y="760"/>
                </a:lnTo>
                <a:lnTo>
                  <a:pt x="681" y="1499"/>
                </a:lnTo>
                <a:lnTo>
                  <a:pt x="31" y="1497"/>
                </a:lnTo>
                <a:lnTo>
                  <a:pt x="755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2E43D792-74C1-491B-A631-955942B3D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429" y="3160760"/>
            <a:ext cx="1564209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7905D882-48DE-4C41-A6D2-5F9E1495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529" y="4468225"/>
            <a:ext cx="1564209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grpSp>
        <p:nvGrpSpPr>
          <p:cNvPr id="19" name="组合 37">
            <a:extLst>
              <a:ext uri="{FF2B5EF4-FFF2-40B4-BE49-F238E27FC236}">
                <a16:creationId xmlns:a16="http://schemas.microsoft.com/office/drawing/2014/main" id="{5B10B421-71EE-4262-9965-CEAF13DA0BBC}"/>
              </a:ext>
            </a:extLst>
          </p:cNvPr>
          <p:cNvGrpSpPr>
            <a:grpSpLocks/>
          </p:cNvGrpSpPr>
          <p:nvPr/>
        </p:nvGrpSpPr>
        <p:grpSpPr bwMode="auto">
          <a:xfrm>
            <a:off x="977455" y="1289893"/>
            <a:ext cx="1732427" cy="970104"/>
            <a:chOff x="-434148" y="-93099"/>
            <a:chExt cx="2564977" cy="1355579"/>
          </a:xfrm>
        </p:grpSpPr>
        <p:grpSp>
          <p:nvGrpSpPr>
            <p:cNvPr id="20" name="组合 38">
              <a:extLst>
                <a:ext uri="{FF2B5EF4-FFF2-40B4-BE49-F238E27FC236}">
                  <a16:creationId xmlns:a16="http://schemas.microsoft.com/office/drawing/2014/main" id="{1A985668-8549-4BE9-8A8E-9EE934B7D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339" y="521122"/>
              <a:ext cx="76200" cy="741358"/>
              <a:chOff x="0" y="0"/>
              <a:chExt cx="76200" cy="74135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9738A937-99DC-420A-806E-18870C5F9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" y="58732"/>
                <a:ext cx="19050" cy="6826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DF43600D-BACE-4B49-90BE-A8144E116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6200" cy="117475"/>
              </a:xfrm>
              <a:custGeom>
                <a:avLst/>
                <a:gdLst>
                  <a:gd name="T0" fmla="*/ 60483750 w 48"/>
                  <a:gd name="T1" fmla="*/ 100806250 h 74"/>
                  <a:gd name="T2" fmla="*/ 0 w 48"/>
                  <a:gd name="T3" fmla="*/ 186491563 h 74"/>
                  <a:gd name="T4" fmla="*/ 0 w 48"/>
                  <a:gd name="T5" fmla="*/ 93246575 h 74"/>
                  <a:gd name="T6" fmla="*/ 60483750 w 48"/>
                  <a:gd name="T7" fmla="*/ 0 h 74"/>
                  <a:gd name="T8" fmla="*/ 120967500 w 48"/>
                  <a:gd name="T9" fmla="*/ 93246575 h 74"/>
                  <a:gd name="T10" fmla="*/ 120967500 w 48"/>
                  <a:gd name="T11" fmla="*/ 186491563 h 74"/>
                  <a:gd name="T12" fmla="*/ 60483750 w 48"/>
                  <a:gd name="T13" fmla="*/ 100806250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74">
                    <a:moveTo>
                      <a:pt x="24" y="40"/>
                    </a:moveTo>
                    <a:lnTo>
                      <a:pt x="0" y="74"/>
                    </a:lnTo>
                    <a:lnTo>
                      <a:pt x="0" y="37"/>
                    </a:lnTo>
                    <a:lnTo>
                      <a:pt x="24" y="0"/>
                    </a:lnTo>
                    <a:lnTo>
                      <a:pt x="48" y="37"/>
                    </a:lnTo>
                    <a:lnTo>
                      <a:pt x="48" y="74"/>
                    </a:lnTo>
                    <a:lnTo>
                      <a:pt x="24" y="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TextBox 39">
              <a:extLst>
                <a:ext uri="{FF2B5EF4-FFF2-40B4-BE49-F238E27FC236}">
                  <a16:creationId xmlns:a16="http://schemas.microsoft.com/office/drawing/2014/main" id="{61F9B423-41D3-4909-80D5-ED65B9660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00000">
              <a:off x="-434148" y="-93099"/>
              <a:ext cx="2564977" cy="559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观察数据构成</a:t>
              </a:r>
            </a:p>
          </p:txBody>
        </p:sp>
      </p:grpSp>
      <p:grpSp>
        <p:nvGrpSpPr>
          <p:cNvPr id="24" name="组合 42">
            <a:extLst>
              <a:ext uri="{FF2B5EF4-FFF2-40B4-BE49-F238E27FC236}">
                <a16:creationId xmlns:a16="http://schemas.microsoft.com/office/drawing/2014/main" id="{A513BEAC-3526-4D88-9F79-C13738136299}"/>
              </a:ext>
            </a:extLst>
          </p:cNvPr>
          <p:cNvGrpSpPr>
            <a:grpSpLocks/>
          </p:cNvGrpSpPr>
          <p:nvPr/>
        </p:nvGrpSpPr>
        <p:grpSpPr bwMode="auto">
          <a:xfrm>
            <a:off x="2465132" y="1285501"/>
            <a:ext cx="1210588" cy="973861"/>
            <a:chOff x="-31671" y="-98328"/>
            <a:chExt cx="1790348" cy="1360812"/>
          </a:xfrm>
        </p:grpSpPr>
        <p:grpSp>
          <p:nvGrpSpPr>
            <p:cNvPr id="25" name="组合 43">
              <a:extLst>
                <a:ext uri="{FF2B5EF4-FFF2-40B4-BE49-F238E27FC236}">
                  <a16:creationId xmlns:a16="http://schemas.microsoft.com/office/drawing/2014/main" id="{34E55FC5-CBD0-486A-9B99-F2F32F1B54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249" y="521122"/>
              <a:ext cx="76200" cy="741362"/>
              <a:chOff x="0" y="0"/>
              <a:chExt cx="76200" cy="741362"/>
            </a:xfrm>
          </p:grpSpPr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CB5E6EA3-C966-4F96-8128-FEA6B189D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" y="58737"/>
                <a:ext cx="19050" cy="682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5F7129E-CF74-45B3-9244-8017FBDF5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6200" cy="117475"/>
              </a:xfrm>
              <a:custGeom>
                <a:avLst/>
                <a:gdLst>
                  <a:gd name="T0" fmla="*/ 60483750 w 48"/>
                  <a:gd name="T1" fmla="*/ 100806250 h 74"/>
                  <a:gd name="T2" fmla="*/ 0 w 48"/>
                  <a:gd name="T3" fmla="*/ 186491563 h 74"/>
                  <a:gd name="T4" fmla="*/ 0 w 48"/>
                  <a:gd name="T5" fmla="*/ 93246575 h 74"/>
                  <a:gd name="T6" fmla="*/ 60483750 w 48"/>
                  <a:gd name="T7" fmla="*/ 0 h 74"/>
                  <a:gd name="T8" fmla="*/ 120967500 w 48"/>
                  <a:gd name="T9" fmla="*/ 93246575 h 74"/>
                  <a:gd name="T10" fmla="*/ 120967500 w 48"/>
                  <a:gd name="T11" fmla="*/ 186491563 h 74"/>
                  <a:gd name="T12" fmla="*/ 60483750 w 48"/>
                  <a:gd name="T13" fmla="*/ 100806250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74">
                    <a:moveTo>
                      <a:pt x="24" y="40"/>
                    </a:moveTo>
                    <a:lnTo>
                      <a:pt x="0" y="74"/>
                    </a:lnTo>
                    <a:lnTo>
                      <a:pt x="0" y="37"/>
                    </a:lnTo>
                    <a:lnTo>
                      <a:pt x="24" y="0"/>
                    </a:lnTo>
                    <a:lnTo>
                      <a:pt x="48" y="37"/>
                    </a:lnTo>
                    <a:lnTo>
                      <a:pt x="48" y="74"/>
                    </a:lnTo>
                    <a:lnTo>
                      <a:pt x="24" y="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Box 44">
              <a:extLst>
                <a:ext uri="{FF2B5EF4-FFF2-40B4-BE49-F238E27FC236}">
                  <a16:creationId xmlns:a16="http://schemas.microsoft.com/office/drawing/2014/main" id="{CB67C2E9-CDC9-49A8-9FE9-79CBCE95C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00000">
              <a:off x="-31671" y="-98328"/>
              <a:ext cx="1790348" cy="559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</a:p>
          </p:txBody>
        </p:sp>
      </p:grpSp>
      <p:grpSp>
        <p:nvGrpSpPr>
          <p:cNvPr id="29" name="组合 47">
            <a:extLst>
              <a:ext uri="{FF2B5EF4-FFF2-40B4-BE49-F238E27FC236}">
                <a16:creationId xmlns:a16="http://schemas.microsoft.com/office/drawing/2014/main" id="{D6BA3937-76D4-435D-BA3B-38EDB98E5B43}"/>
              </a:ext>
            </a:extLst>
          </p:cNvPr>
          <p:cNvGrpSpPr>
            <a:grpSpLocks/>
          </p:cNvGrpSpPr>
          <p:nvPr/>
        </p:nvGrpSpPr>
        <p:grpSpPr bwMode="auto">
          <a:xfrm>
            <a:off x="1778651" y="3067586"/>
            <a:ext cx="1467068" cy="940054"/>
            <a:chOff x="-143759" y="0"/>
            <a:chExt cx="2169661" cy="1313733"/>
          </a:xfrm>
        </p:grpSpPr>
        <p:grpSp>
          <p:nvGrpSpPr>
            <p:cNvPr id="30" name="组合 48">
              <a:extLst>
                <a:ext uri="{FF2B5EF4-FFF2-40B4-BE49-F238E27FC236}">
                  <a16:creationId xmlns:a16="http://schemas.microsoft.com/office/drawing/2014/main" id="{3664D240-2F1D-433E-9169-2756D76D0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54" y="0"/>
              <a:ext cx="76200" cy="741363"/>
              <a:chOff x="0" y="0"/>
              <a:chExt cx="76200" cy="741363"/>
            </a:xfrm>
          </p:grpSpPr>
          <p:sp>
            <p:nvSpPr>
              <p:cNvPr id="32" name="Rectangle 9">
                <a:extLst>
                  <a:ext uri="{FF2B5EF4-FFF2-40B4-BE49-F238E27FC236}">
                    <a16:creationId xmlns:a16="http://schemas.microsoft.com/office/drawing/2014/main" id="{F7B00E49-58DF-402D-9B45-0D53F3DF7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3" y="0"/>
                <a:ext cx="17463" cy="682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7E2BBBA2-A49A-4197-9083-DEBEC0076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23888"/>
                <a:ext cx="76200" cy="117475"/>
              </a:xfrm>
              <a:custGeom>
                <a:avLst/>
                <a:gdLst>
                  <a:gd name="T0" fmla="*/ 60483750 w 48"/>
                  <a:gd name="T1" fmla="*/ 85685313 h 74"/>
                  <a:gd name="T2" fmla="*/ 120967500 w 48"/>
                  <a:gd name="T3" fmla="*/ 0 h 74"/>
                  <a:gd name="T4" fmla="*/ 120967500 w 48"/>
                  <a:gd name="T5" fmla="*/ 93246575 h 74"/>
                  <a:gd name="T6" fmla="*/ 60483750 w 48"/>
                  <a:gd name="T7" fmla="*/ 186491563 h 74"/>
                  <a:gd name="T8" fmla="*/ 0 w 48"/>
                  <a:gd name="T9" fmla="*/ 93246575 h 74"/>
                  <a:gd name="T10" fmla="*/ 0 w 48"/>
                  <a:gd name="T11" fmla="*/ 0 h 74"/>
                  <a:gd name="T12" fmla="*/ 60483750 w 48"/>
                  <a:gd name="T13" fmla="*/ 85685313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74">
                    <a:moveTo>
                      <a:pt x="24" y="34"/>
                    </a:moveTo>
                    <a:lnTo>
                      <a:pt x="48" y="0"/>
                    </a:lnTo>
                    <a:lnTo>
                      <a:pt x="48" y="37"/>
                    </a:lnTo>
                    <a:lnTo>
                      <a:pt x="24" y="74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24" y="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1A90A93-D9C6-48EB-BE7A-63E672AEE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900000">
              <a:off x="-143759" y="754576"/>
              <a:ext cx="2169661" cy="559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</a:p>
          </p:txBody>
        </p:sp>
      </p:grpSp>
      <p:grpSp>
        <p:nvGrpSpPr>
          <p:cNvPr id="34" name="组合 52">
            <a:extLst>
              <a:ext uri="{FF2B5EF4-FFF2-40B4-BE49-F238E27FC236}">
                <a16:creationId xmlns:a16="http://schemas.microsoft.com/office/drawing/2014/main" id="{E64BE142-A763-4B4B-94D0-E6D10654906A}"/>
              </a:ext>
            </a:extLst>
          </p:cNvPr>
          <p:cNvGrpSpPr>
            <a:grpSpLocks/>
          </p:cNvGrpSpPr>
          <p:nvPr/>
        </p:nvGrpSpPr>
        <p:grpSpPr bwMode="auto">
          <a:xfrm>
            <a:off x="3144582" y="3067585"/>
            <a:ext cx="1210588" cy="945214"/>
            <a:chOff x="42015" y="0"/>
            <a:chExt cx="1790349" cy="1320439"/>
          </a:xfrm>
        </p:grpSpPr>
        <p:grpSp>
          <p:nvGrpSpPr>
            <p:cNvPr id="35" name="组合 53">
              <a:extLst>
                <a:ext uri="{FF2B5EF4-FFF2-40B4-BE49-F238E27FC236}">
                  <a16:creationId xmlns:a16="http://schemas.microsoft.com/office/drawing/2014/main" id="{A9946273-1DC2-42BD-B5F2-66875755F4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352" y="0"/>
              <a:ext cx="76200" cy="741363"/>
              <a:chOff x="0" y="0"/>
              <a:chExt cx="76200" cy="741363"/>
            </a:xfrm>
          </p:grpSpPr>
          <p:sp>
            <p:nvSpPr>
              <p:cNvPr id="37" name="Rectangle 11">
                <a:extLst>
                  <a:ext uri="{FF2B5EF4-FFF2-40B4-BE49-F238E27FC236}">
                    <a16:creationId xmlns:a16="http://schemas.microsoft.com/office/drawing/2014/main" id="{F52CE804-7868-424B-866C-FF52D2A8B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" y="0"/>
                <a:ext cx="19050" cy="682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C0B4B638-978D-47D1-A068-EDD7E0327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23888"/>
                <a:ext cx="76200" cy="117475"/>
              </a:xfrm>
              <a:custGeom>
                <a:avLst/>
                <a:gdLst>
                  <a:gd name="T0" fmla="*/ 60483750 w 48"/>
                  <a:gd name="T1" fmla="*/ 85685313 h 74"/>
                  <a:gd name="T2" fmla="*/ 120967500 w 48"/>
                  <a:gd name="T3" fmla="*/ 0 h 74"/>
                  <a:gd name="T4" fmla="*/ 120967500 w 48"/>
                  <a:gd name="T5" fmla="*/ 93246575 h 74"/>
                  <a:gd name="T6" fmla="*/ 60483750 w 48"/>
                  <a:gd name="T7" fmla="*/ 186491563 h 74"/>
                  <a:gd name="T8" fmla="*/ 0 w 48"/>
                  <a:gd name="T9" fmla="*/ 93246575 h 74"/>
                  <a:gd name="T10" fmla="*/ 0 w 48"/>
                  <a:gd name="T11" fmla="*/ 0 h 74"/>
                  <a:gd name="T12" fmla="*/ 60483750 w 48"/>
                  <a:gd name="T13" fmla="*/ 85685313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74">
                    <a:moveTo>
                      <a:pt x="24" y="34"/>
                    </a:moveTo>
                    <a:lnTo>
                      <a:pt x="48" y="0"/>
                    </a:lnTo>
                    <a:lnTo>
                      <a:pt x="48" y="37"/>
                    </a:lnTo>
                    <a:lnTo>
                      <a:pt x="24" y="74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24" y="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B57F7108-308D-4B11-B2EC-A47016245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900000">
              <a:off x="42015" y="761496"/>
              <a:ext cx="1790349" cy="558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数学建模</a:t>
              </a:r>
            </a:p>
          </p:txBody>
        </p:sp>
      </p:grpSp>
      <p:grpSp>
        <p:nvGrpSpPr>
          <p:cNvPr id="39" name="组合 57">
            <a:extLst>
              <a:ext uri="{FF2B5EF4-FFF2-40B4-BE49-F238E27FC236}">
                <a16:creationId xmlns:a16="http://schemas.microsoft.com/office/drawing/2014/main" id="{42F1BC98-E9EF-4CFC-A7FB-922F800701A5}"/>
              </a:ext>
            </a:extLst>
          </p:cNvPr>
          <p:cNvGrpSpPr>
            <a:grpSpLocks/>
          </p:cNvGrpSpPr>
          <p:nvPr/>
        </p:nvGrpSpPr>
        <p:grpSpPr bwMode="auto">
          <a:xfrm>
            <a:off x="10542429" y="112102"/>
            <a:ext cx="1567656" cy="4354019"/>
            <a:chOff x="-1191552" y="-1334574"/>
            <a:chExt cx="2252321" cy="5960981"/>
          </a:xfrm>
        </p:grpSpPr>
        <p:sp>
          <p:nvSpPr>
            <p:cNvPr id="40" name="TextBox 58">
              <a:extLst>
                <a:ext uri="{FF2B5EF4-FFF2-40B4-BE49-F238E27FC236}">
                  <a16:creationId xmlns:a16="http://schemas.microsoft.com/office/drawing/2014/main" id="{92AF5E82-9D98-48DE-8A7E-55FE2ED41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7381" y="-925669"/>
              <a:ext cx="2238149" cy="1074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在现有的财务数据通过模型对样本多维度的综合考虑，效果已经初见端倪。</a:t>
              </a:r>
            </a:p>
          </p:txBody>
        </p:sp>
        <p:sp>
          <p:nvSpPr>
            <p:cNvPr id="41" name="TextBox 59">
              <a:extLst>
                <a:ext uri="{FF2B5EF4-FFF2-40B4-BE49-F238E27FC236}">
                  <a16:creationId xmlns:a16="http://schemas.microsoft.com/office/drawing/2014/main" id="{CD37A414-016B-40B3-8B73-B361C6ED4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7381" y="-1334574"/>
              <a:ext cx="1489955" cy="515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模型总结</a:t>
              </a:r>
            </a:p>
          </p:txBody>
        </p:sp>
        <p:sp>
          <p:nvSpPr>
            <p:cNvPr id="42" name="TextBox 60">
              <a:extLst>
                <a:ext uri="{FF2B5EF4-FFF2-40B4-BE49-F238E27FC236}">
                  <a16:creationId xmlns:a16="http://schemas.microsoft.com/office/drawing/2014/main" id="{FD1EE996-44A4-4D39-9E95-F0F5EBADD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7381" y="188341"/>
              <a:ext cx="1800363" cy="5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改善之数据</a:t>
              </a:r>
            </a:p>
          </p:txBody>
        </p:sp>
        <p:sp>
          <p:nvSpPr>
            <p:cNvPr id="43" name="TextBox 61">
              <a:extLst>
                <a:ext uri="{FF2B5EF4-FFF2-40B4-BE49-F238E27FC236}">
                  <a16:creationId xmlns:a16="http://schemas.microsoft.com/office/drawing/2014/main" id="{1D212B5B-ECDF-4FA5-8846-A876E73E2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91552" y="2897532"/>
              <a:ext cx="1800363" cy="515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改善之特征</a:t>
              </a:r>
            </a:p>
          </p:txBody>
        </p:sp>
        <p:sp>
          <p:nvSpPr>
            <p:cNvPr id="44" name="TextBox 62">
              <a:extLst>
                <a:ext uri="{FF2B5EF4-FFF2-40B4-BE49-F238E27FC236}">
                  <a16:creationId xmlns:a16="http://schemas.microsoft.com/office/drawing/2014/main" id="{FD3369E9-3C00-4C9A-8D5C-87EB94F9B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7381" y="593709"/>
              <a:ext cx="2238150" cy="244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1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理论上使用季度数据预测效果会更好，因为相比年度数据，其更新频率更高，然而因为缺失率更高，以后随着数据的补全，可以克服这个困难。即便是年报数据也存在缺失的遗憾。</a:t>
              </a:r>
            </a:p>
            <a:p>
              <a:pPr eaLnBrk="1" hangingPunct="1">
                <a:buFontTx/>
                <a:buNone/>
              </a:pPr>
              <a:endPara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63">
              <a:extLst>
                <a:ext uri="{FF2B5EF4-FFF2-40B4-BE49-F238E27FC236}">
                  <a16:creationId xmlns:a16="http://schemas.microsoft.com/office/drawing/2014/main" id="{0DC5FF09-A392-4CC2-9AE8-95AFB8470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7381" y="3315094"/>
              <a:ext cx="2147554" cy="131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数据和特征工程共同决定了模型的上限。在业务场景沉淀后应挖掘更符合实际情况的特征。</a:t>
              </a:r>
              <a:endParaRPr lang="en-US" altLang="zh-CN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64">
            <a:extLst>
              <a:ext uri="{FF2B5EF4-FFF2-40B4-BE49-F238E27FC236}">
                <a16:creationId xmlns:a16="http://schemas.microsoft.com/office/drawing/2014/main" id="{48FB2441-1BC8-46F7-94C2-29EA4ACE83BD}"/>
              </a:ext>
            </a:extLst>
          </p:cNvPr>
          <p:cNvGrpSpPr>
            <a:grpSpLocks/>
          </p:cNvGrpSpPr>
          <p:nvPr/>
        </p:nvGrpSpPr>
        <p:grpSpPr bwMode="auto">
          <a:xfrm>
            <a:off x="1123606" y="2007350"/>
            <a:ext cx="4854154" cy="1564921"/>
            <a:chOff x="0" y="-13448"/>
            <a:chExt cx="7179295" cy="2185987"/>
          </a:xfrm>
        </p:grpSpPr>
        <p:grpSp>
          <p:nvGrpSpPr>
            <p:cNvPr id="47" name="组合 65">
              <a:extLst>
                <a:ext uri="{FF2B5EF4-FFF2-40B4-BE49-F238E27FC236}">
                  <a16:creationId xmlns:a16="http://schemas.microsoft.com/office/drawing/2014/main" id="{A2B41270-C905-4B11-A17F-C5985DBD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7852"/>
              <a:ext cx="7179295" cy="1944687"/>
              <a:chOff x="0" y="-13448"/>
              <a:chExt cx="7179295" cy="1944687"/>
            </a:xfrm>
          </p:grpSpPr>
          <p:sp>
            <p:nvSpPr>
              <p:cNvPr id="49" name="Freeform 21">
                <a:extLst>
                  <a:ext uri="{FF2B5EF4-FFF2-40B4-BE49-F238E27FC236}">
                    <a16:creationId xmlns:a16="http://schemas.microsoft.com/office/drawing/2014/main" id="{C14E5CA4-F679-4DBB-A79E-22BA6AFD2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7950"/>
                <a:ext cx="7179295" cy="1103312"/>
              </a:xfrm>
              <a:custGeom>
                <a:avLst/>
                <a:gdLst>
                  <a:gd name="T0" fmla="*/ 0 w 9213"/>
                  <a:gd name="T1" fmla="*/ 0 h 1537"/>
                  <a:gd name="T2" fmla="*/ 2147483647 w 9213"/>
                  <a:gd name="T3" fmla="*/ 0 h 1537"/>
                  <a:gd name="T4" fmla="*/ 2147483647 w 9213"/>
                  <a:gd name="T5" fmla="*/ 393679237 h 1537"/>
                  <a:gd name="T6" fmla="*/ 2147483647 w 9213"/>
                  <a:gd name="T7" fmla="*/ 791995686 h 1537"/>
                  <a:gd name="T8" fmla="*/ 0 w 9213"/>
                  <a:gd name="T9" fmla="*/ 791995686 h 15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13" h="1537">
                    <a:moveTo>
                      <a:pt x="0" y="0"/>
                    </a:moveTo>
                    <a:lnTo>
                      <a:pt x="8470" y="0"/>
                    </a:lnTo>
                    <a:lnTo>
                      <a:pt x="9213" y="764"/>
                    </a:lnTo>
                    <a:lnTo>
                      <a:pt x="8480" y="1537"/>
                    </a:lnTo>
                    <a:lnTo>
                      <a:pt x="0" y="1537"/>
                    </a:lnTo>
                  </a:path>
                </a:pathLst>
              </a:custGeom>
              <a:noFill/>
              <a:ln w="19050" cap="flat" cmpd="sng">
                <a:solidFill>
                  <a:srgbClr val="91919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7C634598-7A8E-4C42-B0C8-D2821F2E7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691" y="-13448"/>
                <a:ext cx="2270125" cy="1944687"/>
              </a:xfrm>
              <a:custGeom>
                <a:avLst/>
                <a:gdLst>
                  <a:gd name="T0" fmla="*/ 1073819397 w 3161"/>
                  <a:gd name="T1" fmla="*/ 1546845 h 2708"/>
                  <a:gd name="T2" fmla="*/ 737541421 w 3161"/>
                  <a:gd name="T3" fmla="*/ 0 h 2708"/>
                  <a:gd name="T4" fmla="*/ 445103933 w 3161"/>
                  <a:gd name="T5" fmla="*/ 319737997 h 2708"/>
                  <a:gd name="T6" fmla="*/ 497711800 w 3161"/>
                  <a:gd name="T7" fmla="*/ 424425783 h 2708"/>
                  <a:gd name="T8" fmla="*/ 628715464 w 3161"/>
                  <a:gd name="T9" fmla="*/ 324894864 h 2708"/>
                  <a:gd name="T10" fmla="*/ 770034874 w 3161"/>
                  <a:gd name="T11" fmla="*/ 152132979 h 2708"/>
                  <a:gd name="T12" fmla="*/ 885565636 w 3161"/>
                  <a:gd name="T13" fmla="*/ 152132979 h 2708"/>
                  <a:gd name="T14" fmla="*/ 435820192 w 3161"/>
                  <a:gd name="T15" fmla="*/ 704969863 h 2708"/>
                  <a:gd name="T16" fmla="*/ 96963280 w 3161"/>
                  <a:gd name="T17" fmla="*/ 710126731 h 2708"/>
                  <a:gd name="T18" fmla="*/ 42292838 w 3161"/>
                  <a:gd name="T19" fmla="*/ 844725929 h 2708"/>
                  <a:gd name="T20" fmla="*/ 187738117 w 3161"/>
                  <a:gd name="T21" fmla="*/ 882888616 h 2708"/>
                  <a:gd name="T22" fmla="*/ 539488276 w 3161"/>
                  <a:gd name="T23" fmla="*/ 889592329 h 2708"/>
                  <a:gd name="T24" fmla="*/ 757140909 w 3161"/>
                  <a:gd name="T25" fmla="*/ 640506505 h 2708"/>
                  <a:gd name="T26" fmla="*/ 979435054 w 3161"/>
                  <a:gd name="T27" fmla="*/ 835959039 h 2708"/>
                  <a:gd name="T28" fmla="*/ 893302446 w 3161"/>
                  <a:gd name="T29" fmla="*/ 1237694174 h 2708"/>
                  <a:gd name="T30" fmla="*/ 1009864496 w 3161"/>
                  <a:gd name="T31" fmla="*/ 1356306437 h 2708"/>
                  <a:gd name="T32" fmla="*/ 1089807942 w 3161"/>
                  <a:gd name="T33" fmla="*/ 1139194485 h 2708"/>
                  <a:gd name="T34" fmla="*/ 1168204458 w 3161"/>
                  <a:gd name="T35" fmla="*/ 775621319 h 2708"/>
                  <a:gd name="T36" fmla="*/ 1133647712 w 3161"/>
                  <a:gd name="T37" fmla="*/ 675574785 h 2708"/>
                  <a:gd name="T38" fmla="*/ 992844663 w 3161"/>
                  <a:gd name="T39" fmla="*/ 532724311 h 2708"/>
                  <a:gd name="T40" fmla="*/ 1162015297 w 3161"/>
                  <a:gd name="T41" fmla="*/ 319737997 h 2708"/>
                  <a:gd name="T42" fmla="*/ 1162015297 w 3161"/>
                  <a:gd name="T43" fmla="*/ 478059073 h 2708"/>
                  <a:gd name="T44" fmla="*/ 1277030415 w 3161"/>
                  <a:gd name="T45" fmla="*/ 535818719 h 2708"/>
                  <a:gd name="T46" fmla="*/ 1551932427 w 3161"/>
                  <a:gd name="T47" fmla="*/ 533239926 h 2708"/>
                  <a:gd name="T48" fmla="*/ 1611760741 w 3161"/>
                  <a:gd name="T49" fmla="*/ 425973346 h 2708"/>
                  <a:gd name="T50" fmla="*/ 1531301651 w 3161"/>
                  <a:gd name="T51" fmla="*/ 383169407 h 2708"/>
                  <a:gd name="T52" fmla="*/ 1309007507 w 3161"/>
                  <a:gd name="T53" fmla="*/ 380074999 h 2708"/>
                  <a:gd name="T54" fmla="*/ 1306428570 w 3161"/>
                  <a:gd name="T55" fmla="*/ 177918753 h 2708"/>
                  <a:gd name="T56" fmla="*/ 1073819397 w 3161"/>
                  <a:gd name="T57" fmla="*/ 1546845 h 27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161" h="2708">
                    <a:moveTo>
                      <a:pt x="2082" y="3"/>
                    </a:moveTo>
                    <a:lnTo>
                      <a:pt x="1430" y="0"/>
                    </a:lnTo>
                    <a:lnTo>
                      <a:pt x="863" y="620"/>
                    </a:lnTo>
                    <a:cubicBezTo>
                      <a:pt x="863" y="620"/>
                      <a:pt x="787" y="813"/>
                      <a:pt x="965" y="823"/>
                    </a:cubicBezTo>
                    <a:cubicBezTo>
                      <a:pt x="965" y="823"/>
                      <a:pt x="1031" y="869"/>
                      <a:pt x="1219" y="630"/>
                    </a:cubicBezTo>
                    <a:cubicBezTo>
                      <a:pt x="1407" y="391"/>
                      <a:pt x="1493" y="295"/>
                      <a:pt x="1493" y="295"/>
                    </a:cubicBezTo>
                    <a:lnTo>
                      <a:pt x="1717" y="295"/>
                    </a:lnTo>
                    <a:lnTo>
                      <a:pt x="845" y="1367"/>
                    </a:lnTo>
                    <a:lnTo>
                      <a:pt x="188" y="1377"/>
                    </a:lnTo>
                    <a:cubicBezTo>
                      <a:pt x="188" y="1377"/>
                      <a:pt x="0" y="1416"/>
                      <a:pt x="82" y="1638"/>
                    </a:cubicBezTo>
                    <a:cubicBezTo>
                      <a:pt x="82" y="1638"/>
                      <a:pt x="113" y="1713"/>
                      <a:pt x="364" y="1712"/>
                    </a:cubicBezTo>
                    <a:cubicBezTo>
                      <a:pt x="615" y="1710"/>
                      <a:pt x="1046" y="1725"/>
                      <a:pt x="1046" y="1725"/>
                    </a:cubicBezTo>
                    <a:lnTo>
                      <a:pt x="1468" y="1242"/>
                    </a:lnTo>
                    <a:lnTo>
                      <a:pt x="1899" y="1621"/>
                    </a:lnTo>
                    <a:lnTo>
                      <a:pt x="1732" y="2400"/>
                    </a:lnTo>
                    <a:cubicBezTo>
                      <a:pt x="1732" y="2400"/>
                      <a:pt x="1656" y="2625"/>
                      <a:pt x="1958" y="2630"/>
                    </a:cubicBezTo>
                    <a:cubicBezTo>
                      <a:pt x="1958" y="2630"/>
                      <a:pt x="2071" y="2708"/>
                      <a:pt x="2113" y="2209"/>
                    </a:cubicBezTo>
                    <a:lnTo>
                      <a:pt x="2265" y="1504"/>
                    </a:lnTo>
                    <a:cubicBezTo>
                      <a:pt x="2265" y="1504"/>
                      <a:pt x="2296" y="1395"/>
                      <a:pt x="2198" y="1310"/>
                    </a:cubicBezTo>
                    <a:cubicBezTo>
                      <a:pt x="2100" y="1224"/>
                      <a:pt x="1925" y="1033"/>
                      <a:pt x="1925" y="1033"/>
                    </a:cubicBezTo>
                    <a:lnTo>
                      <a:pt x="2253" y="620"/>
                    </a:lnTo>
                    <a:lnTo>
                      <a:pt x="2253" y="927"/>
                    </a:lnTo>
                    <a:cubicBezTo>
                      <a:pt x="2253" y="927"/>
                      <a:pt x="2258" y="1039"/>
                      <a:pt x="2476" y="1039"/>
                    </a:cubicBezTo>
                    <a:cubicBezTo>
                      <a:pt x="2695" y="1039"/>
                      <a:pt x="3009" y="1034"/>
                      <a:pt x="3009" y="1034"/>
                    </a:cubicBezTo>
                    <a:cubicBezTo>
                      <a:pt x="3009" y="1034"/>
                      <a:pt x="3161" y="975"/>
                      <a:pt x="3125" y="826"/>
                    </a:cubicBezTo>
                    <a:cubicBezTo>
                      <a:pt x="3125" y="826"/>
                      <a:pt x="3107" y="746"/>
                      <a:pt x="2969" y="743"/>
                    </a:cubicBezTo>
                    <a:cubicBezTo>
                      <a:pt x="2830" y="740"/>
                      <a:pt x="2538" y="737"/>
                      <a:pt x="2538" y="737"/>
                    </a:cubicBezTo>
                    <a:lnTo>
                      <a:pt x="2533" y="345"/>
                    </a:lnTo>
                    <a:lnTo>
                      <a:pt x="2082" y="3"/>
                    </a:lnTo>
                    <a:close/>
                  </a:path>
                </a:pathLst>
              </a:custGeom>
              <a:solidFill>
                <a:schemeClr val="tx2"/>
              </a:solidFill>
              <a:ln w="4" cap="flat" cmpd="sng">
                <a:solidFill>
                  <a:srgbClr val="57646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" name="Oval 22">
              <a:extLst>
                <a:ext uri="{FF2B5EF4-FFF2-40B4-BE49-F238E27FC236}">
                  <a16:creationId xmlns:a16="http://schemas.microsoft.com/office/drawing/2014/main" id="{6688CE0E-CA9C-4E1E-9944-F912A1A1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014" y="-13448"/>
              <a:ext cx="385763" cy="385762"/>
            </a:xfrm>
            <a:prstGeom prst="ellipse">
              <a:avLst/>
            </a:prstGeom>
            <a:solidFill>
              <a:schemeClr val="tx2"/>
            </a:solidFill>
            <a:ln w="4">
              <a:solidFill>
                <a:srgbClr val="57646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18">
            <a:extLst>
              <a:ext uri="{FF2B5EF4-FFF2-40B4-BE49-F238E27FC236}">
                <a16:creationId xmlns:a16="http://schemas.microsoft.com/office/drawing/2014/main" id="{7F4D4069-E936-4A6F-8D33-5623C639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529" y="1183544"/>
            <a:ext cx="1564209" cy="4571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5BC989-ED97-43E2-85B1-145D20B1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32" y="922294"/>
            <a:ext cx="4051729" cy="2981633"/>
          </a:xfrm>
          <a:prstGeom prst="rect">
            <a:avLst/>
          </a:prstGeom>
        </p:spPr>
      </p:pic>
      <p:sp>
        <p:nvSpPr>
          <p:cNvPr id="52" name="TextBox 59">
            <a:extLst>
              <a:ext uri="{FF2B5EF4-FFF2-40B4-BE49-F238E27FC236}">
                <a16:creationId xmlns:a16="http://schemas.microsoft.com/office/drawing/2014/main" id="{546B750E-5EF4-4AFA-A97E-0BD43076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799" y="436117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E7E374-5C56-4505-9449-406A7B68D0D0}"/>
              </a:ext>
            </a:extLst>
          </p:cNvPr>
          <p:cNvSpPr txBox="1"/>
          <p:nvPr/>
        </p:nvSpPr>
        <p:spPr>
          <a:xfrm>
            <a:off x="6229932" y="3987216"/>
            <a:ext cx="4051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      根据模型打分从</a:t>
            </a:r>
            <a:r>
              <a:rPr lang="en-US" altLang="zh-CN" sz="1600" dirty="0"/>
              <a:t>3000+</a:t>
            </a:r>
            <a:r>
              <a:rPr lang="zh-CN" altLang="en-US" sz="1600" dirty="0"/>
              <a:t>企业中筛选出</a:t>
            </a:r>
            <a:r>
              <a:rPr lang="en-US" altLang="zh-CN" sz="1600" dirty="0"/>
              <a:t>270</a:t>
            </a:r>
            <a:r>
              <a:rPr lang="zh-CN" altLang="en-US" sz="1600" dirty="0"/>
              <a:t>家企业，其中打分超过</a:t>
            </a:r>
            <a:r>
              <a:rPr lang="en-US" altLang="zh-CN" sz="1600" dirty="0"/>
              <a:t>60%</a:t>
            </a:r>
            <a:r>
              <a:rPr lang="zh-CN" altLang="en-US" sz="1600" dirty="0"/>
              <a:t>的可以引起重视，超过</a:t>
            </a:r>
            <a:r>
              <a:rPr lang="en-US" altLang="zh-CN" sz="1600" dirty="0"/>
              <a:t>70%</a:t>
            </a:r>
            <a:r>
              <a:rPr lang="zh-CN" altLang="en-US" sz="1600" dirty="0"/>
              <a:t>的进</a:t>
            </a:r>
            <a:r>
              <a:rPr lang="en-US" altLang="zh-CN" sz="1600" dirty="0"/>
              <a:t>50</a:t>
            </a:r>
            <a:r>
              <a:rPr lang="zh-CN" altLang="en-US" sz="1600" dirty="0"/>
              <a:t>家建议着重关注。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7EB0FF-8EB3-4CBA-97C3-FC7E6DE09443}"/>
              </a:ext>
            </a:extLst>
          </p:cNvPr>
          <p:cNvSpPr txBox="1"/>
          <p:nvPr/>
        </p:nvSpPr>
        <p:spPr>
          <a:xfrm>
            <a:off x="993478" y="4999776"/>
            <a:ext cx="27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模型效果：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E0DDAD-8688-4759-AA6D-BD722D4CA2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8810" y="5492657"/>
            <a:ext cx="3641368" cy="5847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CA3090F-8C4D-4F42-BDC9-C83D32BCA8F8}"/>
              </a:ext>
            </a:extLst>
          </p:cNvPr>
          <p:cNvSpPr/>
          <p:nvPr/>
        </p:nvSpPr>
        <p:spPr>
          <a:xfrm>
            <a:off x="5099717" y="5492657"/>
            <a:ext cx="45945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模型准确率：</a:t>
            </a:r>
            <a:r>
              <a:rPr lang="en-US" altLang="zh-CN" sz="1600" dirty="0"/>
              <a:t>(252+19)/(252+47+7+19) = 83.3%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zh-CN" altLang="en-US" sz="1600" dirty="0"/>
              <a:t>违约样本召回率：</a:t>
            </a:r>
            <a:r>
              <a:rPr lang="en-US" altLang="zh-CN" sz="1600" dirty="0"/>
              <a:t>7/(7+19) = 73.1%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77434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-1.48148E-6 L 2.5E-6 -1.48148E-6 " pathEditMode="relative" rAng="0" ptsTypes="AA">
                                      <p:cBhvr>
                                        <p:cTn id="2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-1.48148E-6 L 1.45833E-6 -1.48148E-6 " pathEditMode="relative" rAng="0" ptsTypes="AA">
                                      <p:cBhvr>
                                        <p:cTn id="39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4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-1.48148E-6 L -6.25E-7 -1.48148E-6 " pathEditMode="relative" rAng="0" ptsTypes="AA">
                                      <p:cBhvr>
                                        <p:cTn id="5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7" grpId="0" animBg="1"/>
      <p:bldP spid="51" grpId="0" animBg="1"/>
      <p:bldP spid="52" grpId="0"/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F959EB0-BF3C-4F08-B0EF-AB5BEEF6FC89}"/>
              </a:ext>
            </a:extLst>
          </p:cNvPr>
          <p:cNvSpPr/>
          <p:nvPr/>
        </p:nvSpPr>
        <p:spPr>
          <a:xfrm>
            <a:off x="1651385" y="153018"/>
            <a:ext cx="1066949" cy="615547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r>
              <a:rPr lang="zh-CN" altLang="en-US" sz="3200" dirty="0">
                <a:solidFill>
                  <a:srgbClr val="0563B8"/>
                </a:solidFill>
                <a:latin typeface="Lucida Calligraphy" pitchFamily="66" charset="0"/>
                <a:cs typeface="Arial" panose="020B0604020202020204" pitchFamily="34" charset="0"/>
              </a:rPr>
              <a:t>附录</a:t>
            </a:r>
            <a:endParaRPr lang="en-US" altLang="zh-CN" sz="3200" dirty="0">
              <a:solidFill>
                <a:srgbClr val="0563B8"/>
              </a:solidFill>
              <a:latin typeface="Lucida Calligraphy" pitchFamily="66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upload-images.jianshu.io/upload_images/1371984-9fb62751565affe8.PNG?imageMogr2/auto-orient/strip%7CimageView2/2/w/655">
            <a:extLst>
              <a:ext uri="{FF2B5EF4-FFF2-40B4-BE49-F238E27FC236}">
                <a16:creationId xmlns:a16="http://schemas.microsoft.com/office/drawing/2014/main" id="{928B2ECD-A3D7-4BE8-B972-B8ADD2E97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38" y="2697381"/>
            <a:ext cx="62388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-images.jianshu.io/upload_images/1371984-38d12b23397e8f9b.PNG?imageMogr2/auto-orient/strip%7CimageView2/2/w/432">
            <a:extLst>
              <a:ext uri="{FF2B5EF4-FFF2-40B4-BE49-F238E27FC236}">
                <a16:creationId xmlns:a16="http://schemas.microsoft.com/office/drawing/2014/main" id="{F45AFE8A-7A61-41F7-9B9C-BADE69E08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246" y="3097534"/>
            <a:ext cx="411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-images.jianshu.io/upload_images/1371984-b45a36a03585a7a3.PNG?imageMogr2/auto-orient/strip%7CimageView2/2/w/289">
            <a:extLst>
              <a:ext uri="{FF2B5EF4-FFF2-40B4-BE49-F238E27FC236}">
                <a16:creationId xmlns:a16="http://schemas.microsoft.com/office/drawing/2014/main" id="{6590DBD8-6B64-4CC8-8633-4F5A5164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67" y="1394683"/>
            <a:ext cx="2752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-images.jianshu.io/upload_images/1371984-2ad37cd16daac1f4.PNG?imageMogr2/auto-orient/strip%7CimageView2/2/w/427">
            <a:extLst>
              <a:ext uri="{FF2B5EF4-FFF2-40B4-BE49-F238E27FC236}">
                <a16:creationId xmlns:a16="http://schemas.microsoft.com/office/drawing/2014/main" id="{1E64E642-E7AD-4C81-82A7-CEFF06DB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66" y="2121072"/>
            <a:ext cx="40671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-images.jianshu.io/upload_images/1371984-a5c035fcfaab9140.PNG?imageMogr2/auto-orient/strip%7CimageView2/2/w/277">
            <a:extLst>
              <a:ext uri="{FF2B5EF4-FFF2-40B4-BE49-F238E27FC236}">
                <a16:creationId xmlns:a16="http://schemas.microsoft.com/office/drawing/2014/main" id="{19AB613C-EBE9-4439-898F-5361395F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63" y="2287442"/>
            <a:ext cx="26384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-images.jianshu.io/upload_images/1371984-e5b9e90c0df09b5f.PNG?imageMogr2/auto-orient/strip%7CimageView2/2/w/589">
            <a:extLst>
              <a:ext uri="{FF2B5EF4-FFF2-40B4-BE49-F238E27FC236}">
                <a16:creationId xmlns:a16="http://schemas.microsoft.com/office/drawing/2014/main" id="{797DEE6B-8722-4E2B-A701-75BF28F0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06" y="3358780"/>
            <a:ext cx="5610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FF117A-062D-4510-837C-2134FCD1CD26}"/>
              </a:ext>
            </a:extLst>
          </p:cNvPr>
          <p:cNvSpPr/>
          <p:nvPr/>
        </p:nvSpPr>
        <p:spPr>
          <a:xfrm>
            <a:off x="6821619" y="6443134"/>
            <a:ext cx="5370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资料来源</a:t>
            </a:r>
            <a:r>
              <a:rPr lang="en-US" altLang="zh-CN" dirty="0"/>
              <a:t>: </a:t>
            </a:r>
            <a:r>
              <a:rPr lang="zh-CN" altLang="en-US" dirty="0"/>
              <a:t>https://www.jianshu.com/p/7467e616f227</a:t>
            </a:r>
          </a:p>
        </p:txBody>
      </p:sp>
      <p:pic>
        <p:nvPicPr>
          <p:cNvPr id="1038" name="Picture 14" descr="https://upload-images.jianshu.io/upload_images/1371984-d0a9c89dbbc34f7c.PNG?imageMogr2/auto-orient/strip%7CimageView2/2/w/544">
            <a:extLst>
              <a:ext uri="{FF2B5EF4-FFF2-40B4-BE49-F238E27FC236}">
                <a16:creationId xmlns:a16="http://schemas.microsoft.com/office/drawing/2014/main" id="{0E3A0D33-B616-496B-8762-43FFD3C89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06" y="6015349"/>
            <a:ext cx="51816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 10">
            <a:extLst>
              <a:ext uri="{FF2B5EF4-FFF2-40B4-BE49-F238E27FC236}">
                <a16:creationId xmlns:a16="http://schemas.microsoft.com/office/drawing/2014/main" id="{BBBEE369-102F-461F-A35F-9602664E774E}"/>
              </a:ext>
            </a:extLst>
          </p:cNvPr>
          <p:cNvSpPr>
            <a:spLocks noChangeArrowheads="1"/>
          </p:cNvSpPr>
          <p:nvPr/>
        </p:nvSpPr>
        <p:spPr bwMode="auto">
          <a:xfrm rot="18726487">
            <a:off x="8139392" y="4223214"/>
            <a:ext cx="1663700" cy="1897063"/>
          </a:xfrm>
          <a:custGeom>
            <a:avLst/>
            <a:gdLst>
              <a:gd name="T0" fmla="*/ 2147483647 w 2201"/>
              <a:gd name="T1" fmla="*/ 2147483647 h 2508"/>
              <a:gd name="T2" fmla="*/ 2147483647 w 2201"/>
              <a:gd name="T3" fmla="*/ 2147483647 h 2508"/>
              <a:gd name="T4" fmla="*/ 2147483647 w 2201"/>
              <a:gd name="T5" fmla="*/ 2147483647 h 2508"/>
              <a:gd name="T6" fmla="*/ 0 w 2201"/>
              <a:gd name="T7" fmla="*/ 2147483647 h 2508"/>
              <a:gd name="T8" fmla="*/ 2147483647 w 2201"/>
              <a:gd name="T9" fmla="*/ 2147483647 h 2508"/>
              <a:gd name="T10" fmla="*/ 2147483647 w 2201"/>
              <a:gd name="T11" fmla="*/ 2147483647 h 2508"/>
              <a:gd name="T12" fmla="*/ 2147483647 w 2201"/>
              <a:gd name="T13" fmla="*/ 0 h 2508"/>
              <a:gd name="T14" fmla="*/ 2147483647 w 2201"/>
              <a:gd name="T15" fmla="*/ 2147483647 h 2508"/>
              <a:gd name="T16" fmla="*/ 2147483647 w 2201"/>
              <a:gd name="T17" fmla="*/ 2147483647 h 2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1"/>
              <a:gd name="T28" fmla="*/ 0 h 2508"/>
              <a:gd name="T29" fmla="*/ 2201 w 2201"/>
              <a:gd name="T30" fmla="*/ 2508 h 25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1" h="2508">
                <a:moveTo>
                  <a:pt x="1375" y="342"/>
                </a:moveTo>
                <a:cubicBezTo>
                  <a:pt x="1850" y="464"/>
                  <a:pt x="2201" y="895"/>
                  <a:pt x="2201" y="1408"/>
                </a:cubicBezTo>
                <a:cubicBezTo>
                  <a:pt x="2201" y="2015"/>
                  <a:pt x="1709" y="2508"/>
                  <a:pt x="1101" y="2508"/>
                </a:cubicBezTo>
                <a:cubicBezTo>
                  <a:pt x="493" y="2508"/>
                  <a:pt x="0" y="2015"/>
                  <a:pt x="0" y="1408"/>
                </a:cubicBezTo>
                <a:cubicBezTo>
                  <a:pt x="0" y="895"/>
                  <a:pt x="352" y="464"/>
                  <a:pt x="827" y="342"/>
                </a:cubicBezTo>
                <a:lnTo>
                  <a:pt x="954" y="183"/>
                </a:lnTo>
                <a:lnTo>
                  <a:pt x="1101" y="0"/>
                </a:lnTo>
                <a:lnTo>
                  <a:pt x="1248" y="183"/>
                </a:lnTo>
                <a:lnTo>
                  <a:pt x="1375" y="342"/>
                </a:lnTo>
                <a:close/>
              </a:path>
            </a:pathLst>
          </a:custGeom>
          <a:solidFill>
            <a:srgbClr val="009999"/>
          </a:solidFill>
          <a:ln w="10" cap="flat" cmpd="sng">
            <a:solidFill>
              <a:schemeClr val="bg2"/>
            </a:solidFill>
            <a:bevel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8761267C-FADF-4373-ADA9-BC280D8C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617" y="4528875"/>
            <a:ext cx="1466850" cy="14668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B62ECA0-6845-426B-B89A-76417DB9C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679" y="5046400"/>
            <a:ext cx="14843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err="1"/>
              <a:t>Xgboost</a:t>
            </a:r>
            <a:endParaRPr lang="en-US" altLang="zh-CN" dirty="0"/>
          </a:p>
          <a:p>
            <a:pPr algn="ctr" eaLnBrk="1" hangingPunct="1"/>
            <a:r>
              <a:rPr lang="zh-CN" altLang="en-US" dirty="0"/>
              <a:t>原理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48493-432B-44F6-99D1-4FFDA4F5C596}"/>
              </a:ext>
            </a:extLst>
          </p:cNvPr>
          <p:cNvSpPr txBox="1"/>
          <p:nvPr/>
        </p:nvSpPr>
        <p:spPr>
          <a:xfrm>
            <a:off x="600183" y="1511695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模型的数学表达</a:t>
            </a:r>
          </a:p>
        </p:txBody>
      </p:sp>
      <p:cxnSp>
        <p:nvCxnSpPr>
          <p:cNvPr id="1035" name="连接符: 肘形 1034">
            <a:extLst>
              <a:ext uri="{FF2B5EF4-FFF2-40B4-BE49-F238E27FC236}">
                <a16:creationId xmlns:a16="http://schemas.microsoft.com/office/drawing/2014/main" id="{E6E03E62-C4E0-4691-ADEF-572CE19CB2A4}"/>
              </a:ext>
            </a:extLst>
          </p:cNvPr>
          <p:cNvCxnSpPr>
            <a:cxnSpLocks/>
            <a:endCxn id="1032" idx="1"/>
          </p:cNvCxnSpPr>
          <p:nvPr/>
        </p:nvCxnSpPr>
        <p:spPr>
          <a:xfrm rot="5400000">
            <a:off x="2697806" y="1496098"/>
            <a:ext cx="445084" cy="1376364"/>
          </a:xfrm>
          <a:prstGeom prst="bentConnector4">
            <a:avLst>
              <a:gd name="adj1" fmla="val 17899"/>
              <a:gd name="adj2" fmla="val 11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769481D7-0DB4-4482-BE2E-8959C9D7080B}"/>
              </a:ext>
            </a:extLst>
          </p:cNvPr>
          <p:cNvCxnSpPr>
            <a:cxnSpLocks/>
            <a:endCxn id="1026" idx="1"/>
          </p:cNvCxnSpPr>
          <p:nvPr/>
        </p:nvCxnSpPr>
        <p:spPr>
          <a:xfrm rot="5400000">
            <a:off x="2990514" y="1755516"/>
            <a:ext cx="521064" cy="2029416"/>
          </a:xfrm>
          <a:prstGeom prst="bentConnector4">
            <a:avLst>
              <a:gd name="adj1" fmla="val 18010"/>
              <a:gd name="adj2" fmla="val 111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F879ECB4-1128-44D7-9E16-9A9468FD3DF2}"/>
              </a:ext>
            </a:extLst>
          </p:cNvPr>
          <p:cNvCxnSpPr>
            <a:cxnSpLocks/>
            <a:stCxn id="2050" idx="2"/>
            <a:endCxn id="1038" idx="1"/>
          </p:cNvCxnSpPr>
          <p:nvPr/>
        </p:nvCxnSpPr>
        <p:spPr>
          <a:xfrm rot="5400000">
            <a:off x="2901657" y="5343674"/>
            <a:ext cx="395612" cy="1738314"/>
          </a:xfrm>
          <a:prstGeom prst="bentConnector4">
            <a:avLst>
              <a:gd name="adj1" fmla="val 19505"/>
              <a:gd name="adj2" fmla="val 113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6A476BC-6B81-48ED-A01A-C8D193194513}"/>
              </a:ext>
            </a:extLst>
          </p:cNvPr>
          <p:cNvSpPr txBox="1"/>
          <p:nvPr/>
        </p:nvSpPr>
        <p:spPr>
          <a:xfrm>
            <a:off x="9506809" y="2512714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正则项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698EB4A-ED60-449B-B027-385C2D95ED3B}"/>
              </a:ext>
            </a:extLst>
          </p:cNvPr>
          <p:cNvSpPr txBox="1"/>
          <p:nvPr/>
        </p:nvSpPr>
        <p:spPr>
          <a:xfrm>
            <a:off x="9445572" y="3495823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损失函数</a:t>
            </a:r>
          </a:p>
        </p:txBody>
      </p:sp>
      <p:cxnSp>
        <p:nvCxnSpPr>
          <p:cNvPr id="1049" name="连接符: 肘形 1048">
            <a:extLst>
              <a:ext uri="{FF2B5EF4-FFF2-40B4-BE49-F238E27FC236}">
                <a16:creationId xmlns:a16="http://schemas.microsoft.com/office/drawing/2014/main" id="{58F37124-7481-49D3-A3D2-71B2E64A2545}"/>
              </a:ext>
            </a:extLst>
          </p:cNvPr>
          <p:cNvCxnSpPr>
            <a:cxnSpLocks/>
            <a:endCxn id="1036" idx="1"/>
          </p:cNvCxnSpPr>
          <p:nvPr/>
        </p:nvCxnSpPr>
        <p:spPr>
          <a:xfrm rot="5400000">
            <a:off x="3396937" y="2085740"/>
            <a:ext cx="792209" cy="3125470"/>
          </a:xfrm>
          <a:prstGeom prst="bentConnector4">
            <a:avLst>
              <a:gd name="adj1" fmla="val 23388"/>
              <a:gd name="adj2" fmla="val 107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连接符: 肘形 1051">
            <a:extLst>
              <a:ext uri="{FF2B5EF4-FFF2-40B4-BE49-F238E27FC236}">
                <a16:creationId xmlns:a16="http://schemas.microsoft.com/office/drawing/2014/main" id="{9029C64C-5B1F-4323-863B-8D5B7C0CD323}"/>
              </a:ext>
            </a:extLst>
          </p:cNvPr>
          <p:cNvCxnSpPr>
            <a:cxnSpLocks/>
          </p:cNvCxnSpPr>
          <p:nvPr/>
        </p:nvCxnSpPr>
        <p:spPr>
          <a:xfrm rot="10800000">
            <a:off x="5200617" y="2441599"/>
            <a:ext cx="2071047" cy="1652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20BDF22C-3753-493E-8026-D24DFE117556}"/>
              </a:ext>
            </a:extLst>
          </p:cNvPr>
          <p:cNvCxnSpPr>
            <a:cxnSpLocks/>
          </p:cNvCxnSpPr>
          <p:nvPr/>
        </p:nvCxnSpPr>
        <p:spPr>
          <a:xfrm rot="10800000">
            <a:off x="7883729" y="3005090"/>
            <a:ext cx="367748" cy="337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40A991-C6B5-49EA-A1AA-6C1F26663A41}"/>
              </a:ext>
            </a:extLst>
          </p:cNvPr>
          <p:cNvSpPr txBox="1"/>
          <p:nvPr/>
        </p:nvSpPr>
        <p:spPr>
          <a:xfrm>
            <a:off x="600183" y="2195796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目标函数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91C361F-C6BD-46FC-9502-97B146394DE4}"/>
              </a:ext>
            </a:extLst>
          </p:cNvPr>
          <p:cNvSpPr txBox="1"/>
          <p:nvPr/>
        </p:nvSpPr>
        <p:spPr>
          <a:xfrm>
            <a:off x="600183" y="2869100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泰勒展开式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4B801B0-2562-4592-BE2C-4048291F9406}"/>
              </a:ext>
            </a:extLst>
          </p:cNvPr>
          <p:cNvSpPr txBox="1"/>
          <p:nvPr/>
        </p:nvSpPr>
        <p:spPr>
          <a:xfrm>
            <a:off x="600183" y="4085489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更换遍历单位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91FA10D-3D25-4216-8722-019B32A818A0}"/>
              </a:ext>
            </a:extLst>
          </p:cNvPr>
          <p:cNvSpPr txBox="1"/>
          <p:nvPr/>
        </p:nvSpPr>
        <p:spPr>
          <a:xfrm>
            <a:off x="600183" y="6268703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选择分支</a:t>
            </a:r>
          </a:p>
        </p:txBody>
      </p:sp>
      <p:pic>
        <p:nvPicPr>
          <p:cNvPr id="32" name="Picture 2" descr="https://upload-images.jianshu.io/upload_images/1371984-a90c565a27c9874d.PNG?imageMogr2/auto-orient/strip%7CimageView2/2/w/700">
            <a:extLst>
              <a:ext uri="{FF2B5EF4-FFF2-40B4-BE49-F238E27FC236}">
                <a16:creationId xmlns:a16="http://schemas.microsoft.com/office/drawing/2014/main" id="{FA679EA7-C3BC-42C9-90F9-05D9803C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77" y="122538"/>
            <a:ext cx="2881070" cy="10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upload-images.jianshu.io/upload_images/1371984-bbe17b3b253a6d1a.PNG?imageMogr2/auto-orient/strip%7CimageView2/2/w/700">
            <a:extLst>
              <a:ext uri="{FF2B5EF4-FFF2-40B4-BE49-F238E27FC236}">
                <a16:creationId xmlns:a16="http://schemas.microsoft.com/office/drawing/2014/main" id="{F06788AC-5083-4C0E-9485-9D29D831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77" y="1154507"/>
            <a:ext cx="2883673" cy="12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-images.jianshu.io/upload_images/1371984-3b24159e2a85b4a3.PNG?imageMogr2/auto-orient/strip%7CimageView2/2/w/365">
            <a:extLst>
              <a:ext uri="{FF2B5EF4-FFF2-40B4-BE49-F238E27FC236}">
                <a16:creationId xmlns:a16="http://schemas.microsoft.com/office/drawing/2014/main" id="{F28B6706-C0FD-4D26-AD6A-B49AAC07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07" y="4833925"/>
            <a:ext cx="347662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73F6451C-99DD-4752-B78C-EBC7E55FC1DC}"/>
              </a:ext>
            </a:extLst>
          </p:cNvPr>
          <p:cNvCxnSpPr>
            <a:stCxn id="1036" idx="2"/>
            <a:endCxn id="2050" idx="1"/>
          </p:cNvCxnSpPr>
          <p:nvPr/>
        </p:nvCxnSpPr>
        <p:spPr>
          <a:xfrm rot="5400000">
            <a:off x="3285816" y="3674871"/>
            <a:ext cx="694095" cy="2805112"/>
          </a:xfrm>
          <a:prstGeom prst="bentConnector4">
            <a:avLst>
              <a:gd name="adj1" fmla="val 14778"/>
              <a:gd name="adj2" fmla="val 108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C94E81A-4A25-4A74-B6B7-5CAA4A6876A8}"/>
              </a:ext>
            </a:extLst>
          </p:cNvPr>
          <p:cNvSpPr txBox="1"/>
          <p:nvPr/>
        </p:nvSpPr>
        <p:spPr>
          <a:xfrm>
            <a:off x="600183" y="5039237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对</a:t>
            </a:r>
            <a:r>
              <a:rPr lang="en-US" altLang="zh-CN" dirty="0"/>
              <a:t>w</a:t>
            </a:r>
            <a:r>
              <a:rPr lang="zh-CN" altLang="en-US" dirty="0"/>
              <a:t>求导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6ACB6EA-6895-4586-A235-D6E1775E2F95}"/>
              </a:ext>
            </a:extLst>
          </p:cNvPr>
          <p:cNvSpPr txBox="1"/>
          <p:nvPr/>
        </p:nvSpPr>
        <p:spPr>
          <a:xfrm>
            <a:off x="600183" y="5555124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将</a:t>
            </a:r>
            <a:r>
              <a:rPr lang="en-US" altLang="zh-CN" dirty="0"/>
              <a:t>w</a:t>
            </a:r>
            <a:r>
              <a:rPr lang="zh-CN" altLang="en-US" dirty="0"/>
              <a:t>代入</a:t>
            </a:r>
          </a:p>
        </p:txBody>
      </p:sp>
      <p:sp>
        <p:nvSpPr>
          <p:cNvPr id="76" name="圆角矩形 47">
            <a:extLst>
              <a:ext uri="{FF2B5EF4-FFF2-40B4-BE49-F238E27FC236}">
                <a16:creationId xmlns:a16="http://schemas.microsoft.com/office/drawing/2014/main" id="{39DC1E31-3A0A-4F5D-8B2F-D916395E408D}"/>
              </a:ext>
            </a:extLst>
          </p:cNvPr>
          <p:cNvSpPr/>
          <p:nvPr/>
        </p:nvSpPr>
        <p:spPr>
          <a:xfrm>
            <a:off x="8790885" y="228184"/>
            <a:ext cx="2883673" cy="1696715"/>
          </a:xfrm>
          <a:prstGeom prst="roundRect">
            <a:avLst/>
          </a:prstGeom>
          <a:blipFill>
            <a:blip r:embed="rId12"/>
            <a:stretch>
              <a:fillRect l="-27581" t="-1" r="-20914" b="-4701"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70" tIns="38885" rIns="77770" bIns="38885" rtlCol="0" anchor="ctr"/>
          <a:lstStyle/>
          <a:p>
            <a:pPr algn="ctr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38115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 bldLvl="0" animBg="1" autoUpdateAnimBg="0"/>
      <p:bldP spid="31" grpId="0" bldLvl="0" autoUpdateAnimBg="0"/>
      <p:bldP spid="7" grpId="0"/>
      <p:bldP spid="56" grpId="0"/>
      <p:bldP spid="57" grpId="0"/>
      <p:bldP spid="72" grpId="0"/>
      <p:bldP spid="73" grpId="0"/>
      <p:bldP spid="74" grpId="0"/>
      <p:bldP spid="75" grpId="0"/>
      <p:bldP spid="67" grpId="0"/>
      <p:bldP spid="68" grpId="0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94D005-505C-4A9B-B4D2-0AFDB3C74ACC}"/>
              </a:ext>
            </a:extLst>
          </p:cNvPr>
          <p:cNvGrpSpPr/>
          <p:nvPr/>
        </p:nvGrpSpPr>
        <p:grpSpPr>
          <a:xfrm>
            <a:off x="1943536" y="982434"/>
            <a:ext cx="1274041" cy="521928"/>
            <a:chOff x="823023" y="1933369"/>
            <a:chExt cx="2329346" cy="51034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64E140B-6027-4748-AC57-6D0CC2630C3D}"/>
                </a:ext>
              </a:extLst>
            </p:cNvPr>
            <p:cNvSpPr/>
            <p:nvPr/>
          </p:nvSpPr>
          <p:spPr>
            <a:xfrm>
              <a:off x="966330" y="1933369"/>
              <a:ext cx="1895646" cy="510342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1643B2-8B70-43A0-8F8F-5D38CE23D791}"/>
                </a:ext>
              </a:extLst>
            </p:cNvPr>
            <p:cNvSpPr/>
            <p:nvPr/>
          </p:nvSpPr>
          <p:spPr>
            <a:xfrm>
              <a:off x="823023" y="2030849"/>
              <a:ext cx="2329346" cy="290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333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观测数据构成</a:t>
              </a:r>
              <a:endParaRPr lang="en-US" altLang="zh-CN" sz="1333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01517B1-5962-4656-A4E5-80A2F194A8CD}"/>
              </a:ext>
            </a:extLst>
          </p:cNvPr>
          <p:cNvSpPr/>
          <p:nvPr/>
        </p:nvSpPr>
        <p:spPr>
          <a:xfrm>
            <a:off x="1651385" y="153018"/>
            <a:ext cx="1786697" cy="615547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r>
              <a:rPr lang="en-US" altLang="zh-CN" sz="3200" dirty="0">
                <a:solidFill>
                  <a:srgbClr val="0563B8"/>
                </a:solidFill>
                <a:latin typeface="Lucida Calligraphy" pitchFamily="66" charset="0"/>
                <a:cs typeface="Arial" panose="020B0604020202020204" pitchFamily="34" charset="0"/>
              </a:rPr>
              <a:t>Step1/5</a:t>
            </a:r>
          </a:p>
        </p:txBody>
      </p:sp>
      <p:sp>
        <p:nvSpPr>
          <p:cNvPr id="50" name="文本框 45">
            <a:extLst>
              <a:ext uri="{FF2B5EF4-FFF2-40B4-BE49-F238E27FC236}">
                <a16:creationId xmlns:a16="http://schemas.microsoft.com/office/drawing/2014/main" id="{D648A45C-02F7-4A99-A911-E1586E6C6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139" y="4684458"/>
            <a:ext cx="1263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叶根友毛笔行书简体"/>
                <a:ea typeface="叶根友毛笔行书简体"/>
                <a:cs typeface="叶根友毛笔行书简体"/>
              </a:rPr>
              <a:t>数据聚合</a:t>
            </a:r>
          </a:p>
          <a:p>
            <a:pPr algn="ctr" eaLnBrk="1" hangingPunct="1"/>
            <a:endParaRPr lang="zh-CN" b="1" dirty="0">
              <a:latin typeface="叶根友毛笔行书简体"/>
              <a:ea typeface="叶根友毛笔行书简体"/>
              <a:cs typeface="叶根友毛笔行书简体"/>
            </a:endParaRPr>
          </a:p>
        </p:txBody>
      </p:sp>
      <p:sp>
        <p:nvSpPr>
          <p:cNvPr id="51" name="文本框 47">
            <a:extLst>
              <a:ext uri="{FF2B5EF4-FFF2-40B4-BE49-F238E27FC236}">
                <a16:creationId xmlns:a16="http://schemas.microsoft.com/office/drawing/2014/main" id="{6F42FA96-C653-4575-9427-17A0E28B5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877" y="2531279"/>
            <a:ext cx="26304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Vladimir Script" panose="03050402040407070305" pitchFamily="66" charset="0"/>
              </a:rPr>
              <a:t>        数据类型主要有：文本型，如公司名称；时间戳型，如违约发生时间；数字型，如财报指标；判别型，如是否上市等。</a:t>
            </a:r>
          </a:p>
        </p:txBody>
      </p:sp>
      <p:sp>
        <p:nvSpPr>
          <p:cNvPr id="52" name="文本框 48">
            <a:extLst>
              <a:ext uri="{FF2B5EF4-FFF2-40B4-BE49-F238E27FC236}">
                <a16:creationId xmlns:a16="http://schemas.microsoft.com/office/drawing/2014/main" id="{0DF792F6-D38C-49FC-9E50-901646ACE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749" y="2486426"/>
            <a:ext cx="26304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Vladimir Script" panose="03050402040407070305" pitchFamily="66" charset="0"/>
              </a:rPr>
              <a:t>        样本分布极为失衡，即违约样本数远远小于正常样本。在时间分布上，越靠近违约发生时间，数据缺失越严重。</a:t>
            </a:r>
          </a:p>
        </p:txBody>
      </p:sp>
      <p:sp>
        <p:nvSpPr>
          <p:cNvPr id="53" name="文本框 49">
            <a:extLst>
              <a:ext uri="{FF2B5EF4-FFF2-40B4-BE49-F238E27FC236}">
                <a16:creationId xmlns:a16="http://schemas.microsoft.com/office/drawing/2014/main" id="{E822859E-1C3D-4C6B-9DF5-FEC5DA78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063" y="5035296"/>
            <a:ext cx="26304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Vladimir Script" panose="03050402040407070305" pitchFamily="66" charset="0"/>
              </a:rPr>
              <a:t>        利用三张表中列之间的关系，为方便查询数据，根据关键字“公司名称”和“发表时间”进行连接。</a:t>
            </a:r>
          </a:p>
        </p:txBody>
      </p:sp>
      <p:sp>
        <p:nvSpPr>
          <p:cNvPr id="54" name="矩形 18">
            <a:extLst>
              <a:ext uri="{FF2B5EF4-FFF2-40B4-BE49-F238E27FC236}">
                <a16:creationId xmlns:a16="http://schemas.microsoft.com/office/drawing/2014/main" id="{9891E5FE-AC8C-45E0-B7D1-BB029ECC5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98" y="215027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叶根友毛笔行书简体"/>
                <a:ea typeface="叶根友毛笔行书简体"/>
                <a:cs typeface="叶根友毛笔行书简体"/>
              </a:rPr>
              <a:t>数据类型</a:t>
            </a:r>
          </a:p>
        </p:txBody>
      </p:sp>
      <p:sp>
        <p:nvSpPr>
          <p:cNvPr id="55" name="矩形 19">
            <a:extLst>
              <a:ext uri="{FF2B5EF4-FFF2-40B4-BE49-F238E27FC236}">
                <a16:creationId xmlns:a16="http://schemas.microsoft.com/office/drawing/2014/main" id="{3C6AEFC5-A757-46C1-8BD7-997A7A8A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112" y="21451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叶根友毛笔行书简体"/>
                <a:ea typeface="叶根友毛笔行书简体"/>
                <a:cs typeface="叶根友毛笔行书简体"/>
              </a:rPr>
              <a:t>样本分布</a:t>
            </a:r>
            <a:endParaRPr lang="en-US" altLang="zh-CN" b="1" dirty="0">
              <a:latin typeface="叶根友毛笔行书简体"/>
              <a:ea typeface="叶根友毛笔行书简体"/>
              <a:cs typeface="叶根友毛笔行书简体"/>
            </a:endParaRPr>
          </a:p>
        </p:txBody>
      </p:sp>
      <p:pic>
        <p:nvPicPr>
          <p:cNvPr id="56" name="图片 20">
            <a:extLst>
              <a:ext uri="{FF2B5EF4-FFF2-40B4-BE49-F238E27FC236}">
                <a16:creationId xmlns:a16="http://schemas.microsoft.com/office/drawing/2014/main" id="{C847D45E-F5C0-403E-8F03-AFD924089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058" y="3494753"/>
            <a:ext cx="10287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图片 21">
            <a:extLst>
              <a:ext uri="{FF2B5EF4-FFF2-40B4-BE49-F238E27FC236}">
                <a16:creationId xmlns:a16="http://schemas.microsoft.com/office/drawing/2014/main" id="{D722E96D-AB45-47FF-888F-B86FE09DD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08" y="3494753"/>
            <a:ext cx="10287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22">
            <a:extLst>
              <a:ext uri="{FF2B5EF4-FFF2-40B4-BE49-F238E27FC236}">
                <a16:creationId xmlns:a16="http://schemas.microsoft.com/office/drawing/2014/main" id="{B4D6C6D9-7CB7-406E-A23F-A8F7C2AC2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08" y="3531265"/>
            <a:ext cx="10287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文本框 23">
            <a:extLst>
              <a:ext uri="{FF2B5EF4-FFF2-40B4-BE49-F238E27FC236}">
                <a16:creationId xmlns:a16="http://schemas.microsoft.com/office/drawing/2014/main" id="{41B67DFC-75CE-4EB3-B8EE-A6BC95990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520" y="3639215"/>
            <a:ext cx="615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4000">
                <a:solidFill>
                  <a:schemeClr val="bg1"/>
                </a:solidFill>
                <a:latin typeface="叶根友毛笔行书简体"/>
                <a:ea typeface="叶根友毛笔行书简体"/>
                <a:cs typeface="叶根友毛笔行书简体"/>
              </a:rPr>
              <a:t>壹</a:t>
            </a:r>
          </a:p>
        </p:txBody>
      </p:sp>
      <p:sp>
        <p:nvSpPr>
          <p:cNvPr id="60" name="文本框 24">
            <a:extLst>
              <a:ext uri="{FF2B5EF4-FFF2-40B4-BE49-F238E27FC236}">
                <a16:creationId xmlns:a16="http://schemas.microsoft.com/office/drawing/2014/main" id="{3C935BEE-43DC-42F9-81A7-E9437461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733" y="3639215"/>
            <a:ext cx="617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4000">
                <a:solidFill>
                  <a:schemeClr val="bg1"/>
                </a:solidFill>
                <a:latin typeface="叶根友毛笔行书简体"/>
                <a:ea typeface="叶根友毛笔行书简体"/>
                <a:cs typeface="叶根友毛笔行书简体"/>
              </a:rPr>
              <a:t>贰</a:t>
            </a:r>
          </a:p>
        </p:txBody>
      </p:sp>
      <p:sp>
        <p:nvSpPr>
          <p:cNvPr id="61" name="文本框 25">
            <a:extLst>
              <a:ext uri="{FF2B5EF4-FFF2-40B4-BE49-F238E27FC236}">
                <a16:creationId xmlns:a16="http://schemas.microsoft.com/office/drawing/2014/main" id="{3FAE0C89-AEA0-4C3F-8E72-A343CFBF6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508" y="3639215"/>
            <a:ext cx="617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4000">
                <a:solidFill>
                  <a:schemeClr val="bg1"/>
                </a:solidFill>
                <a:latin typeface="叶根友毛笔行书简体"/>
                <a:ea typeface="叶根友毛笔行书简体"/>
                <a:cs typeface="叶根友毛笔行书简体"/>
              </a:rPr>
              <a:t>叁</a:t>
            </a:r>
          </a:p>
        </p:txBody>
      </p:sp>
      <p:pic>
        <p:nvPicPr>
          <p:cNvPr id="62" name="图片 26">
            <a:extLst>
              <a:ext uri="{FF2B5EF4-FFF2-40B4-BE49-F238E27FC236}">
                <a16:creationId xmlns:a16="http://schemas.microsoft.com/office/drawing/2014/main" id="{E9A34708-F00E-480F-89E6-51FAA523C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33" y="3567778"/>
            <a:ext cx="1028700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文本框 27">
            <a:extLst>
              <a:ext uri="{FF2B5EF4-FFF2-40B4-BE49-F238E27FC236}">
                <a16:creationId xmlns:a16="http://schemas.microsoft.com/office/drawing/2014/main" id="{D8F61AA6-3C76-4453-A032-1BCA36613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120" y="3674140"/>
            <a:ext cx="615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4000">
                <a:solidFill>
                  <a:schemeClr val="bg1"/>
                </a:solidFill>
                <a:latin typeface="叶根友毛笔行书简体"/>
                <a:ea typeface="叶根友毛笔行书简体"/>
                <a:cs typeface="叶根友毛笔行书简体"/>
              </a:rPr>
              <a:t>肆</a:t>
            </a:r>
          </a:p>
        </p:txBody>
      </p:sp>
      <p:sp>
        <p:nvSpPr>
          <p:cNvPr id="64" name="文本框 45">
            <a:extLst>
              <a:ext uri="{FF2B5EF4-FFF2-40B4-BE49-F238E27FC236}">
                <a16:creationId xmlns:a16="http://schemas.microsoft.com/office/drawing/2014/main" id="{077160D1-32A3-4D57-8790-A05E9A473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592" y="4660308"/>
            <a:ext cx="1392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叶根友毛笔行书简体"/>
                <a:ea typeface="叶根友毛笔行书简体"/>
                <a:cs typeface="叶根友毛笔行书简体"/>
              </a:rPr>
              <a:t>构思模型</a:t>
            </a:r>
            <a:endParaRPr lang="zh-CN" b="1" dirty="0">
              <a:latin typeface="叶根友毛笔行书简体"/>
              <a:ea typeface="叶根友毛笔行书简体"/>
              <a:cs typeface="叶根友毛笔行书简体"/>
            </a:endParaRPr>
          </a:p>
        </p:txBody>
      </p:sp>
      <p:sp>
        <p:nvSpPr>
          <p:cNvPr id="65" name="文本框 49">
            <a:extLst>
              <a:ext uri="{FF2B5EF4-FFF2-40B4-BE49-F238E27FC236}">
                <a16:creationId xmlns:a16="http://schemas.microsoft.com/office/drawing/2014/main" id="{29EBC351-371E-48EB-81B6-0EB238BB5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517" y="5012733"/>
            <a:ext cx="29019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latin typeface="Vladimir Script" panose="03050402040407070305" pitchFamily="66" charset="0"/>
              </a:rPr>
              <a:t>        通过第一次违约前一年的及其余年份数据构建二分类模型，旨在年份维度上寻找财报数据背后潜藏的规律。</a:t>
            </a:r>
          </a:p>
        </p:txBody>
      </p:sp>
    </p:spTree>
    <p:extLst>
      <p:ext uri="{BB962C8B-B14F-4D97-AF65-F5344CB8AC3E}">
        <p14:creationId xmlns:p14="http://schemas.microsoft.com/office/powerpoint/2010/main" val="12548274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51" grpId="0"/>
      <p:bldP spid="52" grpId="0"/>
      <p:bldP spid="53" grpId="0"/>
      <p:bldP spid="54" grpId="0"/>
      <p:bldP spid="55" grpId="0"/>
      <p:bldP spid="59" grpId="0"/>
      <p:bldP spid="60" grpId="0"/>
      <p:bldP spid="61" grpId="0"/>
      <p:bldP spid="63" grpId="0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40">
            <a:extLst>
              <a:ext uri="{FF2B5EF4-FFF2-40B4-BE49-F238E27FC236}">
                <a16:creationId xmlns:a16="http://schemas.microsoft.com/office/drawing/2014/main" id="{62590021-02B5-44FF-BAF8-83F5B90B0348}"/>
              </a:ext>
            </a:extLst>
          </p:cNvPr>
          <p:cNvGrpSpPr/>
          <p:nvPr/>
        </p:nvGrpSpPr>
        <p:grpSpPr>
          <a:xfrm rot="16200000">
            <a:off x="11170055" y="5939790"/>
            <a:ext cx="335360" cy="882400"/>
            <a:chOff x="8892480" y="411510"/>
            <a:chExt cx="251520" cy="6618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05F9B8-09C6-4D1F-9093-6E8C92817CC7}"/>
                </a:ext>
              </a:extLst>
            </p:cNvPr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00A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8DB27B-2814-4976-84D1-92690628AA24}"/>
                </a:ext>
              </a:extLst>
            </p:cNvPr>
            <p:cNvSpPr txBox="1"/>
            <p:nvPr/>
          </p:nvSpPr>
          <p:spPr>
            <a:xfrm rot="5400000">
              <a:off x="8700367" y="645935"/>
              <a:ext cx="658780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67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PAGE   02</a:t>
              </a:r>
              <a:endParaRPr lang="zh-CN" altLang="en-US" sz="1067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2" name="组合 43">
              <a:extLst>
                <a:ext uri="{FF2B5EF4-FFF2-40B4-BE49-F238E27FC236}">
                  <a16:creationId xmlns:a16="http://schemas.microsoft.com/office/drawing/2014/main" id="{14C7811E-39AC-4694-83D3-5C6F9C896169}"/>
                </a:ext>
              </a:extLst>
            </p:cNvPr>
            <p:cNvGrpSpPr/>
            <p:nvPr/>
          </p:nvGrpSpPr>
          <p:grpSpPr>
            <a:xfrm>
              <a:off x="8964240" y="819459"/>
              <a:ext cx="108000" cy="7834"/>
              <a:chOff x="8953171" y="848034"/>
              <a:chExt cx="130138" cy="7834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6BFA7F4-5727-40AA-9201-5385C510675A}"/>
                  </a:ext>
                </a:extLst>
              </p:cNvPr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008B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7E2EEC9-ECD0-41DD-A974-685518ED3CD7}"/>
                  </a:ext>
                </a:extLst>
              </p:cNvPr>
              <p:cNvCxnSpPr/>
              <p:nvPr/>
            </p:nvCxnSpPr>
            <p:spPr>
              <a:xfrm>
                <a:off x="8953171" y="848034"/>
                <a:ext cx="13013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组合 1">
            <a:extLst>
              <a:ext uri="{FF2B5EF4-FFF2-40B4-BE49-F238E27FC236}">
                <a16:creationId xmlns:a16="http://schemas.microsoft.com/office/drawing/2014/main" id="{40E2580D-2AFC-4182-94D1-43B6BFED63DF}"/>
              </a:ext>
            </a:extLst>
          </p:cNvPr>
          <p:cNvGrpSpPr/>
          <p:nvPr/>
        </p:nvGrpSpPr>
        <p:grpSpPr>
          <a:xfrm>
            <a:off x="2021917" y="982434"/>
            <a:ext cx="1152122" cy="521928"/>
            <a:chOff x="966330" y="1933369"/>
            <a:chExt cx="2106440" cy="51034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6592257-5794-43F9-B05B-B2856D27DE0C}"/>
                </a:ext>
              </a:extLst>
            </p:cNvPr>
            <p:cNvSpPr/>
            <p:nvPr/>
          </p:nvSpPr>
          <p:spPr>
            <a:xfrm>
              <a:off x="966330" y="1933369"/>
              <a:ext cx="1895647" cy="510342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065656E-C4BE-413D-B418-80441D2E4808}"/>
                </a:ext>
              </a:extLst>
            </p:cNvPr>
            <p:cNvSpPr/>
            <p:nvPr/>
          </p:nvSpPr>
          <p:spPr>
            <a:xfrm>
              <a:off x="973517" y="2030849"/>
              <a:ext cx="2099253" cy="26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333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数据预处理</a:t>
              </a:r>
              <a:endParaRPr lang="en-US" altLang="zh-CN" sz="1333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45AAF24-AD5C-4521-AB87-78F415BB0103}"/>
              </a:ext>
            </a:extLst>
          </p:cNvPr>
          <p:cNvSpPr/>
          <p:nvPr/>
        </p:nvSpPr>
        <p:spPr>
          <a:xfrm>
            <a:off x="1651385" y="153018"/>
            <a:ext cx="1842802" cy="615547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r>
              <a:rPr lang="en-US" altLang="zh-CN" sz="3200" dirty="0">
                <a:solidFill>
                  <a:srgbClr val="0563B8"/>
                </a:solidFill>
                <a:latin typeface="Lucida Calligraphy" pitchFamily="66" charset="0"/>
                <a:cs typeface="Arial" panose="020B0604020202020204" pitchFamily="34" charset="0"/>
              </a:rPr>
              <a:t>Step2/5</a:t>
            </a:r>
          </a:p>
        </p:txBody>
      </p:sp>
      <p:sp>
        <p:nvSpPr>
          <p:cNvPr id="46" name="Freeform 15">
            <a:extLst>
              <a:ext uri="{FF2B5EF4-FFF2-40B4-BE49-F238E27FC236}">
                <a16:creationId xmlns:a16="http://schemas.microsoft.com/office/drawing/2014/main" id="{94FDF657-2777-4DCF-94EA-3F4CB41CCDA6}"/>
              </a:ext>
            </a:extLst>
          </p:cNvPr>
          <p:cNvSpPr/>
          <p:nvPr/>
        </p:nvSpPr>
        <p:spPr bwMode="auto">
          <a:xfrm>
            <a:off x="3401312" y="2307680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Freeform 15">
            <a:extLst>
              <a:ext uri="{FF2B5EF4-FFF2-40B4-BE49-F238E27FC236}">
                <a16:creationId xmlns:a16="http://schemas.microsoft.com/office/drawing/2014/main" id="{AD2A68C1-33DD-4399-A87F-176C0B52F618}"/>
              </a:ext>
            </a:extLst>
          </p:cNvPr>
          <p:cNvSpPr/>
          <p:nvPr/>
        </p:nvSpPr>
        <p:spPr bwMode="auto">
          <a:xfrm>
            <a:off x="3401312" y="4492080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Freeform 15">
            <a:extLst>
              <a:ext uri="{FF2B5EF4-FFF2-40B4-BE49-F238E27FC236}">
                <a16:creationId xmlns:a16="http://schemas.microsoft.com/office/drawing/2014/main" id="{19792C0E-1431-4416-BCAC-0BCF46E3BA8D}"/>
              </a:ext>
            </a:extLst>
          </p:cNvPr>
          <p:cNvSpPr/>
          <p:nvPr/>
        </p:nvSpPr>
        <p:spPr bwMode="auto">
          <a:xfrm flipH="1">
            <a:off x="5160817" y="2307680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73D008A8-23A8-41FD-9C8E-724BD2682009}"/>
              </a:ext>
            </a:extLst>
          </p:cNvPr>
          <p:cNvSpPr/>
          <p:nvPr/>
        </p:nvSpPr>
        <p:spPr bwMode="auto">
          <a:xfrm flipH="1">
            <a:off x="5160817" y="4492080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TextBox 55">
            <a:extLst>
              <a:ext uri="{FF2B5EF4-FFF2-40B4-BE49-F238E27FC236}">
                <a16:creationId xmlns:a16="http://schemas.microsoft.com/office/drawing/2014/main" id="{184296F8-9046-46E8-B7AD-1EED6FD37B63}"/>
              </a:ext>
            </a:extLst>
          </p:cNvPr>
          <p:cNvSpPr txBox="1"/>
          <p:nvPr/>
        </p:nvSpPr>
        <p:spPr>
          <a:xfrm>
            <a:off x="1350246" y="2404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j-ea"/>
                <a:ea typeface="+mj-ea"/>
              </a:rPr>
              <a:t>数据筛选</a:t>
            </a:r>
          </a:p>
        </p:txBody>
      </p:sp>
      <p:sp>
        <p:nvSpPr>
          <p:cNvPr id="51" name="TextBox 56">
            <a:extLst>
              <a:ext uri="{FF2B5EF4-FFF2-40B4-BE49-F238E27FC236}">
                <a16:creationId xmlns:a16="http://schemas.microsoft.com/office/drawing/2014/main" id="{CD928EBE-9B0D-4367-A8D6-EEC5CDCAD24F}"/>
              </a:ext>
            </a:extLst>
          </p:cNvPr>
          <p:cNvSpPr txBox="1"/>
          <p:nvPr/>
        </p:nvSpPr>
        <p:spPr>
          <a:xfrm>
            <a:off x="1350246" y="2734099"/>
            <a:ext cx="203993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  <a:latin typeface="+mn-ea"/>
              </a:rPr>
              <a:t>       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ea typeface="+mn-ea"/>
              </a:rPr>
              <a:t>从模型角度出发，滤除巨量偏移大部分样本的样本和已经缺失超过</a:t>
            </a:r>
            <a:r>
              <a:rPr lang="en-US" altLang="zh-CN" sz="1600" dirty="0">
                <a:solidFill>
                  <a:schemeClr val="accent3"/>
                </a:solidFill>
                <a:latin typeface="+mn-ea"/>
                <a:ea typeface="+mn-ea"/>
              </a:rPr>
              <a:t>6</a:t>
            </a:r>
            <a:r>
              <a:rPr lang="zh-CN" altLang="en-US" sz="1600" dirty="0">
                <a:solidFill>
                  <a:schemeClr val="accent3"/>
                </a:solidFill>
                <a:latin typeface="+mn-ea"/>
                <a:ea typeface="+mn-ea"/>
              </a:rPr>
              <a:t>个维度的样本。</a:t>
            </a:r>
          </a:p>
        </p:txBody>
      </p:sp>
      <p:sp>
        <p:nvSpPr>
          <p:cNvPr id="52" name="TextBox 57">
            <a:extLst>
              <a:ext uri="{FF2B5EF4-FFF2-40B4-BE49-F238E27FC236}">
                <a16:creationId xmlns:a16="http://schemas.microsoft.com/office/drawing/2014/main" id="{0A4E1144-E794-4733-88BC-5203C8B27F96}"/>
              </a:ext>
            </a:extLst>
          </p:cNvPr>
          <p:cNvSpPr txBox="1"/>
          <p:nvPr/>
        </p:nvSpPr>
        <p:spPr>
          <a:xfrm>
            <a:off x="3536173" y="299013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3"/>
                </a:solidFill>
                <a:latin typeface="+mj-ea"/>
                <a:ea typeface="+mj-ea"/>
              </a:rPr>
              <a:t>01</a:t>
            </a:r>
            <a:endParaRPr lang="zh-CN" altLang="en-US" sz="36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3" name="TextBox 58">
            <a:extLst>
              <a:ext uri="{FF2B5EF4-FFF2-40B4-BE49-F238E27FC236}">
                <a16:creationId xmlns:a16="http://schemas.microsoft.com/office/drawing/2014/main" id="{C0D89BDC-4697-49CA-8439-4DA3673C5339}"/>
              </a:ext>
            </a:extLst>
          </p:cNvPr>
          <p:cNvSpPr txBox="1"/>
          <p:nvPr/>
        </p:nvSpPr>
        <p:spPr>
          <a:xfrm>
            <a:off x="5822173" y="299013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3"/>
                </a:solidFill>
                <a:latin typeface="+mj-ea"/>
                <a:ea typeface="+mj-ea"/>
              </a:rPr>
              <a:t>03</a:t>
            </a:r>
            <a:endParaRPr lang="zh-CN" altLang="en-US" sz="36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4" name="TextBox 59">
            <a:extLst>
              <a:ext uri="{FF2B5EF4-FFF2-40B4-BE49-F238E27FC236}">
                <a16:creationId xmlns:a16="http://schemas.microsoft.com/office/drawing/2014/main" id="{6EC97030-0E1E-4CAC-AF0D-DFB922E4A585}"/>
              </a:ext>
            </a:extLst>
          </p:cNvPr>
          <p:cNvSpPr txBox="1"/>
          <p:nvPr/>
        </p:nvSpPr>
        <p:spPr>
          <a:xfrm>
            <a:off x="3536173" y="519993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3"/>
                </a:solidFill>
                <a:latin typeface="+mj-ea"/>
                <a:ea typeface="+mj-ea"/>
              </a:rPr>
              <a:t>02</a:t>
            </a:r>
            <a:endParaRPr lang="zh-CN" altLang="en-US" sz="36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5" name="TextBox 60">
            <a:extLst>
              <a:ext uri="{FF2B5EF4-FFF2-40B4-BE49-F238E27FC236}">
                <a16:creationId xmlns:a16="http://schemas.microsoft.com/office/drawing/2014/main" id="{153FA942-F08B-4DBB-94BE-033B1A832DDB}"/>
              </a:ext>
            </a:extLst>
          </p:cNvPr>
          <p:cNvSpPr txBox="1"/>
          <p:nvPr/>
        </p:nvSpPr>
        <p:spPr>
          <a:xfrm>
            <a:off x="5822173" y="519993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3"/>
                </a:solidFill>
                <a:latin typeface="+mj-ea"/>
                <a:ea typeface="+mj-ea"/>
              </a:rPr>
              <a:t>04</a:t>
            </a:r>
            <a:endParaRPr lang="zh-CN" altLang="en-US" sz="36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56" name="TextBox 61">
            <a:extLst>
              <a:ext uri="{FF2B5EF4-FFF2-40B4-BE49-F238E27FC236}">
                <a16:creationId xmlns:a16="http://schemas.microsoft.com/office/drawing/2014/main" id="{10856294-613D-41F6-9E1D-03048BC8660D}"/>
              </a:ext>
            </a:extLst>
          </p:cNvPr>
          <p:cNvSpPr txBox="1"/>
          <p:nvPr/>
        </p:nvSpPr>
        <p:spPr>
          <a:xfrm>
            <a:off x="6807427" y="24041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j-ea"/>
                <a:ea typeface="+mj-ea"/>
              </a:rPr>
              <a:t>缺失值补充</a:t>
            </a:r>
          </a:p>
        </p:txBody>
      </p:sp>
      <p:sp>
        <p:nvSpPr>
          <p:cNvPr id="57" name="TextBox 62">
            <a:extLst>
              <a:ext uri="{FF2B5EF4-FFF2-40B4-BE49-F238E27FC236}">
                <a16:creationId xmlns:a16="http://schemas.microsoft.com/office/drawing/2014/main" id="{6AFE1B34-5E21-4444-B608-9C1C5E285B93}"/>
              </a:ext>
            </a:extLst>
          </p:cNvPr>
          <p:cNvSpPr txBox="1"/>
          <p:nvPr/>
        </p:nvSpPr>
        <p:spPr>
          <a:xfrm>
            <a:off x="6807427" y="2749487"/>
            <a:ext cx="2344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3"/>
                </a:solidFill>
                <a:latin typeface="+mn-ea"/>
                <a:ea typeface="+mn-ea"/>
              </a:rPr>
              <a:t>传统上缺失值有用平均值，中位数填充或线性插值等。本次模型使用的是岭回归拟合。</a:t>
            </a:r>
            <a:endParaRPr lang="zh-CN" sz="1600" dirty="0">
              <a:solidFill>
                <a:schemeClr val="accent3"/>
              </a:solidFill>
              <a:latin typeface="+mn-ea"/>
              <a:ea typeface="+mn-ea"/>
            </a:endParaRPr>
          </a:p>
          <a:p>
            <a:endParaRPr lang="zh-CN" altLang="en-US" sz="16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8" name="TextBox 63">
            <a:extLst>
              <a:ext uri="{FF2B5EF4-FFF2-40B4-BE49-F238E27FC236}">
                <a16:creationId xmlns:a16="http://schemas.microsoft.com/office/drawing/2014/main" id="{D7BEB969-567B-4B1A-BFCB-6BC9A83EAB21}"/>
              </a:ext>
            </a:extLst>
          </p:cNvPr>
          <p:cNvSpPr txBox="1"/>
          <p:nvPr/>
        </p:nvSpPr>
        <p:spPr>
          <a:xfrm>
            <a:off x="1280798" y="46774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j-ea"/>
                <a:ea typeface="+mj-ea"/>
              </a:rPr>
              <a:t>数据标准化</a:t>
            </a:r>
          </a:p>
        </p:txBody>
      </p:sp>
      <p:sp>
        <p:nvSpPr>
          <p:cNvPr id="59" name="TextBox 64">
            <a:extLst>
              <a:ext uri="{FF2B5EF4-FFF2-40B4-BE49-F238E27FC236}">
                <a16:creationId xmlns:a16="http://schemas.microsoft.com/office/drawing/2014/main" id="{B5E6A639-1EFD-44AD-9473-E83FD9AB81A2}"/>
              </a:ext>
            </a:extLst>
          </p:cNvPr>
          <p:cNvSpPr txBox="1"/>
          <p:nvPr/>
        </p:nvSpPr>
        <p:spPr>
          <a:xfrm>
            <a:off x="1280798" y="5007399"/>
            <a:ext cx="2039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3"/>
                </a:solidFill>
                <a:latin typeface="+mn-ea"/>
                <a:ea typeface="+mn-ea"/>
              </a:rPr>
              <a:t>       在保留样本分布的前提下，改善梯度下降带来的震荡，提高模型训练速度，利于模型的数值调整。</a:t>
            </a:r>
          </a:p>
        </p:txBody>
      </p:sp>
      <p:sp>
        <p:nvSpPr>
          <p:cNvPr id="60" name="TextBox 65">
            <a:extLst>
              <a:ext uri="{FF2B5EF4-FFF2-40B4-BE49-F238E27FC236}">
                <a16:creationId xmlns:a16="http://schemas.microsoft.com/office/drawing/2014/main" id="{1FAF50F9-2ED6-4185-8BA5-FEEA4642C399}"/>
              </a:ext>
            </a:extLst>
          </p:cNvPr>
          <p:cNvSpPr txBox="1"/>
          <p:nvPr/>
        </p:nvSpPr>
        <p:spPr>
          <a:xfrm>
            <a:off x="6807427" y="4659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j-ea"/>
                <a:ea typeface="+mj-ea"/>
              </a:rPr>
              <a:t>独热编码</a:t>
            </a:r>
          </a:p>
        </p:txBody>
      </p:sp>
      <p:sp>
        <p:nvSpPr>
          <p:cNvPr id="61" name="TextBox 66">
            <a:extLst>
              <a:ext uri="{FF2B5EF4-FFF2-40B4-BE49-F238E27FC236}">
                <a16:creationId xmlns:a16="http://schemas.microsoft.com/office/drawing/2014/main" id="{F107EDE5-C336-4401-9531-1D74D4F21487}"/>
              </a:ext>
            </a:extLst>
          </p:cNvPr>
          <p:cNvSpPr txBox="1"/>
          <p:nvPr/>
        </p:nvSpPr>
        <p:spPr>
          <a:xfrm>
            <a:off x="6807427" y="5007399"/>
            <a:ext cx="2039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3"/>
                </a:solidFill>
                <a:latin typeface="+mn-ea"/>
                <a:ea typeface="+mn-ea"/>
              </a:rPr>
              <a:t>       机器无法理解判别型特征中的枚举值（文本类型），如企业性质中的各种不同类型，使用独热编码即可。</a:t>
            </a:r>
          </a:p>
        </p:txBody>
      </p:sp>
    </p:spTree>
    <p:extLst>
      <p:ext uri="{BB962C8B-B14F-4D97-AF65-F5344CB8AC3E}">
        <p14:creationId xmlns:p14="http://schemas.microsoft.com/office/powerpoint/2010/main" val="17419093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6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10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9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6" grpId="0" bldLvl="0" animBg="1"/>
      <p:bldP spid="47" grpId="0" bldLvl="0" animBg="1"/>
      <p:bldP spid="48" grpId="0" bldLvl="0" animBg="1"/>
      <p:bldP spid="49" grpId="0" bldLvl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63A0A93-88AE-4E59-8E85-12988E58F4A8}"/>
              </a:ext>
            </a:extLst>
          </p:cNvPr>
          <p:cNvGrpSpPr/>
          <p:nvPr/>
        </p:nvGrpSpPr>
        <p:grpSpPr>
          <a:xfrm>
            <a:off x="2021917" y="982434"/>
            <a:ext cx="1152122" cy="521928"/>
            <a:chOff x="966330" y="1933369"/>
            <a:chExt cx="2106440" cy="51034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BA555BB-25ED-4139-B2A3-5801BA418F99}"/>
                </a:ext>
              </a:extLst>
            </p:cNvPr>
            <p:cNvSpPr/>
            <p:nvPr/>
          </p:nvSpPr>
          <p:spPr>
            <a:xfrm>
              <a:off x="966330" y="1933369"/>
              <a:ext cx="1895647" cy="510342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3781B23-CBF1-4618-8962-9AC640B44EC3}"/>
                </a:ext>
              </a:extLst>
            </p:cNvPr>
            <p:cNvSpPr/>
            <p:nvPr/>
          </p:nvSpPr>
          <p:spPr>
            <a:xfrm>
              <a:off x="973517" y="2030849"/>
              <a:ext cx="2099253" cy="290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333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 </a:t>
              </a:r>
              <a:r>
                <a:rPr lang="zh-CN" altLang="en-US" sz="1333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特征工程</a:t>
              </a:r>
              <a:endParaRPr lang="en-US" altLang="zh-CN" sz="1333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AB42122-B36C-44EF-8F3A-910723D30706}"/>
              </a:ext>
            </a:extLst>
          </p:cNvPr>
          <p:cNvSpPr/>
          <p:nvPr/>
        </p:nvSpPr>
        <p:spPr>
          <a:xfrm>
            <a:off x="1651385" y="153018"/>
            <a:ext cx="1828376" cy="615547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r>
              <a:rPr lang="en-US" altLang="zh-CN" sz="3200" dirty="0">
                <a:solidFill>
                  <a:srgbClr val="0563B8"/>
                </a:solidFill>
                <a:latin typeface="Lucida Calligraphy" pitchFamily="66" charset="0"/>
                <a:cs typeface="Arial" panose="020B0604020202020204" pitchFamily="34" charset="0"/>
              </a:rPr>
              <a:t>Step3/5</a:t>
            </a:r>
          </a:p>
        </p:txBody>
      </p:sp>
      <p:sp>
        <p:nvSpPr>
          <p:cNvPr id="65" name="椭圆 3">
            <a:extLst>
              <a:ext uri="{FF2B5EF4-FFF2-40B4-BE49-F238E27FC236}">
                <a16:creationId xmlns:a16="http://schemas.microsoft.com/office/drawing/2014/main" id="{77C7B636-3BDA-455B-BEC2-6B7804B1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3" y="2032041"/>
            <a:ext cx="4443412" cy="4441825"/>
          </a:xfrm>
          <a:prstGeom prst="ellipse">
            <a:avLst/>
          </a:prstGeom>
          <a:noFill/>
          <a:ln w="9525">
            <a:solidFill>
              <a:schemeClr val="accent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6" name="Oval 13">
            <a:extLst>
              <a:ext uri="{FF2B5EF4-FFF2-40B4-BE49-F238E27FC236}">
                <a16:creationId xmlns:a16="http://schemas.microsoft.com/office/drawing/2014/main" id="{929B8FC2-5BDA-42E5-83B0-EE665363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553" y="4102141"/>
            <a:ext cx="1685925" cy="1684337"/>
          </a:xfrm>
          <a:prstGeom prst="ellipse">
            <a:avLst/>
          </a:prstGeom>
          <a:solidFill>
            <a:srgbClr val="DC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7" name="Oval 14">
            <a:extLst>
              <a:ext uri="{FF2B5EF4-FFF2-40B4-BE49-F238E27FC236}">
                <a16:creationId xmlns:a16="http://schemas.microsoft.com/office/drawing/2014/main" id="{21959387-830A-4136-9E02-B9744B99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40" y="4243428"/>
            <a:ext cx="1387475" cy="1387475"/>
          </a:xfrm>
          <a:prstGeom prst="ellipse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8" name="Oval 18">
            <a:extLst>
              <a:ext uri="{FF2B5EF4-FFF2-40B4-BE49-F238E27FC236}">
                <a16:creationId xmlns:a16="http://schemas.microsoft.com/office/drawing/2014/main" id="{F5436010-C1E7-4285-AE8D-932D95426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365" y="3825916"/>
            <a:ext cx="1685925" cy="1685925"/>
          </a:xfrm>
          <a:prstGeom prst="ellipse">
            <a:avLst/>
          </a:prstGeom>
          <a:solidFill>
            <a:srgbClr val="DC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69" name="Oval 19">
            <a:extLst>
              <a:ext uri="{FF2B5EF4-FFF2-40B4-BE49-F238E27FC236}">
                <a16:creationId xmlns:a16="http://schemas.microsoft.com/office/drawing/2014/main" id="{ECF62133-963D-4177-BD71-E1338DD3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653" y="3967203"/>
            <a:ext cx="1387475" cy="1387475"/>
          </a:xfrm>
          <a:prstGeom prst="ellipse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0" name="Oval 23">
            <a:extLst>
              <a:ext uri="{FF2B5EF4-FFF2-40B4-BE49-F238E27FC236}">
                <a16:creationId xmlns:a16="http://schemas.microsoft.com/office/drawing/2014/main" id="{EE403E08-6E5D-4736-9446-B67179A19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590" y="2547978"/>
            <a:ext cx="1684338" cy="1685925"/>
          </a:xfrm>
          <a:prstGeom prst="ellipse">
            <a:avLst/>
          </a:prstGeom>
          <a:solidFill>
            <a:srgbClr val="DC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1" name="Oval 24">
            <a:extLst>
              <a:ext uri="{FF2B5EF4-FFF2-40B4-BE49-F238E27FC236}">
                <a16:creationId xmlns:a16="http://schemas.microsoft.com/office/drawing/2014/main" id="{FEB693EE-597D-40C2-ABC2-0688A288C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878" y="2689266"/>
            <a:ext cx="1387475" cy="1387475"/>
          </a:xfrm>
          <a:prstGeom prst="ellipse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72" name="TextBox 10">
            <a:extLst>
              <a:ext uri="{FF2B5EF4-FFF2-40B4-BE49-F238E27FC236}">
                <a16:creationId xmlns:a16="http://schemas.microsoft.com/office/drawing/2014/main" id="{603F1129-8692-46FF-9851-1A3313E2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740" y="206696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特征升维</a:t>
            </a:r>
            <a:endParaRPr lang="zh-CN" altLang="en-US" dirty="0"/>
          </a:p>
        </p:txBody>
      </p:sp>
      <p:sp>
        <p:nvSpPr>
          <p:cNvPr id="73" name="TextBox 11">
            <a:extLst>
              <a:ext uri="{FF2B5EF4-FFF2-40B4-BE49-F238E27FC236}">
                <a16:creationId xmlns:a16="http://schemas.microsoft.com/office/drawing/2014/main" id="{80BA86A0-AEF6-4704-BF01-BFFE15E5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740" y="2433678"/>
            <a:ext cx="4897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使用特征原始维度会导致模型对数据的拟合程度不够，而原有维度升维可以解决这个问题。比如线性模型分类可以拟合曲线分界面。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TextBox 12">
            <a:extLst>
              <a:ext uri="{FF2B5EF4-FFF2-40B4-BE49-F238E27FC236}">
                <a16:creationId xmlns:a16="http://schemas.microsoft.com/office/drawing/2014/main" id="{26D543CC-2A30-449B-BA4A-CA6942BF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353" y="3028991"/>
            <a:ext cx="9191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特征</a:t>
            </a:r>
            <a:endParaRPr lang="en-US" altLang="zh-CN" sz="18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升维</a:t>
            </a:r>
            <a:endParaRPr lang="en-US" altLang="zh-CN" sz="18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TextBox 14">
            <a:extLst>
              <a:ext uri="{FF2B5EF4-FFF2-40B4-BE49-F238E27FC236}">
                <a16:creationId xmlns:a16="http://schemas.microsoft.com/office/drawing/2014/main" id="{8FD5E599-01A4-4D0E-83EE-3E91AE3E3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78" y="4626016"/>
            <a:ext cx="9191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特征</a:t>
            </a:r>
            <a:endParaRPr lang="en-US" altLang="zh-CN" sz="18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组合</a:t>
            </a:r>
            <a:endParaRPr lang="en-US" altLang="zh-CN" sz="18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TextBox 15">
            <a:extLst>
              <a:ext uri="{FF2B5EF4-FFF2-40B4-BE49-F238E27FC236}">
                <a16:creationId xmlns:a16="http://schemas.microsoft.com/office/drawing/2014/main" id="{1BA41694-D3CF-4697-9798-347FDBE57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528" y="4284703"/>
            <a:ext cx="919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特征</a:t>
            </a:r>
            <a:endParaRPr lang="en-US" altLang="zh-CN" sz="18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8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变化率</a:t>
            </a:r>
            <a:endParaRPr lang="en-US" altLang="zh-CN" sz="18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TextBox 16">
            <a:extLst>
              <a:ext uri="{FF2B5EF4-FFF2-40B4-BE49-F238E27FC236}">
                <a16:creationId xmlns:a16="http://schemas.microsoft.com/office/drawing/2014/main" id="{7C24492E-B938-4D90-9F53-072ED7CB9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740" y="363541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特征组合</a:t>
            </a:r>
            <a:endParaRPr lang="zh-CN" altLang="en-US" dirty="0"/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48B983BE-B15E-492B-883B-038D41FBA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740" y="4002128"/>
            <a:ext cx="48974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凭借对业务场景的理解构建新变量，比如用原始维度“息税前利润“和”所需支付债务利息”组合而成的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已获利息倍数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可用来分析公司在一定盈利水平下支付债务利息的能力。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8">
            <a:extLst>
              <a:ext uri="{FF2B5EF4-FFF2-40B4-BE49-F238E27FC236}">
                <a16:creationId xmlns:a16="http://schemas.microsoft.com/office/drawing/2014/main" id="{43D9C91B-8E40-485D-B626-1829B61FF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740" y="5191166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特征变化率</a:t>
            </a:r>
            <a:endParaRPr lang="zh-CN" altLang="en-US" dirty="0"/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EDD3940E-86FA-4E8E-BC8A-EB079B49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740" y="5557878"/>
            <a:ext cx="48974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在时间维度上对原有特征构造具有变化率性质的特征，比如：对原维度求取两年内的滑动平均，可以考察该维度下近两年总体平均水平，区别对待各时间序列的平均值。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753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3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4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5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6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5" grpId="0" bldLvl="0" animBg="1" autoUpdateAnimBg="0"/>
      <p:bldP spid="66" grpId="0" bldLvl="0" animBg="1" autoUpdateAnimBg="0"/>
      <p:bldP spid="67" grpId="0" bldLvl="0" animBg="1" autoUpdateAnimBg="0"/>
      <p:bldP spid="68" grpId="0" bldLvl="0" animBg="1" autoUpdateAnimBg="0"/>
      <p:bldP spid="69" grpId="0" bldLvl="0" animBg="1" autoUpdateAnimBg="0"/>
      <p:bldP spid="70" grpId="0" bldLvl="0" animBg="1" autoUpdateAnimBg="0"/>
      <p:bldP spid="71" grpId="0" bldLvl="0" animBg="1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  <p:bldP spid="78" grpId="0" bldLvl="0" autoUpdateAnimBg="0"/>
      <p:bldP spid="79" grpId="0" bldLvl="0" autoUpdateAnimBg="0"/>
      <p:bldP spid="80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4A622B9-7E27-42EE-B24B-3BBA27459FDF}"/>
              </a:ext>
            </a:extLst>
          </p:cNvPr>
          <p:cNvGrpSpPr/>
          <p:nvPr/>
        </p:nvGrpSpPr>
        <p:grpSpPr>
          <a:xfrm>
            <a:off x="2021917" y="982434"/>
            <a:ext cx="1152122" cy="521928"/>
            <a:chOff x="966330" y="1933369"/>
            <a:chExt cx="2106440" cy="51034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8759944-AAF7-47D5-AF03-A49A54FE389E}"/>
                </a:ext>
              </a:extLst>
            </p:cNvPr>
            <p:cNvSpPr/>
            <p:nvPr/>
          </p:nvSpPr>
          <p:spPr>
            <a:xfrm>
              <a:off x="966330" y="1933369"/>
              <a:ext cx="1895647" cy="510342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F4FFC0C-FA85-4CD8-BFC7-0F0ED5FF5E18}"/>
                </a:ext>
              </a:extLst>
            </p:cNvPr>
            <p:cNvSpPr/>
            <p:nvPr/>
          </p:nvSpPr>
          <p:spPr>
            <a:xfrm>
              <a:off x="973517" y="2030849"/>
              <a:ext cx="2099253" cy="290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333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 数学建模</a:t>
              </a:r>
              <a:endParaRPr lang="en-US" altLang="zh-CN" sz="1333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F959EB0-BF3C-4F08-B0EF-AB5BEEF6FC89}"/>
              </a:ext>
            </a:extLst>
          </p:cNvPr>
          <p:cNvSpPr/>
          <p:nvPr/>
        </p:nvSpPr>
        <p:spPr>
          <a:xfrm>
            <a:off x="1651385" y="153018"/>
            <a:ext cx="1876466" cy="615547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r>
              <a:rPr lang="en-US" altLang="zh-CN" sz="3200" dirty="0">
                <a:solidFill>
                  <a:srgbClr val="0563B8"/>
                </a:solidFill>
                <a:latin typeface="Lucida Calligraphy" pitchFamily="66" charset="0"/>
                <a:cs typeface="Arial" panose="020B0604020202020204" pitchFamily="34" charset="0"/>
              </a:rPr>
              <a:t>Step4/5</a:t>
            </a:r>
          </a:p>
        </p:txBody>
      </p:sp>
      <p:pic>
        <p:nvPicPr>
          <p:cNvPr id="1026" name="Picture 2" descr="https://upload-images.jianshu.io/upload_images/1371984-9fb62751565affe8.PNG?imageMogr2/auto-orient/strip%7CimageView2/2/w/655">
            <a:extLst>
              <a:ext uri="{FF2B5EF4-FFF2-40B4-BE49-F238E27FC236}">
                <a16:creationId xmlns:a16="http://schemas.microsoft.com/office/drawing/2014/main" id="{928B2ECD-A3D7-4BE8-B972-B8ADD2E97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38" y="3185061"/>
            <a:ext cx="62388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-images.jianshu.io/upload_images/1371984-38d12b23397e8f9b.PNG?imageMogr2/auto-orient/strip%7CimageView2/2/w/432">
            <a:extLst>
              <a:ext uri="{FF2B5EF4-FFF2-40B4-BE49-F238E27FC236}">
                <a16:creationId xmlns:a16="http://schemas.microsoft.com/office/drawing/2014/main" id="{F45AFE8A-7A61-41F7-9B9C-BADE69E08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246" y="3371854"/>
            <a:ext cx="411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-images.jianshu.io/upload_images/1371984-b45a36a03585a7a3.PNG?imageMogr2/auto-orient/strip%7CimageView2/2/w/289">
            <a:extLst>
              <a:ext uri="{FF2B5EF4-FFF2-40B4-BE49-F238E27FC236}">
                <a16:creationId xmlns:a16="http://schemas.microsoft.com/office/drawing/2014/main" id="{6590DBD8-6B64-4CC8-8633-4F5A5164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67" y="1740123"/>
            <a:ext cx="2752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-images.jianshu.io/upload_images/1371984-2ad37cd16daac1f4.PNG?imageMogr2/auto-orient/strip%7CimageView2/2/w/427">
            <a:extLst>
              <a:ext uri="{FF2B5EF4-FFF2-40B4-BE49-F238E27FC236}">
                <a16:creationId xmlns:a16="http://schemas.microsoft.com/office/drawing/2014/main" id="{1E64E642-E7AD-4C81-82A7-CEFF06DB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66" y="2496992"/>
            <a:ext cx="406717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-images.jianshu.io/upload_images/1371984-a5c035fcfaab9140.PNG?imageMogr2/auto-orient/strip%7CimageView2/2/w/277">
            <a:extLst>
              <a:ext uri="{FF2B5EF4-FFF2-40B4-BE49-F238E27FC236}">
                <a16:creationId xmlns:a16="http://schemas.microsoft.com/office/drawing/2014/main" id="{19AB613C-EBE9-4439-898F-5361395F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63" y="2287442"/>
            <a:ext cx="26384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-images.jianshu.io/upload_images/1371984-e5b9e90c0df09b5f.PNG?imageMogr2/auto-orient/strip%7CimageView2/2/w/589">
            <a:extLst>
              <a:ext uri="{FF2B5EF4-FFF2-40B4-BE49-F238E27FC236}">
                <a16:creationId xmlns:a16="http://schemas.microsoft.com/office/drawing/2014/main" id="{797DEE6B-8722-4E2B-A701-75BF28F0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06" y="3968380"/>
            <a:ext cx="5610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FF117A-062D-4510-837C-2134FCD1CD26}"/>
              </a:ext>
            </a:extLst>
          </p:cNvPr>
          <p:cNvSpPr/>
          <p:nvPr/>
        </p:nvSpPr>
        <p:spPr>
          <a:xfrm>
            <a:off x="6821619" y="6443134"/>
            <a:ext cx="5370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资料来源</a:t>
            </a:r>
            <a:r>
              <a:rPr lang="en-US" altLang="zh-CN" dirty="0"/>
              <a:t>: </a:t>
            </a:r>
            <a:r>
              <a:rPr lang="zh-CN" altLang="en-US" dirty="0"/>
              <a:t>https://www.jianshu.com/p/7467e616f227</a:t>
            </a:r>
          </a:p>
        </p:txBody>
      </p:sp>
      <p:pic>
        <p:nvPicPr>
          <p:cNvPr id="1038" name="Picture 14" descr="https://upload-images.jianshu.io/upload_images/1371984-d0a9c89dbbc34f7c.PNG?imageMogr2/auto-orient/strip%7CimageView2/2/w/544">
            <a:extLst>
              <a:ext uri="{FF2B5EF4-FFF2-40B4-BE49-F238E27FC236}">
                <a16:creationId xmlns:a16="http://schemas.microsoft.com/office/drawing/2014/main" id="{0E3A0D33-B616-496B-8762-43FFD3C89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06" y="5456549"/>
            <a:ext cx="51816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 10">
            <a:extLst>
              <a:ext uri="{FF2B5EF4-FFF2-40B4-BE49-F238E27FC236}">
                <a16:creationId xmlns:a16="http://schemas.microsoft.com/office/drawing/2014/main" id="{BBBEE369-102F-461F-A35F-9602664E774E}"/>
              </a:ext>
            </a:extLst>
          </p:cNvPr>
          <p:cNvSpPr>
            <a:spLocks noChangeArrowheads="1"/>
          </p:cNvSpPr>
          <p:nvPr/>
        </p:nvSpPr>
        <p:spPr bwMode="auto">
          <a:xfrm rot="18726487">
            <a:off x="8139392" y="4223214"/>
            <a:ext cx="1663700" cy="1897063"/>
          </a:xfrm>
          <a:custGeom>
            <a:avLst/>
            <a:gdLst>
              <a:gd name="T0" fmla="*/ 2147483647 w 2201"/>
              <a:gd name="T1" fmla="*/ 2147483647 h 2508"/>
              <a:gd name="T2" fmla="*/ 2147483647 w 2201"/>
              <a:gd name="T3" fmla="*/ 2147483647 h 2508"/>
              <a:gd name="T4" fmla="*/ 2147483647 w 2201"/>
              <a:gd name="T5" fmla="*/ 2147483647 h 2508"/>
              <a:gd name="T6" fmla="*/ 0 w 2201"/>
              <a:gd name="T7" fmla="*/ 2147483647 h 2508"/>
              <a:gd name="T8" fmla="*/ 2147483647 w 2201"/>
              <a:gd name="T9" fmla="*/ 2147483647 h 2508"/>
              <a:gd name="T10" fmla="*/ 2147483647 w 2201"/>
              <a:gd name="T11" fmla="*/ 2147483647 h 2508"/>
              <a:gd name="T12" fmla="*/ 2147483647 w 2201"/>
              <a:gd name="T13" fmla="*/ 0 h 2508"/>
              <a:gd name="T14" fmla="*/ 2147483647 w 2201"/>
              <a:gd name="T15" fmla="*/ 2147483647 h 2508"/>
              <a:gd name="T16" fmla="*/ 2147483647 w 2201"/>
              <a:gd name="T17" fmla="*/ 2147483647 h 25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1"/>
              <a:gd name="T28" fmla="*/ 0 h 2508"/>
              <a:gd name="T29" fmla="*/ 2201 w 2201"/>
              <a:gd name="T30" fmla="*/ 2508 h 25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1" h="2508">
                <a:moveTo>
                  <a:pt x="1375" y="342"/>
                </a:moveTo>
                <a:cubicBezTo>
                  <a:pt x="1850" y="464"/>
                  <a:pt x="2201" y="895"/>
                  <a:pt x="2201" y="1408"/>
                </a:cubicBezTo>
                <a:cubicBezTo>
                  <a:pt x="2201" y="2015"/>
                  <a:pt x="1709" y="2508"/>
                  <a:pt x="1101" y="2508"/>
                </a:cubicBezTo>
                <a:cubicBezTo>
                  <a:pt x="493" y="2508"/>
                  <a:pt x="0" y="2015"/>
                  <a:pt x="0" y="1408"/>
                </a:cubicBezTo>
                <a:cubicBezTo>
                  <a:pt x="0" y="895"/>
                  <a:pt x="352" y="464"/>
                  <a:pt x="827" y="342"/>
                </a:cubicBezTo>
                <a:lnTo>
                  <a:pt x="954" y="183"/>
                </a:lnTo>
                <a:lnTo>
                  <a:pt x="1101" y="0"/>
                </a:lnTo>
                <a:lnTo>
                  <a:pt x="1248" y="183"/>
                </a:lnTo>
                <a:lnTo>
                  <a:pt x="1375" y="342"/>
                </a:lnTo>
                <a:close/>
              </a:path>
            </a:pathLst>
          </a:custGeom>
          <a:solidFill>
            <a:srgbClr val="009999"/>
          </a:solidFill>
          <a:ln w="10" cap="flat" cmpd="sng">
            <a:solidFill>
              <a:schemeClr val="bg2"/>
            </a:solidFill>
            <a:bevel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8761267C-FADF-4373-ADA9-BC280D8C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617" y="4528875"/>
            <a:ext cx="1466850" cy="14668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B62ECA0-6845-426B-B89A-76417DB9C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679" y="5046400"/>
            <a:ext cx="14843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err="1"/>
              <a:t>Xgboost</a:t>
            </a:r>
            <a:endParaRPr lang="en-US" altLang="zh-CN" dirty="0"/>
          </a:p>
          <a:p>
            <a:pPr algn="ctr" eaLnBrk="1" hangingPunct="1"/>
            <a:r>
              <a:rPr lang="zh-CN" altLang="en-US" dirty="0"/>
              <a:t>原理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148493-432B-44F6-99D1-4FFDA4F5C596}"/>
              </a:ext>
            </a:extLst>
          </p:cNvPr>
          <p:cNvSpPr txBox="1"/>
          <p:nvPr/>
        </p:nvSpPr>
        <p:spPr>
          <a:xfrm>
            <a:off x="600183" y="1857135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模型的数学表达</a:t>
            </a:r>
          </a:p>
        </p:txBody>
      </p:sp>
      <p:cxnSp>
        <p:nvCxnSpPr>
          <p:cNvPr id="1035" name="连接符: 肘形 1034">
            <a:extLst>
              <a:ext uri="{FF2B5EF4-FFF2-40B4-BE49-F238E27FC236}">
                <a16:creationId xmlns:a16="http://schemas.microsoft.com/office/drawing/2014/main" id="{E6E03E62-C4E0-4691-ADEF-572CE19CB2A4}"/>
              </a:ext>
            </a:extLst>
          </p:cNvPr>
          <p:cNvCxnSpPr>
            <a:cxnSpLocks/>
            <a:stCxn id="1030" idx="2"/>
            <a:endCxn id="1032" idx="1"/>
          </p:cNvCxnSpPr>
          <p:nvPr/>
        </p:nvCxnSpPr>
        <p:spPr>
          <a:xfrm rot="5400000">
            <a:off x="2718126" y="1892338"/>
            <a:ext cx="404444" cy="1376364"/>
          </a:xfrm>
          <a:prstGeom prst="bentConnector4">
            <a:avLst>
              <a:gd name="adj1" fmla="val 14674"/>
              <a:gd name="adj2" fmla="val 11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769481D7-0DB4-4482-BE2E-8959C9D7080B}"/>
              </a:ext>
            </a:extLst>
          </p:cNvPr>
          <p:cNvCxnSpPr>
            <a:cxnSpLocks/>
            <a:stCxn id="1032" idx="2"/>
            <a:endCxn id="1026" idx="1"/>
          </p:cNvCxnSpPr>
          <p:nvPr/>
        </p:nvCxnSpPr>
        <p:spPr>
          <a:xfrm rot="5400000">
            <a:off x="3026074" y="2278756"/>
            <a:ext cx="449944" cy="2029416"/>
          </a:xfrm>
          <a:prstGeom prst="bentConnector4">
            <a:avLst>
              <a:gd name="adj1" fmla="val 12954"/>
              <a:gd name="adj2" fmla="val 111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F879ECB4-1128-44D7-9E16-9A9468FD3DF2}"/>
              </a:ext>
            </a:extLst>
          </p:cNvPr>
          <p:cNvCxnSpPr>
            <a:cxnSpLocks/>
            <a:stCxn id="1036" idx="2"/>
            <a:endCxn id="1038" idx="1"/>
          </p:cNvCxnSpPr>
          <p:nvPr/>
        </p:nvCxnSpPr>
        <p:spPr>
          <a:xfrm rot="5400000">
            <a:off x="3376935" y="4193352"/>
            <a:ext cx="511857" cy="2805113"/>
          </a:xfrm>
          <a:prstGeom prst="bentConnector4">
            <a:avLst>
              <a:gd name="adj1" fmla="val 11387"/>
              <a:gd name="adj2" fmla="val 108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6A476BC-6B81-48ED-A01A-C8D193194513}"/>
              </a:ext>
            </a:extLst>
          </p:cNvPr>
          <p:cNvSpPr txBox="1"/>
          <p:nvPr/>
        </p:nvSpPr>
        <p:spPr>
          <a:xfrm>
            <a:off x="9506809" y="2512714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正则项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698EB4A-ED60-449B-B027-385C2D95ED3B}"/>
              </a:ext>
            </a:extLst>
          </p:cNvPr>
          <p:cNvSpPr txBox="1"/>
          <p:nvPr/>
        </p:nvSpPr>
        <p:spPr>
          <a:xfrm>
            <a:off x="9445572" y="3770143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损失函数</a:t>
            </a:r>
          </a:p>
        </p:txBody>
      </p:sp>
      <p:cxnSp>
        <p:nvCxnSpPr>
          <p:cNvPr id="1049" name="连接符: 肘形 1048">
            <a:extLst>
              <a:ext uri="{FF2B5EF4-FFF2-40B4-BE49-F238E27FC236}">
                <a16:creationId xmlns:a16="http://schemas.microsoft.com/office/drawing/2014/main" id="{58F37124-7481-49D3-A3D2-71B2E64A2545}"/>
              </a:ext>
            </a:extLst>
          </p:cNvPr>
          <p:cNvCxnSpPr>
            <a:cxnSpLocks/>
            <a:stCxn id="1026" idx="2"/>
            <a:endCxn id="1036" idx="1"/>
          </p:cNvCxnSpPr>
          <p:nvPr/>
        </p:nvCxnSpPr>
        <p:spPr>
          <a:xfrm rot="5400000">
            <a:off x="3391857" y="2690260"/>
            <a:ext cx="802369" cy="3125470"/>
          </a:xfrm>
          <a:prstGeom prst="bentConnector4">
            <a:avLst>
              <a:gd name="adj1" fmla="val 7264"/>
              <a:gd name="adj2" fmla="val 107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连接符: 肘形 1051">
            <a:extLst>
              <a:ext uri="{FF2B5EF4-FFF2-40B4-BE49-F238E27FC236}">
                <a16:creationId xmlns:a16="http://schemas.microsoft.com/office/drawing/2014/main" id="{9029C64C-5B1F-4323-863B-8D5B7C0CD3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8569" y="2672079"/>
            <a:ext cx="1265550" cy="1005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20BDF22C-3753-493E-8026-D24DFE117556}"/>
              </a:ext>
            </a:extLst>
          </p:cNvPr>
          <p:cNvCxnSpPr>
            <a:cxnSpLocks/>
          </p:cNvCxnSpPr>
          <p:nvPr/>
        </p:nvCxnSpPr>
        <p:spPr>
          <a:xfrm rot="10800000">
            <a:off x="7924806" y="3518437"/>
            <a:ext cx="357329" cy="91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40A991-C6B5-49EA-A1AA-6C1F26663A41}"/>
              </a:ext>
            </a:extLst>
          </p:cNvPr>
          <p:cNvSpPr txBox="1"/>
          <p:nvPr/>
        </p:nvSpPr>
        <p:spPr>
          <a:xfrm>
            <a:off x="600183" y="2571716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目标函数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91C361F-C6BD-46FC-9502-97B146394DE4}"/>
              </a:ext>
            </a:extLst>
          </p:cNvPr>
          <p:cNvSpPr txBox="1"/>
          <p:nvPr/>
        </p:nvSpPr>
        <p:spPr>
          <a:xfrm>
            <a:off x="600183" y="3356780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泰勒展开式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4B801B0-2562-4592-BE2C-4048291F9406}"/>
              </a:ext>
            </a:extLst>
          </p:cNvPr>
          <p:cNvSpPr txBox="1"/>
          <p:nvPr/>
        </p:nvSpPr>
        <p:spPr>
          <a:xfrm>
            <a:off x="600183" y="4827169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更换遍历单位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91FA10D-3D25-4216-8722-019B32A818A0}"/>
              </a:ext>
            </a:extLst>
          </p:cNvPr>
          <p:cNvSpPr txBox="1"/>
          <p:nvPr/>
        </p:nvSpPr>
        <p:spPr>
          <a:xfrm>
            <a:off x="600183" y="5709903"/>
            <a:ext cx="207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选择分支</a:t>
            </a:r>
          </a:p>
        </p:txBody>
      </p:sp>
      <p:pic>
        <p:nvPicPr>
          <p:cNvPr id="32" name="Picture 2" descr="https://upload-images.jianshu.io/upload_images/1371984-a90c565a27c9874d.PNG?imageMogr2/auto-orient/strip%7CimageView2/2/w/700">
            <a:extLst>
              <a:ext uri="{FF2B5EF4-FFF2-40B4-BE49-F238E27FC236}">
                <a16:creationId xmlns:a16="http://schemas.microsoft.com/office/drawing/2014/main" id="{FA679EA7-C3BC-42C9-90F9-05D9803C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92" y="142858"/>
            <a:ext cx="2881070" cy="10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upload-images.jianshu.io/upload_images/1371984-bbe17b3b253a6d1a.PNG?imageMogr2/auto-orient/strip%7CimageView2/2/w/700">
            <a:extLst>
              <a:ext uri="{FF2B5EF4-FFF2-40B4-BE49-F238E27FC236}">
                <a16:creationId xmlns:a16="http://schemas.microsoft.com/office/drawing/2014/main" id="{F06788AC-5083-4C0E-9485-9D29D831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92" y="1174827"/>
            <a:ext cx="2883673" cy="12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349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 bldLvl="0" animBg="1" autoUpdateAnimBg="0"/>
      <p:bldP spid="31" grpId="0" bldLvl="0" autoUpdateAnimBg="0"/>
      <p:bldP spid="7" grpId="0"/>
      <p:bldP spid="56" grpId="0"/>
      <p:bldP spid="57" grpId="0"/>
      <p:bldP spid="72" grpId="0"/>
      <p:bldP spid="73" grpId="0"/>
      <p:bldP spid="7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40">
            <a:extLst>
              <a:ext uri="{FF2B5EF4-FFF2-40B4-BE49-F238E27FC236}">
                <a16:creationId xmlns:a16="http://schemas.microsoft.com/office/drawing/2014/main" id="{62590021-02B5-44FF-BAF8-83F5B90B0348}"/>
              </a:ext>
            </a:extLst>
          </p:cNvPr>
          <p:cNvGrpSpPr/>
          <p:nvPr/>
        </p:nvGrpSpPr>
        <p:grpSpPr>
          <a:xfrm rot="16200000">
            <a:off x="11170055" y="5939790"/>
            <a:ext cx="335360" cy="882400"/>
            <a:chOff x="8892480" y="411510"/>
            <a:chExt cx="251520" cy="6618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05F9B8-09C6-4D1F-9093-6E8C92817CC7}"/>
                </a:ext>
              </a:extLst>
            </p:cNvPr>
            <p:cNvSpPr/>
            <p:nvPr/>
          </p:nvSpPr>
          <p:spPr>
            <a:xfrm>
              <a:off x="8892480" y="411510"/>
              <a:ext cx="251520" cy="661800"/>
            </a:xfrm>
            <a:prstGeom prst="rect">
              <a:avLst/>
            </a:prstGeom>
            <a:solidFill>
              <a:srgbClr val="00A7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8DB27B-2814-4976-84D1-92690628AA24}"/>
                </a:ext>
              </a:extLst>
            </p:cNvPr>
            <p:cNvSpPr txBox="1"/>
            <p:nvPr/>
          </p:nvSpPr>
          <p:spPr>
            <a:xfrm rot="5400000">
              <a:off x="8700367" y="645935"/>
              <a:ext cx="658780" cy="19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67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PAGE   03</a:t>
              </a:r>
              <a:endParaRPr lang="zh-CN" altLang="en-US" sz="1067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2" name="组合 43">
              <a:extLst>
                <a:ext uri="{FF2B5EF4-FFF2-40B4-BE49-F238E27FC236}">
                  <a16:creationId xmlns:a16="http://schemas.microsoft.com/office/drawing/2014/main" id="{14C7811E-39AC-4694-83D3-5C6F9C896169}"/>
                </a:ext>
              </a:extLst>
            </p:cNvPr>
            <p:cNvGrpSpPr/>
            <p:nvPr/>
          </p:nvGrpSpPr>
          <p:grpSpPr>
            <a:xfrm>
              <a:off x="8964240" y="819459"/>
              <a:ext cx="108000" cy="7834"/>
              <a:chOff x="8953171" y="848034"/>
              <a:chExt cx="130138" cy="7834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6BFA7F4-5727-40AA-9201-5385C510675A}"/>
                  </a:ext>
                </a:extLst>
              </p:cNvPr>
              <p:cNvCxnSpPr/>
              <p:nvPr/>
            </p:nvCxnSpPr>
            <p:spPr>
              <a:xfrm>
                <a:off x="8953171" y="855868"/>
                <a:ext cx="130138" cy="0"/>
              </a:xfrm>
              <a:prstGeom prst="line">
                <a:avLst/>
              </a:prstGeom>
              <a:ln w="3175">
                <a:solidFill>
                  <a:srgbClr val="008B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C7E2EEC9-ECD0-41DD-A974-685518ED3CD7}"/>
                  </a:ext>
                </a:extLst>
              </p:cNvPr>
              <p:cNvCxnSpPr/>
              <p:nvPr/>
            </p:nvCxnSpPr>
            <p:spPr>
              <a:xfrm>
                <a:off x="8953171" y="848034"/>
                <a:ext cx="13013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">
            <a:extLst>
              <a:ext uri="{FF2B5EF4-FFF2-40B4-BE49-F238E27FC236}">
                <a16:creationId xmlns:a16="http://schemas.microsoft.com/office/drawing/2014/main" id="{8AB4E5D5-C6C0-47E1-9DAC-F9F783F052FB}"/>
              </a:ext>
            </a:extLst>
          </p:cNvPr>
          <p:cNvGrpSpPr/>
          <p:nvPr/>
        </p:nvGrpSpPr>
        <p:grpSpPr>
          <a:xfrm>
            <a:off x="2021917" y="982434"/>
            <a:ext cx="1152122" cy="521928"/>
            <a:chOff x="966330" y="1933369"/>
            <a:chExt cx="2106440" cy="5103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EB027C0-07A0-49CD-936D-8B38268079BD}"/>
                </a:ext>
              </a:extLst>
            </p:cNvPr>
            <p:cNvSpPr/>
            <p:nvPr/>
          </p:nvSpPr>
          <p:spPr>
            <a:xfrm>
              <a:off x="966330" y="1933369"/>
              <a:ext cx="1895647" cy="510342"/>
            </a:xfrm>
            <a:prstGeom prst="rect">
              <a:avLst/>
            </a:prstGeom>
            <a:solidFill>
              <a:srgbClr val="056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E87507C-DD98-4BD4-81FB-746645FA29B2}"/>
                </a:ext>
              </a:extLst>
            </p:cNvPr>
            <p:cNvSpPr/>
            <p:nvPr/>
          </p:nvSpPr>
          <p:spPr>
            <a:xfrm>
              <a:off x="973517" y="2030849"/>
              <a:ext cx="2099253" cy="290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333" b="1" dirty="0">
                  <a:solidFill>
                    <a:schemeClr val="bg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总结及展望</a:t>
              </a:r>
              <a:endParaRPr lang="en-US" altLang="zh-CN" sz="1333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7638EAC-97A4-4A40-B214-81A40656F060}"/>
              </a:ext>
            </a:extLst>
          </p:cNvPr>
          <p:cNvSpPr/>
          <p:nvPr/>
        </p:nvSpPr>
        <p:spPr>
          <a:xfrm>
            <a:off x="1651385" y="153018"/>
            <a:ext cx="1831582" cy="615547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r>
              <a:rPr lang="en-US" altLang="zh-CN" sz="3200" dirty="0">
                <a:solidFill>
                  <a:srgbClr val="0563B8"/>
                </a:solidFill>
                <a:latin typeface="Lucida Calligraphy" pitchFamily="66" charset="0"/>
                <a:cs typeface="Arial" panose="020B0604020202020204" pitchFamily="34" charset="0"/>
              </a:rPr>
              <a:t>Step5/5</a:t>
            </a: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D69BD01F-B170-40D2-B951-6799F3EB04D8}"/>
              </a:ext>
            </a:extLst>
          </p:cNvPr>
          <p:cNvSpPr>
            <a:spLocks/>
          </p:cNvSpPr>
          <p:nvPr/>
        </p:nvSpPr>
        <p:spPr bwMode="auto">
          <a:xfrm>
            <a:off x="1828800" y="3924300"/>
            <a:ext cx="923638" cy="1076325"/>
          </a:xfrm>
          <a:custGeom>
            <a:avLst/>
            <a:gdLst>
              <a:gd name="T0" fmla="*/ 0 w 1416"/>
              <a:gd name="T1" fmla="*/ 0 h 1499"/>
              <a:gd name="T2" fmla="*/ 337211548 w 1416"/>
              <a:gd name="T3" fmla="*/ 0 h 1499"/>
              <a:gd name="T4" fmla="*/ 728994350 w 1416"/>
              <a:gd name="T5" fmla="*/ 391829690 h 1499"/>
              <a:gd name="T6" fmla="*/ 350082316 w 1416"/>
              <a:gd name="T7" fmla="*/ 772832225 h 1499"/>
              <a:gd name="T8" fmla="*/ 15444492 w 1416"/>
              <a:gd name="T9" fmla="*/ 771801136 h 1499"/>
              <a:gd name="T10" fmla="*/ 388693904 w 1416"/>
              <a:gd name="T11" fmla="*/ 393376324 h 1499"/>
              <a:gd name="T12" fmla="*/ 0 w 1416"/>
              <a:gd name="T13" fmla="*/ 0 h 1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6" h="1499">
                <a:moveTo>
                  <a:pt x="0" y="0"/>
                </a:moveTo>
                <a:lnTo>
                  <a:pt x="655" y="0"/>
                </a:lnTo>
                <a:lnTo>
                  <a:pt x="1416" y="760"/>
                </a:lnTo>
                <a:lnTo>
                  <a:pt x="680" y="1499"/>
                </a:lnTo>
                <a:lnTo>
                  <a:pt x="30" y="1497"/>
                </a:lnTo>
                <a:lnTo>
                  <a:pt x="755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C48F02FF-70A1-45EA-AB1B-4D55364303BC}"/>
              </a:ext>
            </a:extLst>
          </p:cNvPr>
          <p:cNvSpPr>
            <a:spLocks/>
          </p:cNvSpPr>
          <p:nvPr/>
        </p:nvSpPr>
        <p:spPr bwMode="auto">
          <a:xfrm>
            <a:off x="2522538" y="3924300"/>
            <a:ext cx="923638" cy="1076325"/>
          </a:xfrm>
          <a:custGeom>
            <a:avLst/>
            <a:gdLst>
              <a:gd name="T0" fmla="*/ 0 w 1416"/>
              <a:gd name="T1" fmla="*/ 0 h 1499"/>
              <a:gd name="T2" fmla="*/ 337211548 w 1416"/>
              <a:gd name="T3" fmla="*/ 0 h 1499"/>
              <a:gd name="T4" fmla="*/ 728994350 w 1416"/>
              <a:gd name="T5" fmla="*/ 391829690 h 1499"/>
              <a:gd name="T6" fmla="*/ 350082316 w 1416"/>
              <a:gd name="T7" fmla="*/ 772832225 h 1499"/>
              <a:gd name="T8" fmla="*/ 15444492 w 1416"/>
              <a:gd name="T9" fmla="*/ 771801136 h 1499"/>
              <a:gd name="T10" fmla="*/ 388693904 w 1416"/>
              <a:gd name="T11" fmla="*/ 393376324 h 1499"/>
              <a:gd name="T12" fmla="*/ 0 w 1416"/>
              <a:gd name="T13" fmla="*/ 0 h 1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6" h="1499">
                <a:moveTo>
                  <a:pt x="0" y="0"/>
                </a:moveTo>
                <a:lnTo>
                  <a:pt x="655" y="0"/>
                </a:lnTo>
                <a:lnTo>
                  <a:pt x="1416" y="760"/>
                </a:lnTo>
                <a:lnTo>
                  <a:pt x="680" y="1499"/>
                </a:lnTo>
                <a:lnTo>
                  <a:pt x="30" y="1497"/>
                </a:lnTo>
                <a:lnTo>
                  <a:pt x="755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id="{543E27C3-4F5E-4398-B775-E2DDECC62770}"/>
              </a:ext>
            </a:extLst>
          </p:cNvPr>
          <p:cNvSpPr>
            <a:spLocks/>
          </p:cNvSpPr>
          <p:nvPr/>
        </p:nvSpPr>
        <p:spPr bwMode="auto">
          <a:xfrm>
            <a:off x="3216275" y="3924300"/>
            <a:ext cx="925082" cy="1076325"/>
          </a:xfrm>
          <a:custGeom>
            <a:avLst/>
            <a:gdLst>
              <a:gd name="T0" fmla="*/ 0 w 1417"/>
              <a:gd name="T1" fmla="*/ 0 h 1499"/>
              <a:gd name="T2" fmla="*/ 337788947 w 1417"/>
              <a:gd name="T3" fmla="*/ 0 h 1499"/>
              <a:gd name="T4" fmla="*/ 730758883 w 1417"/>
              <a:gd name="T5" fmla="*/ 391829690 h 1499"/>
              <a:gd name="T6" fmla="*/ 350681507 w 1417"/>
              <a:gd name="T7" fmla="*/ 772832225 h 1499"/>
              <a:gd name="T8" fmla="*/ 15471359 w 1417"/>
              <a:gd name="T9" fmla="*/ 771801136 h 1499"/>
              <a:gd name="T10" fmla="*/ 389359905 w 1417"/>
              <a:gd name="T11" fmla="*/ 393376324 h 1499"/>
              <a:gd name="T12" fmla="*/ 0 w 1417"/>
              <a:gd name="T13" fmla="*/ 0 h 1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7" h="1499">
                <a:moveTo>
                  <a:pt x="0" y="0"/>
                </a:moveTo>
                <a:lnTo>
                  <a:pt x="655" y="0"/>
                </a:lnTo>
                <a:lnTo>
                  <a:pt x="1417" y="760"/>
                </a:lnTo>
                <a:lnTo>
                  <a:pt x="680" y="1499"/>
                </a:lnTo>
                <a:lnTo>
                  <a:pt x="30" y="1497"/>
                </a:lnTo>
                <a:lnTo>
                  <a:pt x="755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0BA9D34C-0EC1-4694-9B64-6A7D9DE5693E}"/>
              </a:ext>
            </a:extLst>
          </p:cNvPr>
          <p:cNvSpPr>
            <a:spLocks/>
          </p:cNvSpPr>
          <p:nvPr/>
        </p:nvSpPr>
        <p:spPr bwMode="auto">
          <a:xfrm>
            <a:off x="3917950" y="3924300"/>
            <a:ext cx="925082" cy="1076325"/>
          </a:xfrm>
          <a:custGeom>
            <a:avLst/>
            <a:gdLst>
              <a:gd name="T0" fmla="*/ 0 w 1417"/>
              <a:gd name="T1" fmla="*/ 0 h 1499"/>
              <a:gd name="T2" fmla="*/ 337788947 w 1417"/>
              <a:gd name="T3" fmla="*/ 0 h 1499"/>
              <a:gd name="T4" fmla="*/ 730758883 w 1417"/>
              <a:gd name="T5" fmla="*/ 391829690 h 1499"/>
              <a:gd name="T6" fmla="*/ 351197123 w 1417"/>
              <a:gd name="T7" fmla="*/ 772832225 h 1499"/>
              <a:gd name="T8" fmla="*/ 15986975 w 1417"/>
              <a:gd name="T9" fmla="*/ 771801136 h 1499"/>
              <a:gd name="T10" fmla="*/ 389359905 w 1417"/>
              <a:gd name="T11" fmla="*/ 393376324 h 1499"/>
              <a:gd name="T12" fmla="*/ 0 w 1417"/>
              <a:gd name="T13" fmla="*/ 0 h 1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17" h="1499">
                <a:moveTo>
                  <a:pt x="0" y="0"/>
                </a:moveTo>
                <a:lnTo>
                  <a:pt x="655" y="0"/>
                </a:lnTo>
                <a:lnTo>
                  <a:pt x="1417" y="760"/>
                </a:lnTo>
                <a:lnTo>
                  <a:pt x="681" y="1499"/>
                </a:lnTo>
                <a:lnTo>
                  <a:pt x="31" y="1497"/>
                </a:lnTo>
                <a:lnTo>
                  <a:pt x="755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9042603C-E2BE-4D3F-B64D-4F6272502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0" y="3836988"/>
            <a:ext cx="2103438" cy="44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72DD1B50-14F9-4FB7-AE2B-5B50AA81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0" y="5191459"/>
            <a:ext cx="2103438" cy="44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4" name="Rectangle 20">
            <a:extLst>
              <a:ext uri="{FF2B5EF4-FFF2-40B4-BE49-F238E27FC236}">
                <a16:creationId xmlns:a16="http://schemas.microsoft.com/office/drawing/2014/main" id="{A4FBEF86-48C0-471F-84C6-E0AE0F50D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5" y="2620963"/>
            <a:ext cx="28575" cy="4014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grpSp>
        <p:nvGrpSpPr>
          <p:cNvPr id="45" name="组合 37">
            <a:extLst>
              <a:ext uri="{FF2B5EF4-FFF2-40B4-BE49-F238E27FC236}">
                <a16:creationId xmlns:a16="http://schemas.microsoft.com/office/drawing/2014/main" id="{C7AA0F11-7F09-437E-A93E-5E9ACB0CCEA7}"/>
              </a:ext>
            </a:extLst>
          </p:cNvPr>
          <p:cNvGrpSpPr>
            <a:grpSpLocks/>
          </p:cNvGrpSpPr>
          <p:nvPr/>
        </p:nvGrpSpPr>
        <p:grpSpPr bwMode="auto">
          <a:xfrm>
            <a:off x="1291383" y="2652227"/>
            <a:ext cx="1706764" cy="1246673"/>
            <a:chOff x="-113661" y="15394"/>
            <a:chExt cx="1879174" cy="1247090"/>
          </a:xfrm>
        </p:grpSpPr>
        <p:grpSp>
          <p:nvGrpSpPr>
            <p:cNvPr id="46" name="组合 38">
              <a:extLst>
                <a:ext uri="{FF2B5EF4-FFF2-40B4-BE49-F238E27FC236}">
                  <a16:creationId xmlns:a16="http://schemas.microsoft.com/office/drawing/2014/main" id="{3E32AE9F-0D2C-4F68-95F7-4173EE541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339" y="521122"/>
              <a:ext cx="76200" cy="741362"/>
              <a:chOff x="0" y="0"/>
              <a:chExt cx="76200" cy="741362"/>
            </a:xfrm>
          </p:grpSpPr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160D0206-212E-4D6F-8566-D1F38C882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" y="58737"/>
                <a:ext cx="19050" cy="682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36E8402C-FF4C-4CD5-B793-C5289E64B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6200" cy="117475"/>
              </a:xfrm>
              <a:custGeom>
                <a:avLst/>
                <a:gdLst>
                  <a:gd name="T0" fmla="*/ 60483750 w 48"/>
                  <a:gd name="T1" fmla="*/ 100806250 h 74"/>
                  <a:gd name="T2" fmla="*/ 0 w 48"/>
                  <a:gd name="T3" fmla="*/ 186491563 h 74"/>
                  <a:gd name="T4" fmla="*/ 0 w 48"/>
                  <a:gd name="T5" fmla="*/ 93246575 h 74"/>
                  <a:gd name="T6" fmla="*/ 60483750 w 48"/>
                  <a:gd name="T7" fmla="*/ 0 h 74"/>
                  <a:gd name="T8" fmla="*/ 120967500 w 48"/>
                  <a:gd name="T9" fmla="*/ 93246575 h 74"/>
                  <a:gd name="T10" fmla="*/ 120967500 w 48"/>
                  <a:gd name="T11" fmla="*/ 186491563 h 74"/>
                  <a:gd name="T12" fmla="*/ 60483750 w 48"/>
                  <a:gd name="T13" fmla="*/ 100806250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74">
                    <a:moveTo>
                      <a:pt x="24" y="40"/>
                    </a:moveTo>
                    <a:lnTo>
                      <a:pt x="0" y="74"/>
                    </a:lnTo>
                    <a:lnTo>
                      <a:pt x="0" y="37"/>
                    </a:lnTo>
                    <a:lnTo>
                      <a:pt x="24" y="0"/>
                    </a:lnTo>
                    <a:lnTo>
                      <a:pt x="48" y="37"/>
                    </a:lnTo>
                    <a:lnTo>
                      <a:pt x="48" y="74"/>
                    </a:lnTo>
                    <a:lnTo>
                      <a:pt x="24" y="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TextBox 39">
              <a:extLst>
                <a:ext uri="{FF2B5EF4-FFF2-40B4-BE49-F238E27FC236}">
                  <a16:creationId xmlns:a16="http://schemas.microsoft.com/office/drawing/2014/main" id="{4AA4FEFD-E36E-4E64-BA92-9CB70CBA6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00000">
              <a:off x="-113661" y="15394"/>
              <a:ext cx="1879174" cy="431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观察数据构成</a:t>
              </a:r>
            </a:p>
          </p:txBody>
        </p:sp>
      </p:grpSp>
      <p:grpSp>
        <p:nvGrpSpPr>
          <p:cNvPr id="50" name="组合 42">
            <a:extLst>
              <a:ext uri="{FF2B5EF4-FFF2-40B4-BE49-F238E27FC236}">
                <a16:creationId xmlns:a16="http://schemas.microsoft.com/office/drawing/2014/main" id="{A4D61732-D837-40EC-9736-96EA526FF779}"/>
              </a:ext>
            </a:extLst>
          </p:cNvPr>
          <p:cNvGrpSpPr>
            <a:grpSpLocks/>
          </p:cNvGrpSpPr>
          <p:nvPr/>
        </p:nvGrpSpPr>
        <p:grpSpPr bwMode="auto">
          <a:xfrm>
            <a:off x="2937371" y="2661747"/>
            <a:ext cx="1193802" cy="1246676"/>
            <a:chOff x="176990" y="15386"/>
            <a:chExt cx="1312921" cy="1247098"/>
          </a:xfrm>
        </p:grpSpPr>
        <p:grpSp>
          <p:nvGrpSpPr>
            <p:cNvPr id="51" name="组合 43">
              <a:extLst>
                <a:ext uri="{FF2B5EF4-FFF2-40B4-BE49-F238E27FC236}">
                  <a16:creationId xmlns:a16="http://schemas.microsoft.com/office/drawing/2014/main" id="{8FCE95A5-5D77-4EDA-A2DD-90270E8A2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249" y="521122"/>
              <a:ext cx="76200" cy="741362"/>
              <a:chOff x="0" y="0"/>
              <a:chExt cx="76200" cy="741362"/>
            </a:xfrm>
          </p:grpSpPr>
          <p:sp>
            <p:nvSpPr>
              <p:cNvPr id="53" name="Rectangle 7">
                <a:extLst>
                  <a:ext uri="{FF2B5EF4-FFF2-40B4-BE49-F238E27FC236}">
                    <a16:creationId xmlns:a16="http://schemas.microsoft.com/office/drawing/2014/main" id="{1FBCD7BC-F104-4DEA-B7EE-246D5D5ED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" y="58737"/>
                <a:ext cx="19050" cy="682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4" name="Freeform 8">
                <a:extLst>
                  <a:ext uri="{FF2B5EF4-FFF2-40B4-BE49-F238E27FC236}">
                    <a16:creationId xmlns:a16="http://schemas.microsoft.com/office/drawing/2014/main" id="{324C885A-3B4D-4EFD-866D-F4EFBAC82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6200" cy="117475"/>
              </a:xfrm>
              <a:custGeom>
                <a:avLst/>
                <a:gdLst>
                  <a:gd name="T0" fmla="*/ 60483750 w 48"/>
                  <a:gd name="T1" fmla="*/ 100806250 h 74"/>
                  <a:gd name="T2" fmla="*/ 0 w 48"/>
                  <a:gd name="T3" fmla="*/ 186491563 h 74"/>
                  <a:gd name="T4" fmla="*/ 0 w 48"/>
                  <a:gd name="T5" fmla="*/ 93246575 h 74"/>
                  <a:gd name="T6" fmla="*/ 60483750 w 48"/>
                  <a:gd name="T7" fmla="*/ 0 h 74"/>
                  <a:gd name="T8" fmla="*/ 120967500 w 48"/>
                  <a:gd name="T9" fmla="*/ 93246575 h 74"/>
                  <a:gd name="T10" fmla="*/ 120967500 w 48"/>
                  <a:gd name="T11" fmla="*/ 186491563 h 74"/>
                  <a:gd name="T12" fmla="*/ 60483750 w 48"/>
                  <a:gd name="T13" fmla="*/ 100806250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74">
                    <a:moveTo>
                      <a:pt x="24" y="40"/>
                    </a:moveTo>
                    <a:lnTo>
                      <a:pt x="0" y="74"/>
                    </a:lnTo>
                    <a:lnTo>
                      <a:pt x="0" y="37"/>
                    </a:lnTo>
                    <a:lnTo>
                      <a:pt x="24" y="0"/>
                    </a:lnTo>
                    <a:lnTo>
                      <a:pt x="48" y="37"/>
                    </a:lnTo>
                    <a:lnTo>
                      <a:pt x="48" y="74"/>
                    </a:lnTo>
                    <a:lnTo>
                      <a:pt x="24" y="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" name="TextBox 44">
              <a:extLst>
                <a:ext uri="{FF2B5EF4-FFF2-40B4-BE49-F238E27FC236}">
                  <a16:creationId xmlns:a16="http://schemas.microsoft.com/office/drawing/2014/main" id="{C260297D-245A-4773-A53B-EE31ECE3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00000">
              <a:off x="176990" y="15386"/>
              <a:ext cx="1312921" cy="43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</a:p>
          </p:txBody>
        </p:sp>
      </p:grpSp>
      <p:grpSp>
        <p:nvGrpSpPr>
          <p:cNvPr id="55" name="组合 47">
            <a:extLst>
              <a:ext uri="{FF2B5EF4-FFF2-40B4-BE49-F238E27FC236}">
                <a16:creationId xmlns:a16="http://schemas.microsoft.com/office/drawing/2014/main" id="{9B784FE5-F0E6-4403-9EF2-83D5A4B4436E}"/>
              </a:ext>
            </a:extLst>
          </p:cNvPr>
          <p:cNvGrpSpPr>
            <a:grpSpLocks/>
          </p:cNvGrpSpPr>
          <p:nvPr/>
        </p:nvGrpSpPr>
        <p:grpSpPr bwMode="auto">
          <a:xfrm>
            <a:off x="2202484" y="5022850"/>
            <a:ext cx="1450284" cy="1227835"/>
            <a:chOff x="106008" y="0"/>
            <a:chExt cx="1594997" cy="1228398"/>
          </a:xfrm>
        </p:grpSpPr>
        <p:grpSp>
          <p:nvGrpSpPr>
            <p:cNvPr id="56" name="组合 48">
              <a:extLst>
                <a:ext uri="{FF2B5EF4-FFF2-40B4-BE49-F238E27FC236}">
                  <a16:creationId xmlns:a16="http://schemas.microsoft.com/office/drawing/2014/main" id="{194905F7-62FB-45FE-A80B-56C2EF2F4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54" y="0"/>
              <a:ext cx="76200" cy="741363"/>
              <a:chOff x="0" y="0"/>
              <a:chExt cx="76200" cy="741363"/>
            </a:xfrm>
          </p:grpSpPr>
          <p:sp>
            <p:nvSpPr>
              <p:cNvPr id="58" name="Rectangle 9">
                <a:extLst>
                  <a:ext uri="{FF2B5EF4-FFF2-40B4-BE49-F238E27FC236}">
                    <a16:creationId xmlns:a16="http://schemas.microsoft.com/office/drawing/2014/main" id="{974A0273-9949-4887-83A3-16F27A529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3" y="0"/>
                <a:ext cx="17463" cy="682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Freeform 10">
                <a:extLst>
                  <a:ext uri="{FF2B5EF4-FFF2-40B4-BE49-F238E27FC236}">
                    <a16:creationId xmlns:a16="http://schemas.microsoft.com/office/drawing/2014/main" id="{F2CC4C66-AAFC-467A-8166-526736497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23888"/>
                <a:ext cx="76200" cy="117475"/>
              </a:xfrm>
              <a:custGeom>
                <a:avLst/>
                <a:gdLst>
                  <a:gd name="T0" fmla="*/ 60483750 w 48"/>
                  <a:gd name="T1" fmla="*/ 85685313 h 74"/>
                  <a:gd name="T2" fmla="*/ 120967500 w 48"/>
                  <a:gd name="T3" fmla="*/ 0 h 74"/>
                  <a:gd name="T4" fmla="*/ 120967500 w 48"/>
                  <a:gd name="T5" fmla="*/ 93246575 h 74"/>
                  <a:gd name="T6" fmla="*/ 60483750 w 48"/>
                  <a:gd name="T7" fmla="*/ 186491563 h 74"/>
                  <a:gd name="T8" fmla="*/ 0 w 48"/>
                  <a:gd name="T9" fmla="*/ 93246575 h 74"/>
                  <a:gd name="T10" fmla="*/ 0 w 48"/>
                  <a:gd name="T11" fmla="*/ 0 h 74"/>
                  <a:gd name="T12" fmla="*/ 60483750 w 48"/>
                  <a:gd name="T13" fmla="*/ 85685313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74">
                    <a:moveTo>
                      <a:pt x="24" y="34"/>
                    </a:moveTo>
                    <a:lnTo>
                      <a:pt x="48" y="0"/>
                    </a:lnTo>
                    <a:lnTo>
                      <a:pt x="48" y="37"/>
                    </a:lnTo>
                    <a:lnTo>
                      <a:pt x="24" y="74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24" y="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" name="TextBox 49">
              <a:extLst>
                <a:ext uri="{FF2B5EF4-FFF2-40B4-BE49-F238E27FC236}">
                  <a16:creationId xmlns:a16="http://schemas.microsoft.com/office/drawing/2014/main" id="{1E166956-BB10-4220-AB2F-252D41DE2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900000">
              <a:off x="106008" y="797313"/>
              <a:ext cx="1594997" cy="431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数据预处理</a:t>
              </a:r>
            </a:p>
          </p:txBody>
        </p:sp>
      </p:grpSp>
      <p:grpSp>
        <p:nvGrpSpPr>
          <p:cNvPr id="60" name="组合 52">
            <a:extLst>
              <a:ext uri="{FF2B5EF4-FFF2-40B4-BE49-F238E27FC236}">
                <a16:creationId xmlns:a16="http://schemas.microsoft.com/office/drawing/2014/main" id="{166007AD-F95E-45BF-B270-74923A76ADA1}"/>
              </a:ext>
            </a:extLst>
          </p:cNvPr>
          <p:cNvGrpSpPr>
            <a:grpSpLocks/>
          </p:cNvGrpSpPr>
          <p:nvPr/>
        </p:nvGrpSpPr>
        <p:grpSpPr bwMode="auto">
          <a:xfrm>
            <a:off x="3682861" y="5022850"/>
            <a:ext cx="1193802" cy="1270522"/>
            <a:chOff x="235651" y="0"/>
            <a:chExt cx="1312922" cy="1270620"/>
          </a:xfrm>
        </p:grpSpPr>
        <p:grpSp>
          <p:nvGrpSpPr>
            <p:cNvPr id="61" name="组合 53">
              <a:extLst>
                <a:ext uri="{FF2B5EF4-FFF2-40B4-BE49-F238E27FC236}">
                  <a16:creationId xmlns:a16="http://schemas.microsoft.com/office/drawing/2014/main" id="{95FD32D3-B740-427C-902D-1036E8ECE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352" y="0"/>
              <a:ext cx="76200" cy="741363"/>
              <a:chOff x="0" y="0"/>
              <a:chExt cx="76200" cy="741363"/>
            </a:xfrm>
          </p:grpSpPr>
          <p:sp>
            <p:nvSpPr>
              <p:cNvPr id="63" name="Rectangle 11">
                <a:extLst>
                  <a:ext uri="{FF2B5EF4-FFF2-40B4-BE49-F238E27FC236}">
                    <a16:creationId xmlns:a16="http://schemas.microsoft.com/office/drawing/2014/main" id="{0C9ED3F2-DF16-4F60-A6F2-14C1B65E4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" y="0"/>
                <a:ext cx="19050" cy="6826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" name="Freeform 12">
                <a:extLst>
                  <a:ext uri="{FF2B5EF4-FFF2-40B4-BE49-F238E27FC236}">
                    <a16:creationId xmlns:a16="http://schemas.microsoft.com/office/drawing/2014/main" id="{3D1F5808-4781-4E5D-8BE8-60CEC08BA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23888"/>
                <a:ext cx="76200" cy="117475"/>
              </a:xfrm>
              <a:custGeom>
                <a:avLst/>
                <a:gdLst>
                  <a:gd name="T0" fmla="*/ 60483750 w 48"/>
                  <a:gd name="T1" fmla="*/ 85685313 h 74"/>
                  <a:gd name="T2" fmla="*/ 120967500 w 48"/>
                  <a:gd name="T3" fmla="*/ 0 h 74"/>
                  <a:gd name="T4" fmla="*/ 120967500 w 48"/>
                  <a:gd name="T5" fmla="*/ 93246575 h 74"/>
                  <a:gd name="T6" fmla="*/ 60483750 w 48"/>
                  <a:gd name="T7" fmla="*/ 186491563 h 74"/>
                  <a:gd name="T8" fmla="*/ 0 w 48"/>
                  <a:gd name="T9" fmla="*/ 93246575 h 74"/>
                  <a:gd name="T10" fmla="*/ 0 w 48"/>
                  <a:gd name="T11" fmla="*/ 0 h 74"/>
                  <a:gd name="T12" fmla="*/ 60483750 w 48"/>
                  <a:gd name="T13" fmla="*/ 85685313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74">
                    <a:moveTo>
                      <a:pt x="24" y="34"/>
                    </a:moveTo>
                    <a:lnTo>
                      <a:pt x="48" y="0"/>
                    </a:lnTo>
                    <a:lnTo>
                      <a:pt x="48" y="37"/>
                    </a:lnTo>
                    <a:lnTo>
                      <a:pt x="24" y="74"/>
                    </a:lnTo>
                    <a:lnTo>
                      <a:pt x="0" y="37"/>
                    </a:lnTo>
                    <a:lnTo>
                      <a:pt x="0" y="0"/>
                    </a:lnTo>
                    <a:lnTo>
                      <a:pt x="24" y="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" name="TextBox 54">
              <a:extLst>
                <a:ext uri="{FF2B5EF4-FFF2-40B4-BE49-F238E27FC236}">
                  <a16:creationId xmlns:a16="http://schemas.microsoft.com/office/drawing/2014/main" id="{595A1675-B7C5-4CD4-B63C-0C019A80E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900000">
              <a:off x="235651" y="839700"/>
              <a:ext cx="1312922" cy="43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2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数学建模</a:t>
              </a:r>
            </a:p>
          </p:txBody>
        </p:sp>
      </p:grpSp>
      <p:grpSp>
        <p:nvGrpSpPr>
          <p:cNvPr id="65" name="组合 57">
            <a:extLst>
              <a:ext uri="{FF2B5EF4-FFF2-40B4-BE49-F238E27FC236}">
                <a16:creationId xmlns:a16="http://schemas.microsoft.com/office/drawing/2014/main" id="{0DE3950B-E93F-48A9-99A7-BFB199929C21}"/>
              </a:ext>
            </a:extLst>
          </p:cNvPr>
          <p:cNvGrpSpPr>
            <a:grpSpLocks/>
          </p:cNvGrpSpPr>
          <p:nvPr/>
        </p:nvGrpSpPr>
        <p:grpSpPr bwMode="auto">
          <a:xfrm>
            <a:off x="8307388" y="2543175"/>
            <a:ext cx="2238149" cy="3990289"/>
            <a:chOff x="0" y="0"/>
            <a:chExt cx="2238149" cy="3990432"/>
          </a:xfrm>
        </p:grpSpPr>
        <p:sp>
          <p:nvSpPr>
            <p:cNvPr id="66" name="TextBox 58">
              <a:extLst>
                <a:ext uri="{FF2B5EF4-FFF2-40B4-BE49-F238E27FC236}">
                  <a16:creationId xmlns:a16="http://schemas.microsoft.com/office/drawing/2014/main" id="{68DBE65A-1A59-4066-82C0-95FBEA927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43724"/>
              <a:ext cx="2238149" cy="954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在现有的财务数据通过模型对样本多维度的综合考虑，效果已经初见端倪。还有两个改进方向：</a:t>
              </a:r>
            </a:p>
          </p:txBody>
        </p:sp>
        <p:sp>
          <p:nvSpPr>
            <p:cNvPr id="67" name="TextBox 59">
              <a:extLst>
                <a:ext uri="{FF2B5EF4-FFF2-40B4-BE49-F238E27FC236}">
                  <a16:creationId xmlns:a16="http://schemas.microsoft.com/office/drawing/2014/main" id="{B3ED907C-F1C8-4D67-9AD0-AA84D2335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415772" cy="46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模型总结</a:t>
              </a:r>
            </a:p>
          </p:txBody>
        </p:sp>
        <p:sp>
          <p:nvSpPr>
            <p:cNvPr id="68" name="TextBox 60">
              <a:extLst>
                <a:ext uri="{FF2B5EF4-FFF2-40B4-BE49-F238E27FC236}">
                  <a16:creationId xmlns:a16="http://schemas.microsoft.com/office/drawing/2014/main" id="{3732DD1D-D1FD-4135-B7A9-C1E48D075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54033"/>
              <a:ext cx="1723549" cy="46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改善之数据</a:t>
              </a:r>
            </a:p>
          </p:txBody>
        </p:sp>
        <p:sp>
          <p:nvSpPr>
            <p:cNvPr id="69" name="TextBox 61">
              <a:extLst>
                <a:ext uri="{FF2B5EF4-FFF2-40B4-BE49-F238E27FC236}">
                  <a16:creationId xmlns:a16="http://schemas.microsoft.com/office/drawing/2014/main" id="{156F808E-6769-49C4-B027-9C3C7AE40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705826"/>
              <a:ext cx="1723549" cy="46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改善之特征</a:t>
              </a:r>
            </a:p>
          </p:txBody>
        </p:sp>
        <p:sp>
          <p:nvSpPr>
            <p:cNvPr id="70" name="TextBox 62">
              <a:extLst>
                <a:ext uri="{FF2B5EF4-FFF2-40B4-BE49-F238E27FC236}">
                  <a16:creationId xmlns:a16="http://schemas.microsoft.com/office/drawing/2014/main" id="{D887C8A3-B6E3-4196-A26A-A69F061CC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04781"/>
              <a:ext cx="2238149" cy="954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数据的不完整将无可避免的导致机器学习模型效果的下降，尽可能的补充违约样本及其数据。</a:t>
              </a:r>
            </a:p>
          </p:txBody>
        </p:sp>
        <p:sp>
          <p:nvSpPr>
            <p:cNvPr id="71" name="TextBox 63">
              <a:extLst>
                <a:ext uri="{FF2B5EF4-FFF2-40B4-BE49-F238E27FC236}">
                  <a16:creationId xmlns:a16="http://schemas.microsoft.com/office/drawing/2014/main" id="{78016354-9FE6-45E7-AF9E-A37B19616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36291"/>
              <a:ext cx="2147553" cy="954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数据和特征工程共同决定了模型的上限。在业务场景沉淀后应挖掘更符合实际情况的特征。</a:t>
              </a:r>
              <a:endPara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64">
            <a:extLst>
              <a:ext uri="{FF2B5EF4-FFF2-40B4-BE49-F238E27FC236}">
                <a16:creationId xmlns:a16="http://schemas.microsoft.com/office/drawing/2014/main" id="{F82F0C9D-BBE6-449B-8D89-555ED1160675}"/>
              </a:ext>
            </a:extLst>
          </p:cNvPr>
          <p:cNvGrpSpPr>
            <a:grpSpLocks/>
          </p:cNvGrpSpPr>
          <p:nvPr/>
        </p:nvGrpSpPr>
        <p:grpSpPr bwMode="auto">
          <a:xfrm>
            <a:off x="939801" y="3560763"/>
            <a:ext cx="6527524" cy="2185987"/>
            <a:chOff x="0" y="0"/>
            <a:chExt cx="7179295" cy="2185987"/>
          </a:xfrm>
        </p:grpSpPr>
        <p:grpSp>
          <p:nvGrpSpPr>
            <p:cNvPr id="73" name="组合 65">
              <a:extLst>
                <a:ext uri="{FF2B5EF4-FFF2-40B4-BE49-F238E27FC236}">
                  <a16:creationId xmlns:a16="http://schemas.microsoft.com/office/drawing/2014/main" id="{5467551A-0D94-4948-BBB8-CD48B122D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1300"/>
              <a:ext cx="7179295" cy="1944687"/>
              <a:chOff x="0" y="0"/>
              <a:chExt cx="7179295" cy="1944687"/>
            </a:xfrm>
          </p:grpSpPr>
          <p:sp>
            <p:nvSpPr>
              <p:cNvPr id="75" name="Freeform 21">
                <a:extLst>
                  <a:ext uri="{FF2B5EF4-FFF2-40B4-BE49-F238E27FC236}">
                    <a16:creationId xmlns:a16="http://schemas.microsoft.com/office/drawing/2014/main" id="{D2685064-23B8-4D9D-AE10-A96F58AE8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07950"/>
                <a:ext cx="7179295" cy="1103312"/>
              </a:xfrm>
              <a:custGeom>
                <a:avLst/>
                <a:gdLst>
                  <a:gd name="T0" fmla="*/ 0 w 9213"/>
                  <a:gd name="T1" fmla="*/ 0 h 1537"/>
                  <a:gd name="T2" fmla="*/ 2147483647 w 9213"/>
                  <a:gd name="T3" fmla="*/ 0 h 1537"/>
                  <a:gd name="T4" fmla="*/ 2147483647 w 9213"/>
                  <a:gd name="T5" fmla="*/ 393679237 h 1537"/>
                  <a:gd name="T6" fmla="*/ 2147483647 w 9213"/>
                  <a:gd name="T7" fmla="*/ 791995686 h 1537"/>
                  <a:gd name="T8" fmla="*/ 0 w 9213"/>
                  <a:gd name="T9" fmla="*/ 791995686 h 15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13" h="1537">
                    <a:moveTo>
                      <a:pt x="0" y="0"/>
                    </a:moveTo>
                    <a:lnTo>
                      <a:pt x="8470" y="0"/>
                    </a:lnTo>
                    <a:lnTo>
                      <a:pt x="9213" y="764"/>
                    </a:lnTo>
                    <a:lnTo>
                      <a:pt x="8480" y="1537"/>
                    </a:lnTo>
                    <a:lnTo>
                      <a:pt x="0" y="1537"/>
                    </a:lnTo>
                  </a:path>
                </a:pathLst>
              </a:custGeom>
              <a:noFill/>
              <a:ln w="19050" cap="flat" cmpd="sng">
                <a:solidFill>
                  <a:srgbClr val="91919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23">
                <a:extLst>
                  <a:ext uri="{FF2B5EF4-FFF2-40B4-BE49-F238E27FC236}">
                    <a16:creationId xmlns:a16="http://schemas.microsoft.com/office/drawing/2014/main" id="{A63610CE-2761-4D07-BF4E-04E9207AD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1098" y="0"/>
                <a:ext cx="2270125" cy="1944687"/>
              </a:xfrm>
              <a:custGeom>
                <a:avLst/>
                <a:gdLst>
                  <a:gd name="T0" fmla="*/ 1073819397 w 3161"/>
                  <a:gd name="T1" fmla="*/ 1546845 h 2708"/>
                  <a:gd name="T2" fmla="*/ 737541421 w 3161"/>
                  <a:gd name="T3" fmla="*/ 0 h 2708"/>
                  <a:gd name="T4" fmla="*/ 445103933 w 3161"/>
                  <a:gd name="T5" fmla="*/ 319737997 h 2708"/>
                  <a:gd name="T6" fmla="*/ 497711800 w 3161"/>
                  <a:gd name="T7" fmla="*/ 424425783 h 2708"/>
                  <a:gd name="T8" fmla="*/ 628715464 w 3161"/>
                  <a:gd name="T9" fmla="*/ 324894864 h 2708"/>
                  <a:gd name="T10" fmla="*/ 770034874 w 3161"/>
                  <a:gd name="T11" fmla="*/ 152132979 h 2708"/>
                  <a:gd name="T12" fmla="*/ 885565636 w 3161"/>
                  <a:gd name="T13" fmla="*/ 152132979 h 2708"/>
                  <a:gd name="T14" fmla="*/ 435820192 w 3161"/>
                  <a:gd name="T15" fmla="*/ 704969863 h 2708"/>
                  <a:gd name="T16" fmla="*/ 96963280 w 3161"/>
                  <a:gd name="T17" fmla="*/ 710126731 h 2708"/>
                  <a:gd name="T18" fmla="*/ 42292838 w 3161"/>
                  <a:gd name="T19" fmla="*/ 844725929 h 2708"/>
                  <a:gd name="T20" fmla="*/ 187738117 w 3161"/>
                  <a:gd name="T21" fmla="*/ 882888616 h 2708"/>
                  <a:gd name="T22" fmla="*/ 539488276 w 3161"/>
                  <a:gd name="T23" fmla="*/ 889592329 h 2708"/>
                  <a:gd name="T24" fmla="*/ 757140909 w 3161"/>
                  <a:gd name="T25" fmla="*/ 640506505 h 2708"/>
                  <a:gd name="T26" fmla="*/ 979435054 w 3161"/>
                  <a:gd name="T27" fmla="*/ 835959039 h 2708"/>
                  <a:gd name="T28" fmla="*/ 893302446 w 3161"/>
                  <a:gd name="T29" fmla="*/ 1237694174 h 2708"/>
                  <a:gd name="T30" fmla="*/ 1009864496 w 3161"/>
                  <a:gd name="T31" fmla="*/ 1356306437 h 2708"/>
                  <a:gd name="T32" fmla="*/ 1089807942 w 3161"/>
                  <a:gd name="T33" fmla="*/ 1139194485 h 2708"/>
                  <a:gd name="T34" fmla="*/ 1168204458 w 3161"/>
                  <a:gd name="T35" fmla="*/ 775621319 h 2708"/>
                  <a:gd name="T36" fmla="*/ 1133647712 w 3161"/>
                  <a:gd name="T37" fmla="*/ 675574785 h 2708"/>
                  <a:gd name="T38" fmla="*/ 992844663 w 3161"/>
                  <a:gd name="T39" fmla="*/ 532724311 h 2708"/>
                  <a:gd name="T40" fmla="*/ 1162015297 w 3161"/>
                  <a:gd name="T41" fmla="*/ 319737997 h 2708"/>
                  <a:gd name="T42" fmla="*/ 1162015297 w 3161"/>
                  <a:gd name="T43" fmla="*/ 478059073 h 2708"/>
                  <a:gd name="T44" fmla="*/ 1277030415 w 3161"/>
                  <a:gd name="T45" fmla="*/ 535818719 h 2708"/>
                  <a:gd name="T46" fmla="*/ 1551932427 w 3161"/>
                  <a:gd name="T47" fmla="*/ 533239926 h 2708"/>
                  <a:gd name="T48" fmla="*/ 1611760741 w 3161"/>
                  <a:gd name="T49" fmla="*/ 425973346 h 2708"/>
                  <a:gd name="T50" fmla="*/ 1531301651 w 3161"/>
                  <a:gd name="T51" fmla="*/ 383169407 h 2708"/>
                  <a:gd name="T52" fmla="*/ 1309007507 w 3161"/>
                  <a:gd name="T53" fmla="*/ 380074999 h 2708"/>
                  <a:gd name="T54" fmla="*/ 1306428570 w 3161"/>
                  <a:gd name="T55" fmla="*/ 177918753 h 2708"/>
                  <a:gd name="T56" fmla="*/ 1073819397 w 3161"/>
                  <a:gd name="T57" fmla="*/ 1546845 h 27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161" h="2708">
                    <a:moveTo>
                      <a:pt x="2082" y="3"/>
                    </a:moveTo>
                    <a:lnTo>
                      <a:pt x="1430" y="0"/>
                    </a:lnTo>
                    <a:lnTo>
                      <a:pt x="863" y="620"/>
                    </a:lnTo>
                    <a:cubicBezTo>
                      <a:pt x="863" y="620"/>
                      <a:pt x="787" y="813"/>
                      <a:pt x="965" y="823"/>
                    </a:cubicBezTo>
                    <a:cubicBezTo>
                      <a:pt x="965" y="823"/>
                      <a:pt x="1031" y="869"/>
                      <a:pt x="1219" y="630"/>
                    </a:cubicBezTo>
                    <a:cubicBezTo>
                      <a:pt x="1407" y="391"/>
                      <a:pt x="1493" y="295"/>
                      <a:pt x="1493" y="295"/>
                    </a:cubicBezTo>
                    <a:lnTo>
                      <a:pt x="1717" y="295"/>
                    </a:lnTo>
                    <a:lnTo>
                      <a:pt x="845" y="1367"/>
                    </a:lnTo>
                    <a:lnTo>
                      <a:pt x="188" y="1377"/>
                    </a:lnTo>
                    <a:cubicBezTo>
                      <a:pt x="188" y="1377"/>
                      <a:pt x="0" y="1416"/>
                      <a:pt x="82" y="1638"/>
                    </a:cubicBezTo>
                    <a:cubicBezTo>
                      <a:pt x="82" y="1638"/>
                      <a:pt x="113" y="1713"/>
                      <a:pt x="364" y="1712"/>
                    </a:cubicBezTo>
                    <a:cubicBezTo>
                      <a:pt x="615" y="1710"/>
                      <a:pt x="1046" y="1725"/>
                      <a:pt x="1046" y="1725"/>
                    </a:cubicBezTo>
                    <a:lnTo>
                      <a:pt x="1468" y="1242"/>
                    </a:lnTo>
                    <a:lnTo>
                      <a:pt x="1899" y="1621"/>
                    </a:lnTo>
                    <a:lnTo>
                      <a:pt x="1732" y="2400"/>
                    </a:lnTo>
                    <a:cubicBezTo>
                      <a:pt x="1732" y="2400"/>
                      <a:pt x="1656" y="2625"/>
                      <a:pt x="1958" y="2630"/>
                    </a:cubicBezTo>
                    <a:cubicBezTo>
                      <a:pt x="1958" y="2630"/>
                      <a:pt x="2071" y="2708"/>
                      <a:pt x="2113" y="2209"/>
                    </a:cubicBezTo>
                    <a:lnTo>
                      <a:pt x="2265" y="1504"/>
                    </a:lnTo>
                    <a:cubicBezTo>
                      <a:pt x="2265" y="1504"/>
                      <a:pt x="2296" y="1395"/>
                      <a:pt x="2198" y="1310"/>
                    </a:cubicBezTo>
                    <a:cubicBezTo>
                      <a:pt x="2100" y="1224"/>
                      <a:pt x="1925" y="1033"/>
                      <a:pt x="1925" y="1033"/>
                    </a:cubicBezTo>
                    <a:lnTo>
                      <a:pt x="2253" y="620"/>
                    </a:lnTo>
                    <a:lnTo>
                      <a:pt x="2253" y="927"/>
                    </a:lnTo>
                    <a:cubicBezTo>
                      <a:pt x="2253" y="927"/>
                      <a:pt x="2258" y="1039"/>
                      <a:pt x="2476" y="1039"/>
                    </a:cubicBezTo>
                    <a:cubicBezTo>
                      <a:pt x="2695" y="1039"/>
                      <a:pt x="3009" y="1034"/>
                      <a:pt x="3009" y="1034"/>
                    </a:cubicBezTo>
                    <a:cubicBezTo>
                      <a:pt x="3009" y="1034"/>
                      <a:pt x="3161" y="975"/>
                      <a:pt x="3125" y="826"/>
                    </a:cubicBezTo>
                    <a:cubicBezTo>
                      <a:pt x="3125" y="826"/>
                      <a:pt x="3107" y="746"/>
                      <a:pt x="2969" y="743"/>
                    </a:cubicBezTo>
                    <a:cubicBezTo>
                      <a:pt x="2830" y="740"/>
                      <a:pt x="2538" y="737"/>
                      <a:pt x="2538" y="737"/>
                    </a:cubicBezTo>
                    <a:lnTo>
                      <a:pt x="2533" y="345"/>
                    </a:lnTo>
                    <a:lnTo>
                      <a:pt x="2082" y="3"/>
                    </a:lnTo>
                    <a:close/>
                  </a:path>
                </a:pathLst>
              </a:custGeom>
              <a:solidFill>
                <a:schemeClr val="tx2"/>
              </a:solidFill>
              <a:ln w="4" cap="flat" cmpd="sng">
                <a:solidFill>
                  <a:srgbClr val="57646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" name="Oval 22">
              <a:extLst>
                <a:ext uri="{FF2B5EF4-FFF2-40B4-BE49-F238E27FC236}">
                  <a16:creationId xmlns:a16="http://schemas.microsoft.com/office/drawing/2014/main" id="{FCD02D3A-09D3-4F27-9025-3459F8F3F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5420" y="0"/>
              <a:ext cx="385763" cy="385762"/>
            </a:xfrm>
            <a:prstGeom prst="ellipse">
              <a:avLst/>
            </a:prstGeom>
            <a:solidFill>
              <a:schemeClr val="tx2"/>
            </a:solidFill>
            <a:ln w="4">
              <a:solidFill>
                <a:srgbClr val="57646B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77" name="Rectangle 18">
            <a:extLst>
              <a:ext uri="{FF2B5EF4-FFF2-40B4-BE49-F238E27FC236}">
                <a16:creationId xmlns:a16="http://schemas.microsoft.com/office/drawing/2014/main" id="{419BD498-E32B-407D-BD08-3A4459C92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0" y="6536474"/>
            <a:ext cx="2103438" cy="50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051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39 -4.44444E-6 L -1.66667E-6 -4.44444E-6 " pathEditMode="relative" rAng="0" ptsTypes="AA">
                                      <p:cBhvr>
                                        <p:cTn id="3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39 -4.44444E-6 L -2.70833E-6 -4.44444E-6 " pathEditMode="relative" rAng="0" ptsTypes="AA">
                                      <p:cBhvr>
                                        <p:cTn id="44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39 -4.44444E-6 L -4.79167E-6 -4.44444E-6 " pathEditMode="relative" rAng="0" ptsTypes="AA">
                                      <p:cBhvr>
                                        <p:cTn id="55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6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900"/>
                            </p:stCondLst>
                            <p:childTnLst>
                              <p:par>
                                <p:cTn id="6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 animBg="1" autoUpdateAnimBg="0"/>
      <p:bldP spid="42" grpId="0" animBg="1" autoUpdateAnimBg="0"/>
      <p:bldP spid="44" grpId="0" animBg="1" autoUpdateAnimBg="0"/>
      <p:bldP spid="7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4602924-873F-40EE-AF21-DF50F228B4C1}"/>
              </a:ext>
            </a:extLst>
          </p:cNvPr>
          <p:cNvSpPr/>
          <p:nvPr/>
        </p:nvSpPr>
        <p:spPr>
          <a:xfrm>
            <a:off x="1651385" y="153018"/>
            <a:ext cx="1887686" cy="615547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r>
              <a:rPr lang="zh-CN" altLang="en-US" sz="3200" dirty="0">
                <a:solidFill>
                  <a:srgbClr val="0563B8"/>
                </a:solidFill>
                <a:latin typeface="Lucida Calligraphy" pitchFamily="66" charset="0"/>
                <a:cs typeface="Arial" panose="020B0604020202020204" pitchFamily="34" charset="0"/>
              </a:rPr>
              <a:t>案例分享</a:t>
            </a:r>
            <a:endParaRPr lang="en-US" altLang="zh-CN" sz="3200" dirty="0">
              <a:solidFill>
                <a:srgbClr val="0563B8"/>
              </a:solidFill>
              <a:latin typeface="Lucida Calligraphy" pitchFamily="66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2D91BC-BD95-4326-9AD4-4376DD57A0A6}"/>
              </a:ext>
            </a:extLst>
          </p:cNvPr>
          <p:cNvSpPr/>
          <p:nvPr/>
        </p:nvSpPr>
        <p:spPr>
          <a:xfrm>
            <a:off x="911424" y="1022547"/>
            <a:ext cx="3877143" cy="451336"/>
          </a:xfrm>
          <a:prstGeom prst="rect">
            <a:avLst/>
          </a:prstGeom>
        </p:spPr>
        <p:txBody>
          <a:bodyPr wrap="square" lIns="121915" tIns="60957" rIns="121915" bIns="60957">
            <a:spAutoFit/>
          </a:bodyPr>
          <a:lstStyle/>
          <a:p>
            <a:r>
              <a:rPr lang="zh-CN" altLang="en-US" sz="2133" dirty="0">
                <a:solidFill>
                  <a:srgbClr val="6699F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sz="1867" dirty="0">
                <a:latin typeface="Century Gothic" panose="020B0502020202020204" pitchFamily="34" charset="0"/>
                <a:cs typeface="Arial" panose="020B0604020202020204" pitchFamily="34" charset="0"/>
              </a:rPr>
              <a:t>案例：预测发债企业是否违约</a:t>
            </a:r>
            <a:endParaRPr lang="zh-CN" altLang="zh-CN" sz="1867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等腰三角形 2">
            <a:extLst>
              <a:ext uri="{FF2B5EF4-FFF2-40B4-BE49-F238E27FC236}">
                <a16:creationId xmlns:a16="http://schemas.microsoft.com/office/drawing/2014/main" id="{EFFA1B34-B7B3-4A6D-A49C-B12923B02FEE}"/>
              </a:ext>
            </a:extLst>
          </p:cNvPr>
          <p:cNvSpPr>
            <a:spLocks/>
          </p:cNvSpPr>
          <p:nvPr/>
        </p:nvSpPr>
        <p:spPr bwMode="auto">
          <a:xfrm rot="6534205">
            <a:off x="5778710" y="2044156"/>
            <a:ext cx="1789112" cy="2070100"/>
          </a:xfrm>
          <a:custGeom>
            <a:avLst/>
            <a:gdLst>
              <a:gd name="T0" fmla="*/ 3349793 w 1152128"/>
              <a:gd name="T1" fmla="*/ 0 h 1333073"/>
              <a:gd name="T2" fmla="*/ 3997956 w 1152128"/>
              <a:gd name="T3" fmla="*/ 1117537 h 1333073"/>
              <a:gd name="T4" fmla="*/ 6699584 w 1152128"/>
              <a:gd name="T5" fmla="*/ 4402006 h 1333073"/>
              <a:gd name="T6" fmla="*/ 3349793 w 1152128"/>
              <a:gd name="T7" fmla="*/ 7751816 h 1333073"/>
              <a:gd name="T8" fmla="*/ 0 w 1152128"/>
              <a:gd name="T9" fmla="*/ 4402006 h 1333073"/>
              <a:gd name="T10" fmla="*/ 2701629 w 1152128"/>
              <a:gd name="T11" fmla="*/ 1117537 h 1333073"/>
              <a:gd name="T12" fmla="*/ 3349793 w 1152128"/>
              <a:gd name="T13" fmla="*/ 0 h 13330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lnTo>
                  <a:pt x="576064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A377D175-E0F6-4D7F-A202-2B3E1FF75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974" y="2751973"/>
            <a:ext cx="108426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建模流程</a:t>
            </a:r>
          </a:p>
        </p:txBody>
      </p:sp>
      <p:sp>
        <p:nvSpPr>
          <p:cNvPr id="24" name="等腰三角形 2">
            <a:extLst>
              <a:ext uri="{FF2B5EF4-FFF2-40B4-BE49-F238E27FC236}">
                <a16:creationId xmlns:a16="http://schemas.microsoft.com/office/drawing/2014/main" id="{E310298B-22AB-4E75-BC5B-BF0862D10D11}"/>
              </a:ext>
            </a:extLst>
          </p:cNvPr>
          <p:cNvSpPr>
            <a:spLocks/>
          </p:cNvSpPr>
          <p:nvPr/>
        </p:nvSpPr>
        <p:spPr bwMode="auto">
          <a:xfrm rot="14686987">
            <a:off x="4633328" y="3300662"/>
            <a:ext cx="1789113" cy="2070100"/>
          </a:xfrm>
          <a:custGeom>
            <a:avLst/>
            <a:gdLst>
              <a:gd name="T0" fmla="*/ 3349802 w 1152128"/>
              <a:gd name="T1" fmla="*/ 0 h 1333073"/>
              <a:gd name="T2" fmla="*/ 3997967 w 1152128"/>
              <a:gd name="T3" fmla="*/ 1117537 h 1333073"/>
              <a:gd name="T4" fmla="*/ 6699600 w 1152128"/>
              <a:gd name="T5" fmla="*/ 4402006 h 1333073"/>
              <a:gd name="T6" fmla="*/ 3349802 w 1152128"/>
              <a:gd name="T7" fmla="*/ 7751816 h 1333073"/>
              <a:gd name="T8" fmla="*/ 0 w 1152128"/>
              <a:gd name="T9" fmla="*/ 4402006 h 1333073"/>
              <a:gd name="T10" fmla="*/ 2701632 w 1152128"/>
              <a:gd name="T11" fmla="*/ 1117537 h 1333073"/>
              <a:gd name="T12" fmla="*/ 3349802 w 1152128"/>
              <a:gd name="T13" fmla="*/ 0 h 13330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lnTo>
                  <a:pt x="57606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5ECB21A-4C3B-43CE-A45D-FF455B214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196" y="4018212"/>
            <a:ext cx="1084262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26" name="等腰三角形 2">
            <a:extLst>
              <a:ext uri="{FF2B5EF4-FFF2-40B4-BE49-F238E27FC236}">
                <a16:creationId xmlns:a16="http://schemas.microsoft.com/office/drawing/2014/main" id="{36044CC3-06D9-4D82-A40D-C7AA15406A86}"/>
              </a:ext>
            </a:extLst>
          </p:cNvPr>
          <p:cNvSpPr>
            <a:spLocks/>
          </p:cNvSpPr>
          <p:nvPr/>
        </p:nvSpPr>
        <p:spPr bwMode="auto">
          <a:xfrm rot="16458122">
            <a:off x="4108660" y="1615531"/>
            <a:ext cx="1789112" cy="2070100"/>
          </a:xfrm>
          <a:custGeom>
            <a:avLst/>
            <a:gdLst>
              <a:gd name="T0" fmla="*/ 3349793 w 1152128"/>
              <a:gd name="T1" fmla="*/ 0 h 1333073"/>
              <a:gd name="T2" fmla="*/ 3997956 w 1152128"/>
              <a:gd name="T3" fmla="*/ 1117537 h 1333073"/>
              <a:gd name="T4" fmla="*/ 6699584 w 1152128"/>
              <a:gd name="T5" fmla="*/ 4402006 h 1333073"/>
              <a:gd name="T6" fmla="*/ 3349793 w 1152128"/>
              <a:gd name="T7" fmla="*/ 7751816 h 1333073"/>
              <a:gd name="T8" fmla="*/ 0 w 1152128"/>
              <a:gd name="T9" fmla="*/ 4402006 h 1333073"/>
              <a:gd name="T10" fmla="*/ 2701629 w 1152128"/>
              <a:gd name="T11" fmla="*/ 1117537 h 1333073"/>
              <a:gd name="T12" fmla="*/ 3349793 w 1152128"/>
              <a:gd name="T13" fmla="*/ 0 h 13330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lnTo>
                  <a:pt x="57606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rgbClr val="F8F8F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945E22A7-D315-4E02-A70A-A69C14BC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516" y="2366293"/>
            <a:ext cx="108426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样本概述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6958648C-5034-48CB-8FC7-2A7B321D1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53" y="1951034"/>
            <a:ext cx="14968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  <a:r>
              <a:rPr kumimoji="0" lang="zh-CN" altLang="en-US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样本概述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7643A68A-A239-416D-9294-877F9B1CF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52" y="2259009"/>
            <a:ext cx="332009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违约样本截止</a:t>
            </a:r>
            <a:r>
              <a:rPr kumimoji="0" lang="en-US" altLang="zh-CN" sz="16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2018.02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，总计</a:t>
            </a:r>
            <a:r>
              <a:rPr kumimoji="0" lang="en-US" altLang="zh-CN" sz="16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162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起违约记录，</a:t>
            </a:r>
            <a:r>
              <a:rPr kumimoji="0" lang="en-US" altLang="zh-CN" sz="16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家违约数据，其中在</a:t>
            </a:r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0" lang="en-US" altLang="zh-CN" sz="16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all_company</a:t>
            </a:r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总表中记录公司信息的有</a:t>
            </a:r>
            <a:r>
              <a:rPr kumimoji="0" lang="en-US" altLang="zh-CN" sz="16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家，在第一次违约前一年披露年报的违约公司</a:t>
            </a:r>
            <a:r>
              <a:rPr kumimoji="0" lang="en-US" altLang="zh-CN" sz="16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家。可以统计样本在</a:t>
            </a:r>
            <a:r>
              <a:rPr kumimoji="0" lang="zh-CN" altLang="en-US" sz="16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省市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等维度的分布，也可以线形图展示财务指标在</a:t>
            </a:r>
            <a:r>
              <a:rPr kumimoji="0" lang="zh-CN" altLang="en-US" sz="16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年份维度上的变化及趋势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A3489DDF-3201-468F-81DE-46E235F76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36" y="4512765"/>
            <a:ext cx="1247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  <a:r>
              <a:rPr kumimoji="0" lang="zh-CN" altLang="en-US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84A319B4-3799-43D3-A908-AF9D9B15E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136" y="4822327"/>
            <a:ext cx="44291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树形模型是逐个特征进行处理，即对每一个特征做一次划分；而线性模型是所有特征给予权重相加得到一个新的值，如</a:t>
            </a:r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是将所有特征变换为概率后，通过阈值的划分类别。另外</a:t>
            </a:r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只能找到线性分割（输入特征</a:t>
            </a:r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之间是线性的，除非对</a:t>
            </a:r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进行多维映射），而决策树可以找到非线性分割。</a:t>
            </a: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88F46C4C-7129-4629-A4EB-7C964B04C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127" y="1038563"/>
            <a:ext cx="1247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  <a:r>
              <a:rPr kumimoji="0" lang="zh-CN" altLang="en-US" sz="1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建模流程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1DDAD307-EC19-4752-AD76-8B5043914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127" y="1339361"/>
            <a:ext cx="276701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通过</a:t>
            </a:r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）观察数据构成，</a:t>
            </a:r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）数据预处理，</a:t>
            </a:r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）特征工程，</a:t>
            </a:r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）建立数学模型的整套建模流程，旨在调用第一次违约前一年的及其余年份数据构建二分类模型，并在年份维度上寻找财报数据背后潜藏的规律。</a:t>
            </a:r>
            <a:endParaRPr kumimoji="0" lang="en-US" altLang="zh-CN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数据预处理包括：数据筛选；数据标准化；数据补全；独热编码等。</a:t>
            </a:r>
            <a:endParaRPr kumimoji="0" lang="en-US" altLang="zh-CN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特征工程中，分别从横向对比正常企业和纵向对比往年业绩的角度出发，根据初步模型筛选出重要特征。随后在重要特征的基础上进行特征构造，</a:t>
            </a:r>
            <a:r>
              <a:rPr kumimoji="0" lang="zh-CN" altLang="en-US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凭借对业务场景的理解组合特征，在年份维度上构建特征的不同变化率指标。</a:t>
            </a:r>
            <a:endParaRPr kumimoji="0" lang="en-US" altLang="zh-CN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9955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9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4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3" grpId="0" autoUpdateAnimBg="0"/>
      <p:bldP spid="25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94838D1-F036-4AA4-9ABE-80D170D5BD1C}"/>
              </a:ext>
            </a:extLst>
          </p:cNvPr>
          <p:cNvGrpSpPr/>
          <p:nvPr/>
        </p:nvGrpSpPr>
        <p:grpSpPr>
          <a:xfrm>
            <a:off x="3353663" y="1145471"/>
            <a:ext cx="4658224" cy="1689304"/>
            <a:chOff x="3347864" y="1152445"/>
            <a:chExt cx="4752528" cy="10801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88FF5FE-6C74-4342-88C8-DA52EAA62521}"/>
                </a:ext>
              </a:extLst>
            </p:cNvPr>
            <p:cNvSpPr/>
            <p:nvPr/>
          </p:nvSpPr>
          <p:spPr>
            <a:xfrm>
              <a:off x="3347864" y="1152445"/>
              <a:ext cx="4752528" cy="2671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决策树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B00AC8-ADEE-4365-8507-7916F3D6FE15}"/>
                </a:ext>
              </a:extLst>
            </p:cNvPr>
            <p:cNvSpPr/>
            <p:nvPr/>
          </p:nvSpPr>
          <p:spPr>
            <a:xfrm>
              <a:off x="3347864" y="1419622"/>
              <a:ext cx="4752528" cy="81294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83160">
                <a:lnSpc>
                  <a:spcPct val="130000"/>
                </a:lnSpc>
                <a:spcBef>
                  <a:spcPts val="574"/>
                </a:spcBef>
              </a:pPr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       </a:t>
              </a:r>
              <a:endParaRPr lang="en-US" altLang="zh-CN" sz="12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  <a:p>
              <a:pPr defTabSz="583160">
                <a:lnSpc>
                  <a:spcPct val="130000"/>
                </a:lnSpc>
                <a:spcBef>
                  <a:spcPts val="574"/>
                </a:spcBef>
              </a:pPr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       </a:t>
              </a:r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决策树是使用分支方法显示决策的每一个可能的结果的图示。比如说，你决定要判断是否提供贷款，你的第一个决策是可能是申请者的职业，然后是年龄，然后是收入。我们可以在一个决策树中表示所有可能的结果。</a:t>
              </a:r>
            </a:p>
            <a:p>
              <a:pPr defTabSz="583160">
                <a:lnSpc>
                  <a:spcPct val="130000"/>
                </a:lnSpc>
                <a:spcBef>
                  <a:spcPts val="574"/>
                </a:spcBef>
              </a:pPr>
              <a:endParaRPr lang="zh-CN" altLang="en-US" sz="12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D02CDF-9DDE-4FF4-A0CE-7CC5F0933F08}"/>
              </a:ext>
            </a:extLst>
          </p:cNvPr>
          <p:cNvGrpSpPr/>
          <p:nvPr/>
        </p:nvGrpSpPr>
        <p:grpSpPr>
          <a:xfrm>
            <a:off x="3353663" y="2831873"/>
            <a:ext cx="4658224" cy="1689307"/>
            <a:chOff x="3347864" y="1152444"/>
            <a:chExt cx="4752528" cy="10801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2D9C02D-9D02-4728-8F18-5EA5EAD387E2}"/>
                </a:ext>
              </a:extLst>
            </p:cNvPr>
            <p:cNvSpPr/>
            <p:nvPr/>
          </p:nvSpPr>
          <p:spPr>
            <a:xfrm>
              <a:off x="3347864" y="1152444"/>
              <a:ext cx="4752528" cy="2671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信息增益</a:t>
              </a:r>
              <a:endParaRPr lang="en-US" altLang="zh-CN" sz="16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88C80C-431A-4B3D-8CC5-0174EE1D99F7}"/>
                </a:ext>
              </a:extLst>
            </p:cNvPr>
            <p:cNvSpPr/>
            <p:nvPr/>
          </p:nvSpPr>
          <p:spPr>
            <a:xfrm>
              <a:off x="3347864" y="1419622"/>
              <a:ext cx="4752528" cy="81294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583160">
                <a:lnSpc>
                  <a:spcPct val="130000"/>
                </a:lnSpc>
                <a:spcBef>
                  <a:spcPts val="574"/>
                </a:spcBef>
              </a:pPr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       为了训练决策树，我们需要使用训练数据集并找出哪个特征对目标最有用。例如，在判断是否提供贷款用例中，我们可能发现对分类影响最大的特征是职业，并得到</a:t>
              </a:r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N</a:t>
              </a:r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个子集。接着，我们再找出可以对这</a:t>
              </a:r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N</a:t>
              </a:r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个子集进行分支的最好特征。</a:t>
              </a:r>
              <a:r>
                <a:rPr lang="zh-CN" altLang="en-US" sz="1200" b="1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判断特征对分支的影响有多大的依据就是计算分支前后的信息增益</a:t>
              </a:r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。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3FF284F-1F0E-4304-9C1B-99CA857B7A72}"/>
              </a:ext>
            </a:extLst>
          </p:cNvPr>
          <p:cNvGrpSpPr/>
          <p:nvPr/>
        </p:nvGrpSpPr>
        <p:grpSpPr>
          <a:xfrm>
            <a:off x="3353663" y="4537316"/>
            <a:ext cx="4658224" cy="1689307"/>
            <a:chOff x="3347864" y="1152444"/>
            <a:chExt cx="4752528" cy="108012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362BCE-434B-4D8C-9EBA-4DA569852A08}"/>
                </a:ext>
              </a:extLst>
            </p:cNvPr>
            <p:cNvSpPr/>
            <p:nvPr/>
          </p:nvSpPr>
          <p:spPr>
            <a:xfrm>
              <a:off x="3347864" y="1152444"/>
              <a:ext cx="4752528" cy="2671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rgbClr val="F8F8F8"/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随机森林</a:t>
              </a:r>
              <a:endParaRPr lang="en-US" altLang="zh-CN" sz="16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cs typeface="Segoe UI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4E353A2-D58D-4D7C-B95A-B00A6A3338C3}"/>
                </a:ext>
              </a:extLst>
            </p:cNvPr>
            <p:cNvSpPr/>
            <p:nvPr/>
          </p:nvSpPr>
          <p:spPr>
            <a:xfrm>
              <a:off x="3347864" y="1419622"/>
              <a:ext cx="4752528" cy="81294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       随机森林是许多决策树的平均，其中每个决策树都用随机的数据样本和特征进行训练。随机森林中的每个树都比一个完整的决策树弱，但是将所有树放在一起，由于多样性的优势，我们可以获得更好的整体性能</a:t>
              </a:r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(</a:t>
              </a:r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数学原理为基于</a:t>
              </a:r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bagging </a:t>
              </a:r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框架的模型可以减少模型的方差</a:t>
              </a:r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)</a:t>
              </a:r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Segoe UI" pitchFamily="34" charset="0"/>
                </a:rPr>
                <a:t>。</a:t>
              </a:r>
            </a:p>
          </p:txBody>
        </p:sp>
      </p:grpSp>
      <p:sp>
        <p:nvSpPr>
          <p:cNvPr id="11" name="圆角矩形 46">
            <a:extLst>
              <a:ext uri="{FF2B5EF4-FFF2-40B4-BE49-F238E27FC236}">
                <a16:creationId xmlns:a16="http://schemas.microsoft.com/office/drawing/2014/main" id="{2CFFBB39-9583-4034-BFD7-E5C717A5C789}"/>
              </a:ext>
            </a:extLst>
          </p:cNvPr>
          <p:cNvSpPr/>
          <p:nvPr/>
        </p:nvSpPr>
        <p:spPr>
          <a:xfrm>
            <a:off x="473363" y="1145965"/>
            <a:ext cx="2883673" cy="1696715"/>
          </a:xfrm>
          <a:prstGeom prst="roundRect">
            <a:avLst/>
          </a:prstGeom>
          <a:blipFill>
            <a:blip r:embed="rId2"/>
            <a:stretch>
              <a:fillRect l="-27581" t="-1" r="-20914" b="-4701"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70" tIns="38885" rIns="77770" bIns="38885"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圆角矩形 47">
            <a:extLst>
              <a:ext uri="{FF2B5EF4-FFF2-40B4-BE49-F238E27FC236}">
                <a16:creationId xmlns:a16="http://schemas.microsoft.com/office/drawing/2014/main" id="{463AA1FE-8F19-41F9-9E71-EF3FEC89747C}"/>
              </a:ext>
            </a:extLst>
          </p:cNvPr>
          <p:cNvSpPr/>
          <p:nvPr/>
        </p:nvSpPr>
        <p:spPr>
          <a:xfrm>
            <a:off x="473363" y="2832371"/>
            <a:ext cx="2883673" cy="1696715"/>
          </a:xfrm>
          <a:prstGeom prst="roundRect">
            <a:avLst/>
          </a:prstGeom>
          <a:blipFill>
            <a:blip r:embed="rId3"/>
            <a:stretch>
              <a:fillRect l="-27581" t="-1" r="-20914" b="-4701"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70" tIns="38885" rIns="77770" bIns="38885"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圆角矩形 48">
            <a:extLst>
              <a:ext uri="{FF2B5EF4-FFF2-40B4-BE49-F238E27FC236}">
                <a16:creationId xmlns:a16="http://schemas.microsoft.com/office/drawing/2014/main" id="{C7410140-2451-464D-B9B4-E0C944BE37EF}"/>
              </a:ext>
            </a:extLst>
          </p:cNvPr>
          <p:cNvSpPr/>
          <p:nvPr/>
        </p:nvSpPr>
        <p:spPr>
          <a:xfrm>
            <a:off x="473364" y="4537812"/>
            <a:ext cx="2883673" cy="1696715"/>
          </a:xfrm>
          <a:prstGeom prst="roundRect">
            <a:avLst/>
          </a:prstGeom>
          <a:blipFill>
            <a:blip r:embed="rId4"/>
            <a:stretch>
              <a:fillRect l="-27581" t="-1" r="-20914" b="-4701"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770" tIns="38885" rIns="77770" bIns="38885" rtlCol="0" anchor="ctr"/>
          <a:lstStyle/>
          <a:p>
            <a:pPr algn="ctr"/>
            <a:endParaRPr lang="zh-CN" altLang="en-US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5EC8C8-61DC-44DA-904C-E2C2AF9FE88A}"/>
              </a:ext>
            </a:extLst>
          </p:cNvPr>
          <p:cNvSpPr/>
          <p:nvPr/>
        </p:nvSpPr>
        <p:spPr>
          <a:xfrm>
            <a:off x="1651385" y="153018"/>
            <a:ext cx="1887686" cy="615547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r>
              <a:rPr lang="zh-CN" altLang="en-US" sz="3200" dirty="0">
                <a:solidFill>
                  <a:srgbClr val="0563B8"/>
                </a:solidFill>
                <a:latin typeface="Lucida Calligraphy" pitchFamily="66" charset="0"/>
                <a:cs typeface="Arial" panose="020B0604020202020204" pitchFamily="34" charset="0"/>
              </a:rPr>
              <a:t>模型简介</a:t>
            </a:r>
            <a:endParaRPr lang="en-US" altLang="zh-CN" sz="3200" dirty="0">
              <a:solidFill>
                <a:srgbClr val="0563B8"/>
              </a:solidFill>
              <a:latin typeface="Lucida Calligraphy" pitchFamily="66" charset="0"/>
              <a:cs typeface="Arial" panose="020B0604020202020204" pitchFamily="34" charset="0"/>
            </a:endParaRPr>
          </a:p>
        </p:txBody>
      </p:sp>
      <p:sp>
        <p:nvSpPr>
          <p:cNvPr id="19" name="矩形 8">
            <a:extLst>
              <a:ext uri="{FF2B5EF4-FFF2-40B4-BE49-F238E27FC236}">
                <a16:creationId xmlns:a16="http://schemas.microsoft.com/office/drawing/2014/main" id="{F47534F5-33B8-49D4-908F-AFC569D7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522" y="3176242"/>
            <a:ext cx="1731354" cy="1271441"/>
          </a:xfrm>
          <a:prstGeom prst="rect">
            <a:avLst/>
          </a:prstGeom>
          <a:solidFill>
            <a:srgbClr val="00B0F0"/>
          </a:solidFill>
          <a:ln w="25400">
            <a:noFill/>
            <a:bevel/>
            <a:headEnd/>
            <a:tailEnd/>
          </a:ln>
          <a:effectLst/>
          <a:extLst/>
        </p:spPr>
        <p:txBody>
          <a:bodyPr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7">
            <a:extLst>
              <a:ext uri="{FF2B5EF4-FFF2-40B4-BE49-F238E27FC236}">
                <a16:creationId xmlns:a16="http://schemas.microsoft.com/office/drawing/2014/main" id="{83538B75-75E0-4F66-B6F8-144EE95F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2876" y="3161265"/>
            <a:ext cx="1731354" cy="1271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FF6600"/>
            </a:solidFill>
            <a:bevel/>
            <a:headEnd/>
            <a:tailEnd/>
          </a:ln>
          <a:effectLst/>
          <a:extLst/>
        </p:spPr>
        <p:txBody>
          <a:bodyPr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6A63C4A1-D5C6-46F7-91A0-FDFBC2749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5638" y="3568146"/>
            <a:ext cx="1302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  <a:sym typeface="造字工房尚雅体演示版常规体" pitchFamily="2" charset="-122"/>
              </a:rPr>
              <a:t>树模型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D449CCBD-E9D7-44DD-904D-83E53890B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899" y="3527620"/>
            <a:ext cx="6569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  <a:sym typeface="微软雅黑" pitchFamily="34" charset="-122"/>
              </a:rPr>
              <a:t>基本概念</a:t>
            </a:r>
          </a:p>
        </p:txBody>
      </p:sp>
      <p:sp>
        <p:nvSpPr>
          <p:cNvPr id="26" name="矩形 10">
            <a:extLst>
              <a:ext uri="{FF2B5EF4-FFF2-40B4-BE49-F238E27FC236}">
                <a16:creationId xmlns:a16="http://schemas.microsoft.com/office/drawing/2014/main" id="{ECD97EA9-78F7-4CBF-876D-692D940E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523" y="4443022"/>
            <a:ext cx="1731354" cy="13786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rgbClr val="FFC000"/>
            </a:solidFill>
            <a:bevel/>
            <a:headEnd/>
            <a:tailEnd/>
          </a:ln>
          <a:effectLst/>
          <a:extLst/>
        </p:spPr>
        <p:txBody>
          <a:bodyPr/>
          <a:lstStyle>
            <a:lvl1pPr indent="4572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1B96291-0034-490E-A8B0-0BA6D94CA1F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5891" y="3202050"/>
            <a:ext cx="1618124" cy="1240972"/>
          </a:xfrm>
          <a:prstGeom prst="rect">
            <a:avLst/>
          </a:prstGeom>
        </p:spPr>
      </p:pic>
      <p:pic>
        <p:nvPicPr>
          <p:cNvPr id="31" name="Picture 6" descr="https://timgsa.baidu.com/timg?image&amp;quality=80&amp;size=b9999_10000&amp;sec=1531377319773&amp;di=77658ef328e10f74bc3268c137f1b7e9&amp;imgtype=0&amp;src=http%3A%2F%2Fwww.36dsj.com%2Fwp-content%2Fuploads%2F2015%2F10%2F114-600x402.jpg">
            <a:extLst>
              <a:ext uri="{FF2B5EF4-FFF2-40B4-BE49-F238E27FC236}">
                <a16:creationId xmlns:a16="http://schemas.microsoft.com/office/drawing/2014/main" id="{729F4A52-8DDA-487E-81D6-8825B70BD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19" y="4537316"/>
            <a:ext cx="1615557" cy="12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99637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9" grpId="0" bldLvl="0" autoUpdateAnimBg="0"/>
      <p:bldP spid="19" grpId="1" bldLvl="0" autoUpdateAnimBg="0"/>
      <p:bldP spid="19" grpId="2" bldLvl="0" autoUpdateAnimBg="0"/>
      <p:bldP spid="19" grpId="3" bldLvl="0" autoUpdateAnimBg="0"/>
      <p:bldP spid="19" grpId="4" bldLvl="0" autoUpdateAnimBg="0"/>
      <p:bldP spid="19" grpId="5" bldLvl="0" autoUpdateAnimBg="0"/>
      <p:bldP spid="19" grpId="6" bldLvl="0" autoUpdateAnimBg="0"/>
      <p:bldP spid="19" grpId="7" bldLvl="0" autoUpdateAnimBg="0"/>
      <p:bldP spid="19" grpId="8" bldLvl="0" autoUpdateAnimBg="0"/>
      <p:bldP spid="19" grpId="9" bldLvl="0" autoUpdateAnimBg="0"/>
      <p:bldP spid="19" grpId="10" bldLvl="0" autoUpdateAnimBg="0"/>
      <p:bldP spid="19" grpId="11" bldLvl="0" autoUpdateAnimBg="0"/>
      <p:bldP spid="19" grpId="12" bldLvl="0" autoUpdateAnimBg="0"/>
      <p:bldP spid="19" grpId="13" animBg="1"/>
      <p:bldP spid="21" grpId="0" bldLvl="0" autoUpdateAnimBg="0"/>
      <p:bldP spid="21" grpId="1" bldLvl="0" autoUpdateAnimBg="0"/>
      <p:bldP spid="21" grpId="2" bldLvl="0" autoUpdateAnimBg="0"/>
      <p:bldP spid="21" grpId="3" bldLvl="0" autoUpdateAnimBg="0"/>
      <p:bldP spid="21" grpId="4" bldLvl="0" autoUpdateAnimBg="0"/>
      <p:bldP spid="21" grpId="5" bldLvl="0" autoUpdateAnimBg="0"/>
      <p:bldP spid="21" grpId="6" bldLvl="0" autoUpdateAnimBg="0"/>
      <p:bldP spid="21" grpId="7" bldLvl="0" autoUpdateAnimBg="0"/>
      <p:bldP spid="21" grpId="8" bldLvl="0" autoUpdateAnimBg="0"/>
      <p:bldP spid="21" grpId="9" bldLvl="0" autoUpdateAnimBg="0"/>
      <p:bldP spid="21" grpId="10" bldLvl="0" autoUpdateAnimBg="0"/>
      <p:bldP spid="21" grpId="11" bldLvl="0" autoUpdateAnimBg="0"/>
      <p:bldP spid="21" grpId="12" bldLvl="0" autoUpdateAnimBg="0"/>
      <p:bldP spid="21" grpId="13" animBg="1"/>
      <p:bldP spid="23" grpId="0"/>
      <p:bldP spid="24" grpId="0"/>
      <p:bldP spid="26" grpId="0" bldLvl="0" autoUpdateAnimBg="0"/>
      <p:bldP spid="26" grpId="1" bldLvl="0" autoUpdateAnimBg="0"/>
      <p:bldP spid="26" grpId="2" bldLvl="0" autoUpdateAnimBg="0"/>
      <p:bldP spid="26" grpId="3" bldLvl="0" autoUpdateAnimBg="0"/>
      <p:bldP spid="26" grpId="4" bldLvl="0" autoUpdateAnimBg="0"/>
      <p:bldP spid="26" grpId="5" bldLvl="0" autoUpdateAnimBg="0"/>
      <p:bldP spid="26" grpId="6" bldLvl="0" autoUpdateAnimBg="0"/>
      <p:bldP spid="26" grpId="7" bldLvl="0" autoUpdateAnimBg="0"/>
      <p:bldP spid="26" grpId="8" bldLvl="0" autoUpdateAnimBg="0"/>
      <p:bldP spid="26" grpId="9" bldLvl="0" autoUpdateAnimBg="0"/>
      <p:bldP spid="26" grpId="10" bldLvl="0" autoUpdateAnimBg="0"/>
      <p:bldP spid="26" grpId="11" bldLvl="0" autoUpdateAnimBg="0"/>
      <p:bldP spid="26" grpId="12" bldLvl="0" autoUpdateAnimBg="0"/>
      <p:bldP spid="26" grpId="1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>
            <a:extLst>
              <a:ext uri="{FF2B5EF4-FFF2-40B4-BE49-F238E27FC236}">
                <a16:creationId xmlns:a16="http://schemas.microsoft.com/office/drawing/2014/main" id="{527BB7A0-538A-47B4-B817-1E7859EE9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98" y="5035257"/>
            <a:ext cx="3169329" cy="36933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0" dirty="0">
                <a:solidFill>
                  <a:srgbClr val="F8F8F8"/>
                </a:solidFill>
                <a:ea typeface="微软雅黑" pitchFamily="34" charset="-122"/>
              </a:rPr>
              <a:t>随机森林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27CF6B9E-7BCE-445D-AA9A-D3A82B095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9" y="5404589"/>
            <a:ext cx="3169328" cy="10745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 b="0"/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FECD089C-214C-47ED-BE73-89F643B5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259" y="2656955"/>
            <a:ext cx="3127444" cy="36933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b="0" dirty="0" err="1">
                <a:solidFill>
                  <a:srgbClr val="F8F8F8"/>
                </a:solidFill>
                <a:ea typeface="微软雅黑" pitchFamily="34" charset="-122"/>
              </a:rPr>
              <a:t>xgboost</a:t>
            </a:r>
            <a:endParaRPr lang="zh-CN" altLang="en-US" b="0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7ACFD6E-1197-4927-8AC5-F50CD5C5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720" y="5402767"/>
            <a:ext cx="3169328" cy="10745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 b="0"/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B1A29FCC-51C7-4117-A24C-31682929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670" y="5385301"/>
            <a:ext cx="3163824" cy="109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 algn="ctr"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12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所需数据量可大可小</a:t>
            </a:r>
          </a:p>
          <a:p>
            <a:pPr marL="171450" indent="-171450" algn="ctr"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12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增益计算使用信息熵</a:t>
            </a:r>
          </a:p>
          <a:p>
            <a:pPr marL="171450" indent="-171450" algn="ctr"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12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分裂过程和损失函数无关</a:t>
            </a:r>
          </a:p>
          <a:p>
            <a:pPr marL="171450" indent="-171450" algn="ctr"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12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速度较慢</a:t>
            </a:r>
          </a:p>
          <a:p>
            <a:pPr marL="171450" indent="-171450" algn="ctr"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12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模型不带正则项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271E8B6D-1CAE-43BE-B642-919F8CDDB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343" y="5384198"/>
            <a:ext cx="3177821" cy="109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171450" indent="-171450" algn="ctr"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12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数据量小易过拟合</a:t>
            </a:r>
          </a:p>
          <a:p>
            <a:pPr marL="171450" indent="-171450" algn="ctr"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12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增益计算使用优化推导公式</a:t>
            </a:r>
          </a:p>
          <a:p>
            <a:pPr marL="171450" indent="-171450" algn="ctr"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12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分裂依据损失函数一阶和二阶导数</a:t>
            </a:r>
          </a:p>
          <a:p>
            <a:pPr marL="171450" indent="-171450" algn="ctr"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12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并行运算，速度较快，更占用资源</a:t>
            </a:r>
          </a:p>
          <a:p>
            <a:pPr marL="171450" indent="-171450" algn="ctr" eaLnBrk="1" hangingPunct="1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1200" b="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模型自带正则项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19F5A6-2A93-4ADE-AE02-93A4466D9998}"/>
              </a:ext>
            </a:extLst>
          </p:cNvPr>
          <p:cNvSpPr/>
          <p:nvPr/>
        </p:nvSpPr>
        <p:spPr>
          <a:xfrm>
            <a:off x="4273833" y="5384198"/>
            <a:ext cx="1064838" cy="842494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2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 descr="https://upload-images.jianshu.io/upload_images/1371984-a90c565a27c9874d.PNG?imageMogr2/auto-orient/strip%7CimageView2/2/w/700">
            <a:extLst>
              <a:ext uri="{FF2B5EF4-FFF2-40B4-BE49-F238E27FC236}">
                <a16:creationId xmlns:a16="http://schemas.microsoft.com/office/drawing/2014/main" id="{8881D4CA-DCEF-4C76-9891-56D605DA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16" y="3026287"/>
            <a:ext cx="2568730" cy="7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-images.jianshu.io/upload_images/1371984-bbe17b3b253a6d1a.PNG?imageMogr2/auto-orient/strip%7CimageView2/2/w/700">
            <a:extLst>
              <a:ext uri="{FF2B5EF4-FFF2-40B4-BE49-F238E27FC236}">
                <a16:creationId xmlns:a16="http://schemas.microsoft.com/office/drawing/2014/main" id="{368E3725-1C14-44AB-81E9-84EFC001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95" y="3770575"/>
            <a:ext cx="2571051" cy="88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timgsa.baidu.com/timg?image&amp;quality=80&amp;size=b9999_10000&amp;sec=1531384465762&amp;di=9d59c2a1e710dc2da834cd83a8e2bbc5&amp;imgtype=0&amp;src=http%3A%2F%2Fstatic.open-open.com%2Flib%2FuploadImg%2F20150619%2F20150619170054_347.png">
            <a:extLst>
              <a:ext uri="{FF2B5EF4-FFF2-40B4-BE49-F238E27FC236}">
                <a16:creationId xmlns:a16="http://schemas.microsoft.com/office/drawing/2014/main" id="{0313B7F6-7F56-4995-BABD-4797E3DD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54" y="1080072"/>
            <a:ext cx="2368732" cy="163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6">
            <a:extLst>
              <a:ext uri="{FF2B5EF4-FFF2-40B4-BE49-F238E27FC236}">
                <a16:creationId xmlns:a16="http://schemas.microsoft.com/office/drawing/2014/main" id="{8CF9AFC7-0AE8-4035-A422-0A6242F68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670" y="1183602"/>
            <a:ext cx="3163824" cy="369332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0" dirty="0">
                <a:solidFill>
                  <a:srgbClr val="F8F8F8"/>
                </a:solidFill>
                <a:ea typeface="微软雅黑" pitchFamily="34" charset="-122"/>
              </a:rPr>
              <a:t>决策树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D3625E7-8854-4C77-AAA7-11DC1B14AAA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669" y="2841621"/>
            <a:ext cx="3162121" cy="1791674"/>
          </a:xfrm>
          <a:prstGeom prst="rect">
            <a:avLst/>
          </a:prstGeom>
        </p:spPr>
      </p:pic>
      <p:sp>
        <p:nvSpPr>
          <p:cNvPr id="14" name="Text Box 20">
            <a:extLst>
              <a:ext uri="{FF2B5EF4-FFF2-40B4-BE49-F238E27FC236}">
                <a16:creationId xmlns:a16="http://schemas.microsoft.com/office/drawing/2014/main" id="{0DDD37A1-0C36-424B-A089-7555D998D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72" y="1589768"/>
            <a:ext cx="3162121" cy="129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      决策树是使用分支的一种模型。我们可以在一个决策树中表示所有可能的结果。为了训练决策树，我们需要使用训练数据集并找出哪个特征对目标最有用。判断特征对分支的影响有多大的依据就是计算分支前后的信息增益。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E489B60-2E2C-4EC8-B90B-891B8312C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259" y="710740"/>
            <a:ext cx="3127444" cy="36933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b="0" dirty="0">
                <a:solidFill>
                  <a:srgbClr val="F8F8F8"/>
                </a:solidFill>
                <a:ea typeface="微软雅黑" pitchFamily="34" charset="-122"/>
              </a:rPr>
              <a:t>随机森林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BC5173C-6348-4CE0-A8E6-3778CC2D50C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269603" y="1896883"/>
            <a:ext cx="1955951" cy="98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137BC2C-78D3-474C-AA4D-CDB8FE0E1279}"/>
              </a:ext>
            </a:extLst>
          </p:cNvPr>
          <p:cNvCxnSpPr>
            <a:cxnSpLocks/>
          </p:cNvCxnSpPr>
          <p:nvPr/>
        </p:nvCxnSpPr>
        <p:spPr>
          <a:xfrm>
            <a:off x="4268924" y="2881242"/>
            <a:ext cx="1855471" cy="88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0">
            <a:extLst>
              <a:ext uri="{FF2B5EF4-FFF2-40B4-BE49-F238E27FC236}">
                <a16:creationId xmlns:a16="http://schemas.microsoft.com/office/drawing/2014/main" id="{43CB0A2C-B8EC-46D0-9F01-82AA90A4F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259" y="1118878"/>
            <a:ext cx="2981272" cy="129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endParaRPr lang="en-US" altLang="zh-CN" sz="1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随机森林的集成学习方法是</a:t>
            </a:r>
            <a:r>
              <a:rPr lang="en-US" altLang="zh-CN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bagging</a:t>
            </a: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，但是和</a:t>
            </a:r>
            <a:r>
              <a:rPr lang="en-US" altLang="zh-CN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bagging</a:t>
            </a: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不同的是不仅对样本进行了有放回采样</a:t>
            </a:r>
            <a:r>
              <a:rPr lang="en-US" altLang="zh-CN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，还随机选择特征，因此防止过拟合能力更强，降低方差。剩余的数学理学和决策树一模一样。</a:t>
            </a:r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257130FE-AF5C-4014-B930-8F16DFA04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3580" y="3026287"/>
            <a:ext cx="2981272" cy="150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endParaRPr lang="en-US" altLang="zh-CN" sz="1200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xgboost</a:t>
            </a: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的集成学习方法是</a:t>
            </a:r>
            <a:r>
              <a:rPr lang="en-US" altLang="zh-CN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boosting</a:t>
            </a: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，所谓 </a:t>
            </a:r>
            <a:r>
              <a:rPr lang="en-US" altLang="zh-CN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boosting </a:t>
            </a: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，就是将弱分类器组合起来形成强分类器的一种方法。不同于一般的</a:t>
            </a:r>
            <a:r>
              <a:rPr lang="en-US" altLang="zh-CN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GB</a:t>
            </a: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框架模型，</a:t>
            </a:r>
            <a:r>
              <a:rPr lang="en-US" altLang="zh-CN" sz="1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xgboost</a:t>
            </a: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在拟合新的弱分类器时同时利用了损失函数的一阶和二阶导数。</a:t>
            </a:r>
            <a:r>
              <a:rPr lang="en-US" altLang="zh-CN" sz="1200" dirty="0" err="1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xgboost</a:t>
            </a:r>
            <a:r>
              <a:rPr lang="zh-CN" altLang="en-US" sz="1200" dirty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的目标函数如下所示：</a:t>
            </a:r>
          </a:p>
        </p:txBody>
      </p:sp>
      <p:pic>
        <p:nvPicPr>
          <p:cNvPr id="43" name="Picture 6" descr="https://upload-images.jianshu.io/upload_images/1371984-b45a36a03585a7a3.PNG?imageMogr2/auto-orient/strip%7CimageView2/2/w/289">
            <a:extLst>
              <a:ext uri="{FF2B5EF4-FFF2-40B4-BE49-F238E27FC236}">
                <a16:creationId xmlns:a16="http://schemas.microsoft.com/office/drawing/2014/main" id="{F49A4AB4-4A2E-45AF-AB0B-16F02F05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580" y="4526378"/>
            <a:ext cx="27527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Box 18">
            <a:extLst>
              <a:ext uri="{FF2B5EF4-FFF2-40B4-BE49-F238E27FC236}">
                <a16:creationId xmlns:a16="http://schemas.microsoft.com/office/drawing/2014/main" id="{15E3193F-458A-48F5-B680-18EDE6F4B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960" y="5035257"/>
            <a:ext cx="3165486" cy="36933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b="0" dirty="0" err="1">
                <a:solidFill>
                  <a:srgbClr val="F8F8F8"/>
                </a:solidFill>
                <a:ea typeface="微软雅黑" pitchFamily="34" charset="-122"/>
              </a:rPr>
              <a:t>xgboost</a:t>
            </a:r>
            <a:endParaRPr lang="zh-CN" altLang="en-US" b="0" dirty="0">
              <a:solidFill>
                <a:srgbClr val="F8F8F8"/>
              </a:solidFill>
              <a:ea typeface="微软雅黑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D28F7D4-A369-485D-9620-FACC530E0529}"/>
              </a:ext>
            </a:extLst>
          </p:cNvPr>
          <p:cNvSpPr/>
          <p:nvPr/>
        </p:nvSpPr>
        <p:spPr>
          <a:xfrm>
            <a:off x="1651385" y="153018"/>
            <a:ext cx="1887686" cy="615547"/>
          </a:xfrm>
          <a:prstGeom prst="rect">
            <a:avLst/>
          </a:prstGeom>
        </p:spPr>
        <p:txBody>
          <a:bodyPr wrap="none" lIns="121915" tIns="60957" rIns="121915" bIns="60957">
            <a:spAutoFit/>
          </a:bodyPr>
          <a:lstStyle/>
          <a:p>
            <a:r>
              <a:rPr lang="zh-CN" altLang="en-US" sz="3200" dirty="0">
                <a:solidFill>
                  <a:srgbClr val="0563B8"/>
                </a:solidFill>
                <a:latin typeface="Lucida Calligraphy" pitchFamily="66" charset="0"/>
                <a:cs typeface="Arial" panose="020B0604020202020204" pitchFamily="34" charset="0"/>
              </a:rPr>
              <a:t>模型简介</a:t>
            </a:r>
            <a:endParaRPr lang="en-US" altLang="zh-CN" sz="3200" dirty="0">
              <a:solidFill>
                <a:srgbClr val="0563B8"/>
              </a:solidFill>
              <a:latin typeface="Lucida Calligraphy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260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 animBg="1"/>
      <p:bldP spid="12" grpId="0" animBg="1"/>
      <p:bldP spid="14" grpId="0"/>
      <p:bldP spid="21" grpId="0" animBg="1"/>
      <p:bldP spid="40" grpId="0"/>
      <p:bldP spid="42" grpId="0"/>
      <p:bldP spid="44" grpId="0" animBg="1"/>
      <p:bldP spid="4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</TotalTime>
  <Words>1671</Words>
  <Application>Microsoft Office PowerPoint</Application>
  <PresentationFormat>宽屏</PresentationFormat>
  <Paragraphs>153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 Unicode MS</vt:lpstr>
      <vt:lpstr>等线</vt:lpstr>
      <vt:lpstr>等线 Light</vt:lpstr>
      <vt:lpstr>方正正粗黑简体</vt:lpstr>
      <vt:lpstr>宋体</vt:lpstr>
      <vt:lpstr>微软雅黑</vt:lpstr>
      <vt:lpstr>叶根友毛笔行书简体</vt:lpstr>
      <vt:lpstr>造字工房尚雅体演示版常规体</vt:lpstr>
      <vt:lpstr>Arial</vt:lpstr>
      <vt:lpstr>Century Gothic</vt:lpstr>
      <vt:lpstr>Lucida Calligraphy</vt:lpstr>
      <vt:lpstr>Segoe UI</vt:lpstr>
      <vt:lpstr>Vladimir Script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cc</dc:creator>
  <cp:lastModifiedBy>汤 毅</cp:lastModifiedBy>
  <cp:revision>91</cp:revision>
  <dcterms:created xsi:type="dcterms:W3CDTF">2018-07-09T07:52:37Z</dcterms:created>
  <dcterms:modified xsi:type="dcterms:W3CDTF">2018-07-24T01:05:53Z</dcterms:modified>
</cp:coreProperties>
</file>