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90" r:id="rId13"/>
    <p:sldId id="280" r:id="rId14"/>
    <p:sldId id="281" r:id="rId15"/>
    <p:sldId id="289" r:id="rId16"/>
    <p:sldId id="278" r:id="rId17"/>
    <p:sldId id="282" r:id="rId18"/>
    <p:sldId id="283" r:id="rId19"/>
    <p:sldId id="284" r:id="rId20"/>
    <p:sldId id="286" r:id="rId21"/>
    <p:sldId id="287" r:id="rId22"/>
    <p:sldId id="288" r:id="rId23"/>
    <p:sldId id="268" r:id="rId24"/>
    <p:sldId id="279" r:id="rId25"/>
    <p:sldId id="291" r:id="rId26"/>
    <p:sldId id="270" r:id="rId27"/>
    <p:sldId id="271" r:id="rId28"/>
    <p:sldId id="269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6" autoAdjust="0"/>
    <p:restoredTop sz="94660"/>
  </p:normalViewPr>
  <p:slideViewPr>
    <p:cSldViewPr>
      <p:cViewPr varScale="1">
        <p:scale>
          <a:sx n="110" d="100"/>
          <a:sy n="110" d="100"/>
        </p:scale>
        <p:origin x="-21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ndir un rectangle avec un coin diagonal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ndir un rectangle avec un coin diagonal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3450" y="2852936"/>
            <a:ext cx="759534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Bomberman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319438" y="6309320"/>
            <a:ext cx="646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Marie -  Nicolas</a:t>
            </a:r>
            <a:r>
              <a:rPr lang="fr-FR" dirty="0"/>
              <a:t> </a:t>
            </a:r>
            <a:r>
              <a:rPr lang="fr-FR" dirty="0" smtClean="0"/>
              <a:t>-  </a:t>
            </a:r>
            <a:r>
              <a:rPr lang="fr-FR" dirty="0" err="1" smtClean="0"/>
              <a:t>Pelayo</a:t>
            </a:r>
            <a:r>
              <a:rPr lang="fr-FR" dirty="0" smtClean="0"/>
              <a:t>  - Barthélémy  - Damien -  Raphael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620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Génération aléatoire de carte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./</a:t>
            </a:r>
            <a:r>
              <a:rPr lang="fr-FR" dirty="0" err="1" smtClean="0"/>
              <a:t>build</a:t>
            </a:r>
            <a:r>
              <a:rPr lang="fr-FR" dirty="0" smtClean="0"/>
              <a:t>/</a:t>
            </a:r>
            <a:r>
              <a:rPr lang="fr-FR" dirty="0" err="1" smtClean="0"/>
              <a:t>bomberman</a:t>
            </a:r>
            <a:r>
              <a:rPr lang="fr-FR" dirty="0" smtClean="0"/>
              <a:t> &lt;largeur&gt; &lt;hauteur&gt; &lt;nombre IA&gt;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9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du projet</a:t>
            </a:r>
            <a:br>
              <a:rPr lang="fr-FR" dirty="0" smtClean="0"/>
            </a:br>
            <a:r>
              <a:rPr lang="fr-FR" sz="1400" dirty="0" smtClean="0"/>
              <a:t>« Et le concret dans tout ça ?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3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245319" y="1987647"/>
            <a:ext cx="4451372" cy="390775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GameEngine</a:t>
            </a:r>
            <a:endParaRPr lang="fr-FR" dirty="0"/>
          </a:p>
        </p:txBody>
      </p:sp>
      <p:sp>
        <p:nvSpPr>
          <p:cNvPr id="8" name="Parallelogram 7"/>
          <p:cNvSpPr/>
          <p:nvPr/>
        </p:nvSpPr>
        <p:spPr>
          <a:xfrm>
            <a:off x="4208964" y="4444511"/>
            <a:ext cx="1512168" cy="792088"/>
          </a:xfrm>
          <a:prstGeom prst="parallelogram">
            <a:avLst>
              <a:gd name="adj" fmla="val 50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arallelogram 54"/>
          <p:cNvSpPr/>
          <p:nvPr/>
        </p:nvSpPr>
        <p:spPr>
          <a:xfrm>
            <a:off x="4208964" y="4300495"/>
            <a:ext cx="1512168" cy="792088"/>
          </a:xfrm>
          <a:prstGeom prst="parallelogram">
            <a:avLst>
              <a:gd name="adj" fmla="val 50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arallelogram 55"/>
          <p:cNvSpPr/>
          <p:nvPr/>
        </p:nvSpPr>
        <p:spPr>
          <a:xfrm>
            <a:off x="4208964" y="4156479"/>
            <a:ext cx="1512168" cy="792088"/>
          </a:xfrm>
          <a:prstGeom prst="parallelogram">
            <a:avLst>
              <a:gd name="adj" fmla="val 50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arallelogram 56"/>
          <p:cNvSpPr/>
          <p:nvPr/>
        </p:nvSpPr>
        <p:spPr>
          <a:xfrm>
            <a:off x="4208964" y="4012463"/>
            <a:ext cx="1512168" cy="792088"/>
          </a:xfrm>
          <a:prstGeom prst="parallelogram">
            <a:avLst>
              <a:gd name="adj" fmla="val 50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65559" y="5227307"/>
            <a:ext cx="1789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ScenesManager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(stack)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Elbow Connector 11"/>
          <p:cNvCxnSpPr>
            <a:endCxn id="31" idx="2"/>
          </p:cNvCxnSpPr>
          <p:nvPr/>
        </p:nvCxnSpPr>
        <p:spPr>
          <a:xfrm rot="5400000" flipH="1" flipV="1">
            <a:off x="4873296" y="3704200"/>
            <a:ext cx="694400" cy="510894"/>
          </a:xfrm>
          <a:prstGeom prst="bentConnector3">
            <a:avLst>
              <a:gd name="adj1" fmla="val 6366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33300" y="3134992"/>
            <a:ext cx="1515164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AObject</a:t>
            </a:r>
          </a:p>
          <a:p>
            <a:pPr algn="ctr"/>
            <a:endParaRPr lang="fr-FR" dirty="0" smtClean="0"/>
          </a:p>
          <a:p>
            <a:r>
              <a:rPr lang="fr-FR" dirty="0"/>
              <a:t>- update()</a:t>
            </a:r>
            <a:endParaRPr lang="en-US" dirty="0"/>
          </a:p>
          <a:p>
            <a:r>
              <a:rPr lang="fr-FR" dirty="0" smtClean="0"/>
              <a:t>- draw()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49613" y="2689117"/>
            <a:ext cx="105266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AScene</a:t>
            </a:r>
          </a:p>
          <a:p>
            <a:endParaRPr lang="fr-FR" dirty="0" smtClean="0"/>
          </a:p>
        </p:txBody>
      </p:sp>
      <p:cxnSp>
        <p:nvCxnSpPr>
          <p:cNvPr id="62" name="Elbow Connector 61"/>
          <p:cNvCxnSpPr>
            <a:stCxn id="31" idx="3"/>
          </p:cNvCxnSpPr>
          <p:nvPr/>
        </p:nvCxnSpPr>
        <p:spPr>
          <a:xfrm>
            <a:off x="6002273" y="3150782"/>
            <a:ext cx="1231027" cy="768034"/>
          </a:xfrm>
          <a:prstGeom prst="bentConnector3">
            <a:avLst>
              <a:gd name="adj1" fmla="val 703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31" idx="3"/>
          </p:cNvCxnSpPr>
          <p:nvPr/>
        </p:nvCxnSpPr>
        <p:spPr>
          <a:xfrm>
            <a:off x="6002273" y="3150782"/>
            <a:ext cx="1231027" cy="1005697"/>
          </a:xfrm>
          <a:prstGeom prst="bentConnector3">
            <a:avLst>
              <a:gd name="adj1" fmla="val 6962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2540" y="3226319"/>
            <a:ext cx="1515164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Main</a:t>
            </a:r>
          </a:p>
          <a:p>
            <a:pPr algn="ctr"/>
            <a:endParaRPr lang="fr-FR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582935" y="3087085"/>
            <a:ext cx="1690690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b="1" dirty="0" smtClean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 smtClean="0">
                <a:solidFill>
                  <a:schemeClr val="tx1"/>
                </a:solidFill>
              </a:rPr>
              <a:t>- update()</a:t>
            </a:r>
          </a:p>
          <a:p>
            <a:r>
              <a:rPr lang="fr-FR" b="1" dirty="0" smtClean="0">
                <a:solidFill>
                  <a:schemeClr val="tx1"/>
                </a:solidFill>
              </a:rPr>
              <a:t>- draw()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4" name="Elbow Connector 83"/>
          <p:cNvCxnSpPr>
            <a:stCxn id="101" idx="3"/>
          </p:cNvCxnSpPr>
          <p:nvPr/>
        </p:nvCxnSpPr>
        <p:spPr>
          <a:xfrm>
            <a:off x="1907704" y="3687984"/>
            <a:ext cx="675231" cy="174504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01" idx="3"/>
          </p:cNvCxnSpPr>
          <p:nvPr/>
        </p:nvCxnSpPr>
        <p:spPr>
          <a:xfrm>
            <a:off x="1907704" y="3687984"/>
            <a:ext cx="675231" cy="461665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431454" y="2093693"/>
            <a:ext cx="1842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GameEngine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768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GameObjects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595562" y="1834969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AObject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595562" y="253601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AGameObject</a:t>
            </a:r>
            <a:endParaRPr lang="fr-FR" dirty="0"/>
          </a:p>
        </p:txBody>
      </p:sp>
      <p:cxnSp>
        <p:nvCxnSpPr>
          <p:cNvPr id="20" name="Connecteur droit avec flèche 19"/>
          <p:cNvCxnSpPr>
            <a:stCxn id="9" idx="0"/>
            <a:endCxn id="3" idx="2"/>
          </p:cNvCxnSpPr>
          <p:nvPr/>
        </p:nvCxnSpPr>
        <p:spPr>
          <a:xfrm flipV="1">
            <a:off x="4498130" y="2292169"/>
            <a:ext cx="0" cy="24384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39752" y="3429000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AGeometry</a:t>
            </a:r>
            <a:endParaRPr lang="fr-FR" dirty="0"/>
          </a:p>
        </p:txBody>
      </p:sp>
      <p:cxnSp>
        <p:nvCxnSpPr>
          <p:cNvPr id="30" name="Connecteur droit avec flèche 19"/>
          <p:cNvCxnSpPr>
            <a:stCxn id="29" idx="0"/>
            <a:endCxn id="9" idx="2"/>
          </p:cNvCxnSpPr>
          <p:nvPr/>
        </p:nvCxnSpPr>
        <p:spPr>
          <a:xfrm flipV="1">
            <a:off x="3242320" y="2993218"/>
            <a:ext cx="1255810" cy="435782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51975" y="3429000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AModel</a:t>
            </a:r>
            <a:endParaRPr lang="fr-FR" dirty="0"/>
          </a:p>
        </p:txBody>
      </p:sp>
      <p:cxnSp>
        <p:nvCxnSpPr>
          <p:cNvPr id="33" name="Connecteur droit avec flèche 19"/>
          <p:cNvCxnSpPr>
            <a:stCxn id="32" idx="0"/>
            <a:endCxn id="9" idx="2"/>
          </p:cNvCxnSpPr>
          <p:nvPr/>
        </p:nvCxnSpPr>
        <p:spPr>
          <a:xfrm flipH="1" flipV="1">
            <a:off x="4498130" y="2993218"/>
            <a:ext cx="1456413" cy="435782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176249" y="4653136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Cube</a:t>
            </a:r>
            <a:endParaRPr lang="fr-FR" dirty="0"/>
          </a:p>
        </p:txBody>
      </p:sp>
      <p:cxnSp>
        <p:nvCxnSpPr>
          <p:cNvPr id="52" name="Connecteur droit avec flèche 19"/>
          <p:cNvCxnSpPr>
            <a:stCxn id="51" idx="0"/>
            <a:endCxn id="29" idx="2"/>
          </p:cNvCxnSpPr>
          <p:nvPr/>
        </p:nvCxnSpPr>
        <p:spPr>
          <a:xfrm flipV="1">
            <a:off x="2078817" y="3886200"/>
            <a:ext cx="1163503" cy="766936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300192" y="4653136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Player</a:t>
            </a:r>
            <a:endParaRPr lang="fr-FR" dirty="0"/>
          </a:p>
        </p:txBody>
      </p:sp>
      <p:cxnSp>
        <p:nvCxnSpPr>
          <p:cNvPr id="89" name="Connecteur droit avec flèche 19"/>
          <p:cNvCxnSpPr>
            <a:stCxn id="88" idx="0"/>
            <a:endCxn id="32" idx="2"/>
          </p:cNvCxnSpPr>
          <p:nvPr/>
        </p:nvCxnSpPr>
        <p:spPr>
          <a:xfrm flipH="1" flipV="1">
            <a:off x="5954543" y="3886200"/>
            <a:ext cx="1248217" cy="766936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048229" y="4653136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Bomb</a:t>
            </a:r>
            <a:endParaRPr lang="fr-FR" dirty="0"/>
          </a:p>
        </p:txBody>
      </p:sp>
      <p:cxnSp>
        <p:nvCxnSpPr>
          <p:cNvPr id="93" name="Connecteur droit avec flèche 19"/>
          <p:cNvCxnSpPr>
            <a:stCxn id="92" idx="0"/>
            <a:endCxn id="32" idx="2"/>
          </p:cNvCxnSpPr>
          <p:nvPr/>
        </p:nvCxnSpPr>
        <p:spPr>
          <a:xfrm flipV="1">
            <a:off x="4950797" y="3886200"/>
            <a:ext cx="1003746" cy="766936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765019" y="5838215"/>
            <a:ext cx="11260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Marvin</a:t>
            </a:r>
            <a:endParaRPr lang="fr-FR" dirty="0"/>
          </a:p>
        </p:txBody>
      </p:sp>
      <p:cxnSp>
        <p:nvCxnSpPr>
          <p:cNvPr id="96" name="Connecteur droit avec flèche 19"/>
          <p:cNvCxnSpPr>
            <a:stCxn id="95" idx="0"/>
            <a:endCxn id="88" idx="2"/>
          </p:cNvCxnSpPr>
          <p:nvPr/>
        </p:nvCxnSpPr>
        <p:spPr>
          <a:xfrm flipV="1">
            <a:off x="6328037" y="5110336"/>
            <a:ext cx="874723" cy="72787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607461" y="5838215"/>
            <a:ext cx="99573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IA</a:t>
            </a:r>
            <a:endParaRPr lang="fr-FR" dirty="0"/>
          </a:p>
        </p:txBody>
      </p:sp>
      <p:cxnSp>
        <p:nvCxnSpPr>
          <p:cNvPr id="99" name="Connecteur droit avec flèche 19"/>
          <p:cNvCxnSpPr>
            <a:stCxn id="98" idx="0"/>
            <a:endCxn id="88" idx="2"/>
          </p:cNvCxnSpPr>
          <p:nvPr/>
        </p:nvCxnSpPr>
        <p:spPr>
          <a:xfrm flipH="1" flipV="1">
            <a:off x="7202760" y="5110336"/>
            <a:ext cx="902568" cy="72787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71203" y="5844542"/>
            <a:ext cx="71122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Wall</a:t>
            </a:r>
            <a:endParaRPr lang="fr-FR" dirty="0"/>
          </a:p>
        </p:txBody>
      </p:sp>
      <p:cxnSp>
        <p:nvCxnSpPr>
          <p:cNvPr id="149" name="Connecteur droit avec flèche 19"/>
          <p:cNvCxnSpPr>
            <a:stCxn id="148" idx="0"/>
            <a:endCxn id="51" idx="2"/>
          </p:cNvCxnSpPr>
          <p:nvPr/>
        </p:nvCxnSpPr>
        <p:spPr>
          <a:xfrm flipV="1">
            <a:off x="1026818" y="5110336"/>
            <a:ext cx="1051999" cy="734206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723202" y="5838215"/>
            <a:ext cx="71122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Box</a:t>
            </a:r>
            <a:endParaRPr lang="fr-FR" dirty="0"/>
          </a:p>
        </p:txBody>
      </p:sp>
      <p:cxnSp>
        <p:nvCxnSpPr>
          <p:cNvPr id="157" name="Connecteur droit avec flèche 19"/>
          <p:cNvCxnSpPr>
            <a:stCxn id="156" idx="0"/>
            <a:endCxn id="51" idx="2"/>
          </p:cNvCxnSpPr>
          <p:nvPr/>
        </p:nvCxnSpPr>
        <p:spPr>
          <a:xfrm flipV="1">
            <a:off x="2078817" y="5110336"/>
            <a:ext cx="0" cy="72787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2776132" y="5838215"/>
            <a:ext cx="71122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…</a:t>
            </a:r>
            <a:endParaRPr lang="fr-FR" dirty="0"/>
          </a:p>
        </p:txBody>
      </p:sp>
      <p:cxnSp>
        <p:nvCxnSpPr>
          <p:cNvPr id="159" name="Connecteur droit avec flèche 19"/>
          <p:cNvCxnSpPr>
            <a:stCxn id="158" idx="0"/>
            <a:endCxn id="51" idx="2"/>
          </p:cNvCxnSpPr>
          <p:nvPr/>
        </p:nvCxnSpPr>
        <p:spPr>
          <a:xfrm flipH="1" flipV="1">
            <a:off x="2078817" y="5110336"/>
            <a:ext cx="1052930" cy="72787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5736507" y="1834969"/>
            <a:ext cx="1805136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Transformation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736507" y="2536018"/>
            <a:ext cx="1805136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Collision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340209" y="3429000"/>
            <a:ext cx="1262986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323528" y="3429000"/>
            <a:ext cx="1611272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Geometrie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09" name="Straight Connector 208"/>
          <p:cNvCxnSpPr>
            <a:stCxn id="3" idx="3"/>
            <a:endCxn id="204" idx="1"/>
          </p:cNvCxnSpPr>
          <p:nvPr/>
        </p:nvCxnSpPr>
        <p:spPr>
          <a:xfrm>
            <a:off x="5400698" y="2063569"/>
            <a:ext cx="33580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9" idx="3"/>
            <a:endCxn id="205" idx="1"/>
          </p:cNvCxnSpPr>
          <p:nvPr/>
        </p:nvCxnSpPr>
        <p:spPr>
          <a:xfrm>
            <a:off x="5400698" y="2764618"/>
            <a:ext cx="33580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32" idx="3"/>
            <a:endCxn id="206" idx="1"/>
          </p:cNvCxnSpPr>
          <p:nvPr/>
        </p:nvCxnSpPr>
        <p:spPr>
          <a:xfrm>
            <a:off x="6857111" y="3657600"/>
            <a:ext cx="48309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207" idx="3"/>
            <a:endCxn id="29" idx="1"/>
          </p:cNvCxnSpPr>
          <p:nvPr/>
        </p:nvCxnSpPr>
        <p:spPr>
          <a:xfrm>
            <a:off x="1934800" y="3657600"/>
            <a:ext cx="4049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6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Widgets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595562" y="1834969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AObject</a:t>
            </a:r>
            <a:endParaRPr lang="fr-FR" dirty="0"/>
          </a:p>
        </p:txBody>
      </p:sp>
      <p:sp>
        <p:nvSpPr>
          <p:cNvPr id="204" name="Rectangle 203"/>
          <p:cNvSpPr/>
          <p:nvPr/>
        </p:nvSpPr>
        <p:spPr>
          <a:xfrm>
            <a:off x="5736507" y="1834969"/>
            <a:ext cx="1805136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Transformation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09" name="Straight Connector 208"/>
          <p:cNvCxnSpPr>
            <a:stCxn id="3" idx="3"/>
            <a:endCxn id="204" idx="1"/>
          </p:cNvCxnSpPr>
          <p:nvPr/>
        </p:nvCxnSpPr>
        <p:spPr>
          <a:xfrm>
            <a:off x="5400698" y="2063569"/>
            <a:ext cx="33580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411760" y="3567161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Cursor</a:t>
            </a:r>
            <a:endParaRPr lang="fr-FR" dirty="0"/>
          </a:p>
        </p:txBody>
      </p:sp>
      <p:cxnSp>
        <p:nvCxnSpPr>
          <p:cNvPr id="37" name="Connecteur droit avec flèche 19"/>
          <p:cNvCxnSpPr>
            <a:stCxn id="36" idx="0"/>
            <a:endCxn id="3" idx="2"/>
          </p:cNvCxnSpPr>
          <p:nvPr/>
        </p:nvCxnSpPr>
        <p:spPr>
          <a:xfrm flipV="1">
            <a:off x="3314328" y="2292169"/>
            <a:ext cx="1183802" cy="1274992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833939" y="3567161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AWidget</a:t>
            </a:r>
            <a:endParaRPr lang="fr-FR" dirty="0"/>
          </a:p>
        </p:txBody>
      </p:sp>
      <p:cxnSp>
        <p:nvCxnSpPr>
          <p:cNvPr id="39" name="Connecteur droit avec flèche 19"/>
          <p:cNvCxnSpPr>
            <a:stCxn id="38" idx="0"/>
            <a:endCxn id="3" idx="2"/>
          </p:cNvCxnSpPr>
          <p:nvPr/>
        </p:nvCxnSpPr>
        <p:spPr>
          <a:xfrm flipH="1" flipV="1">
            <a:off x="4498130" y="2292169"/>
            <a:ext cx="1238377" cy="1274992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259632" y="4932001"/>
            <a:ext cx="2376264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Géométrie + texture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36" idx="2"/>
            <a:endCxn id="53" idx="0"/>
          </p:cNvCxnSpPr>
          <p:nvPr/>
        </p:nvCxnSpPr>
        <p:spPr>
          <a:xfrm flipH="1">
            <a:off x="2447764" y="4024361"/>
            <a:ext cx="866564" cy="9076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400698" y="4963982"/>
            <a:ext cx="2376264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Géométrie + texture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55" idx="0"/>
            <a:endCxn id="38" idx="2"/>
          </p:cNvCxnSpPr>
          <p:nvPr/>
        </p:nvCxnSpPr>
        <p:spPr>
          <a:xfrm flipH="1" flipV="1">
            <a:off x="5736507" y="4024361"/>
            <a:ext cx="852323" cy="93962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3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Widgets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595562" y="1834969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AScene</a:t>
            </a:r>
            <a:endParaRPr lang="fr-FR" dirty="0"/>
          </a:p>
        </p:txBody>
      </p:sp>
      <p:sp>
        <p:nvSpPr>
          <p:cNvPr id="204" name="Rectangle 203"/>
          <p:cNvSpPr/>
          <p:nvPr/>
        </p:nvSpPr>
        <p:spPr>
          <a:xfrm>
            <a:off x="6228372" y="2867434"/>
            <a:ext cx="2219959" cy="97503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</a:rPr>
              <a:t>- Background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- Handler </a:t>
            </a:r>
            <a:r>
              <a:rPr lang="fr-FR" dirty="0" err="1" smtClean="0">
                <a:solidFill>
                  <a:schemeClr val="tx1"/>
                </a:solidFill>
              </a:rPr>
              <a:t>Awidget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- </a:t>
            </a:r>
            <a:r>
              <a:rPr lang="fr-FR" dirty="0" err="1" smtClean="0">
                <a:solidFill>
                  <a:schemeClr val="tx1"/>
                </a:solidFill>
              </a:rPr>
              <a:t>Cursor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09" name="Straight Connector 208"/>
          <p:cNvCxnSpPr>
            <a:stCxn id="14" idx="3"/>
            <a:endCxn id="204" idx="1"/>
          </p:cNvCxnSpPr>
          <p:nvPr/>
        </p:nvCxnSpPr>
        <p:spPr>
          <a:xfrm>
            <a:off x="5400698" y="3354953"/>
            <a:ext cx="82767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95562" y="3126353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AMenuScene</a:t>
            </a:r>
            <a:endParaRPr lang="fr-FR" dirty="0"/>
          </a:p>
        </p:txBody>
      </p:sp>
      <p:cxnSp>
        <p:nvCxnSpPr>
          <p:cNvPr id="15" name="Connecteur droit avec flèche 19"/>
          <p:cNvCxnSpPr>
            <a:stCxn id="14" idx="0"/>
            <a:endCxn id="3" idx="2"/>
          </p:cNvCxnSpPr>
          <p:nvPr/>
        </p:nvCxnSpPr>
        <p:spPr>
          <a:xfrm flipV="1">
            <a:off x="4498130" y="2292169"/>
            <a:ext cx="0" cy="83418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595562" y="4403322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…Menu</a:t>
            </a:r>
            <a:endParaRPr lang="fr-FR" dirty="0"/>
          </a:p>
        </p:txBody>
      </p:sp>
      <p:cxnSp>
        <p:nvCxnSpPr>
          <p:cNvPr id="41" name="Connecteur droit avec flèche 19"/>
          <p:cNvCxnSpPr>
            <a:stCxn id="58" idx="3"/>
            <a:endCxn id="40" idx="1"/>
          </p:cNvCxnSpPr>
          <p:nvPr/>
        </p:nvCxnSpPr>
        <p:spPr>
          <a:xfrm>
            <a:off x="2975535" y="4631922"/>
            <a:ext cx="620027" cy="0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547664" y="3508490"/>
            <a:ext cx="1427871" cy="224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 err="1" smtClean="0">
                <a:solidFill>
                  <a:schemeClr val="tx1"/>
                </a:solidFill>
              </a:rPr>
              <a:t>Loading</a:t>
            </a:r>
            <a:r>
              <a:rPr lang="fr-FR" dirty="0" smtClean="0">
                <a:solidFill>
                  <a:schemeClr val="tx1"/>
                </a:solidFill>
              </a:rPr>
              <a:t>...</a:t>
            </a:r>
          </a:p>
          <a:p>
            <a:pPr algn="r"/>
            <a:r>
              <a:rPr lang="fr-FR" dirty="0" smtClean="0">
                <a:solidFill>
                  <a:schemeClr val="tx1"/>
                </a:solidFill>
              </a:rPr>
              <a:t>Main...</a:t>
            </a:r>
          </a:p>
          <a:p>
            <a:pPr algn="r"/>
            <a:r>
              <a:rPr lang="fr-FR" dirty="0" err="1" smtClean="0">
                <a:solidFill>
                  <a:schemeClr val="tx1"/>
                </a:solidFill>
              </a:rPr>
              <a:t>Map</a:t>
            </a:r>
            <a:r>
              <a:rPr lang="fr-FR" dirty="0" smtClean="0">
                <a:solidFill>
                  <a:schemeClr val="tx1"/>
                </a:solidFill>
              </a:rPr>
              <a:t>...</a:t>
            </a:r>
          </a:p>
          <a:p>
            <a:pPr algn="r"/>
            <a:r>
              <a:rPr lang="fr-FR" dirty="0" smtClean="0">
                <a:solidFill>
                  <a:schemeClr val="tx1"/>
                </a:solidFill>
              </a:rPr>
              <a:t>Score...</a:t>
            </a:r>
          </a:p>
          <a:p>
            <a:pPr algn="r"/>
            <a:r>
              <a:rPr lang="fr-FR" dirty="0" smtClean="0">
                <a:solidFill>
                  <a:schemeClr val="tx1"/>
                </a:solidFill>
              </a:rPr>
              <a:t>Player...</a:t>
            </a:r>
          </a:p>
          <a:p>
            <a:pPr algn="r"/>
            <a:r>
              <a:rPr lang="fr-FR" dirty="0" smtClean="0">
                <a:solidFill>
                  <a:schemeClr val="tx1"/>
                </a:solidFill>
              </a:rPr>
              <a:t>Option...</a:t>
            </a:r>
          </a:p>
          <a:p>
            <a:pPr algn="r"/>
            <a:r>
              <a:rPr lang="fr-FR" dirty="0" smtClean="0">
                <a:solidFill>
                  <a:schemeClr val="tx1"/>
                </a:solidFill>
              </a:rPr>
              <a:t>Pause...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72" name="Connecteur droit avec flèche 19"/>
          <p:cNvCxnSpPr>
            <a:stCxn id="40" idx="0"/>
            <a:endCxn id="14" idx="2"/>
          </p:cNvCxnSpPr>
          <p:nvPr/>
        </p:nvCxnSpPr>
        <p:spPr>
          <a:xfrm flipV="1">
            <a:off x="4498130" y="3583553"/>
            <a:ext cx="0" cy="81976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69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Lua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702968" y="1844824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GameObject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444208" y="5805264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99704" y="283779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Player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99704" y="3778507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94856" y="283779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Item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642213" y="283779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Box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583288" y="283779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Wall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694856" y="3778507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Buff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779488" y="471824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SpeedBuff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2694856" y="471824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BombRangeBuff</a:t>
            </a:r>
            <a:endParaRPr lang="fr-FR" sz="1400" dirty="0"/>
          </a:p>
        </p:txBody>
      </p:sp>
      <p:sp>
        <p:nvSpPr>
          <p:cNvPr id="15" name="Rectangle 14"/>
          <p:cNvSpPr/>
          <p:nvPr/>
        </p:nvSpPr>
        <p:spPr>
          <a:xfrm>
            <a:off x="4632093" y="471824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BombCapacityBuff</a:t>
            </a:r>
            <a:endParaRPr lang="fr-FR" sz="1400" dirty="0"/>
          </a:p>
        </p:txBody>
      </p:sp>
      <p:cxnSp>
        <p:nvCxnSpPr>
          <p:cNvPr id="19" name="Connecteur droit avec flèche 18"/>
          <p:cNvCxnSpPr>
            <a:stCxn id="7" idx="0"/>
            <a:endCxn id="3" idx="2"/>
          </p:cNvCxnSpPr>
          <p:nvPr/>
        </p:nvCxnSpPr>
        <p:spPr>
          <a:xfrm flipV="1">
            <a:off x="1702272" y="2302024"/>
            <a:ext cx="2903264" cy="53577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9" idx="0"/>
            <a:endCxn id="3" idx="2"/>
          </p:cNvCxnSpPr>
          <p:nvPr/>
        </p:nvCxnSpPr>
        <p:spPr>
          <a:xfrm flipV="1">
            <a:off x="3597424" y="2302024"/>
            <a:ext cx="1008112" cy="53577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0" idx="0"/>
            <a:endCxn id="3" idx="2"/>
          </p:cNvCxnSpPr>
          <p:nvPr/>
        </p:nvCxnSpPr>
        <p:spPr>
          <a:xfrm flipH="1" flipV="1">
            <a:off x="4605536" y="2302024"/>
            <a:ext cx="939245" cy="53577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1" idx="0"/>
            <a:endCxn id="3" idx="2"/>
          </p:cNvCxnSpPr>
          <p:nvPr/>
        </p:nvCxnSpPr>
        <p:spPr>
          <a:xfrm flipH="1" flipV="1">
            <a:off x="4605536" y="2302024"/>
            <a:ext cx="2880320" cy="53577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8" idx="0"/>
            <a:endCxn id="7" idx="2"/>
          </p:cNvCxnSpPr>
          <p:nvPr/>
        </p:nvCxnSpPr>
        <p:spPr>
          <a:xfrm flipV="1">
            <a:off x="1702272" y="3294998"/>
            <a:ext cx="0" cy="48350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3594283" y="3294997"/>
            <a:ext cx="0" cy="48350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3" idx="0"/>
            <a:endCxn id="12" idx="2"/>
          </p:cNvCxnSpPr>
          <p:nvPr/>
        </p:nvCxnSpPr>
        <p:spPr>
          <a:xfrm flipV="1">
            <a:off x="1682056" y="4235707"/>
            <a:ext cx="1915368" cy="482541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4" idx="0"/>
            <a:endCxn id="12" idx="2"/>
          </p:cNvCxnSpPr>
          <p:nvPr/>
        </p:nvCxnSpPr>
        <p:spPr>
          <a:xfrm flipV="1">
            <a:off x="3597424" y="4235707"/>
            <a:ext cx="0" cy="482541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0"/>
            <a:endCxn id="12" idx="2"/>
          </p:cNvCxnSpPr>
          <p:nvPr/>
        </p:nvCxnSpPr>
        <p:spPr>
          <a:xfrm flipH="1" flipV="1">
            <a:off x="3597424" y="4235707"/>
            <a:ext cx="1937237" cy="482541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br>
              <a:rPr lang="fr-FR" dirty="0" smtClean="0"/>
            </a:br>
            <a:r>
              <a:rPr lang="fr-FR" sz="1400" dirty="0" smtClean="0"/>
              <a:t>« Fais ça, fais ce ci. Moi je vais manger.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28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Marie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 dirty="0" smtClean="0"/>
              <a:t>Scripting des IAs en LUA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Recherches sur la GDL</a:t>
            </a:r>
          </a:p>
          <a:p>
            <a:pPr>
              <a:lnSpc>
                <a:spcPct val="2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37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Nicolas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2071072"/>
            <a:ext cx="8229600" cy="45262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Gestion des </a:t>
            </a:r>
            <a:r>
              <a:rPr lang="fr-FR" dirty="0" smtClean="0"/>
              <a:t>Game </a:t>
            </a:r>
            <a:r>
              <a:rPr lang="fr-FR" dirty="0" smtClean="0"/>
              <a:t>O</a:t>
            </a:r>
            <a:r>
              <a:rPr lang="fr-FR" dirty="0" smtClean="0"/>
              <a:t>bjects</a:t>
            </a:r>
            <a:endParaRPr lang="fr-FR" dirty="0" smtClean="0"/>
          </a:p>
          <a:p>
            <a:pPr marL="0" indent="0">
              <a:lnSpc>
                <a:spcPct val="150000"/>
              </a:lnSpc>
              <a:buNone/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Responsable du Rendu visuel</a:t>
            </a:r>
          </a:p>
        </p:txBody>
      </p:sp>
    </p:spTree>
    <p:extLst>
      <p:ext uri="{BB962C8B-B14F-4D97-AF65-F5344CB8AC3E}">
        <p14:creationId xmlns:p14="http://schemas.microsoft.com/office/powerpoint/2010/main" val="18770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Présentation du projet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Fonctionnalités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Conception du projet</a:t>
            </a:r>
          </a:p>
          <a:p>
            <a:pPr>
              <a:lnSpc>
                <a:spcPct val="150000"/>
              </a:lnSpc>
            </a:pPr>
            <a:r>
              <a:rPr lang="fr-FR" dirty="0"/>
              <a:t>Répartition des </a:t>
            </a:r>
            <a:r>
              <a:rPr lang="fr-FR" dirty="0" smtClean="0"/>
              <a:t>tâches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Problèmes et solutions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6507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Barthélémy &amp; Pelayo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Game Engine</a:t>
            </a:r>
            <a:endParaRPr lang="fr-FR" dirty="0"/>
          </a:p>
          <a:p>
            <a:pPr>
              <a:lnSpc>
                <a:spcPct val="200000"/>
              </a:lnSpc>
            </a:pPr>
            <a:r>
              <a:rPr lang="fr-FR" dirty="0" smtClean="0"/>
              <a:t>Scenes Manager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Game Scene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490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Damien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71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Raphael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628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Intégration </a:t>
            </a:r>
            <a:r>
              <a:rPr lang="fr-FR" dirty="0" smtClean="0"/>
              <a:t>LUA</a:t>
            </a:r>
            <a:endParaRPr lang="fr-FR" dirty="0" smtClean="0"/>
          </a:p>
          <a:p>
            <a:pPr>
              <a:lnSpc>
                <a:spcPct val="200000"/>
              </a:lnSpc>
            </a:pPr>
            <a:r>
              <a:rPr lang="fr-FR" dirty="0" smtClean="0"/>
              <a:t>API pour les scripts </a:t>
            </a:r>
            <a:r>
              <a:rPr lang="fr-FR" dirty="0" smtClean="0"/>
              <a:t>LUA</a:t>
            </a:r>
            <a:endParaRPr lang="fr-FR" dirty="0" smtClean="0"/>
          </a:p>
          <a:p>
            <a:pPr>
              <a:lnSpc>
                <a:spcPct val="200000"/>
              </a:lnSpc>
            </a:pPr>
            <a:r>
              <a:rPr lang="fr-FR" dirty="0" smtClean="0"/>
              <a:t>Gestionnaire de </a:t>
            </a:r>
            <a:r>
              <a:rPr lang="fr-FR" dirty="0" smtClean="0"/>
              <a:t>configuration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1255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et solutions</a:t>
            </a:r>
            <a:br>
              <a:rPr lang="fr-FR" dirty="0" smtClean="0"/>
            </a:br>
            <a:r>
              <a:rPr lang="fr-FR" sz="1400" dirty="0" smtClean="0"/>
              <a:t>« Des problèmes et encore des problèmes…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797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Vs Codage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3 semaines de conception</a:t>
            </a:r>
          </a:p>
          <a:p>
            <a:endParaRPr lang="fr-FR" dirty="0"/>
          </a:p>
          <a:p>
            <a:r>
              <a:rPr lang="fr-FR" dirty="0" smtClean="0"/>
              <a:t>1 semaine de rush</a:t>
            </a:r>
          </a:p>
          <a:p>
            <a:endParaRPr lang="fr-FR" dirty="0"/>
          </a:p>
          <a:p>
            <a:r>
              <a:rPr lang="fr-FR" dirty="0" smtClean="0"/>
              <a:t>Pour tester les limites du groupe</a:t>
            </a:r>
          </a:p>
        </p:txBody>
      </p:sp>
    </p:spTree>
    <p:extLst>
      <p:ext uri="{BB962C8B-B14F-4D97-AF65-F5344CB8AC3E}">
        <p14:creationId xmlns:p14="http://schemas.microsoft.com/office/powerpoint/2010/main" val="22840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HighLights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Barth: Coder pendant un mariage</a:t>
            </a:r>
          </a:p>
          <a:p>
            <a:r>
              <a:rPr lang="fr-FR" dirty="0" err="1" smtClean="0"/>
              <a:t>Raph</a:t>
            </a:r>
            <a:r>
              <a:rPr lang="fr-FR" dirty="0" smtClean="0"/>
              <a:t>: Prendre le relais à 21h quand tout le monde se barre</a:t>
            </a:r>
          </a:p>
          <a:p>
            <a:r>
              <a:rPr lang="fr-FR" dirty="0" smtClean="0"/>
              <a:t>Marie: Coder une IA sans rendu visuel</a:t>
            </a:r>
          </a:p>
          <a:p>
            <a:r>
              <a:rPr lang="fr-FR" dirty="0" smtClean="0"/>
              <a:t>Nicolas: Coder 40h sans dormir</a:t>
            </a:r>
          </a:p>
          <a:p>
            <a:r>
              <a:rPr lang="fr-FR" dirty="0" smtClean="0"/>
              <a:t>Damie</a:t>
            </a:r>
            <a:r>
              <a:rPr lang="fr-FR" dirty="0" smtClean="0"/>
              <a:t>n: Migration SDL1 -&gt; SDL2 (h-24)</a:t>
            </a:r>
          </a:p>
          <a:p>
            <a:r>
              <a:rPr lang="fr-FR" dirty="0" smtClean="0"/>
              <a:t>Pelayo: Travailler en binômes avec un loup solitaire</a:t>
            </a:r>
          </a:p>
          <a:p>
            <a:r>
              <a:rPr lang="fr-FR" dirty="0" smtClean="0"/>
              <a:t>Olivier: Travailler sur un FBX du GDL</a:t>
            </a:r>
          </a:p>
          <a:p>
            <a:r>
              <a:rPr lang="fr-FR" dirty="0" smtClean="0"/>
              <a:t>Barth: Vient de comprendre l’acronyme GDL en écrivant la dernière ligne du PowerPoint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7587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1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br>
              <a:rPr lang="fr-FR" dirty="0" smtClean="0"/>
            </a:br>
            <a:r>
              <a:rPr lang="fr-FR" sz="1400" dirty="0" smtClean="0"/>
              <a:t>« RTFM.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1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br>
              <a:rPr lang="fr-FR" dirty="0" smtClean="0"/>
            </a:br>
            <a:r>
              <a:rPr lang="fr-FR" sz="1400" dirty="0" smtClean="0"/>
              <a:t>« Et la ça segmentation </a:t>
            </a:r>
            <a:r>
              <a:rPr lang="fr-FR" sz="1400" dirty="0" err="1" smtClean="0"/>
              <a:t>fault</a:t>
            </a:r>
            <a:r>
              <a:rPr lang="fr-FR" sz="1400" dirty="0" smtClean="0"/>
              <a:t>.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5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br>
              <a:rPr lang="fr-FR" dirty="0" smtClean="0"/>
            </a:br>
            <a:r>
              <a:rPr lang="fr-FR" sz="1400" dirty="0" smtClean="0"/>
              <a:t>« Il faut bien savoir de quoi on parle !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21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Qu’est-ce que « </a:t>
            </a:r>
            <a:r>
              <a:rPr lang="fr-FR" dirty="0" err="1" smtClean="0"/>
              <a:t>Bomberman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 vidéo</a:t>
            </a:r>
          </a:p>
          <a:p>
            <a:endParaRPr lang="fr-FR" dirty="0" smtClean="0"/>
          </a:p>
          <a:p>
            <a:r>
              <a:rPr lang="fr-FR" dirty="0" smtClean="0"/>
              <a:t>Le joueur incarne un poseur de bombes</a:t>
            </a:r>
          </a:p>
          <a:p>
            <a:endParaRPr lang="fr-FR" dirty="0" smtClean="0"/>
          </a:p>
          <a:p>
            <a:r>
              <a:rPr lang="fr-FR" dirty="0" smtClean="0"/>
              <a:t>Première apparition en 1983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82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mode multi joueur</a:t>
            </a:r>
          </a:p>
          <a:p>
            <a:endParaRPr lang="fr-FR" dirty="0" smtClean="0"/>
          </a:p>
          <a:p>
            <a:r>
              <a:rPr lang="fr-FR" dirty="0" smtClean="0"/>
              <a:t>Carte aléatoire</a:t>
            </a:r>
          </a:p>
          <a:p>
            <a:endParaRPr lang="fr-FR" dirty="0" smtClean="0"/>
          </a:p>
          <a:p>
            <a:r>
              <a:rPr lang="fr-FR" dirty="0" smtClean="0"/>
              <a:t>Intelligence artificielle</a:t>
            </a:r>
          </a:p>
          <a:p>
            <a:endParaRPr lang="fr-FR" dirty="0" smtClean="0"/>
          </a:p>
          <a:p>
            <a:r>
              <a:rPr lang="fr-FR" dirty="0" smtClean="0"/>
              <a:t>Graphisme 3D</a:t>
            </a:r>
          </a:p>
          <a:p>
            <a:endParaRPr lang="fr-FR" dirty="0" smtClean="0"/>
          </a:p>
          <a:p>
            <a:r>
              <a:rPr lang="fr-FR" dirty="0" smtClean="0"/>
              <a:t>Sauvegarde/Chargement de partie</a:t>
            </a:r>
          </a:p>
        </p:txBody>
      </p:sp>
    </p:spTree>
    <p:extLst>
      <p:ext uri="{BB962C8B-B14F-4D97-AF65-F5344CB8AC3E}">
        <p14:creationId xmlns:p14="http://schemas.microsoft.com/office/powerpoint/2010/main" val="363112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br>
              <a:rPr lang="fr-FR" dirty="0" smtClean="0"/>
            </a:br>
            <a:r>
              <a:rPr lang="fr-FR" sz="1400" dirty="0" smtClean="0"/>
              <a:t>« On veut des bonus !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26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IA </a:t>
            </a:r>
            <a:r>
              <a:rPr lang="fr-FR" dirty="0" err="1" smtClean="0"/>
              <a:t>scripté</a:t>
            </a:r>
            <a:r>
              <a:rPr lang="fr-FR" dirty="0" smtClean="0"/>
              <a:t> en </a:t>
            </a:r>
            <a:r>
              <a:rPr lang="fr-FR" dirty="0" err="1" smtClean="0"/>
              <a:t>Lua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joueurs « IA » sont joués par script</a:t>
            </a:r>
          </a:p>
          <a:p>
            <a:endParaRPr lang="fr-FR" dirty="0" smtClean="0"/>
          </a:p>
          <a:p>
            <a:r>
              <a:rPr lang="fr-FR" dirty="0" smtClean="0"/>
              <a:t>Script en </a:t>
            </a:r>
            <a:r>
              <a:rPr lang="fr-FR" dirty="0" err="1" smtClean="0"/>
              <a:t>Lua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Utilisation d’une API simple et complète</a:t>
            </a:r>
          </a:p>
          <a:p>
            <a:endParaRPr lang="fr-FR" dirty="0" smtClean="0"/>
          </a:p>
          <a:p>
            <a:r>
              <a:rPr lang="fr-FR" dirty="0" smtClean="0"/>
              <a:t>« </a:t>
            </a:r>
            <a:r>
              <a:rPr lang="fr-FR" dirty="0" err="1" smtClean="0"/>
              <a:t>Runtime</a:t>
            </a:r>
            <a:r>
              <a:rPr lang="fr-FR" dirty="0" smtClean="0"/>
              <a:t> </a:t>
            </a:r>
            <a:r>
              <a:rPr lang="fr-FR" dirty="0" err="1" smtClean="0"/>
              <a:t>Exection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 smtClean="0"/>
              <a:t>Des IA par défaut disponibles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objets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Augmentation </a:t>
            </a:r>
            <a:r>
              <a:rPr lang="fr-FR" dirty="0" smtClean="0"/>
              <a:t>de vitesse de déplacement du joueur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Augmentation de la portée d’explosion des bombes</a:t>
            </a:r>
          </a:p>
          <a:p>
            <a:endParaRPr lang="fr-FR" dirty="0" smtClean="0"/>
          </a:p>
          <a:p>
            <a:r>
              <a:rPr lang="fr-FR" dirty="0" smtClean="0"/>
              <a:t>Augmentation de la capacité des bombes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38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multi-joueurs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 joueurs humains sur la même machine</a:t>
            </a:r>
          </a:p>
          <a:p>
            <a:endParaRPr lang="fr-FR" dirty="0" smtClean="0"/>
          </a:p>
          <a:p>
            <a:r>
              <a:rPr lang="fr-FR" dirty="0" smtClean="0"/>
              <a:t>Aucune limitation virtuelle en nombre de joueurs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70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nderie">
  <a:themeElements>
    <a:clrScheme name="Fonderi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nderie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nder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390</TotalTime>
  <Words>355</Words>
  <Application>Microsoft Office PowerPoint</Application>
  <PresentationFormat>On-screen Show (4:3)</PresentationFormat>
  <Paragraphs>153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Fonderie</vt:lpstr>
      <vt:lpstr>PowerPoint Presentation</vt:lpstr>
      <vt:lpstr>Sommaire</vt:lpstr>
      <vt:lpstr>Présentation du projet « Il faut bien savoir de quoi on parle ! »</vt:lpstr>
      <vt:lpstr>Qu’est-ce que « Bomberman »</vt:lpstr>
      <vt:lpstr>Contraintes techniques</vt:lpstr>
      <vt:lpstr>Fonctionnalités « On veut des bonus ! »</vt:lpstr>
      <vt:lpstr>IA scripté en Lua</vt:lpstr>
      <vt:lpstr>Les objets</vt:lpstr>
      <vt:lpstr>Mode multi-joueurs</vt:lpstr>
      <vt:lpstr>Génération aléatoire de carte</vt:lpstr>
      <vt:lpstr>Conception du projet « Et le concret dans tout ça ? »</vt:lpstr>
      <vt:lpstr>GameEngine</vt:lpstr>
      <vt:lpstr>GameObjects</vt:lpstr>
      <vt:lpstr>Widgets</vt:lpstr>
      <vt:lpstr>Widgets</vt:lpstr>
      <vt:lpstr>API Lua</vt:lpstr>
      <vt:lpstr>Répartition des tâches « Fais ça, fais ce ci. Moi je vais manger. »</vt:lpstr>
      <vt:lpstr>Marie</vt:lpstr>
      <vt:lpstr>Nicolas</vt:lpstr>
      <vt:lpstr>Barthélémy &amp; Pelayo</vt:lpstr>
      <vt:lpstr>Damien</vt:lpstr>
      <vt:lpstr>Raphael</vt:lpstr>
      <vt:lpstr>Problèmes et solutions « Des problèmes et encore des problèmes… »</vt:lpstr>
      <vt:lpstr>Conception Vs Codage</vt:lpstr>
      <vt:lpstr>HighLights</vt:lpstr>
      <vt:lpstr>Conclusion</vt:lpstr>
      <vt:lpstr>Questions « RTFM. »</vt:lpstr>
      <vt:lpstr>Démonstration « Et la ça segmentation fault. 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raphy</dc:creator>
  <cp:lastModifiedBy>nicolas@svirchevsky.com</cp:lastModifiedBy>
  <cp:revision>50</cp:revision>
  <dcterms:created xsi:type="dcterms:W3CDTF">2014-06-17T08:44:20Z</dcterms:created>
  <dcterms:modified xsi:type="dcterms:W3CDTF">2014-06-17T19:15:04Z</dcterms:modified>
</cp:coreProperties>
</file>