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969" r:id="rId1"/>
  </p:sldMasterIdLst>
  <p:sldIdLst>
    <p:sldId id="256" r:id="rId2"/>
    <p:sldId id="918" r:id="rId3"/>
    <p:sldId id="260" r:id="rId4"/>
    <p:sldId id="900" r:id="rId5"/>
    <p:sldId id="266" r:id="rId6"/>
    <p:sldId id="917" r:id="rId7"/>
    <p:sldId id="257" r:id="rId8"/>
    <p:sldId id="886" r:id="rId9"/>
    <p:sldId id="902" r:id="rId10"/>
    <p:sldId id="901" r:id="rId11"/>
    <p:sldId id="912" r:id="rId12"/>
    <p:sldId id="905" r:id="rId13"/>
    <p:sldId id="906" r:id="rId14"/>
    <p:sldId id="904" r:id="rId15"/>
    <p:sldId id="920" r:id="rId16"/>
    <p:sldId id="910" r:id="rId17"/>
    <p:sldId id="919" r:id="rId18"/>
    <p:sldId id="262" r:id="rId19"/>
    <p:sldId id="921" r:id="rId20"/>
    <p:sldId id="892" r:id="rId21"/>
    <p:sldId id="915" r:id="rId22"/>
    <p:sldId id="267" r:id="rId23"/>
    <p:sldId id="91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27C56B-6549-40B0-B3DC-584FA618BCEE}">
          <p14:sldIdLst>
            <p14:sldId id="256"/>
          </p14:sldIdLst>
        </p14:section>
        <p14:section name="Introduction" id="{CDFE3431-29DD-41FA-B324-052981630392}">
          <p14:sldIdLst>
            <p14:sldId id="918"/>
            <p14:sldId id="260"/>
            <p14:sldId id="900"/>
            <p14:sldId id="266"/>
          </p14:sldIdLst>
        </p14:section>
        <p14:section name="Program Details" id="{0FC78B05-2CB4-4679-8081-CABE7D965C7C}">
          <p14:sldIdLst>
            <p14:sldId id="917"/>
            <p14:sldId id="257"/>
            <p14:sldId id="886"/>
            <p14:sldId id="902"/>
            <p14:sldId id="901"/>
            <p14:sldId id="912"/>
            <p14:sldId id="905"/>
            <p14:sldId id="906"/>
          </p14:sldIdLst>
        </p14:section>
        <p14:section name="Examples" id="{F1F837DA-C971-4BBF-AE8B-811A1D1545DA}">
          <p14:sldIdLst>
            <p14:sldId id="904"/>
            <p14:sldId id="920"/>
            <p14:sldId id="910"/>
            <p14:sldId id="919"/>
            <p14:sldId id="262"/>
            <p14:sldId id="921"/>
            <p14:sldId id="892"/>
            <p14:sldId id="915"/>
            <p14:sldId id="267"/>
            <p14:sldId id="914"/>
          </p14:sldIdLst>
        </p14:section>
        <p14:section name="Backup" id="{F181A8B3-5113-4845-858A-6EF43CDD158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E47F681-B9FC-4177-B9FB-C2B9C3E6906D}"/>
              </a:ext>
            </a:extLst>
          </p:cNvPr>
          <p:cNvGrpSpPr/>
          <p:nvPr/>
        </p:nvGrpSpPr>
        <p:grpSpPr>
          <a:xfrm>
            <a:off x="0" y="5349874"/>
            <a:ext cx="12192000" cy="620400"/>
            <a:chOff x="0" y="5349874"/>
            <a:chExt cx="12192000" cy="6204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6B4261-5AA1-4AEE-B2F8-606592AC61F9}"/>
                </a:ext>
              </a:extLst>
            </p:cNvPr>
            <p:cNvSpPr/>
            <p:nvPr/>
          </p:nvSpPr>
          <p:spPr>
            <a:xfrm>
              <a:off x="0" y="5349874"/>
              <a:ext cx="12192000" cy="365125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80352E-AA14-48BF-AE82-00F945032D5F}"/>
                </a:ext>
              </a:extLst>
            </p:cNvPr>
            <p:cNvSpPr/>
            <p:nvPr/>
          </p:nvSpPr>
          <p:spPr>
            <a:xfrm>
              <a:off x="0" y="5828028"/>
              <a:ext cx="12192000" cy="142246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B86BF4-AD0F-4FE6-B16F-A8968CA54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E0148-86A2-40E3-A46C-CE7A18A92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4AC6-0FF0-4A81-BE76-53BE849C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C3DD-FC65-49DF-9967-7614A236707C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E7FC7-DD93-4594-967C-BE034E22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2F07F-A939-46C5-8F41-CC0E85C1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6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r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66E4A-C20D-4B1D-91B8-DB38E381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653" y="1659135"/>
            <a:ext cx="8137735" cy="451782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3E781-7560-469F-886F-7307C745C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659135"/>
            <a:ext cx="2170830" cy="45178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2F29-708C-40E9-9565-4916329B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42C5-4E85-4DBA-BDB5-90102D0E9831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46EC6-A901-4D5A-B14E-89679245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CC033-B32A-430E-842B-D3B29865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D1C3880-EB9D-4B94-AEC2-924300BB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7707310" cy="87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720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Bottom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66E4A-C20D-4B1D-91B8-DB38E381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59135"/>
            <a:ext cx="10517188" cy="39733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3E781-7560-469F-886F-7307C745C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811837"/>
            <a:ext cx="10514011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2F29-708C-40E9-9565-4916329B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6536-82CA-43E7-91DA-DE0E43141C39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46EC6-A901-4D5A-B14E-89679245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CC033-B32A-430E-842B-D3B29865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D1C3880-EB9D-4B94-AEC2-924300BB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7707310" cy="87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952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CEA0-1900-4321-B0B0-F5ED4AEA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F43D6-3367-446A-BEAF-D1B5ACDEEC9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659135"/>
            <a:ext cx="10515600" cy="4517827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CA5BE-AA10-4AD6-A0D9-C6CD8782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0A16-1D1B-4DED-8037-C86D005FAEE1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9A4CD-6D93-480A-80A1-D1DAAE96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08F8A-1B5B-4B0A-905E-54377537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1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037A-32BC-45F7-82C7-0F2D7286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83A52-3D84-4EAC-B90A-9A9C3D8D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9ECB-D697-4B9F-90FE-53F68E2CF30F}" type="datetime1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741DC-A19A-43B9-9A51-1033109D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5EAA-AE94-45C0-9832-3E12760C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AA1BD44-B1E2-45DB-AFD0-EBCB934D1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135"/>
            <a:ext cx="10515600" cy="4517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5737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/>
              <a:buChar char="•"/>
              <a:tabLst/>
              <a:defRPr/>
            </a:lvl1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-11140" y="217257"/>
            <a:ext cx="12192000" cy="49299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51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1398-742B-48B0-BA3E-61433272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6A543-6404-48B6-97C8-113CCE5754E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753484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788D-CF1D-4CE1-8EB4-E76F399E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277E-B4E1-4924-955D-60C6AA7326DA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70483-07B4-4F4D-ADC8-429C0D00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204A-5C55-4988-B99E-D936AA0B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71EBBB1-6D94-4212-A772-8E2764272EEB}"/>
              </a:ext>
            </a:extLst>
          </p:cNvPr>
          <p:cNvGrpSpPr/>
          <p:nvPr/>
        </p:nvGrpSpPr>
        <p:grpSpPr>
          <a:xfrm>
            <a:off x="0" y="6116638"/>
            <a:ext cx="12192000" cy="173323"/>
            <a:chOff x="0" y="5349874"/>
            <a:chExt cx="12192000" cy="620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BDE650-D781-4A80-9B04-C556EB95A25D}"/>
                </a:ext>
              </a:extLst>
            </p:cNvPr>
            <p:cNvSpPr/>
            <p:nvPr/>
          </p:nvSpPr>
          <p:spPr>
            <a:xfrm>
              <a:off x="0" y="5349874"/>
              <a:ext cx="12192000" cy="365125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E8BEAC-506A-4A79-990F-B9EEAAEB2265}"/>
                </a:ext>
              </a:extLst>
            </p:cNvPr>
            <p:cNvSpPr/>
            <p:nvPr/>
          </p:nvSpPr>
          <p:spPr>
            <a:xfrm>
              <a:off x="0" y="5828028"/>
              <a:ext cx="12192000" cy="142246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FE01A3D-46AA-4856-A390-B3B1738A4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578" y="4875570"/>
            <a:ext cx="991244" cy="92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7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037A-32BC-45F7-82C7-0F2D7286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83A52-3D84-4EAC-B90A-9A9C3D8D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0D0F-B6B8-409D-AC38-C876F758E78B}" type="datetime1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741DC-A19A-43B9-9A51-1033109D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5EAA-AE94-45C0-9832-3E12760C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1A0363-4DD0-48C9-9DA4-86CBE66061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8" y="1659135"/>
            <a:ext cx="10515601" cy="45178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5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1533E-8642-4A56-BE26-6D10A9BC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59134"/>
            <a:ext cx="5181600" cy="45178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E04E0-3D86-4685-85E0-813B85C30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9134"/>
            <a:ext cx="5181600" cy="45178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E064E-9FA9-4AD3-A17B-7EE262F0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B20-8DAD-41B9-844A-1FD82CBDBB89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DC3F0-52C4-42BD-B054-AE3C2BE1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D7EBE-DEA6-44E5-A4F2-11AEE844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22FE96-B571-457C-B4AC-A68B9C49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7707310" cy="87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2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0A745-4E26-4973-9A46-BB08ED587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59135"/>
            <a:ext cx="5157787" cy="6477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38DD4-46F3-4BA9-9F8D-563B9BD85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15396"/>
            <a:ext cx="5157787" cy="37742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697BA-02EC-4D66-B1CB-E83CBA29F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66011"/>
            <a:ext cx="5183188" cy="6477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1F9A0-A7E2-435F-86DF-41AA5FE5D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15396"/>
            <a:ext cx="5183188" cy="37742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DD8B3-7900-4BF2-8C7D-4577CD7E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696F-EFE5-4EB8-A84C-DC7CAA92D749}" type="datetime1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89783-27AE-4A8B-AE8E-8B043F0E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82E6A-4EFA-4AFB-AD2E-3465C803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2160DCF-E813-49D9-B0C0-47B6E292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7707310" cy="87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6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EA200-B20D-4D00-989A-66B1F077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1BC3-1CC0-4E85-B898-7F77BE6C1E45}" type="datetime1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68321-2CFA-4663-8387-68BE9571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3184A-FA7D-4AEB-A9BE-B6A5CD10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9FD9B3-9F13-48AA-88A2-99456382B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7707310" cy="87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1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15AE1-C5A4-4760-9CE4-221FDA09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9ECB-D697-4B9F-90FE-53F68E2CF30F}" type="datetime1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6344C-8F4C-4ACB-B5E8-528D7DF1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E1B3C-A98D-4B07-91CB-E52384EC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D0D5E5-F360-4397-83A5-161F04E2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7707310" cy="87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0136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66E4A-C20D-4B1D-91B8-DB38E381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659135"/>
            <a:ext cx="6172200" cy="451782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3E781-7560-469F-886F-7307C745C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59135"/>
            <a:ext cx="3932237" cy="45178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2F29-708C-40E9-9565-4916329B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7A4B-5346-420D-9697-1CC64BC4CD83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46EC6-A901-4D5A-B14E-89679245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CC033-B32A-430E-842B-D3B29865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D1C3880-EB9D-4B94-AEC2-924300BB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7707310" cy="87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0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3E781-7560-469F-886F-7307C745C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59135"/>
            <a:ext cx="3932237" cy="45178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2F29-708C-40E9-9565-4916329B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C3C4-EB51-4217-ADD9-21C367F61DD3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46EC6-A901-4D5A-B14E-89679245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CC033-B32A-430E-842B-D3B29865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DB31B95-13C8-4782-AC07-AE33EDE0D906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0012" y="1659135"/>
            <a:ext cx="6172200" cy="45178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A30E88-A68D-4354-B2E5-06E01DCD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7707310" cy="87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9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71237-B37F-4289-AB86-6AB5839C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8647632" cy="870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5A62E-A603-4950-8002-98BAA0F52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59135"/>
            <a:ext cx="10515600" cy="4517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C742A-8580-4358-8E50-369CF5A85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9ECB-D697-4B9F-90FE-53F68E2CF30F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77E93-046B-4878-B041-8AFA1D4A9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3CBFD-1251-488E-A7E4-FC14C4AD5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706C3-F318-4EC4-8603-DAD8DA15E06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B29390-C23B-4DF7-AF09-867A4BC51425}"/>
              </a:ext>
            </a:extLst>
          </p:cNvPr>
          <p:cNvGrpSpPr/>
          <p:nvPr/>
        </p:nvGrpSpPr>
        <p:grpSpPr>
          <a:xfrm>
            <a:off x="0" y="1378611"/>
            <a:ext cx="12192000" cy="173323"/>
            <a:chOff x="0" y="5349874"/>
            <a:chExt cx="12192000" cy="620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864D7D-8DFB-427E-8DA3-BBBDFF4E88CC}"/>
                </a:ext>
              </a:extLst>
            </p:cNvPr>
            <p:cNvSpPr/>
            <p:nvPr/>
          </p:nvSpPr>
          <p:spPr>
            <a:xfrm>
              <a:off x="0" y="5349874"/>
              <a:ext cx="12192000" cy="365125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1AE7D9-5691-42E8-A8F2-9D8E1AFF02C1}"/>
                </a:ext>
              </a:extLst>
            </p:cNvPr>
            <p:cNvSpPr/>
            <p:nvPr/>
          </p:nvSpPr>
          <p:spPr>
            <a:xfrm>
              <a:off x="0" y="5828028"/>
              <a:ext cx="12192000" cy="142246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E058D44-E3BF-49D4-85CF-311C701E9A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242" y="359477"/>
            <a:ext cx="929557" cy="87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0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0.png"/><Relationship Id="rId7" Type="http://schemas.openxmlformats.org/officeDocument/2006/relationships/image" Target="../media/image7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10.png"/><Relationship Id="rId9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eluga.readthedocs.io/en/latest/" TargetMode="External"/><Relationship Id="rId2" Type="http://schemas.openxmlformats.org/officeDocument/2006/relationships/hyperlink" Target="https://github.com/Rapid-Design-of-Systems-Laboratory/beluga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luga.readthedocs.io/en/latest/" TargetMode="External"/><Relationship Id="rId2" Type="http://schemas.openxmlformats.org/officeDocument/2006/relationships/hyperlink" Target="https://github.com/Rapid-Design-of-Systems-Laboratory/beluga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33EC-2D43-4E36-BE57-D7C61E67A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Beluga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C9F26-C101-4662-818C-530CCD4622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Matthew Nolan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C5A5E-986A-4B50-976C-DF6BD176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3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7B19-B82B-4F9D-9F86-780F571D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Optimization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2D347-AA06-47C6-99AF-8CA8E4BC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A43417-8B1C-4887-BB56-013F51625E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Augmenting cost functional with dynamics, initial, and terminal constraints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costates)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For convivence, define Hamiltonian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̇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𝝓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The optimal solution requires that the first variation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)is zero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𝝂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box>
                                    <m:box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</m:e>
                                  </m:box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𝝍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</m:e>
                                  </m:box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𝝓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𝝂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𝝍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den>
                                  </m:f>
                                </m:e>
                              </m:box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𝝍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box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box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acc>
                                <m:accPr>
                                  <m:chr m:val="̇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A43417-8B1C-4887-BB56-013F51625E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3104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887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7B19-B82B-4F9D-9F86-780F571D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Optimization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2D347-AA06-47C6-99AF-8CA8E4BC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A43417-8B1C-4887-BB56-013F51625E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59136"/>
                <a:ext cx="10515600" cy="48337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Integration by parts and noting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eliminates dependency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𝝂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box>
                                        <m:box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𝝍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</m:box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den>
                                      </m:f>
                                    </m:e>
                                  </m:box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𝝓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𝝂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𝝍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box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𝝍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den>
                                      </m:f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𝝀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box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From above, the necessary conditions are derived: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</m:acc>
                        </m:e>
                        <m:sup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dirty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𝒖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box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𝝓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=−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box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𝝓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Minimum principle used if above not sufficient: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box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A43417-8B1C-4887-BB56-013F51625E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59136"/>
                <a:ext cx="10515600" cy="4833738"/>
              </a:xfrm>
              <a:blipFill>
                <a:blip r:embed="rId2"/>
                <a:stretch>
                  <a:fillRect l="-928" t="-13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278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4CECF5-84BC-484F-BAA5-3AA5684D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 Method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932C0B-7FCB-46EA-A903-CC60228A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A795F-B6F4-48E3-9F53-680B259B0D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8" y="1659135"/>
            <a:ext cx="10515601" cy="21914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Optimal control problems, particularly with indirect methods, are numerically sensitive and have small radius of convergence</a:t>
            </a:r>
          </a:p>
          <a:p>
            <a:r>
              <a:rPr lang="en-US" dirty="0"/>
              <a:t>Problems with difficult-to-solve BC values, constants, constraints, etc. need a sufficiently “close” guess</a:t>
            </a:r>
          </a:p>
          <a:p>
            <a:r>
              <a:rPr lang="en-US" dirty="0"/>
              <a:t>An easier to solver problem can be used as a guess for the harder one</a:t>
            </a:r>
          </a:p>
          <a:p>
            <a:r>
              <a:rPr lang="en-US" dirty="0"/>
              <a:t>The continuation sequentially solves more difficult problems using last solution as the guess for the current one</a:t>
            </a:r>
          </a:p>
        </p:txBody>
      </p:sp>
      <p:pic>
        <p:nvPicPr>
          <p:cNvPr id="8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C1C4B89C-E4BF-491C-90B2-8A144F973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225" y="3850598"/>
            <a:ext cx="5431546" cy="250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80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F925339D-9B0E-485F-9DDA-7DF7D0F33854}"/>
              </a:ext>
            </a:extLst>
          </p:cNvPr>
          <p:cNvSpPr/>
          <p:nvPr/>
        </p:nvSpPr>
        <p:spPr>
          <a:xfrm>
            <a:off x="7319356" y="2092229"/>
            <a:ext cx="3674226" cy="435135"/>
          </a:xfrm>
          <a:custGeom>
            <a:avLst/>
            <a:gdLst>
              <a:gd name="connsiteX0" fmla="*/ 0 w 3674226"/>
              <a:gd name="connsiteY0" fmla="*/ 293524 h 435135"/>
              <a:gd name="connsiteX1" fmla="*/ 918557 w 3674226"/>
              <a:gd name="connsiteY1" fmla="*/ 434840 h 435135"/>
              <a:gd name="connsiteX2" fmla="*/ 1853739 w 3674226"/>
              <a:gd name="connsiteY2" fmla="*/ 260273 h 435135"/>
              <a:gd name="connsiteX3" fmla="*/ 2751513 w 3674226"/>
              <a:gd name="connsiteY3" fmla="*/ 2578 h 435135"/>
              <a:gd name="connsiteX4" fmla="*/ 3674226 w 3674226"/>
              <a:gd name="connsiteY4" fmla="*/ 430684 h 43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4226" h="435135">
                <a:moveTo>
                  <a:pt x="0" y="293524"/>
                </a:moveTo>
                <a:cubicBezTo>
                  <a:pt x="304800" y="366953"/>
                  <a:pt x="609601" y="440382"/>
                  <a:pt x="918557" y="434840"/>
                </a:cubicBezTo>
                <a:cubicBezTo>
                  <a:pt x="1227513" y="429298"/>
                  <a:pt x="1548246" y="332317"/>
                  <a:pt x="1853739" y="260273"/>
                </a:cubicBezTo>
                <a:cubicBezTo>
                  <a:pt x="2159232" y="188229"/>
                  <a:pt x="2448099" y="-25824"/>
                  <a:pt x="2751513" y="2578"/>
                </a:cubicBezTo>
                <a:cubicBezTo>
                  <a:pt x="3054928" y="30980"/>
                  <a:pt x="3515592" y="349635"/>
                  <a:pt x="3674226" y="430684"/>
                </a:cubicBezTo>
              </a:path>
            </a:pathLst>
          </a:cu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F937E73B-64FE-43A0-9B20-8E95A0F5C51C}"/>
              </a:ext>
            </a:extLst>
          </p:cNvPr>
          <p:cNvSpPr/>
          <p:nvPr/>
        </p:nvSpPr>
        <p:spPr>
          <a:xfrm>
            <a:off x="7335982" y="2633398"/>
            <a:ext cx="3645131" cy="663804"/>
          </a:xfrm>
          <a:custGeom>
            <a:avLst/>
            <a:gdLst>
              <a:gd name="connsiteX0" fmla="*/ 0 w 3645131"/>
              <a:gd name="connsiteY0" fmla="*/ 438155 h 663804"/>
              <a:gd name="connsiteX1" fmla="*/ 914400 w 3645131"/>
              <a:gd name="connsiteY1" fmla="*/ 662598 h 663804"/>
              <a:gd name="connsiteX2" fmla="*/ 1832956 w 3645131"/>
              <a:gd name="connsiteY2" fmla="*/ 350871 h 663804"/>
              <a:gd name="connsiteX3" fmla="*/ 2743200 w 3645131"/>
              <a:gd name="connsiteY3" fmla="*/ 1737 h 663804"/>
              <a:gd name="connsiteX4" fmla="*/ 3645131 w 3645131"/>
              <a:gd name="connsiteY4" fmla="*/ 504657 h 663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5131" h="663804">
                <a:moveTo>
                  <a:pt x="0" y="438155"/>
                </a:moveTo>
                <a:cubicBezTo>
                  <a:pt x="304453" y="557650"/>
                  <a:pt x="608907" y="677145"/>
                  <a:pt x="914400" y="662598"/>
                </a:cubicBezTo>
                <a:cubicBezTo>
                  <a:pt x="1219893" y="648051"/>
                  <a:pt x="1528156" y="461014"/>
                  <a:pt x="1832956" y="350871"/>
                </a:cubicBezTo>
                <a:cubicBezTo>
                  <a:pt x="2137756" y="240728"/>
                  <a:pt x="2441171" y="-23894"/>
                  <a:pt x="2743200" y="1737"/>
                </a:cubicBezTo>
                <a:cubicBezTo>
                  <a:pt x="3045229" y="27368"/>
                  <a:pt x="3446318" y="461708"/>
                  <a:pt x="3645131" y="504657"/>
                </a:cubicBezTo>
              </a:path>
            </a:pathLst>
          </a:cu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AEA3DB-2B90-42DF-979B-95290DCD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BVP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0505CA-D1AE-4026-88F0-16775C9D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1DFC5-C992-4F26-9839-0E99A23838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659135"/>
            <a:ext cx="6157824" cy="46972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Collocation</a:t>
            </a:r>
          </a:p>
          <a:p>
            <a:pPr lvl="1"/>
            <a:r>
              <a:rPr lang="en-US" dirty="0"/>
              <a:t>Discretize trajectory into discrete nodes</a:t>
            </a:r>
          </a:p>
          <a:p>
            <a:pPr lvl="1"/>
            <a:r>
              <a:rPr lang="en-US" dirty="0"/>
              <a:t>Repose dynamics as constraints between nodes </a:t>
            </a:r>
          </a:p>
          <a:p>
            <a:pPr lvl="1"/>
            <a:r>
              <a:rPr lang="en-US" dirty="0"/>
              <a:t>Adjust state values at nodes until constraints satisfied </a:t>
            </a:r>
          </a:p>
          <a:p>
            <a:r>
              <a:rPr lang="en-US" dirty="0"/>
              <a:t>Shooting Methods</a:t>
            </a:r>
          </a:p>
          <a:p>
            <a:pPr lvl="1"/>
            <a:r>
              <a:rPr lang="en-US" dirty="0"/>
              <a:t>Propagates trajectory and STM using guess for initial conditions</a:t>
            </a:r>
          </a:p>
          <a:p>
            <a:pPr lvl="1"/>
            <a:r>
              <a:rPr lang="en-US" dirty="0"/>
              <a:t>Computes terminal BC error</a:t>
            </a:r>
          </a:p>
          <a:p>
            <a:pPr lvl="1"/>
            <a:r>
              <a:rPr lang="en-US" dirty="0"/>
              <a:t>Adjusts initial guess using linearized sensitivities from STM based on error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6FA45B-3E63-4CAE-85C6-52C08E547574}"/>
              </a:ext>
            </a:extLst>
          </p:cNvPr>
          <p:cNvCxnSpPr>
            <a:cxnSpLocks/>
          </p:cNvCxnSpPr>
          <p:nvPr/>
        </p:nvCxnSpPr>
        <p:spPr>
          <a:xfrm flipV="1">
            <a:off x="7246188" y="4416725"/>
            <a:ext cx="0" cy="1694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6A688F-F4A9-40D2-BEE4-3E6E0EE0CD27}"/>
              </a:ext>
            </a:extLst>
          </p:cNvPr>
          <p:cNvCxnSpPr>
            <a:cxnSpLocks/>
          </p:cNvCxnSpPr>
          <p:nvPr/>
        </p:nvCxnSpPr>
        <p:spPr>
          <a:xfrm>
            <a:off x="7246188" y="6111156"/>
            <a:ext cx="38560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FCDFE14-CEED-4E15-8920-B7ECA56BDF71}"/>
              </a:ext>
            </a:extLst>
          </p:cNvPr>
          <p:cNvSpPr/>
          <p:nvPr/>
        </p:nvSpPr>
        <p:spPr>
          <a:xfrm>
            <a:off x="7246189" y="4169799"/>
            <a:ext cx="3637504" cy="881816"/>
          </a:xfrm>
          <a:custGeom>
            <a:avLst/>
            <a:gdLst>
              <a:gd name="connsiteX0" fmla="*/ 0 w 3823398"/>
              <a:gd name="connsiteY0" fmla="*/ 606907 h 881816"/>
              <a:gd name="connsiteX1" fmla="*/ 381837 w 3823398"/>
              <a:gd name="connsiteY1" fmla="*/ 325553 h 881816"/>
              <a:gd name="connsiteX2" fmla="*/ 1281165 w 3823398"/>
              <a:gd name="connsiteY2" fmla="*/ 878212 h 881816"/>
              <a:gd name="connsiteX3" fmla="*/ 2421652 w 3823398"/>
              <a:gd name="connsiteY3" fmla="*/ 4006 h 881816"/>
              <a:gd name="connsiteX4" fmla="*/ 3823398 w 3823398"/>
              <a:gd name="connsiteY4" fmla="*/ 551641 h 881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3398" h="881816">
                <a:moveTo>
                  <a:pt x="0" y="606907"/>
                </a:moveTo>
                <a:cubicBezTo>
                  <a:pt x="84155" y="443621"/>
                  <a:pt x="168310" y="280336"/>
                  <a:pt x="381837" y="325553"/>
                </a:cubicBezTo>
                <a:cubicBezTo>
                  <a:pt x="595364" y="370770"/>
                  <a:pt x="941196" y="931803"/>
                  <a:pt x="1281165" y="878212"/>
                </a:cubicBezTo>
                <a:cubicBezTo>
                  <a:pt x="1621134" y="824621"/>
                  <a:pt x="1997947" y="58434"/>
                  <a:pt x="2421652" y="4006"/>
                </a:cubicBezTo>
                <a:cubicBezTo>
                  <a:pt x="2845357" y="-50422"/>
                  <a:pt x="3609033" y="466230"/>
                  <a:pt x="3823398" y="5516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6273A21-D0C3-40D2-B8E6-9F270BA71C6C}"/>
              </a:ext>
            </a:extLst>
          </p:cNvPr>
          <p:cNvSpPr/>
          <p:nvPr/>
        </p:nvSpPr>
        <p:spPr>
          <a:xfrm>
            <a:off x="7249887" y="4804688"/>
            <a:ext cx="3637504" cy="740646"/>
          </a:xfrm>
          <a:custGeom>
            <a:avLst/>
            <a:gdLst>
              <a:gd name="connsiteX0" fmla="*/ 0 w 3823398"/>
              <a:gd name="connsiteY0" fmla="*/ 606907 h 881816"/>
              <a:gd name="connsiteX1" fmla="*/ 381837 w 3823398"/>
              <a:gd name="connsiteY1" fmla="*/ 325553 h 881816"/>
              <a:gd name="connsiteX2" fmla="*/ 1281165 w 3823398"/>
              <a:gd name="connsiteY2" fmla="*/ 878212 h 881816"/>
              <a:gd name="connsiteX3" fmla="*/ 2421652 w 3823398"/>
              <a:gd name="connsiteY3" fmla="*/ 4006 h 881816"/>
              <a:gd name="connsiteX4" fmla="*/ 3823398 w 3823398"/>
              <a:gd name="connsiteY4" fmla="*/ 551641 h 881816"/>
              <a:gd name="connsiteX0" fmla="*/ 0 w 3823398"/>
              <a:gd name="connsiteY0" fmla="*/ 472545 h 745136"/>
              <a:gd name="connsiteX1" fmla="*/ 381837 w 3823398"/>
              <a:gd name="connsiteY1" fmla="*/ 191191 h 745136"/>
              <a:gd name="connsiteX2" fmla="*/ 1281165 w 3823398"/>
              <a:gd name="connsiteY2" fmla="*/ 743850 h 745136"/>
              <a:gd name="connsiteX3" fmla="*/ 2452779 w 3823398"/>
              <a:gd name="connsiteY3" fmla="*/ 5297 h 745136"/>
              <a:gd name="connsiteX4" fmla="*/ 3823398 w 3823398"/>
              <a:gd name="connsiteY4" fmla="*/ 417279 h 745136"/>
              <a:gd name="connsiteX0" fmla="*/ 0 w 3781895"/>
              <a:gd name="connsiteY0" fmla="*/ 468055 h 740646"/>
              <a:gd name="connsiteX1" fmla="*/ 381837 w 3781895"/>
              <a:gd name="connsiteY1" fmla="*/ 186701 h 740646"/>
              <a:gd name="connsiteX2" fmla="*/ 1281165 w 3781895"/>
              <a:gd name="connsiteY2" fmla="*/ 739360 h 740646"/>
              <a:gd name="connsiteX3" fmla="*/ 2452779 w 3781895"/>
              <a:gd name="connsiteY3" fmla="*/ 807 h 740646"/>
              <a:gd name="connsiteX4" fmla="*/ 3781895 w 3781895"/>
              <a:gd name="connsiteY4" fmla="*/ 593659 h 740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1895" h="740646">
                <a:moveTo>
                  <a:pt x="0" y="468055"/>
                </a:moveTo>
                <a:cubicBezTo>
                  <a:pt x="84155" y="304769"/>
                  <a:pt x="168310" y="141484"/>
                  <a:pt x="381837" y="186701"/>
                </a:cubicBezTo>
                <a:cubicBezTo>
                  <a:pt x="595364" y="231918"/>
                  <a:pt x="936008" y="770342"/>
                  <a:pt x="1281165" y="739360"/>
                </a:cubicBezTo>
                <a:cubicBezTo>
                  <a:pt x="1626322" y="708378"/>
                  <a:pt x="2035991" y="25091"/>
                  <a:pt x="2452779" y="807"/>
                </a:cubicBezTo>
                <a:cubicBezTo>
                  <a:pt x="2869567" y="-23477"/>
                  <a:pt x="3567530" y="508248"/>
                  <a:pt x="3781895" y="593659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BACCD7-B731-4343-8098-32A5F3EBD271}"/>
              </a:ext>
            </a:extLst>
          </p:cNvPr>
          <p:cNvCxnSpPr>
            <a:cxnSpLocks/>
          </p:cNvCxnSpPr>
          <p:nvPr/>
        </p:nvCxnSpPr>
        <p:spPr>
          <a:xfrm>
            <a:off x="10887391" y="4416725"/>
            <a:ext cx="22608" cy="169443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0B8D326-3580-48A3-8F80-F81F2A343CEC}"/>
              </a:ext>
            </a:extLst>
          </p:cNvPr>
          <p:cNvSpPr/>
          <p:nvPr/>
        </p:nvSpPr>
        <p:spPr>
          <a:xfrm>
            <a:off x="7256168" y="5039640"/>
            <a:ext cx="3634922" cy="794012"/>
          </a:xfrm>
          <a:custGeom>
            <a:avLst/>
            <a:gdLst>
              <a:gd name="connsiteX0" fmla="*/ 0 w 3823398"/>
              <a:gd name="connsiteY0" fmla="*/ 606907 h 881816"/>
              <a:gd name="connsiteX1" fmla="*/ 381837 w 3823398"/>
              <a:gd name="connsiteY1" fmla="*/ 325553 h 881816"/>
              <a:gd name="connsiteX2" fmla="*/ 1281165 w 3823398"/>
              <a:gd name="connsiteY2" fmla="*/ 878212 h 881816"/>
              <a:gd name="connsiteX3" fmla="*/ 2421652 w 3823398"/>
              <a:gd name="connsiteY3" fmla="*/ 4006 h 881816"/>
              <a:gd name="connsiteX4" fmla="*/ 3823398 w 3823398"/>
              <a:gd name="connsiteY4" fmla="*/ 551641 h 881816"/>
              <a:gd name="connsiteX0" fmla="*/ 0 w 3823398"/>
              <a:gd name="connsiteY0" fmla="*/ 472545 h 745136"/>
              <a:gd name="connsiteX1" fmla="*/ 381837 w 3823398"/>
              <a:gd name="connsiteY1" fmla="*/ 191191 h 745136"/>
              <a:gd name="connsiteX2" fmla="*/ 1281165 w 3823398"/>
              <a:gd name="connsiteY2" fmla="*/ 743850 h 745136"/>
              <a:gd name="connsiteX3" fmla="*/ 2452779 w 3823398"/>
              <a:gd name="connsiteY3" fmla="*/ 5297 h 745136"/>
              <a:gd name="connsiteX4" fmla="*/ 3823398 w 3823398"/>
              <a:gd name="connsiteY4" fmla="*/ 417279 h 745136"/>
              <a:gd name="connsiteX0" fmla="*/ 0 w 3781895"/>
              <a:gd name="connsiteY0" fmla="*/ 468055 h 740646"/>
              <a:gd name="connsiteX1" fmla="*/ 381837 w 3781895"/>
              <a:gd name="connsiteY1" fmla="*/ 186701 h 740646"/>
              <a:gd name="connsiteX2" fmla="*/ 1281165 w 3781895"/>
              <a:gd name="connsiteY2" fmla="*/ 739360 h 740646"/>
              <a:gd name="connsiteX3" fmla="*/ 2452779 w 3781895"/>
              <a:gd name="connsiteY3" fmla="*/ 807 h 740646"/>
              <a:gd name="connsiteX4" fmla="*/ 3781895 w 3781895"/>
              <a:gd name="connsiteY4" fmla="*/ 593659 h 740646"/>
              <a:gd name="connsiteX0" fmla="*/ 0 w 3781895"/>
              <a:gd name="connsiteY0" fmla="*/ 467472 h 669875"/>
              <a:gd name="connsiteX1" fmla="*/ 381837 w 3781895"/>
              <a:gd name="connsiteY1" fmla="*/ 186118 h 669875"/>
              <a:gd name="connsiteX2" fmla="*/ 1281165 w 3781895"/>
              <a:gd name="connsiteY2" fmla="*/ 668438 h 669875"/>
              <a:gd name="connsiteX3" fmla="*/ 2452779 w 3781895"/>
              <a:gd name="connsiteY3" fmla="*/ 224 h 669875"/>
              <a:gd name="connsiteX4" fmla="*/ 3781895 w 3781895"/>
              <a:gd name="connsiteY4" fmla="*/ 593076 h 669875"/>
              <a:gd name="connsiteX0" fmla="*/ 0 w 3781895"/>
              <a:gd name="connsiteY0" fmla="*/ 512672 h 715804"/>
              <a:gd name="connsiteX1" fmla="*/ 381837 w 3781895"/>
              <a:gd name="connsiteY1" fmla="*/ 231318 h 715804"/>
              <a:gd name="connsiteX2" fmla="*/ 1281165 w 3781895"/>
              <a:gd name="connsiteY2" fmla="*/ 713638 h 715804"/>
              <a:gd name="connsiteX3" fmla="*/ 2473674 w 3781895"/>
              <a:gd name="connsiteY3" fmla="*/ 206 h 715804"/>
              <a:gd name="connsiteX4" fmla="*/ 3781895 w 3781895"/>
              <a:gd name="connsiteY4" fmla="*/ 638276 h 715804"/>
              <a:gd name="connsiteX0" fmla="*/ 0 w 3787118"/>
              <a:gd name="connsiteY0" fmla="*/ 512575 h 715707"/>
              <a:gd name="connsiteX1" fmla="*/ 381837 w 3787118"/>
              <a:gd name="connsiteY1" fmla="*/ 231221 h 715707"/>
              <a:gd name="connsiteX2" fmla="*/ 1281165 w 3787118"/>
              <a:gd name="connsiteY2" fmla="*/ 713541 h 715707"/>
              <a:gd name="connsiteX3" fmla="*/ 2473674 w 3787118"/>
              <a:gd name="connsiteY3" fmla="*/ 109 h 715707"/>
              <a:gd name="connsiteX4" fmla="*/ 3787118 w 3787118"/>
              <a:gd name="connsiteY4" fmla="*/ 658276 h 715707"/>
              <a:gd name="connsiteX0" fmla="*/ 0 w 3787118"/>
              <a:gd name="connsiteY0" fmla="*/ 447261 h 715754"/>
              <a:gd name="connsiteX1" fmla="*/ 381837 w 3787118"/>
              <a:gd name="connsiteY1" fmla="*/ 231221 h 715754"/>
              <a:gd name="connsiteX2" fmla="*/ 1281165 w 3787118"/>
              <a:gd name="connsiteY2" fmla="*/ 713541 h 715754"/>
              <a:gd name="connsiteX3" fmla="*/ 2473674 w 3787118"/>
              <a:gd name="connsiteY3" fmla="*/ 109 h 715754"/>
              <a:gd name="connsiteX4" fmla="*/ 3787118 w 3787118"/>
              <a:gd name="connsiteY4" fmla="*/ 658276 h 715754"/>
              <a:gd name="connsiteX0" fmla="*/ 0 w 3813236"/>
              <a:gd name="connsiteY0" fmla="*/ 447345 h 794012"/>
              <a:gd name="connsiteX1" fmla="*/ 381837 w 3813236"/>
              <a:gd name="connsiteY1" fmla="*/ 231305 h 794012"/>
              <a:gd name="connsiteX2" fmla="*/ 1281165 w 3813236"/>
              <a:gd name="connsiteY2" fmla="*/ 713625 h 794012"/>
              <a:gd name="connsiteX3" fmla="*/ 2473674 w 3813236"/>
              <a:gd name="connsiteY3" fmla="*/ 193 h 794012"/>
              <a:gd name="connsiteX4" fmla="*/ 3813236 w 3813236"/>
              <a:gd name="connsiteY4" fmla="*/ 794012 h 79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3236" h="794012">
                <a:moveTo>
                  <a:pt x="0" y="447345"/>
                </a:moveTo>
                <a:cubicBezTo>
                  <a:pt x="84155" y="284059"/>
                  <a:pt x="168310" y="186925"/>
                  <a:pt x="381837" y="231305"/>
                </a:cubicBezTo>
                <a:cubicBezTo>
                  <a:pt x="595364" y="275685"/>
                  <a:pt x="932526" y="752144"/>
                  <a:pt x="1281165" y="713625"/>
                </a:cubicBezTo>
                <a:cubicBezTo>
                  <a:pt x="1629804" y="675106"/>
                  <a:pt x="2051662" y="-13205"/>
                  <a:pt x="2473674" y="193"/>
                </a:cubicBezTo>
                <a:cubicBezTo>
                  <a:pt x="2895686" y="13591"/>
                  <a:pt x="3598871" y="708601"/>
                  <a:pt x="3813236" y="79401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72D253-D7B5-4185-A62B-76B856BB3A3D}"/>
                  </a:ext>
                </a:extLst>
              </p:cNvPr>
              <p:cNvSpPr txBox="1"/>
              <p:nvPr/>
            </p:nvSpPr>
            <p:spPr>
              <a:xfrm>
                <a:off x="11121013" y="5928248"/>
                <a:ext cx="190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72D253-D7B5-4185-A62B-76B856BB3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1013" y="5928248"/>
                <a:ext cx="190915" cy="369332"/>
              </a:xfrm>
              <a:prstGeom prst="rect">
                <a:avLst/>
              </a:prstGeom>
              <a:blipFill>
                <a:blip r:embed="rId2"/>
                <a:stretch>
                  <a:fillRect r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49E719-EDFA-447E-9AB4-3F4E74BCAC70}"/>
                  </a:ext>
                </a:extLst>
              </p:cNvPr>
              <p:cNvSpPr txBox="1"/>
              <p:nvPr/>
            </p:nvSpPr>
            <p:spPr>
              <a:xfrm>
                <a:off x="10729134" y="6087121"/>
                <a:ext cx="19091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49E719-EDFA-447E-9AB4-3F4E74BCA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134" y="6087121"/>
                <a:ext cx="190915" cy="391582"/>
              </a:xfrm>
              <a:prstGeom prst="rect">
                <a:avLst/>
              </a:prstGeom>
              <a:blipFill>
                <a:blip r:embed="rId3"/>
                <a:stretch>
                  <a:fillRect r="-83871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B22014-22DC-4538-9024-0A177152DC7C}"/>
                  </a:ext>
                </a:extLst>
              </p:cNvPr>
              <p:cNvSpPr txBox="1"/>
              <p:nvPr/>
            </p:nvSpPr>
            <p:spPr>
              <a:xfrm>
                <a:off x="7146740" y="4089370"/>
                <a:ext cx="190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B22014-22DC-4538-9024-0A177152D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740" y="4089370"/>
                <a:ext cx="190915" cy="369332"/>
              </a:xfrm>
              <a:prstGeom prst="rect">
                <a:avLst/>
              </a:prstGeom>
              <a:blipFill>
                <a:blip r:embed="rId4"/>
                <a:stretch>
                  <a:fillRect r="-40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4556C5-D87F-4AB2-AA00-F2BE44E962AB}"/>
                  </a:ext>
                </a:extLst>
              </p:cNvPr>
              <p:cNvSpPr txBox="1"/>
              <p:nvPr/>
            </p:nvSpPr>
            <p:spPr>
              <a:xfrm>
                <a:off x="6906043" y="4984253"/>
                <a:ext cx="19091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4556C5-D87F-4AB2-AA00-F2BE44E96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043" y="4984253"/>
                <a:ext cx="190915" cy="381515"/>
              </a:xfrm>
              <a:prstGeom prst="rect">
                <a:avLst/>
              </a:prstGeom>
              <a:blipFill>
                <a:blip r:embed="rId5"/>
                <a:stretch>
                  <a:fillRect r="-93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A4083EA-192D-4577-AB89-8F4FC25CD449}"/>
                  </a:ext>
                </a:extLst>
              </p:cNvPr>
              <p:cNvSpPr txBox="1"/>
              <p:nvPr/>
            </p:nvSpPr>
            <p:spPr>
              <a:xfrm>
                <a:off x="6902354" y="5292452"/>
                <a:ext cx="190915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A4083EA-192D-4577-AB89-8F4FC25CD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354" y="5292452"/>
                <a:ext cx="190915" cy="374783"/>
              </a:xfrm>
              <a:prstGeom prst="rect">
                <a:avLst/>
              </a:prstGeom>
              <a:blipFill>
                <a:blip r:embed="rId6"/>
                <a:stretch>
                  <a:fillRect r="-96875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7E8532-4507-42DD-9FC9-23ECD0091851}"/>
                  </a:ext>
                </a:extLst>
              </p:cNvPr>
              <p:cNvSpPr txBox="1"/>
              <p:nvPr/>
            </p:nvSpPr>
            <p:spPr>
              <a:xfrm>
                <a:off x="6912396" y="4610707"/>
                <a:ext cx="190915" cy="374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7E8532-4507-42DD-9FC9-23ECD0091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396" y="4610707"/>
                <a:ext cx="190915" cy="374205"/>
              </a:xfrm>
              <a:prstGeom prst="rect">
                <a:avLst/>
              </a:prstGeom>
              <a:blipFill>
                <a:blip r:embed="rId7"/>
                <a:stretch>
                  <a:fillRect r="-96774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1FA9CA-2566-4DDE-941A-E5C9471568BF}"/>
                  </a:ext>
                </a:extLst>
              </p:cNvPr>
              <p:cNvSpPr txBox="1"/>
              <p:nvPr/>
            </p:nvSpPr>
            <p:spPr>
              <a:xfrm>
                <a:off x="11053565" y="5419371"/>
                <a:ext cx="190915" cy="414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1FA9CA-2566-4DDE-941A-E5C947156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3565" y="5419371"/>
                <a:ext cx="190915" cy="414281"/>
              </a:xfrm>
              <a:prstGeom prst="rect">
                <a:avLst/>
              </a:prstGeom>
              <a:blipFill>
                <a:blip r:embed="rId8"/>
                <a:stretch>
                  <a:fillRect r="-168750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5769731-8617-4238-AB12-DFB18AEC4924}"/>
                  </a:ext>
                </a:extLst>
              </p:cNvPr>
              <p:cNvSpPr txBox="1"/>
              <p:nvPr/>
            </p:nvSpPr>
            <p:spPr>
              <a:xfrm>
                <a:off x="11025555" y="4828967"/>
                <a:ext cx="190915" cy="413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5769731-8617-4238-AB12-DFB18AEC4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555" y="4828967"/>
                <a:ext cx="190915" cy="413703"/>
              </a:xfrm>
              <a:prstGeom prst="rect">
                <a:avLst/>
              </a:prstGeom>
              <a:blipFill>
                <a:blip r:embed="rId9"/>
                <a:stretch>
                  <a:fillRect r="-174194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Brace 28">
            <a:extLst>
              <a:ext uri="{FF2B5EF4-FFF2-40B4-BE49-F238E27FC236}">
                <a16:creationId xmlns:a16="http://schemas.microsoft.com/office/drawing/2014/main" id="{EC28AECD-0F23-40C0-A733-88CAEC2A3E88}"/>
              </a:ext>
            </a:extLst>
          </p:cNvPr>
          <p:cNvSpPr/>
          <p:nvPr/>
        </p:nvSpPr>
        <p:spPr>
          <a:xfrm>
            <a:off x="10898695" y="4718649"/>
            <a:ext cx="169561" cy="6471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90787AA1-EE72-4BD0-8CA4-BE7C629B297A}"/>
              </a:ext>
            </a:extLst>
          </p:cNvPr>
          <p:cNvSpPr/>
          <p:nvPr/>
        </p:nvSpPr>
        <p:spPr>
          <a:xfrm>
            <a:off x="10929602" y="5374189"/>
            <a:ext cx="118460" cy="4520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476AA29-2295-4953-AAEB-3C093001DF13}"/>
              </a:ext>
            </a:extLst>
          </p:cNvPr>
          <p:cNvCxnSpPr>
            <a:cxnSpLocks/>
          </p:cNvCxnSpPr>
          <p:nvPr/>
        </p:nvCxnSpPr>
        <p:spPr>
          <a:xfrm flipV="1">
            <a:off x="7337655" y="1980738"/>
            <a:ext cx="0" cy="1694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9B7EBE7-0E02-4479-842C-5168B1063B72}"/>
              </a:ext>
            </a:extLst>
          </p:cNvPr>
          <p:cNvCxnSpPr>
            <a:cxnSpLocks/>
          </p:cNvCxnSpPr>
          <p:nvPr/>
        </p:nvCxnSpPr>
        <p:spPr>
          <a:xfrm>
            <a:off x="7337655" y="3675169"/>
            <a:ext cx="38560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3D47968-290F-42DF-A9E4-5CCEBE18CEB8}"/>
              </a:ext>
            </a:extLst>
          </p:cNvPr>
          <p:cNvSpPr/>
          <p:nvPr/>
        </p:nvSpPr>
        <p:spPr>
          <a:xfrm>
            <a:off x="7341354" y="2368701"/>
            <a:ext cx="3637504" cy="740646"/>
          </a:xfrm>
          <a:custGeom>
            <a:avLst/>
            <a:gdLst>
              <a:gd name="connsiteX0" fmla="*/ 0 w 3823398"/>
              <a:gd name="connsiteY0" fmla="*/ 606907 h 881816"/>
              <a:gd name="connsiteX1" fmla="*/ 381837 w 3823398"/>
              <a:gd name="connsiteY1" fmla="*/ 325553 h 881816"/>
              <a:gd name="connsiteX2" fmla="*/ 1281165 w 3823398"/>
              <a:gd name="connsiteY2" fmla="*/ 878212 h 881816"/>
              <a:gd name="connsiteX3" fmla="*/ 2421652 w 3823398"/>
              <a:gd name="connsiteY3" fmla="*/ 4006 h 881816"/>
              <a:gd name="connsiteX4" fmla="*/ 3823398 w 3823398"/>
              <a:gd name="connsiteY4" fmla="*/ 551641 h 881816"/>
              <a:gd name="connsiteX0" fmla="*/ 0 w 3823398"/>
              <a:gd name="connsiteY0" fmla="*/ 472545 h 745136"/>
              <a:gd name="connsiteX1" fmla="*/ 381837 w 3823398"/>
              <a:gd name="connsiteY1" fmla="*/ 191191 h 745136"/>
              <a:gd name="connsiteX2" fmla="*/ 1281165 w 3823398"/>
              <a:gd name="connsiteY2" fmla="*/ 743850 h 745136"/>
              <a:gd name="connsiteX3" fmla="*/ 2452779 w 3823398"/>
              <a:gd name="connsiteY3" fmla="*/ 5297 h 745136"/>
              <a:gd name="connsiteX4" fmla="*/ 3823398 w 3823398"/>
              <a:gd name="connsiteY4" fmla="*/ 417279 h 745136"/>
              <a:gd name="connsiteX0" fmla="*/ 0 w 3781895"/>
              <a:gd name="connsiteY0" fmla="*/ 468055 h 740646"/>
              <a:gd name="connsiteX1" fmla="*/ 381837 w 3781895"/>
              <a:gd name="connsiteY1" fmla="*/ 186701 h 740646"/>
              <a:gd name="connsiteX2" fmla="*/ 1281165 w 3781895"/>
              <a:gd name="connsiteY2" fmla="*/ 739360 h 740646"/>
              <a:gd name="connsiteX3" fmla="*/ 2452779 w 3781895"/>
              <a:gd name="connsiteY3" fmla="*/ 807 h 740646"/>
              <a:gd name="connsiteX4" fmla="*/ 3781895 w 3781895"/>
              <a:gd name="connsiteY4" fmla="*/ 593659 h 740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1895" h="740646">
                <a:moveTo>
                  <a:pt x="0" y="468055"/>
                </a:moveTo>
                <a:cubicBezTo>
                  <a:pt x="84155" y="304769"/>
                  <a:pt x="168310" y="141484"/>
                  <a:pt x="381837" y="186701"/>
                </a:cubicBezTo>
                <a:cubicBezTo>
                  <a:pt x="595364" y="231918"/>
                  <a:pt x="936008" y="770342"/>
                  <a:pt x="1281165" y="739360"/>
                </a:cubicBezTo>
                <a:cubicBezTo>
                  <a:pt x="1626322" y="708378"/>
                  <a:pt x="2035991" y="25091"/>
                  <a:pt x="2452779" y="807"/>
                </a:cubicBezTo>
                <a:cubicBezTo>
                  <a:pt x="2869567" y="-23477"/>
                  <a:pt x="3567530" y="508248"/>
                  <a:pt x="3781895" y="593659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4870F1-DD6D-404A-A3F5-F1BC92477449}"/>
              </a:ext>
            </a:extLst>
          </p:cNvPr>
          <p:cNvCxnSpPr>
            <a:cxnSpLocks/>
          </p:cNvCxnSpPr>
          <p:nvPr/>
        </p:nvCxnSpPr>
        <p:spPr>
          <a:xfrm>
            <a:off x="10978858" y="1980738"/>
            <a:ext cx="22608" cy="169443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D72D59A-D9FB-4F4B-8488-58EC16D49864}"/>
                  </a:ext>
                </a:extLst>
              </p:cNvPr>
              <p:cNvSpPr txBox="1"/>
              <p:nvPr/>
            </p:nvSpPr>
            <p:spPr>
              <a:xfrm>
                <a:off x="11212480" y="3492261"/>
                <a:ext cx="190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D72D59A-D9FB-4F4B-8488-58EC16D49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480" y="3492261"/>
                <a:ext cx="190915" cy="369332"/>
              </a:xfrm>
              <a:prstGeom prst="rect">
                <a:avLst/>
              </a:prstGeom>
              <a:blipFill>
                <a:blip r:embed="rId10"/>
                <a:stretch>
                  <a:fillRect r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D5CEEDD-D13F-4FDB-8A5E-42E4CE52888F}"/>
                  </a:ext>
                </a:extLst>
              </p:cNvPr>
              <p:cNvSpPr txBox="1"/>
              <p:nvPr/>
            </p:nvSpPr>
            <p:spPr>
              <a:xfrm>
                <a:off x="10820601" y="3651134"/>
                <a:ext cx="19091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D5CEEDD-D13F-4FDB-8A5E-42E4CE528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601" y="3651134"/>
                <a:ext cx="190915" cy="391582"/>
              </a:xfrm>
              <a:prstGeom prst="rect">
                <a:avLst/>
              </a:prstGeom>
              <a:blipFill>
                <a:blip r:embed="rId11"/>
                <a:stretch>
                  <a:fillRect r="-83871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F979747-CCD9-44DD-8197-1C9752979192}"/>
                  </a:ext>
                </a:extLst>
              </p:cNvPr>
              <p:cNvSpPr txBox="1"/>
              <p:nvPr/>
            </p:nvSpPr>
            <p:spPr>
              <a:xfrm>
                <a:off x="7238207" y="1653383"/>
                <a:ext cx="190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F979747-CCD9-44DD-8197-1C9752979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207" y="1653383"/>
                <a:ext cx="190915" cy="369332"/>
              </a:xfrm>
              <a:prstGeom prst="rect">
                <a:avLst/>
              </a:prstGeom>
              <a:blipFill>
                <a:blip r:embed="rId12"/>
                <a:stretch>
                  <a:fillRect r="-40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CDC12FE-00C0-41C9-8CB8-E97C0D43B65F}"/>
                  </a:ext>
                </a:extLst>
              </p:cNvPr>
              <p:cNvSpPr txBox="1"/>
              <p:nvPr/>
            </p:nvSpPr>
            <p:spPr>
              <a:xfrm>
                <a:off x="6997510" y="2548266"/>
                <a:ext cx="19091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CDC12FE-00C0-41C9-8CB8-E97C0D43B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510" y="2548266"/>
                <a:ext cx="190915" cy="381515"/>
              </a:xfrm>
              <a:prstGeom prst="rect">
                <a:avLst/>
              </a:prstGeom>
              <a:blipFill>
                <a:blip r:embed="rId13"/>
                <a:stretch>
                  <a:fillRect r="-93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E834B5-E5D3-4CAB-BADB-C3DED2919E40}"/>
                  </a:ext>
                </a:extLst>
              </p:cNvPr>
              <p:cNvSpPr txBox="1"/>
              <p:nvPr/>
            </p:nvSpPr>
            <p:spPr>
              <a:xfrm>
                <a:off x="6993821" y="2856465"/>
                <a:ext cx="190915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E834B5-E5D3-4CAB-BADB-C3DED2919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821" y="2856465"/>
                <a:ext cx="190915" cy="374783"/>
              </a:xfrm>
              <a:prstGeom prst="rect">
                <a:avLst/>
              </a:prstGeom>
              <a:blipFill>
                <a:blip r:embed="rId14"/>
                <a:stretch>
                  <a:fillRect r="-96875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8D7972C-B2FC-4CAC-B226-02B567B70759}"/>
              </a:ext>
            </a:extLst>
          </p:cNvPr>
          <p:cNvCxnSpPr>
            <a:cxnSpLocks/>
          </p:cNvCxnSpPr>
          <p:nvPr/>
        </p:nvCxnSpPr>
        <p:spPr>
          <a:xfrm>
            <a:off x="8231000" y="1980738"/>
            <a:ext cx="22608" cy="169443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36A1B84-B4C7-482E-A597-D0A0C652D287}"/>
                  </a:ext>
                </a:extLst>
              </p:cNvPr>
              <p:cNvSpPr txBox="1"/>
              <p:nvPr/>
            </p:nvSpPr>
            <p:spPr>
              <a:xfrm>
                <a:off x="8121660" y="3651239"/>
                <a:ext cx="190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36A1B84-B4C7-482E-A597-D0A0C652D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660" y="3651239"/>
                <a:ext cx="190915" cy="369332"/>
              </a:xfrm>
              <a:prstGeom prst="rect">
                <a:avLst/>
              </a:prstGeom>
              <a:blipFill>
                <a:blip r:embed="rId15"/>
                <a:stretch>
                  <a:fillRect r="-68750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0B3DC6B-FA57-4CF1-AA35-EBAC6A4DD388}"/>
              </a:ext>
            </a:extLst>
          </p:cNvPr>
          <p:cNvCxnSpPr>
            <a:cxnSpLocks/>
          </p:cNvCxnSpPr>
          <p:nvPr/>
        </p:nvCxnSpPr>
        <p:spPr>
          <a:xfrm>
            <a:off x="9146953" y="1980738"/>
            <a:ext cx="22608" cy="169443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EA92FA3-6B21-41EA-9616-692199ACB8C7}"/>
                  </a:ext>
                </a:extLst>
              </p:cNvPr>
              <p:cNvSpPr txBox="1"/>
              <p:nvPr/>
            </p:nvSpPr>
            <p:spPr>
              <a:xfrm>
                <a:off x="9055486" y="3651134"/>
                <a:ext cx="190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EA92FA3-6B21-41EA-9616-692199ACB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486" y="3651134"/>
                <a:ext cx="190915" cy="369332"/>
              </a:xfrm>
              <a:prstGeom prst="rect">
                <a:avLst/>
              </a:prstGeom>
              <a:blipFill>
                <a:blip r:embed="rId16"/>
                <a:stretch>
                  <a:fillRect r="-71875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86520B4-6773-4C5C-8D54-DAFB0F7AC31E}"/>
              </a:ext>
            </a:extLst>
          </p:cNvPr>
          <p:cNvCxnSpPr>
            <a:cxnSpLocks/>
          </p:cNvCxnSpPr>
          <p:nvPr/>
        </p:nvCxnSpPr>
        <p:spPr>
          <a:xfrm>
            <a:off x="10062906" y="1986157"/>
            <a:ext cx="22608" cy="169443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5C82C5D-EA5D-4768-8410-1DCF8FEBF56B}"/>
                  </a:ext>
                </a:extLst>
              </p:cNvPr>
              <p:cNvSpPr txBox="1"/>
              <p:nvPr/>
            </p:nvSpPr>
            <p:spPr>
              <a:xfrm>
                <a:off x="9967447" y="3658526"/>
                <a:ext cx="190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5C82C5D-EA5D-4768-8410-1DCF8FEBF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447" y="3658526"/>
                <a:ext cx="190915" cy="369332"/>
              </a:xfrm>
              <a:prstGeom prst="rect">
                <a:avLst/>
              </a:prstGeom>
              <a:blipFill>
                <a:blip r:embed="rId17"/>
                <a:stretch>
                  <a:fillRect r="-77419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E0F01DC-8771-4A34-B32D-97A19920B2EC}"/>
                  </a:ext>
                </a:extLst>
              </p:cNvPr>
              <p:cNvSpPr txBox="1"/>
              <p:nvPr/>
            </p:nvSpPr>
            <p:spPr>
              <a:xfrm>
                <a:off x="7888626" y="2665713"/>
                <a:ext cx="19091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E0F01DC-8771-4A34-B32D-97A19920B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626" y="2665713"/>
                <a:ext cx="190915" cy="381515"/>
              </a:xfrm>
              <a:prstGeom prst="rect">
                <a:avLst/>
              </a:prstGeom>
              <a:blipFill>
                <a:blip r:embed="rId18"/>
                <a:stretch>
                  <a:fillRect r="-93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799FB75-148F-43B5-8FC3-50652D712F19}"/>
                  </a:ext>
                </a:extLst>
              </p:cNvPr>
              <p:cNvSpPr txBox="1"/>
              <p:nvPr/>
            </p:nvSpPr>
            <p:spPr>
              <a:xfrm>
                <a:off x="7884937" y="2973912"/>
                <a:ext cx="190915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799FB75-148F-43B5-8FC3-50652D712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937" y="2973912"/>
                <a:ext cx="190915" cy="372538"/>
              </a:xfrm>
              <a:prstGeom prst="rect">
                <a:avLst/>
              </a:prstGeom>
              <a:blipFill>
                <a:blip r:embed="rId19"/>
                <a:stretch>
                  <a:fillRect r="-96875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FF2D75D-59EF-4761-9381-EB6911205A5B}"/>
                  </a:ext>
                </a:extLst>
              </p:cNvPr>
              <p:cNvSpPr txBox="1"/>
              <p:nvPr/>
            </p:nvSpPr>
            <p:spPr>
              <a:xfrm>
                <a:off x="7894979" y="2292167"/>
                <a:ext cx="190915" cy="37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FF2D75D-59EF-4761-9381-EB6911205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979" y="2292167"/>
                <a:ext cx="190915" cy="371961"/>
              </a:xfrm>
              <a:prstGeom prst="rect">
                <a:avLst/>
              </a:prstGeom>
              <a:blipFill>
                <a:blip r:embed="rId20"/>
                <a:stretch>
                  <a:fillRect r="-100000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E5DAE08-DA88-4535-91BB-665995CEE610}"/>
                  </a:ext>
                </a:extLst>
              </p:cNvPr>
              <p:cNvSpPr txBox="1"/>
              <p:nvPr/>
            </p:nvSpPr>
            <p:spPr>
              <a:xfrm>
                <a:off x="8771991" y="2428145"/>
                <a:ext cx="19091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E5DAE08-DA88-4535-91BB-665995CEE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991" y="2428145"/>
                <a:ext cx="190915" cy="381515"/>
              </a:xfrm>
              <a:prstGeom prst="rect">
                <a:avLst/>
              </a:prstGeom>
              <a:blipFill>
                <a:blip r:embed="rId21"/>
                <a:stretch>
                  <a:fillRect r="-93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55C91D2-618D-422D-9D84-9AC955BC8ED6}"/>
                  </a:ext>
                </a:extLst>
              </p:cNvPr>
              <p:cNvSpPr txBox="1"/>
              <p:nvPr/>
            </p:nvSpPr>
            <p:spPr>
              <a:xfrm>
                <a:off x="8768302" y="2736344"/>
                <a:ext cx="19091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55C91D2-618D-422D-9D84-9AC955BC8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302" y="2736344"/>
                <a:ext cx="190915" cy="373051"/>
              </a:xfrm>
              <a:prstGeom prst="rect">
                <a:avLst/>
              </a:prstGeom>
              <a:blipFill>
                <a:blip r:embed="rId22"/>
                <a:stretch>
                  <a:fillRect r="-96875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3F4D06-A6D4-498A-ACED-37D93F5EA2FF}"/>
                  </a:ext>
                </a:extLst>
              </p:cNvPr>
              <p:cNvSpPr txBox="1"/>
              <p:nvPr/>
            </p:nvSpPr>
            <p:spPr>
              <a:xfrm>
                <a:off x="8778344" y="2054599"/>
                <a:ext cx="190915" cy="372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3F4D06-A6D4-498A-ACED-37D93F5E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344" y="2054599"/>
                <a:ext cx="190915" cy="372474"/>
              </a:xfrm>
              <a:prstGeom prst="rect">
                <a:avLst/>
              </a:prstGeom>
              <a:blipFill>
                <a:blip r:embed="rId23"/>
                <a:stretch>
                  <a:fillRect r="-100000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94DCAE5-2E78-424D-8C5D-7E791197623D}"/>
                  </a:ext>
                </a:extLst>
              </p:cNvPr>
              <p:cNvSpPr txBox="1"/>
              <p:nvPr/>
            </p:nvSpPr>
            <p:spPr>
              <a:xfrm>
                <a:off x="9651835" y="2119946"/>
                <a:ext cx="19091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94DCAE5-2E78-424D-8C5D-7E791197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835" y="2119946"/>
                <a:ext cx="190915" cy="381515"/>
              </a:xfrm>
              <a:prstGeom prst="rect">
                <a:avLst/>
              </a:prstGeom>
              <a:blipFill>
                <a:blip r:embed="rId24"/>
                <a:stretch>
                  <a:fillRect r="-90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07C9BA1-DE57-4833-BFF1-4522E7F99732}"/>
                  </a:ext>
                </a:extLst>
              </p:cNvPr>
              <p:cNvSpPr txBox="1"/>
              <p:nvPr/>
            </p:nvSpPr>
            <p:spPr>
              <a:xfrm>
                <a:off x="9648146" y="2428145"/>
                <a:ext cx="190915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07C9BA1-DE57-4833-BFF1-4522E7F99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146" y="2428145"/>
                <a:ext cx="190915" cy="374461"/>
              </a:xfrm>
              <a:prstGeom prst="rect">
                <a:avLst/>
              </a:prstGeom>
              <a:blipFill>
                <a:blip r:embed="rId25"/>
                <a:stretch>
                  <a:fillRect r="-100000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3E74213-2561-4416-9561-69567E5BCEFB}"/>
                  </a:ext>
                </a:extLst>
              </p:cNvPr>
              <p:cNvSpPr txBox="1"/>
              <p:nvPr/>
            </p:nvSpPr>
            <p:spPr>
              <a:xfrm>
                <a:off x="9658188" y="1746400"/>
                <a:ext cx="190915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3E74213-2561-4416-9561-69567E5BC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188" y="1746400"/>
                <a:ext cx="190915" cy="373885"/>
              </a:xfrm>
              <a:prstGeom prst="rect">
                <a:avLst/>
              </a:prstGeom>
              <a:blipFill>
                <a:blip r:embed="rId26"/>
                <a:stretch>
                  <a:fillRect r="-93750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140F65-642E-4D96-8676-02F186ED2D4D}"/>
                  </a:ext>
                </a:extLst>
              </p:cNvPr>
              <p:cNvSpPr txBox="1"/>
              <p:nvPr/>
            </p:nvSpPr>
            <p:spPr>
              <a:xfrm>
                <a:off x="11019798" y="2646683"/>
                <a:ext cx="19091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140F65-642E-4D96-8676-02F186ED2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9798" y="2646683"/>
                <a:ext cx="190915" cy="381515"/>
              </a:xfrm>
              <a:prstGeom prst="rect">
                <a:avLst/>
              </a:prstGeom>
              <a:blipFill>
                <a:blip r:embed="rId27"/>
                <a:stretch>
                  <a:fillRect r="-93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47AA45D-2AB6-4A26-AD6B-73CEF8133E8B}"/>
                  </a:ext>
                </a:extLst>
              </p:cNvPr>
              <p:cNvSpPr txBox="1"/>
              <p:nvPr/>
            </p:nvSpPr>
            <p:spPr>
              <a:xfrm>
                <a:off x="11016109" y="2954882"/>
                <a:ext cx="190915" cy="414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47AA45D-2AB6-4A26-AD6B-73CEF8133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6109" y="2954882"/>
                <a:ext cx="190915" cy="414281"/>
              </a:xfrm>
              <a:prstGeom prst="rect">
                <a:avLst/>
              </a:prstGeom>
              <a:blipFill>
                <a:blip r:embed="rId28"/>
                <a:stretch>
                  <a:fillRect r="-10322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27A187A-8824-4055-8E22-73CBB7698264}"/>
                  </a:ext>
                </a:extLst>
              </p:cNvPr>
              <p:cNvSpPr txBox="1"/>
              <p:nvPr/>
            </p:nvSpPr>
            <p:spPr>
              <a:xfrm>
                <a:off x="11026151" y="2273137"/>
                <a:ext cx="190915" cy="413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27A187A-8824-4055-8E22-73CBB7698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151" y="2273137"/>
                <a:ext cx="190915" cy="413703"/>
              </a:xfrm>
              <a:prstGeom prst="rect">
                <a:avLst/>
              </a:prstGeom>
              <a:blipFill>
                <a:blip r:embed="rId29"/>
                <a:stretch>
                  <a:fillRect r="-10322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Star: 8 Points 81">
            <a:extLst>
              <a:ext uri="{FF2B5EF4-FFF2-40B4-BE49-F238E27FC236}">
                <a16:creationId xmlns:a16="http://schemas.microsoft.com/office/drawing/2014/main" id="{4A15F253-8604-4982-8D34-A173D773182B}"/>
              </a:ext>
            </a:extLst>
          </p:cNvPr>
          <p:cNvSpPr/>
          <p:nvPr/>
        </p:nvSpPr>
        <p:spPr>
          <a:xfrm>
            <a:off x="7287754" y="2350227"/>
            <a:ext cx="94682" cy="86688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2A8E488-D83F-4B85-93CC-596C49020096}"/>
                  </a:ext>
                </a:extLst>
              </p:cNvPr>
              <p:cNvSpPr txBox="1"/>
              <p:nvPr/>
            </p:nvSpPr>
            <p:spPr>
              <a:xfrm>
                <a:off x="7003863" y="2174720"/>
                <a:ext cx="190915" cy="374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2A8E488-D83F-4B85-93CC-596C49020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863" y="2174720"/>
                <a:ext cx="190915" cy="374205"/>
              </a:xfrm>
              <a:prstGeom prst="rect">
                <a:avLst/>
              </a:prstGeom>
              <a:blipFill>
                <a:blip r:embed="rId30"/>
                <a:stretch>
                  <a:fillRect r="-96774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Star: 8 Points 82">
            <a:extLst>
              <a:ext uri="{FF2B5EF4-FFF2-40B4-BE49-F238E27FC236}">
                <a16:creationId xmlns:a16="http://schemas.microsoft.com/office/drawing/2014/main" id="{34447A7D-C72B-4A2F-947C-2C495CBD8108}"/>
              </a:ext>
            </a:extLst>
          </p:cNvPr>
          <p:cNvSpPr/>
          <p:nvPr/>
        </p:nvSpPr>
        <p:spPr>
          <a:xfrm>
            <a:off x="8183659" y="2470306"/>
            <a:ext cx="94682" cy="86688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tar: 8 Points 83">
            <a:extLst>
              <a:ext uri="{FF2B5EF4-FFF2-40B4-BE49-F238E27FC236}">
                <a16:creationId xmlns:a16="http://schemas.microsoft.com/office/drawing/2014/main" id="{291A93EA-A3FA-44B5-805D-9EFAD9415CAE}"/>
              </a:ext>
            </a:extLst>
          </p:cNvPr>
          <p:cNvSpPr/>
          <p:nvPr/>
        </p:nvSpPr>
        <p:spPr>
          <a:xfrm>
            <a:off x="9110481" y="2290693"/>
            <a:ext cx="94682" cy="86688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tar: 8 Points 84">
            <a:extLst>
              <a:ext uri="{FF2B5EF4-FFF2-40B4-BE49-F238E27FC236}">
                <a16:creationId xmlns:a16="http://schemas.microsoft.com/office/drawing/2014/main" id="{7EF81CF1-0BFD-44E8-B478-F1581E4B9403}"/>
              </a:ext>
            </a:extLst>
          </p:cNvPr>
          <p:cNvSpPr/>
          <p:nvPr/>
        </p:nvSpPr>
        <p:spPr>
          <a:xfrm>
            <a:off x="10019501" y="2055339"/>
            <a:ext cx="94682" cy="86688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Star: 8 Points 85">
            <a:extLst>
              <a:ext uri="{FF2B5EF4-FFF2-40B4-BE49-F238E27FC236}">
                <a16:creationId xmlns:a16="http://schemas.microsoft.com/office/drawing/2014/main" id="{4EE60191-CF2F-4F9F-ADBC-5D478B08E3E9}"/>
              </a:ext>
            </a:extLst>
          </p:cNvPr>
          <p:cNvSpPr/>
          <p:nvPr/>
        </p:nvSpPr>
        <p:spPr>
          <a:xfrm>
            <a:off x="10943884" y="2482076"/>
            <a:ext cx="94682" cy="86688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tar: 8 Points 86">
            <a:extLst>
              <a:ext uri="{FF2B5EF4-FFF2-40B4-BE49-F238E27FC236}">
                <a16:creationId xmlns:a16="http://schemas.microsoft.com/office/drawing/2014/main" id="{EDAFA40A-82B8-4F70-AEAE-FEA2FC4D0613}"/>
              </a:ext>
            </a:extLst>
          </p:cNvPr>
          <p:cNvSpPr/>
          <p:nvPr/>
        </p:nvSpPr>
        <p:spPr>
          <a:xfrm>
            <a:off x="7289220" y="3029829"/>
            <a:ext cx="94682" cy="86688"/>
          </a:xfrm>
          <a:prstGeom prst="star8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tar: 8 Points 88">
            <a:extLst>
              <a:ext uri="{FF2B5EF4-FFF2-40B4-BE49-F238E27FC236}">
                <a16:creationId xmlns:a16="http://schemas.microsoft.com/office/drawing/2014/main" id="{62F732F1-C844-4916-8578-A6F399D87E20}"/>
              </a:ext>
            </a:extLst>
          </p:cNvPr>
          <p:cNvSpPr/>
          <p:nvPr/>
        </p:nvSpPr>
        <p:spPr>
          <a:xfrm>
            <a:off x="8202331" y="3233680"/>
            <a:ext cx="94682" cy="86688"/>
          </a:xfrm>
          <a:prstGeom prst="star8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Star: 8 Points 89">
            <a:extLst>
              <a:ext uri="{FF2B5EF4-FFF2-40B4-BE49-F238E27FC236}">
                <a16:creationId xmlns:a16="http://schemas.microsoft.com/office/drawing/2014/main" id="{DB07EE83-79E0-4311-B8E9-513BB5E35592}"/>
              </a:ext>
            </a:extLst>
          </p:cNvPr>
          <p:cNvSpPr/>
          <p:nvPr/>
        </p:nvSpPr>
        <p:spPr>
          <a:xfrm>
            <a:off x="9122220" y="2940040"/>
            <a:ext cx="94682" cy="86688"/>
          </a:xfrm>
          <a:prstGeom prst="star8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tar: 8 Points 90">
            <a:extLst>
              <a:ext uri="{FF2B5EF4-FFF2-40B4-BE49-F238E27FC236}">
                <a16:creationId xmlns:a16="http://schemas.microsoft.com/office/drawing/2014/main" id="{5101F1CF-C785-4244-B1F8-0003D2D7C09D}"/>
              </a:ext>
            </a:extLst>
          </p:cNvPr>
          <p:cNvSpPr/>
          <p:nvPr/>
        </p:nvSpPr>
        <p:spPr>
          <a:xfrm>
            <a:off x="10022497" y="2598985"/>
            <a:ext cx="94682" cy="86688"/>
          </a:xfrm>
          <a:prstGeom prst="star8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Star: 8 Points 91">
            <a:extLst>
              <a:ext uri="{FF2B5EF4-FFF2-40B4-BE49-F238E27FC236}">
                <a16:creationId xmlns:a16="http://schemas.microsoft.com/office/drawing/2014/main" id="{B7451ED2-10A7-4594-BB67-278E04188CB2}"/>
              </a:ext>
            </a:extLst>
          </p:cNvPr>
          <p:cNvSpPr/>
          <p:nvPr/>
        </p:nvSpPr>
        <p:spPr>
          <a:xfrm>
            <a:off x="10932837" y="3096143"/>
            <a:ext cx="94682" cy="86688"/>
          </a:xfrm>
          <a:prstGeom prst="star8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Star: 8 Points 92">
            <a:extLst>
              <a:ext uri="{FF2B5EF4-FFF2-40B4-BE49-F238E27FC236}">
                <a16:creationId xmlns:a16="http://schemas.microsoft.com/office/drawing/2014/main" id="{D96AB513-7DDC-4E9A-8F8D-37E1CAB57B96}"/>
              </a:ext>
            </a:extLst>
          </p:cNvPr>
          <p:cNvSpPr/>
          <p:nvPr/>
        </p:nvSpPr>
        <p:spPr>
          <a:xfrm>
            <a:off x="7279892" y="2786090"/>
            <a:ext cx="94682" cy="86688"/>
          </a:xfrm>
          <a:prstGeom prst="star8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Star: 8 Points 93">
            <a:extLst>
              <a:ext uri="{FF2B5EF4-FFF2-40B4-BE49-F238E27FC236}">
                <a16:creationId xmlns:a16="http://schemas.microsoft.com/office/drawing/2014/main" id="{56B3045C-84AA-4D12-B24D-4FFD010CFB22}"/>
              </a:ext>
            </a:extLst>
          </p:cNvPr>
          <p:cNvSpPr/>
          <p:nvPr/>
        </p:nvSpPr>
        <p:spPr>
          <a:xfrm>
            <a:off x="8197526" y="2944462"/>
            <a:ext cx="94682" cy="86688"/>
          </a:xfrm>
          <a:prstGeom prst="star8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Star: 8 Points 94">
            <a:extLst>
              <a:ext uri="{FF2B5EF4-FFF2-40B4-BE49-F238E27FC236}">
                <a16:creationId xmlns:a16="http://schemas.microsoft.com/office/drawing/2014/main" id="{909E0523-CAB7-4728-B9C8-6D9F4A353756}"/>
              </a:ext>
            </a:extLst>
          </p:cNvPr>
          <p:cNvSpPr/>
          <p:nvPr/>
        </p:nvSpPr>
        <p:spPr>
          <a:xfrm>
            <a:off x="9102358" y="2652335"/>
            <a:ext cx="94682" cy="86688"/>
          </a:xfrm>
          <a:prstGeom prst="star8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Star: 8 Points 95">
            <a:extLst>
              <a:ext uri="{FF2B5EF4-FFF2-40B4-BE49-F238E27FC236}">
                <a16:creationId xmlns:a16="http://schemas.microsoft.com/office/drawing/2014/main" id="{DC61D8CC-A53C-4A2B-9884-1686F65F9602}"/>
              </a:ext>
            </a:extLst>
          </p:cNvPr>
          <p:cNvSpPr/>
          <p:nvPr/>
        </p:nvSpPr>
        <p:spPr>
          <a:xfrm>
            <a:off x="10019501" y="2414773"/>
            <a:ext cx="94682" cy="86688"/>
          </a:xfrm>
          <a:prstGeom prst="star8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Star: 8 Points 96">
            <a:extLst>
              <a:ext uri="{FF2B5EF4-FFF2-40B4-BE49-F238E27FC236}">
                <a16:creationId xmlns:a16="http://schemas.microsoft.com/office/drawing/2014/main" id="{FCED1390-5BB4-4E6D-808A-06F28B5BE8D4}"/>
              </a:ext>
            </a:extLst>
          </p:cNvPr>
          <p:cNvSpPr/>
          <p:nvPr/>
        </p:nvSpPr>
        <p:spPr>
          <a:xfrm>
            <a:off x="10941491" y="2916862"/>
            <a:ext cx="94682" cy="86688"/>
          </a:xfrm>
          <a:prstGeom prst="star8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9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2A06BB-5083-41D9-8E0B-1E9EB3CD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B5DC2-1E94-4C63-815F-3364701CE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ECCD8A-D239-404E-AEBA-49BBF87B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0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1CAEDC-2DDC-4F06-807D-7BC901A9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DB4368-CE3D-40CF-9FC1-F7D8AE9F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Brachistochrone Problem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32520B-5E37-466A-A0E4-BEB1A34B7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453" y="1838179"/>
            <a:ext cx="5236293" cy="39272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8BE0808-07F7-4164-9332-14D8E092E8A3}"/>
                  </a:ext>
                </a:extLst>
              </p:cNvPr>
              <p:cNvSpPr/>
              <p:nvPr/>
            </p:nvSpPr>
            <p:spPr>
              <a:xfrm>
                <a:off x="838200" y="1989594"/>
                <a:ext cx="4533900" cy="2917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entury Gothic" panose="020B0502020202020204" pitchFamily="34" charset="0"/>
                  </a:rPr>
                  <a:t>Objective: </a:t>
                </a: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	Minimum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>
                  <a:latin typeface="Century Gothic" panose="020B0502020202020204" pitchFamily="34" charset="0"/>
                </a:endParaRPr>
              </a:p>
              <a:p>
                <a:endParaRPr lang="en-US" dirty="0">
                  <a:latin typeface="Century Gothic" panose="020B0502020202020204" pitchFamily="34" charset="0"/>
                </a:endParaRP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Control: </a:t>
                </a: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	Slope Angle Below Horizon: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latin typeface="Century Gothic" panose="020B0502020202020204" pitchFamily="34" charset="0"/>
                </a:endParaRPr>
              </a:p>
              <a:p>
                <a:endParaRPr lang="en-US" dirty="0">
                  <a:latin typeface="Century Gothic" panose="020B0502020202020204" pitchFamily="34" charset="0"/>
                </a:endParaRP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Dynamics: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8BE0808-07F7-4164-9332-14D8E092E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89594"/>
                <a:ext cx="4533900" cy="2917658"/>
              </a:xfrm>
              <a:prstGeom prst="rect">
                <a:avLst/>
              </a:prstGeom>
              <a:blipFill>
                <a:blip r:embed="rId3"/>
                <a:stretch>
                  <a:fillRect l="-1211" t="-7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265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9200BE-730E-4FF3-94D9-D571F566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Brachistochrone Input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D358BF-DBF5-4D2A-AAC8-8D7BB157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13">
                <a:extLst>
                  <a:ext uri="{FF2B5EF4-FFF2-40B4-BE49-F238E27FC236}">
                    <a16:creationId xmlns:a16="http://schemas.microsoft.com/office/drawing/2014/main" id="{79A1457A-C06D-4D1A-84C7-7F279160EC1F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282964776"/>
                  </p:ext>
                </p:extLst>
              </p:nvPr>
            </p:nvGraphicFramePr>
            <p:xfrm>
              <a:off x="838200" y="1658939"/>
              <a:ext cx="10515600" cy="478831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01883">
                      <a:extLst>
                        <a:ext uri="{9D8B030D-6E8A-4147-A177-3AD203B41FA5}">
                          <a16:colId xmlns:a16="http://schemas.microsoft.com/office/drawing/2014/main" val="2013251763"/>
                        </a:ext>
                      </a:extLst>
                    </a:gridCol>
                    <a:gridCol w="5513717">
                      <a:extLst>
                        <a:ext uri="{9D8B030D-6E8A-4147-A177-3AD203B41FA5}">
                          <a16:colId xmlns:a16="http://schemas.microsoft.com/office/drawing/2014/main" val="2795626901"/>
                        </a:ext>
                      </a:extLst>
                    </a:gridCol>
                  </a:tblGrid>
                  <a:tr h="480732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Import beluga and </a:t>
                          </a:r>
                          <a:r>
                            <a:rPr lang="en-US" dirty="0" err="1"/>
                            <a:t>pyplot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import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beluga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import 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matplotlib.pyplot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as 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plt</a:t>
                          </a:r>
                          <a:endParaRPr kumimoji="0" lang="en-US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A9B7C6"/>
                            </a:solidFill>
                            <a:effectLst/>
                            <a:uLnTx/>
                            <a:uFillTx/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solidFill>
                          <a:srgbClr val="2B2B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0827102"/>
                      </a:ext>
                    </a:extLst>
                  </a:tr>
                  <a:tr h="358041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Initialize OCP object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ocp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= 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beluga.OCP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brachisto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’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</a:t>
                          </a:r>
                        </a:p>
                      </a:txBody>
                      <a:tcPr>
                        <a:solidFill>
                          <a:srgbClr val="2B2B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4065489"/>
                      </a:ext>
                    </a:extLst>
                  </a:tr>
                  <a:tr h="358041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Define independent variable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dirty="0"/>
                            <a:t> with 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ocp.independent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't'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's'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2000" dirty="0"/>
                        </a:p>
                      </a:txBody>
                      <a:tcPr>
                        <a:solidFill>
                          <a:srgbClr val="2B2B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665768"/>
                      </a:ext>
                    </a:extLst>
                  </a:tr>
                  <a:tr h="626572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Define states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dirty="0"/>
                            <a:t> with corresponding EOM and 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ocp.state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'x'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'v*cos(theta)'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'm'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 \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.state(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'y'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'v*sin(theta)'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'm'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 \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.state(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'v'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'g*sin(theta)'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'm/s'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</a:t>
                          </a:r>
                          <a:endParaRPr kumimoji="0" lang="en-US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2B2B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5969975"/>
                      </a:ext>
                    </a:extLst>
                  </a:tr>
                  <a:tr h="358041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Define control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/>
                            <a:t> with unit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ocp.control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'theta'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'rad'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</a:t>
                          </a:r>
                          <a:endParaRPr kumimoji="0" lang="en-US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2B2B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6372642"/>
                      </a:ext>
                    </a:extLst>
                  </a:tr>
                  <a:tr h="648142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Define constant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r>
                            <a:rPr lang="en-US" dirty="0"/>
                            <a:t> in dynamics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Define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in BCs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ocp.constant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'g'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-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9.81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'm/s^2'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ocp.constant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x_f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'm'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ocp.constant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y_f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'm'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</a:t>
                          </a:r>
                          <a:endParaRPr kumimoji="0" lang="en-US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2B2B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192851"/>
                      </a:ext>
                    </a:extLst>
                  </a:tr>
                  <a:tr h="399564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Add minimal time cost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ocp.path_cost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'1'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'1'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</a:t>
                          </a:r>
                          <a:endParaRPr kumimoji="0" lang="en-US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2B2B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0183358"/>
                      </a:ext>
                    </a:extLst>
                  </a:tr>
                  <a:tr h="1110238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Add initial point BCs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b="1" dirty="0"/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dirty="0"/>
                            <a:t>Add terminal point BCs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b="1" dirty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ocp.constraints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() \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 .initial(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'x'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'm'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 \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 .initial(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'y'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'm'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 \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 .initial(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'v'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'm/s'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  \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 .terminal(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'x - 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x_f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'm'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 \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 .terminal(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'y - 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y_f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'm'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</a:t>
                          </a:r>
                          <a:endParaRPr kumimoji="0" lang="en-US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2B2B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922640"/>
                      </a:ext>
                    </a:extLst>
                  </a:tr>
                  <a:tr h="358041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Input reference values for scaling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ocp.scale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'y'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'y/v'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kg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rad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nd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1)</a:t>
                          </a:r>
                          <a:endParaRPr kumimoji="0" lang="en-US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A9B7C6"/>
                            </a:solidFill>
                            <a:effectLst/>
                            <a:uLnTx/>
                            <a:uFillTx/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solidFill>
                          <a:srgbClr val="2B2B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29060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13">
                <a:extLst>
                  <a:ext uri="{FF2B5EF4-FFF2-40B4-BE49-F238E27FC236}">
                    <a16:creationId xmlns:a16="http://schemas.microsoft.com/office/drawing/2014/main" id="{79A1457A-C06D-4D1A-84C7-7F279160EC1F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282964776"/>
                  </p:ext>
                </p:extLst>
              </p:nvPr>
            </p:nvGraphicFramePr>
            <p:xfrm>
              <a:off x="838200" y="1658939"/>
              <a:ext cx="10515600" cy="478831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01883">
                      <a:extLst>
                        <a:ext uri="{9D8B030D-6E8A-4147-A177-3AD203B41FA5}">
                          <a16:colId xmlns:a16="http://schemas.microsoft.com/office/drawing/2014/main" val="2013251763"/>
                        </a:ext>
                      </a:extLst>
                    </a:gridCol>
                    <a:gridCol w="5513717">
                      <a:extLst>
                        <a:ext uri="{9D8B030D-6E8A-4147-A177-3AD203B41FA5}">
                          <a16:colId xmlns:a16="http://schemas.microsoft.com/office/drawing/2014/main" val="2795626901"/>
                        </a:ext>
                      </a:extLst>
                    </a:gridCol>
                  </a:tblGrid>
                  <a:tr h="480732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Import beluga and </a:t>
                          </a:r>
                          <a:r>
                            <a:rPr lang="en-US" dirty="0" err="1"/>
                            <a:t>pyplot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import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beluga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import 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matplotlib.pyplot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as 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plt</a:t>
                          </a:r>
                          <a:endParaRPr kumimoji="0" lang="en-US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A9B7C6"/>
                            </a:solidFill>
                            <a:effectLst/>
                            <a:uLnTx/>
                            <a:uFillTx/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solidFill>
                          <a:srgbClr val="2B2B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08271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Initialize OCP object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ocp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= 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beluga.OCP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brachisto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’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</a:t>
                          </a:r>
                        </a:p>
                      </a:txBody>
                      <a:tcPr>
                        <a:solidFill>
                          <a:srgbClr val="2B2B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40654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40000" r="-110231" b="-10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ocp.independent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't'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's'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2000" dirty="0"/>
                        </a:p>
                      </a:txBody>
                      <a:tcPr>
                        <a:solidFill>
                          <a:srgbClr val="2B2B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66576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94286" r="-110231" b="-4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ocp.state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'x'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'v*cos(theta)'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'm'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 \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.state(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'y'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'v*sin(theta)'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'm'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 \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.state(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'v'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'g*sin(theta)'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'm/s'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</a:t>
                          </a:r>
                          <a:endParaRPr kumimoji="0" lang="en-US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2B2B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59699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515000" r="-110231" b="-7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ocp.control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'theta'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'rad'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</a:t>
                          </a:r>
                          <a:endParaRPr kumimoji="0" lang="en-US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2B2B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6372642"/>
                      </a:ext>
                    </a:extLst>
                  </a:tr>
                  <a:tr h="6621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38532" r="-110231" b="-30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ocp.constant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'g'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-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9.81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'm/s^2'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ocp.constant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x_f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'm'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ocp.constant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y_f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'm'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</a:t>
                          </a:r>
                          <a:endParaRPr kumimoji="0" lang="en-US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2B2B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192851"/>
                      </a:ext>
                    </a:extLst>
                  </a:tr>
                  <a:tr h="408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13433" r="-110231" b="-3910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ocp.path_cost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'1'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'1'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</a:t>
                          </a:r>
                          <a:endParaRPr kumimoji="0" lang="en-US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2B2B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0183358"/>
                      </a:ext>
                    </a:extLst>
                  </a:tr>
                  <a:tr h="11341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93011" r="-110231" b="-40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ocp.constraints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() \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 .initial(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'x'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'm'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 \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 .initial(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'y'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'm'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 \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 .initial(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'v'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'm/s'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  \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 .terminal(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'x - 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x_f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'm'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 \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 .terminal(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'y - 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y_f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'm'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</a:t>
                          </a:r>
                          <a:endParaRPr kumimoji="0" lang="en-US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2B2B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9226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Input reference values for scaling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ocp.scale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'y'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'y/v'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kg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rad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nd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1)</a:t>
                          </a:r>
                          <a:endParaRPr kumimoji="0" lang="en-US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A9B7C6"/>
                            </a:solidFill>
                            <a:effectLst/>
                            <a:uLnTx/>
                            <a:uFillTx/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solidFill>
                          <a:srgbClr val="2B2B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29060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46936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9200BE-730E-4FF3-94D9-D571F566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Brachistochrone Input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D358BF-DBF5-4D2A-AAC8-8D7BB157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13">
                <a:extLst>
                  <a:ext uri="{FF2B5EF4-FFF2-40B4-BE49-F238E27FC236}">
                    <a16:creationId xmlns:a16="http://schemas.microsoft.com/office/drawing/2014/main" id="{79A1457A-C06D-4D1A-84C7-7F279160EC1F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4064749547"/>
                  </p:ext>
                </p:extLst>
              </p:nvPr>
            </p:nvGraphicFramePr>
            <p:xfrm>
              <a:off x="838200" y="1658938"/>
              <a:ext cx="10515600" cy="4785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01883">
                      <a:extLst>
                        <a:ext uri="{9D8B030D-6E8A-4147-A177-3AD203B41FA5}">
                          <a16:colId xmlns:a16="http://schemas.microsoft.com/office/drawing/2014/main" val="2013251763"/>
                        </a:ext>
                      </a:extLst>
                    </a:gridCol>
                    <a:gridCol w="5513717">
                      <a:extLst>
                        <a:ext uri="{9D8B030D-6E8A-4147-A177-3AD203B41FA5}">
                          <a16:colId xmlns:a16="http://schemas.microsoft.com/office/drawing/2014/main" val="27956269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Input algorithm used for solving BVP (Shooting with Armijo line-search root solving)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bvp_solver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= </a:t>
                          </a:r>
                          <a:r>
                            <a:rPr kumimoji="0" lang="en-US" altLang="en-US" sz="1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beluga.bvp_algorithm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'Shooting'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algorithm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'Armijo'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rgbClr val="2B2B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4065489"/>
                      </a:ext>
                    </a:extLst>
                  </a:tr>
                  <a:tr h="399229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Set guess generator to propagate initial short guess using given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/>
                            <a:t> </a:t>
                          </a:r>
                          <a:r>
                            <a:rPr lang="en-US" b="0" dirty="0"/>
                            <a:t>and</a:t>
                          </a:r>
                          <a:r>
                            <a:rPr lang="en-US" b="0" baseline="0" dirty="0"/>
                            <a:t> control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guess_maker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= 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beluga.guess_generator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(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'auto'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start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=[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]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        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808080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# Starting values for states in order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808080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808080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 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costate_guess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=-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0.1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 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control_guess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=[-3.14159265/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2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]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 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use_control_guess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True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</a:t>
                          </a:r>
                          <a:endParaRPr kumimoji="0" lang="en-US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2B2B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665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Initialize and define continuation set to linearly step to trajectory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10, −10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1" dirty="0"/>
                            <a:t> </a:t>
                          </a:r>
                          <a:r>
                            <a:rPr lang="en-US" b="0" dirty="0"/>
                            <a:t>in</a:t>
                          </a:r>
                          <a:r>
                            <a:rPr lang="en-US" b="0" baseline="0" dirty="0"/>
                            <a:t> 6 steps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continuation_steps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= 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beluga.init_continuation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()</a:t>
                          </a:r>
                        </a:p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A9B7C6"/>
                            </a:solidFill>
                            <a:effectLst/>
                            <a:uLnTx/>
                            <a:uFillTx/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continuation_steps.add_step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'bisection’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 \</a:t>
                          </a:r>
                        </a:p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.</a:t>
                          </a:r>
                          <a:r>
                            <a:rPr kumimoji="0" lang="en-US" altLang="en-US" sz="1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num_cases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6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 \</a:t>
                          </a:r>
                          <a:b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.const(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'</a:t>
                          </a:r>
                          <a:r>
                            <a:rPr kumimoji="0" lang="en-US" altLang="en-US" sz="1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x_f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'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10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 \</a:t>
                          </a:r>
                          <a:b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.const(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'</a:t>
                          </a:r>
                          <a:r>
                            <a:rPr kumimoji="0" lang="en-US" altLang="en-US" sz="1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y_f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'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-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10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kumimoji="0" lang="en-US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A9B7C6"/>
                            </a:solidFill>
                            <a:effectLst/>
                            <a:uLnTx/>
                            <a:uFillTx/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solidFill>
                          <a:srgbClr val="2B2B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5969975"/>
                      </a:ext>
                    </a:extLst>
                  </a:tr>
                  <a:tr h="511766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i="0" dirty="0"/>
                            <a:t>Solve problem with indirect methods, scaling, and saving 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sol_set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= 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beluga.solve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(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 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ocp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ocp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method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'indirect'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 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bvp_algorithm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bvp_solver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steps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continuation_steps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 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guess_generator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guess_maker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 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autoscale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True,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save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brachisto.beluga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</a:t>
                          </a:r>
                          <a:endParaRPr kumimoji="0" lang="en-US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2B2B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6372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Plot result with </a:t>
                          </a:r>
                          <a:r>
                            <a:rPr lang="en-US" dirty="0" err="1"/>
                            <a:t>pyplot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plt.plot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kumimoji="0" lang="en-US" altLang="en-US" sz="1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sol_set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[-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][-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].y[: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]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sol_set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[-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][-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].y[: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])</a:t>
                          </a:r>
                          <a:b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plt.title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'Brachistochrone Problem'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b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plt.xlabel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'$x$ [m]'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b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plt.ylabel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'$y$ [m]'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b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plt.show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()</a:t>
                          </a:r>
                          <a:endParaRPr kumimoji="0" lang="en-US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2B2B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1928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13">
                <a:extLst>
                  <a:ext uri="{FF2B5EF4-FFF2-40B4-BE49-F238E27FC236}">
                    <a16:creationId xmlns:a16="http://schemas.microsoft.com/office/drawing/2014/main" id="{79A1457A-C06D-4D1A-84C7-7F279160EC1F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4064749547"/>
                  </p:ext>
                </p:extLst>
              </p:nvPr>
            </p:nvGraphicFramePr>
            <p:xfrm>
              <a:off x="838200" y="1658938"/>
              <a:ext cx="10515600" cy="4785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01883">
                      <a:extLst>
                        <a:ext uri="{9D8B030D-6E8A-4147-A177-3AD203B41FA5}">
                          <a16:colId xmlns:a16="http://schemas.microsoft.com/office/drawing/2014/main" val="2013251763"/>
                        </a:ext>
                      </a:extLst>
                    </a:gridCol>
                    <a:gridCol w="5513717">
                      <a:extLst>
                        <a:ext uri="{9D8B030D-6E8A-4147-A177-3AD203B41FA5}">
                          <a16:colId xmlns:a16="http://schemas.microsoft.com/office/drawing/2014/main" val="279562690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Input algorithm used for solving BVP (Shooting with Armijo line-search root solving)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bvp_solver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= </a:t>
                          </a:r>
                          <a:r>
                            <a:rPr kumimoji="0" lang="en-US" altLang="en-US" sz="1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beluga.bvp_algorithm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'Shooting'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algorithm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'Armijo'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rgbClr val="2B2B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406548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93939" r="-110231" b="-2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guess_maker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= 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beluga.guess_generator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(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'auto'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start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=[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]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        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808080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# Starting values for states in order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808080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808080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 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costate_guess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=-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0.1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 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control_guess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=[-3.14159265/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2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]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 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use_control_guess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True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</a:t>
                          </a:r>
                          <a:endParaRPr kumimoji="0" lang="en-US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2B2B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665768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92771" r="-110231" b="-187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continuation_steps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= 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beluga.init_continuation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()</a:t>
                          </a:r>
                        </a:p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A9B7C6"/>
                            </a:solidFill>
                            <a:effectLst/>
                            <a:uLnTx/>
                            <a:uFillTx/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continuation_steps.add_step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'bisection’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 \</a:t>
                          </a:r>
                        </a:p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.</a:t>
                          </a:r>
                          <a:r>
                            <a:rPr kumimoji="0" lang="en-US" altLang="en-US" sz="1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num_cases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6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 \</a:t>
                          </a:r>
                          <a:b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.const(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'</a:t>
                          </a:r>
                          <a:r>
                            <a:rPr kumimoji="0" lang="en-US" altLang="en-US" sz="1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x_f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'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10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 \</a:t>
                          </a:r>
                          <a:b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.const(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'</a:t>
                          </a:r>
                          <a:r>
                            <a:rPr kumimoji="0" lang="en-US" altLang="en-US" sz="1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y_f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'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-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10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kumimoji="0" lang="en-US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A9B7C6"/>
                            </a:solidFill>
                            <a:effectLst/>
                            <a:uLnTx/>
                            <a:uFillTx/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solidFill>
                          <a:srgbClr val="2B2B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5969975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i="0" dirty="0"/>
                            <a:t>Solve problem with indirect methods, scaling, and saving 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sol_set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= 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beluga.solve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(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 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ocp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ocp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method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'indirect'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 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bvp_algorithm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bvp_solver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steps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continuation_steps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 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guess_generator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guess_maker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,</a:t>
                          </a:r>
                          <a:b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  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autoscale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True, 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A492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save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</a:t>
                          </a:r>
                          <a:r>
                            <a:rPr kumimoji="0" lang="en-US" altLang="en-US" sz="1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brachisto.beluga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'</a:t>
                          </a:r>
                          <a:r>
                            <a:rPr kumimoji="0" lang="en-US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)</a:t>
                          </a:r>
                          <a:endParaRPr kumimoji="0" lang="en-US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2B2B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6372642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Plot result with </a:t>
                          </a:r>
                          <a:r>
                            <a:rPr lang="en-US" dirty="0" err="1"/>
                            <a:t>pyplot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plt.plot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kumimoji="0" lang="en-US" altLang="en-US" sz="1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sol_set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[-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][-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].y[: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]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sol_set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[-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][-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].y[: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C7832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897BB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])</a:t>
                          </a:r>
                          <a:b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plt.title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'Brachistochrone Problem'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b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plt.xlabel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'$x$ [m]'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b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plt.ylabel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A8759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'$y$ [m]'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b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</a:br>
                          <a:r>
                            <a:rPr kumimoji="0" lang="en-US" altLang="en-US" sz="1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plt.show</a:t>
                          </a:r>
                          <a:r>
                            <a:rPr kumimoji="0" lang="en-US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9B7C6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()</a:t>
                          </a:r>
                          <a:endParaRPr kumimoji="0" lang="en-US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2B2B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1928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845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1CAEDC-2DDC-4F06-807D-7BC901A9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DB4368-CE3D-40CF-9FC1-F7D8AE9F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Planar Hypersonic Problem</a:t>
            </a:r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E132520B-5E37-466A-A0E4-BEB1A34B7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1838179"/>
            <a:ext cx="5981700" cy="39272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8BE0808-07F7-4164-9332-14D8E092E8A3}"/>
                  </a:ext>
                </a:extLst>
              </p:cNvPr>
              <p:cNvSpPr/>
              <p:nvPr/>
            </p:nvSpPr>
            <p:spPr>
              <a:xfrm>
                <a:off x="838200" y="1989594"/>
                <a:ext cx="4533900" cy="33473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entury Gothic" panose="020B0502020202020204" pitchFamily="34" charset="0"/>
                  </a:rPr>
                  <a:t>Objective: </a:t>
                </a: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	Max Energy: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>
                  <a:latin typeface="Century Gothic" panose="020B0502020202020204" pitchFamily="34" charset="0"/>
                </a:endParaRP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Control: </a:t>
                </a: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	Angle of Attack: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latin typeface="Century Gothic" panose="020B0502020202020204" pitchFamily="34" charset="0"/>
                </a:endParaRP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Dynamics: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𝑚𝑣</m:t>
                                    </m:r>
                                  </m:den>
                                </m:f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𝑒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8BE0808-07F7-4164-9332-14D8E092E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89594"/>
                <a:ext cx="4533900" cy="3347391"/>
              </a:xfrm>
              <a:prstGeom prst="rect">
                <a:avLst/>
              </a:prstGeom>
              <a:blipFill>
                <a:blip r:embed="rId3"/>
                <a:stretch>
                  <a:fillRect l="-121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735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1CAEDC-2DDC-4F06-807D-7BC901A9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DB4368-CE3D-40CF-9FC1-F7D8AE9F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Hypersonic 3DOF Problem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32520B-5E37-466A-A0E4-BEB1A34B71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t="10794" r="8695" b="8462"/>
          <a:stretch/>
        </p:blipFill>
        <p:spPr>
          <a:xfrm>
            <a:off x="6602037" y="2441609"/>
            <a:ext cx="4751763" cy="3308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8BE0808-07F7-4164-9332-14D8E092E8A3}"/>
                  </a:ext>
                </a:extLst>
              </p:cNvPr>
              <p:cNvSpPr/>
              <p:nvPr/>
            </p:nvSpPr>
            <p:spPr>
              <a:xfrm>
                <a:off x="838199" y="1989594"/>
                <a:ext cx="5622985" cy="47121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entury Gothic" panose="020B0502020202020204" pitchFamily="34" charset="0"/>
                  </a:rPr>
                  <a:t>Objective: </a:t>
                </a: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	Max Energy: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>
                  <a:latin typeface="Century Gothic" panose="020B0502020202020204" pitchFamily="34" charset="0"/>
                </a:endParaRP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Control: </a:t>
                </a: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	Angle of Attack: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latin typeface="Century Gothic" panose="020B0502020202020204" pitchFamily="34" charset="0"/>
                </a:endParaRP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	Bank Angle: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>
                  <a:latin typeface="Century Gothic" panose="020B0502020202020204" pitchFamily="34" charset="0"/>
                </a:endParaRP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Dynamics: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</m:acc>
                                  </m:e>
                                </m:eqAr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eqArr>
                                      <m:eqArr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</m:acc>
                                      </m:e>
                                    </m:eqAr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func>
                                          <m:func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</m:func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</m:func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d>
                                        <m:func>
                                          <m:func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𝑚𝑣</m:t>
                                        </m:r>
                                      </m:den>
                                    </m:f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𝑟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𝑒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d>
                                        <m:func>
                                          <m:func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𝑚𝑣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𝑟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𝑒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</m:func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8BE0808-07F7-4164-9332-14D8E092E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89594"/>
                <a:ext cx="5622985" cy="4712124"/>
              </a:xfrm>
              <a:prstGeom prst="rect">
                <a:avLst/>
              </a:prstGeom>
              <a:blipFill>
                <a:blip r:embed="rId3"/>
                <a:stretch>
                  <a:fillRect l="-867" t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0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94F3-3B69-4643-BD0D-5AFB6E7E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3A41C5-FD67-4031-9F91-2E16D9AD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700D3-13C3-4AFF-B646-28DAB06A5C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Indirect vs. Direct Optimization</a:t>
            </a:r>
          </a:p>
          <a:p>
            <a:r>
              <a:rPr lang="en-US" dirty="0"/>
              <a:t>Solver Description</a:t>
            </a:r>
          </a:p>
          <a:p>
            <a:pPr lvl="1"/>
            <a:r>
              <a:rPr lang="en-US" dirty="0"/>
              <a:t>Algorithmic Overview</a:t>
            </a:r>
          </a:p>
          <a:p>
            <a:pPr lvl="1"/>
            <a:r>
              <a:rPr lang="en-US" dirty="0"/>
              <a:t>Indirect Optimization</a:t>
            </a:r>
          </a:p>
          <a:p>
            <a:pPr lvl="1"/>
            <a:r>
              <a:rPr lang="en-US" dirty="0"/>
              <a:t>Continuation Methods</a:t>
            </a:r>
          </a:p>
          <a:p>
            <a:pPr lvl="1"/>
            <a:r>
              <a:rPr lang="en-US" dirty="0"/>
              <a:t>BVP Solving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Brachistochrone Problem with Input Details</a:t>
            </a:r>
          </a:p>
          <a:p>
            <a:pPr lvl="1"/>
            <a:r>
              <a:rPr lang="en-US" dirty="0"/>
              <a:t>Planar Hypersonic Problem</a:t>
            </a:r>
          </a:p>
          <a:p>
            <a:pPr lvl="1"/>
            <a:r>
              <a:rPr lang="en-US" dirty="0"/>
              <a:t>3DOF Hypersonic Problem</a:t>
            </a:r>
          </a:p>
          <a:p>
            <a:pPr lvl="1"/>
            <a:r>
              <a:rPr lang="en-US" dirty="0"/>
              <a:t>Estimation Problems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01143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lose up of a map&#10;&#10;Description generated with high confidence">
            <a:extLst>
              <a:ext uri="{FF2B5EF4-FFF2-40B4-BE49-F238E27FC236}">
                <a16:creationId xmlns:a16="http://schemas.microsoft.com/office/drawing/2014/main" id="{E12D598A-B00A-4C7B-8B52-351417E7C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1393" y="1653077"/>
            <a:ext cx="5478491" cy="3973512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890411-EA9C-412B-B8CD-B42D0A922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/>
              <a:t>Optimal Control Theory used to minimize state estimation errors of a vehicle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6B11C-BF26-40A8-9591-6AA9735C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8DD5-8E10-5148-8A6B-C8932CFF561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BED22-15AF-428C-A1D0-E8858D3A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Navigation Based Path Planning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2DC6F2-89FE-4F60-AE84-563DF1B008C1}"/>
              </a:ext>
            </a:extLst>
          </p:cNvPr>
          <p:cNvGrpSpPr/>
          <p:nvPr/>
        </p:nvGrpSpPr>
        <p:grpSpPr>
          <a:xfrm>
            <a:off x="388133" y="1977382"/>
            <a:ext cx="5707867" cy="3716053"/>
            <a:chOff x="429701" y="2339001"/>
            <a:chExt cx="8178589" cy="540519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6B52F4F-7FDD-480F-B66C-B5BF6C640226}"/>
                </a:ext>
              </a:extLst>
            </p:cNvPr>
            <p:cNvGrpSpPr/>
            <p:nvPr/>
          </p:nvGrpSpPr>
          <p:grpSpPr>
            <a:xfrm>
              <a:off x="429701" y="2339001"/>
              <a:ext cx="8178589" cy="5405191"/>
              <a:chOff x="21254" y="2104086"/>
              <a:chExt cx="8871055" cy="5862839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38AD0EB-D2C5-4817-B4BC-D4D39A219276}"/>
                  </a:ext>
                </a:extLst>
              </p:cNvPr>
              <p:cNvCxnSpPr/>
              <p:nvPr/>
            </p:nvCxnSpPr>
            <p:spPr>
              <a:xfrm flipH="1">
                <a:off x="3097457" y="3456379"/>
                <a:ext cx="1271342" cy="2342673"/>
              </a:xfrm>
              <a:prstGeom prst="line">
                <a:avLst/>
              </a:prstGeom>
              <a:noFill/>
              <a:ln w="28575" cap="flat" cmpd="sng" algn="ctr">
                <a:solidFill>
                  <a:srgbClr val="F07F09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869AE1A-C789-4350-A872-0DC38FEF2C57}"/>
                  </a:ext>
                </a:extLst>
              </p:cNvPr>
              <p:cNvCxnSpPr/>
              <p:nvPr/>
            </p:nvCxnSpPr>
            <p:spPr>
              <a:xfrm>
                <a:off x="457199" y="4899230"/>
                <a:ext cx="8229600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dash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9B722F9-4FA2-4D4E-94CD-038DCE1DDA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" y="2291577"/>
                <a:ext cx="0" cy="567534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dash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6B49E61-35B9-4889-ABA4-FB19C164CA98}"/>
                  </a:ext>
                </a:extLst>
              </p:cNvPr>
              <p:cNvSpPr/>
              <p:nvPr/>
            </p:nvSpPr>
            <p:spPr>
              <a:xfrm>
                <a:off x="461818" y="4948149"/>
                <a:ext cx="7572045" cy="1134765"/>
              </a:xfrm>
              <a:custGeom>
                <a:avLst/>
                <a:gdLst>
                  <a:gd name="connsiteX0" fmla="*/ 0 w 7813964"/>
                  <a:gd name="connsiteY0" fmla="*/ 0 h 1216784"/>
                  <a:gd name="connsiteX1" fmla="*/ 1468582 w 7813964"/>
                  <a:gd name="connsiteY1" fmla="*/ 1062182 h 1216784"/>
                  <a:gd name="connsiteX2" fmla="*/ 4248727 w 7813964"/>
                  <a:gd name="connsiteY2" fmla="*/ 914400 h 1216784"/>
                  <a:gd name="connsiteX3" fmla="*/ 6059055 w 7813964"/>
                  <a:gd name="connsiteY3" fmla="*/ 1182254 h 1216784"/>
                  <a:gd name="connsiteX4" fmla="*/ 7813964 w 7813964"/>
                  <a:gd name="connsiteY4" fmla="*/ 0 h 1216784"/>
                  <a:gd name="connsiteX0" fmla="*/ 0 w 7813964"/>
                  <a:gd name="connsiteY0" fmla="*/ 0 h 1190295"/>
                  <a:gd name="connsiteX1" fmla="*/ 1468582 w 7813964"/>
                  <a:gd name="connsiteY1" fmla="*/ 1062182 h 1190295"/>
                  <a:gd name="connsiteX2" fmla="*/ 4248727 w 7813964"/>
                  <a:gd name="connsiteY2" fmla="*/ 544946 h 1190295"/>
                  <a:gd name="connsiteX3" fmla="*/ 6059055 w 7813964"/>
                  <a:gd name="connsiteY3" fmla="*/ 1182254 h 1190295"/>
                  <a:gd name="connsiteX4" fmla="*/ 7813964 w 7813964"/>
                  <a:gd name="connsiteY4" fmla="*/ 0 h 1190295"/>
                  <a:gd name="connsiteX0" fmla="*/ 0 w 7813964"/>
                  <a:gd name="connsiteY0" fmla="*/ 0 h 1190295"/>
                  <a:gd name="connsiteX1" fmla="*/ 452582 w 7813964"/>
                  <a:gd name="connsiteY1" fmla="*/ 535710 h 1190295"/>
                  <a:gd name="connsiteX2" fmla="*/ 1468582 w 7813964"/>
                  <a:gd name="connsiteY2" fmla="*/ 1062182 h 1190295"/>
                  <a:gd name="connsiteX3" fmla="*/ 4248727 w 7813964"/>
                  <a:gd name="connsiteY3" fmla="*/ 544946 h 1190295"/>
                  <a:gd name="connsiteX4" fmla="*/ 6059055 w 7813964"/>
                  <a:gd name="connsiteY4" fmla="*/ 1182254 h 1190295"/>
                  <a:gd name="connsiteX5" fmla="*/ 7813964 w 7813964"/>
                  <a:gd name="connsiteY5" fmla="*/ 0 h 1190295"/>
                  <a:gd name="connsiteX0" fmla="*/ 0 w 7813964"/>
                  <a:gd name="connsiteY0" fmla="*/ 2804 h 1193099"/>
                  <a:gd name="connsiteX1" fmla="*/ 452582 w 7813964"/>
                  <a:gd name="connsiteY1" fmla="*/ 538514 h 1193099"/>
                  <a:gd name="connsiteX2" fmla="*/ 1468582 w 7813964"/>
                  <a:gd name="connsiteY2" fmla="*/ 1064986 h 1193099"/>
                  <a:gd name="connsiteX3" fmla="*/ 4248727 w 7813964"/>
                  <a:gd name="connsiteY3" fmla="*/ 547750 h 1193099"/>
                  <a:gd name="connsiteX4" fmla="*/ 6059055 w 7813964"/>
                  <a:gd name="connsiteY4" fmla="*/ 1185058 h 1193099"/>
                  <a:gd name="connsiteX5" fmla="*/ 7813964 w 7813964"/>
                  <a:gd name="connsiteY5" fmla="*/ 2804 h 1193099"/>
                  <a:gd name="connsiteX0" fmla="*/ 0 w 7813964"/>
                  <a:gd name="connsiteY0" fmla="*/ 0 h 1190295"/>
                  <a:gd name="connsiteX1" fmla="*/ 1468582 w 7813964"/>
                  <a:gd name="connsiteY1" fmla="*/ 1062182 h 1190295"/>
                  <a:gd name="connsiteX2" fmla="*/ 4248727 w 7813964"/>
                  <a:gd name="connsiteY2" fmla="*/ 544946 h 1190295"/>
                  <a:gd name="connsiteX3" fmla="*/ 6059055 w 7813964"/>
                  <a:gd name="connsiteY3" fmla="*/ 1182254 h 1190295"/>
                  <a:gd name="connsiteX4" fmla="*/ 7813964 w 7813964"/>
                  <a:gd name="connsiteY4" fmla="*/ 0 h 1190295"/>
                  <a:gd name="connsiteX0" fmla="*/ 0 w 7813964"/>
                  <a:gd name="connsiteY0" fmla="*/ 12011 h 1202306"/>
                  <a:gd name="connsiteX1" fmla="*/ 1468582 w 7813964"/>
                  <a:gd name="connsiteY1" fmla="*/ 1074193 h 1202306"/>
                  <a:gd name="connsiteX2" fmla="*/ 4248727 w 7813964"/>
                  <a:gd name="connsiteY2" fmla="*/ 556957 h 1202306"/>
                  <a:gd name="connsiteX3" fmla="*/ 6059055 w 7813964"/>
                  <a:gd name="connsiteY3" fmla="*/ 1194265 h 1202306"/>
                  <a:gd name="connsiteX4" fmla="*/ 7813964 w 7813964"/>
                  <a:gd name="connsiteY4" fmla="*/ 12011 h 1202306"/>
                  <a:gd name="connsiteX0" fmla="*/ 0 w 7813964"/>
                  <a:gd name="connsiteY0" fmla="*/ 12390 h 1202748"/>
                  <a:gd name="connsiteX1" fmla="*/ 1717964 w 7813964"/>
                  <a:gd name="connsiteY1" fmla="*/ 1037626 h 1202748"/>
                  <a:gd name="connsiteX2" fmla="*/ 4248727 w 7813964"/>
                  <a:gd name="connsiteY2" fmla="*/ 557336 h 1202748"/>
                  <a:gd name="connsiteX3" fmla="*/ 6059055 w 7813964"/>
                  <a:gd name="connsiteY3" fmla="*/ 1194644 h 1202748"/>
                  <a:gd name="connsiteX4" fmla="*/ 7813964 w 7813964"/>
                  <a:gd name="connsiteY4" fmla="*/ 12390 h 1202748"/>
                  <a:gd name="connsiteX0" fmla="*/ 0 w 7772828"/>
                  <a:gd name="connsiteY0" fmla="*/ 12390 h 1199876"/>
                  <a:gd name="connsiteX1" fmla="*/ 1717964 w 7772828"/>
                  <a:gd name="connsiteY1" fmla="*/ 1037626 h 1199876"/>
                  <a:gd name="connsiteX2" fmla="*/ 4248727 w 7772828"/>
                  <a:gd name="connsiteY2" fmla="*/ 557336 h 1199876"/>
                  <a:gd name="connsiteX3" fmla="*/ 6059055 w 7772828"/>
                  <a:gd name="connsiteY3" fmla="*/ 1194644 h 1199876"/>
                  <a:gd name="connsiteX4" fmla="*/ 7772828 w 7772828"/>
                  <a:gd name="connsiteY4" fmla="*/ 128916 h 119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72828" h="1199876">
                    <a:moveTo>
                      <a:pt x="0" y="12390"/>
                    </a:moveTo>
                    <a:cubicBezTo>
                      <a:pt x="887846" y="-126541"/>
                      <a:pt x="1009843" y="946802"/>
                      <a:pt x="1717964" y="1037626"/>
                    </a:cubicBezTo>
                    <a:cubicBezTo>
                      <a:pt x="2426085" y="1128450"/>
                      <a:pt x="3525212" y="531166"/>
                      <a:pt x="4248727" y="557336"/>
                    </a:cubicBezTo>
                    <a:cubicBezTo>
                      <a:pt x="4972242" y="583506"/>
                      <a:pt x="5471705" y="1266047"/>
                      <a:pt x="6059055" y="1194644"/>
                    </a:cubicBezTo>
                    <a:cubicBezTo>
                      <a:pt x="6646405" y="1123241"/>
                      <a:pt x="7586561" y="332116"/>
                      <a:pt x="7772828" y="128916"/>
                    </a:cubicBezTo>
                  </a:path>
                </a:pathLst>
              </a:custGeom>
              <a:noFill/>
              <a:ln w="38100" cap="flat" cmpd="sng" algn="ctr">
                <a:solidFill>
                  <a:srgbClr val="9F2936"/>
                </a:solidFill>
                <a:prstDash val="sysDot"/>
                <a:headEnd type="none" w="med" len="med"/>
                <a:tailEnd type="triangl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05C74EF-6FCB-4E53-AFD7-C455C2ED61CD}"/>
                  </a:ext>
                </a:extLst>
              </p:cNvPr>
              <p:cNvSpPr/>
              <p:nvPr/>
            </p:nvSpPr>
            <p:spPr>
              <a:xfrm rot="20668186">
                <a:off x="2774184" y="5596623"/>
                <a:ext cx="646546" cy="404858"/>
              </a:xfrm>
              <a:prstGeom prst="rect">
                <a:avLst/>
              </a:prstGeom>
              <a:solidFill>
                <a:srgbClr val="C19859"/>
              </a:solidFill>
              <a:ln w="25400" cap="flat" cmpd="sng" algn="ctr">
                <a:solidFill>
                  <a:srgbClr val="C198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EA12A13-4307-4E9B-85FF-391C4C92EAAD}"/>
                  </a:ext>
                </a:extLst>
              </p:cNvPr>
              <p:cNvSpPr/>
              <p:nvPr/>
            </p:nvSpPr>
            <p:spPr>
              <a:xfrm>
                <a:off x="136237" y="4677401"/>
                <a:ext cx="646546" cy="404858"/>
              </a:xfrm>
              <a:prstGeom prst="rect">
                <a:avLst/>
              </a:prstGeom>
              <a:solidFill>
                <a:srgbClr val="C19859">
                  <a:alpha val="35000"/>
                </a:srgbClr>
              </a:solidFill>
              <a:ln w="25400" cap="flat" cmpd="sng" algn="ctr">
                <a:solidFill>
                  <a:srgbClr val="C19859">
                    <a:shade val="50000"/>
                    <a:alpha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" name="Flowchart: Summing Junction 21">
                <a:extLst>
                  <a:ext uri="{FF2B5EF4-FFF2-40B4-BE49-F238E27FC236}">
                    <a16:creationId xmlns:a16="http://schemas.microsoft.com/office/drawing/2014/main" id="{94D1EFFE-B874-4771-9ADD-F960449577E8}"/>
                  </a:ext>
                </a:extLst>
              </p:cNvPr>
              <p:cNvSpPr/>
              <p:nvPr/>
            </p:nvSpPr>
            <p:spPr>
              <a:xfrm>
                <a:off x="8036646" y="4726944"/>
                <a:ext cx="366446" cy="366446"/>
              </a:xfrm>
              <a:prstGeom prst="flowChartSummingJunction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F99F80F-2BCF-4341-9FCB-F2ED28517F57}"/>
                      </a:ext>
                    </a:extLst>
                  </p:cNvPr>
                  <p:cNvSpPr txBox="1"/>
                  <p:nvPr/>
                </p:nvSpPr>
                <p:spPr>
                  <a:xfrm>
                    <a:off x="8467437" y="4896178"/>
                    <a:ext cx="424872" cy="5024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Helvetica Neue Light"/>
                            </a:rPr>
                            <m:t>𝑥</m:t>
                          </m:r>
                        </m:oMath>
                      </m:oMathPara>
                    </a14:m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 Neue Light"/>
                      <a:cs typeface="Helvetica Neue Light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7437" y="4896178"/>
                    <a:ext cx="424872" cy="5024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2FF6111-5886-4161-9665-D4CE985B819C}"/>
                      </a:ext>
                    </a:extLst>
                  </p:cNvPr>
                  <p:cNvSpPr txBox="1"/>
                  <p:nvPr/>
                </p:nvSpPr>
                <p:spPr>
                  <a:xfrm>
                    <a:off x="21254" y="2104086"/>
                    <a:ext cx="424873" cy="5024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Helvetica Neue Light"/>
                            </a:rPr>
                            <m:t>𝑦</m:t>
                          </m:r>
                        </m:oMath>
                      </m:oMathPara>
                    </a14:m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 Neue Light"/>
                      <a:cs typeface="Helvetica Neue Light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2FF6111-5886-4161-9665-D4CE985B81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54" y="2104086"/>
                    <a:ext cx="424873" cy="5024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889" b="-113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86EA63D-5FB2-434A-A33F-A7B39418D92A}"/>
                      </a:ext>
                    </a:extLst>
                  </p:cNvPr>
                  <p:cNvSpPr txBox="1"/>
                  <p:nvPr/>
                </p:nvSpPr>
                <p:spPr>
                  <a:xfrm>
                    <a:off x="3927092" y="4264654"/>
                    <a:ext cx="424872" cy="5024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Helvetica Neue Light"/>
                            </a:rPr>
                            <m:t>𝜌</m:t>
                          </m:r>
                        </m:oMath>
                      </m:oMathPara>
                    </a14:m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 Neue Light"/>
                      <a:cs typeface="Helvetica Neue Light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7092" y="4264654"/>
                    <a:ext cx="424872" cy="5024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667"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FEFB858-B633-45A1-8779-52ED76BEC12D}"/>
                  </a:ext>
                </a:extLst>
              </p:cNvPr>
              <p:cNvCxnSpPr>
                <a:stCxn id="20" idx="3"/>
              </p:cNvCxnSpPr>
              <p:nvPr/>
            </p:nvCxnSpPr>
            <p:spPr>
              <a:xfrm>
                <a:off x="3408927" y="5712497"/>
                <a:ext cx="109382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E67C607-BE3F-4C3D-8F1E-543D831D5233}"/>
                  </a:ext>
                </a:extLst>
              </p:cNvPr>
              <p:cNvCxnSpPr>
                <a:stCxn id="20" idx="3"/>
              </p:cNvCxnSpPr>
              <p:nvPr/>
            </p:nvCxnSpPr>
            <p:spPr>
              <a:xfrm flipV="1">
                <a:off x="3408927" y="5357843"/>
                <a:ext cx="943038" cy="354654"/>
              </a:xfrm>
              <a:prstGeom prst="line">
                <a:avLst/>
              </a:prstGeom>
              <a:noFill/>
              <a:ln w="38100" cap="flat" cmpd="sng" algn="ctr">
                <a:solidFill>
                  <a:srgbClr val="9F2936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2CFEC49-35E5-4C52-80AA-D5CC7F7EF122}"/>
                      </a:ext>
                    </a:extLst>
                  </p:cNvPr>
                  <p:cNvSpPr txBox="1"/>
                  <p:nvPr/>
                </p:nvSpPr>
                <p:spPr>
                  <a:xfrm>
                    <a:off x="4290316" y="5286626"/>
                    <a:ext cx="424872" cy="5024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Helvetica Neue Light"/>
                            </a:rPr>
                            <m:t>𝜃</m:t>
                          </m:r>
                        </m:oMath>
                      </m:oMathPara>
                    </a14:m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 Neue Light"/>
                      <a:cs typeface="Helvetica Neue Light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0316" y="5286626"/>
                    <a:ext cx="424872" cy="5024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D8AB2F8-95EA-4D32-A586-E9F954EB0FA9}"/>
                      </a:ext>
                    </a:extLst>
                  </p:cNvPr>
                  <p:cNvSpPr txBox="1"/>
                  <p:nvPr/>
                </p:nvSpPr>
                <p:spPr>
                  <a:xfrm>
                    <a:off x="4077881" y="4910167"/>
                    <a:ext cx="424872" cy="5024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Helvetica Neue Light"/>
                            </a:rPr>
                            <m:t>𝑣</m:t>
                          </m:r>
                        </m:oMath>
                      </m:oMathPara>
                    </a14:m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 Neue Light"/>
                      <a:cs typeface="Helvetica Neue Light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7881" y="4910167"/>
                    <a:ext cx="424872" cy="5024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A733DD0-F6B0-4C86-9485-E46078EE75F0}"/>
                    </a:ext>
                  </a:extLst>
                </p:cNvPr>
                <p:cNvSpPr txBox="1"/>
                <p:nvPr/>
              </p:nvSpPr>
              <p:spPr>
                <a:xfrm>
                  <a:off x="4772916" y="3275052"/>
                  <a:ext cx="1027519" cy="4632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Helvetica Neue Light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Helvetica Neue Light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Helvetica Neue Light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Helvetica Neue Light"/>
                              </a:rPr>
                              <m:t>𝑏</m:t>
                            </m:r>
                          </m:sub>
                        </m:sSub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Helvetica Neue Light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Helvetica Neue Light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Helvetica Neue Light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Helvetica Neue Light"/>
                              </a:rPr>
                              <m:t>𝑏</m:t>
                            </m:r>
                          </m:sub>
                        </m:sSub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Helvetica Neue Light"/>
                          </a:rPr>
                          <m:t>)</m:t>
                        </m:r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 Neue Light"/>
                    <a:cs typeface="Helvetica Neue Light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916" y="3275052"/>
                  <a:ext cx="1027519" cy="463275"/>
                </a:xfrm>
                <a:prstGeom prst="rect">
                  <a:avLst/>
                </a:prstGeom>
                <a:blipFill>
                  <a:blip r:embed="rId8"/>
                  <a:stretch>
                    <a:fillRect l="-12712" r="-5932" b="-17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Star: 12 Points 14">
              <a:extLst>
                <a:ext uri="{FF2B5EF4-FFF2-40B4-BE49-F238E27FC236}">
                  <a16:creationId xmlns:a16="http://schemas.microsoft.com/office/drawing/2014/main" id="{586575BC-46EF-469A-BB94-77C2E207779A}"/>
                </a:ext>
              </a:extLst>
            </p:cNvPr>
            <p:cNvSpPr/>
            <p:nvPr/>
          </p:nvSpPr>
          <p:spPr>
            <a:xfrm>
              <a:off x="4247907" y="3317150"/>
              <a:ext cx="424148" cy="424148"/>
            </a:xfrm>
            <a:prstGeom prst="star12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382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15B8D-9AFC-44C4-8F7C-8A50FFF3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3927F-722F-45FA-B06F-0C3599DE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Aircraft Estimation Problem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6375D8-BF52-4595-911B-7A534DC19121}"/>
              </a:ext>
            </a:extLst>
          </p:cNvPr>
          <p:cNvGrpSpPr/>
          <p:nvPr/>
        </p:nvGrpSpPr>
        <p:grpSpPr>
          <a:xfrm>
            <a:off x="750362" y="1658861"/>
            <a:ext cx="4603898" cy="4697215"/>
            <a:chOff x="254770" y="206924"/>
            <a:chExt cx="5132633" cy="557705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F9F06C6-2BD9-4479-AC2B-432EFD7CFA94}"/>
                </a:ext>
              </a:extLst>
            </p:cNvPr>
            <p:cNvCxnSpPr>
              <a:cxnSpLocks/>
            </p:cNvCxnSpPr>
            <p:nvPr/>
          </p:nvCxnSpPr>
          <p:spPr>
            <a:xfrm>
              <a:off x="1166811" y="1004874"/>
              <a:ext cx="2124832" cy="13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420F92F-BC58-466D-B520-F4E28D81635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1166811" y="1004880"/>
              <a:ext cx="2341578" cy="239449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E9AC6E1-D825-4F87-BBE4-034486329DC7}"/>
                </a:ext>
              </a:extLst>
            </p:cNvPr>
            <p:cNvCxnSpPr>
              <a:cxnSpLocks/>
            </p:cNvCxnSpPr>
            <p:nvPr/>
          </p:nvCxnSpPr>
          <p:spPr>
            <a:xfrm>
              <a:off x="1540933" y="5257800"/>
              <a:ext cx="3126317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Star: 12 Points 9">
              <a:extLst>
                <a:ext uri="{FF2B5EF4-FFF2-40B4-BE49-F238E27FC236}">
                  <a16:creationId xmlns:a16="http://schemas.microsoft.com/office/drawing/2014/main" id="{93633088-71CE-4478-949F-B653D400EF9B}"/>
                </a:ext>
              </a:extLst>
            </p:cNvPr>
            <p:cNvSpPr/>
            <p:nvPr/>
          </p:nvSpPr>
          <p:spPr>
            <a:xfrm>
              <a:off x="952499" y="790574"/>
              <a:ext cx="428625" cy="428625"/>
            </a:xfrm>
            <a:prstGeom prst="star12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Summing Junction 10">
              <a:extLst>
                <a:ext uri="{FF2B5EF4-FFF2-40B4-BE49-F238E27FC236}">
                  <a16:creationId xmlns:a16="http://schemas.microsoft.com/office/drawing/2014/main" id="{A5E9BE4A-7CC6-418F-808D-F46974BF67CC}"/>
                </a:ext>
              </a:extLst>
            </p:cNvPr>
            <p:cNvSpPr/>
            <p:nvPr/>
          </p:nvSpPr>
          <p:spPr>
            <a:xfrm>
              <a:off x="4076701" y="5095877"/>
              <a:ext cx="323846" cy="323846"/>
            </a:xfrm>
            <a:prstGeom prst="flowChartSummingJuncti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E3728B-1541-4EFD-8494-2F9A27243990}"/>
                </a:ext>
              </a:extLst>
            </p:cNvPr>
            <p:cNvSpPr/>
            <p:nvPr/>
          </p:nvSpPr>
          <p:spPr>
            <a:xfrm>
              <a:off x="1541928" y="1320800"/>
              <a:ext cx="3029367" cy="3775071"/>
            </a:xfrm>
            <a:custGeom>
              <a:avLst/>
              <a:gdLst>
                <a:gd name="connsiteX0" fmla="*/ 0 w 2959683"/>
                <a:gd name="connsiteY0" fmla="*/ 0 h 3789082"/>
                <a:gd name="connsiteX1" fmla="*/ 633506 w 2959683"/>
                <a:gd name="connsiteY1" fmla="*/ 1948329 h 3789082"/>
                <a:gd name="connsiteX2" fmla="*/ 2802965 w 2959683"/>
                <a:gd name="connsiteY2" fmla="*/ 2247153 h 3789082"/>
                <a:gd name="connsiteX3" fmla="*/ 2677459 w 2959683"/>
                <a:gd name="connsiteY3" fmla="*/ 3789082 h 3789082"/>
                <a:gd name="connsiteX0" fmla="*/ 0 w 3042310"/>
                <a:gd name="connsiteY0" fmla="*/ 0 h 3789082"/>
                <a:gd name="connsiteX1" fmla="*/ 633506 w 3042310"/>
                <a:gd name="connsiteY1" fmla="*/ 1948329 h 3789082"/>
                <a:gd name="connsiteX2" fmla="*/ 2909514 w 3042310"/>
                <a:gd name="connsiteY2" fmla="*/ 1707275 h 3789082"/>
                <a:gd name="connsiteX3" fmla="*/ 2677459 w 3042310"/>
                <a:gd name="connsiteY3" fmla="*/ 3789082 h 3789082"/>
                <a:gd name="connsiteX0" fmla="*/ 0 w 3023434"/>
                <a:gd name="connsiteY0" fmla="*/ 0 h 3789082"/>
                <a:gd name="connsiteX1" fmla="*/ 893959 w 3023434"/>
                <a:gd name="connsiteY1" fmla="*/ 2416225 h 3789082"/>
                <a:gd name="connsiteX2" fmla="*/ 2909514 w 3023434"/>
                <a:gd name="connsiteY2" fmla="*/ 1707275 h 3789082"/>
                <a:gd name="connsiteX3" fmla="*/ 2677459 w 3023434"/>
                <a:gd name="connsiteY3" fmla="*/ 3789082 h 3789082"/>
                <a:gd name="connsiteX0" fmla="*/ 0 w 3023434"/>
                <a:gd name="connsiteY0" fmla="*/ 0 h 3789082"/>
                <a:gd name="connsiteX1" fmla="*/ 893959 w 3023434"/>
                <a:gd name="connsiteY1" fmla="*/ 2416225 h 3789082"/>
                <a:gd name="connsiteX2" fmla="*/ 2909514 w 3023434"/>
                <a:gd name="connsiteY2" fmla="*/ 1665284 h 3789082"/>
                <a:gd name="connsiteX3" fmla="*/ 2677459 w 3023434"/>
                <a:gd name="connsiteY3" fmla="*/ 3789082 h 3789082"/>
                <a:gd name="connsiteX0" fmla="*/ 0 w 3000421"/>
                <a:gd name="connsiteY0" fmla="*/ 0 h 3789082"/>
                <a:gd name="connsiteX1" fmla="*/ 893959 w 3000421"/>
                <a:gd name="connsiteY1" fmla="*/ 2416225 h 3789082"/>
                <a:gd name="connsiteX2" fmla="*/ 2909514 w 3000421"/>
                <a:gd name="connsiteY2" fmla="*/ 1665284 h 3789082"/>
                <a:gd name="connsiteX3" fmla="*/ 2677459 w 3000421"/>
                <a:gd name="connsiteY3" fmla="*/ 3789082 h 378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421" h="3789082">
                  <a:moveTo>
                    <a:pt x="0" y="0"/>
                  </a:moveTo>
                  <a:cubicBezTo>
                    <a:pt x="83172" y="786902"/>
                    <a:pt x="409040" y="2138678"/>
                    <a:pt x="893959" y="2416225"/>
                  </a:cubicBezTo>
                  <a:cubicBezTo>
                    <a:pt x="1378878" y="2693772"/>
                    <a:pt x="2665538" y="1418479"/>
                    <a:pt x="2909514" y="1665284"/>
                  </a:cubicBezTo>
                  <a:cubicBezTo>
                    <a:pt x="3153490" y="1912089"/>
                    <a:pt x="2847788" y="3478305"/>
                    <a:pt x="2677459" y="3789082"/>
                  </a:cubicBezTo>
                </a:path>
              </a:pathLst>
            </a:custGeom>
            <a:ln>
              <a:solidFill>
                <a:srgbClr val="C0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E311E87-3E35-4EFF-907D-ACDF6035FC12}"/>
                </a:ext>
              </a:extLst>
            </p:cNvPr>
            <p:cNvGrpSpPr/>
            <p:nvPr/>
          </p:nvGrpSpPr>
          <p:grpSpPr>
            <a:xfrm rot="19656970">
              <a:off x="3003665" y="3245351"/>
              <a:ext cx="916039" cy="367298"/>
              <a:chOff x="2653818" y="1715987"/>
              <a:chExt cx="717502" cy="287692"/>
            </a:xfrm>
          </p:grpSpPr>
          <p:sp>
            <p:nvSpPr>
              <p:cNvPr id="14" name="Flowchart: Terminator 13">
                <a:extLst>
                  <a:ext uri="{FF2B5EF4-FFF2-40B4-BE49-F238E27FC236}">
                    <a16:creationId xmlns:a16="http://schemas.microsoft.com/office/drawing/2014/main" id="{1B58C74C-8C52-4200-82F2-3372AEE8E5C5}"/>
                  </a:ext>
                </a:extLst>
              </p:cNvPr>
              <p:cNvSpPr/>
              <p:nvPr/>
            </p:nvSpPr>
            <p:spPr>
              <a:xfrm>
                <a:off x="2836861" y="1771648"/>
                <a:ext cx="534459" cy="176371"/>
              </a:xfrm>
              <a:prstGeom prst="flowChartTermina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Manual Operation 14">
                <a:extLst>
                  <a:ext uri="{FF2B5EF4-FFF2-40B4-BE49-F238E27FC236}">
                    <a16:creationId xmlns:a16="http://schemas.microsoft.com/office/drawing/2014/main" id="{D0A38189-D389-4B10-A784-F0291E8DCB0E}"/>
                  </a:ext>
                </a:extLst>
              </p:cNvPr>
              <p:cNvSpPr/>
              <p:nvPr/>
            </p:nvSpPr>
            <p:spPr>
              <a:xfrm rot="16200000">
                <a:off x="2711007" y="1658798"/>
                <a:ext cx="287692" cy="402070"/>
              </a:xfrm>
              <a:prstGeom prst="flowChartManualOperati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141FE8E-F40F-4774-A99C-C7207F73AD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0933" y="537882"/>
              <a:ext cx="0" cy="471992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7869679-5726-41E8-BB03-3E19712FDD23}"/>
                    </a:ext>
                  </a:extLst>
                </p:cNvPr>
                <p:cNvSpPr txBox="1"/>
                <p:nvPr/>
              </p:nvSpPr>
              <p:spPr>
                <a:xfrm>
                  <a:off x="1386819" y="1034521"/>
                  <a:ext cx="633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7869679-5726-41E8-BB03-3E19712FD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819" y="1034521"/>
                  <a:ext cx="63350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9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CEAF339-FF2F-49EC-AC39-C7A1F7094FBD}"/>
                </a:ext>
              </a:extLst>
            </p:cNvPr>
            <p:cNvCxnSpPr>
              <a:stCxn id="14" idx="3"/>
            </p:cNvCxnSpPr>
            <p:nvPr/>
          </p:nvCxnSpPr>
          <p:spPr>
            <a:xfrm flipV="1">
              <a:off x="3848472" y="2510118"/>
              <a:ext cx="1123952" cy="673572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717BAF3-E24A-4ACF-ACB8-96A53B16E7DB}"/>
                </a:ext>
              </a:extLst>
            </p:cNvPr>
            <p:cNvCxnSpPr>
              <a:cxnSpLocks/>
            </p:cNvCxnSpPr>
            <p:nvPr/>
          </p:nvCxnSpPr>
          <p:spPr>
            <a:xfrm>
              <a:off x="3670950" y="3428987"/>
              <a:ext cx="1370407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B7BDB3C-2230-496F-9B2E-05B9F0A5A9B5}"/>
                    </a:ext>
                  </a:extLst>
                </p:cNvPr>
                <p:cNvSpPr txBox="1"/>
                <p:nvPr/>
              </p:nvSpPr>
              <p:spPr>
                <a:xfrm>
                  <a:off x="3750243" y="3059655"/>
                  <a:ext cx="633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B7BDB3C-2230-496F-9B2E-05B9F0A5A9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43" y="3059655"/>
                  <a:ext cx="63350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DEF3F6E-0E91-4D4F-87C8-BC967239148B}"/>
                    </a:ext>
                  </a:extLst>
                </p:cNvPr>
                <p:cNvSpPr txBox="1"/>
                <p:nvPr/>
              </p:nvSpPr>
              <p:spPr>
                <a:xfrm>
                  <a:off x="254770" y="1136134"/>
                  <a:ext cx="8492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DEF3F6E-0E91-4D4F-87C8-BC9672391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770" y="1136134"/>
                  <a:ext cx="84926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400" r="-2320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D8E3C31-87D9-461B-8BC0-58A269060882}"/>
                    </a:ext>
                  </a:extLst>
                </p:cNvPr>
                <p:cNvSpPr txBox="1"/>
                <p:nvPr/>
              </p:nvSpPr>
              <p:spPr>
                <a:xfrm>
                  <a:off x="3484140" y="5392077"/>
                  <a:ext cx="849265" cy="3919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𝑡𝑎𝑟𝑔𝑒𝑡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D8E3C31-87D9-461B-8BC0-58A269060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4140" y="5392077"/>
                  <a:ext cx="849265" cy="391902"/>
                </a:xfrm>
                <a:prstGeom prst="rect">
                  <a:avLst/>
                </a:prstGeom>
                <a:blipFill>
                  <a:blip r:embed="rId5"/>
                  <a:stretch>
                    <a:fillRect l="-2400" r="-65600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2557B77-5ACE-4B49-B868-CBF00F2DD7F9}"/>
                    </a:ext>
                  </a:extLst>
                </p:cNvPr>
                <p:cNvSpPr txBox="1"/>
                <p:nvPr/>
              </p:nvSpPr>
              <p:spPr>
                <a:xfrm>
                  <a:off x="1224183" y="206924"/>
                  <a:ext cx="633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2557B77-5ACE-4B49-B868-CBF00F2DD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4183" y="206924"/>
                  <a:ext cx="63350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BF01DEF-B3B1-4980-B2CA-DE5DE95556EE}"/>
                    </a:ext>
                  </a:extLst>
                </p:cNvPr>
                <p:cNvSpPr txBox="1"/>
                <p:nvPr/>
              </p:nvSpPr>
              <p:spPr>
                <a:xfrm>
                  <a:off x="4571630" y="5073134"/>
                  <a:ext cx="633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BF01DEF-B3B1-4980-B2CA-DE5DE9555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630" y="5073134"/>
                  <a:ext cx="6335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F6E6FC5-256F-4430-A28D-07ABE4E6718F}"/>
                    </a:ext>
                  </a:extLst>
                </p:cNvPr>
                <p:cNvSpPr txBox="1"/>
                <p:nvPr/>
              </p:nvSpPr>
              <p:spPr>
                <a:xfrm>
                  <a:off x="4753903" y="2237582"/>
                  <a:ext cx="633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F6E6FC5-256F-4430-A28D-07ABE4E671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3903" y="2237582"/>
                  <a:ext cx="63350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3">
                <a:extLst>
                  <a:ext uri="{FF2B5EF4-FFF2-40B4-BE49-F238E27FC236}">
                    <a16:creationId xmlns:a16="http://schemas.microsoft.com/office/drawing/2014/main" id="{AFF8C706-1B6C-4F66-B904-6EDAD1BEB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3504" y="1659135"/>
                <a:ext cx="5231883" cy="4517827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  <a:tabLst>
                    <a:tab pos="2795588" algn="l"/>
                    <a:tab pos="4859338" algn="r"/>
                  </a:tabLst>
                </a:pPr>
                <a:r>
                  <a:rPr lang="en-US" sz="2800" dirty="0"/>
                  <a:t>Objective:	</a:t>
                </a:r>
              </a:p>
              <a:p>
                <a:pPr marL="0" indent="0">
                  <a:lnSpc>
                    <a:spcPct val="120000"/>
                  </a:lnSpc>
                  <a:buNone/>
                  <a:tabLst>
                    <a:tab pos="2795588" algn="l"/>
                    <a:tab pos="4859338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  <a:p>
                <a:pPr>
                  <a:lnSpc>
                    <a:spcPct val="120000"/>
                  </a:lnSpc>
                  <a:tabLst>
                    <a:tab pos="2795588" algn="l"/>
                    <a:tab pos="4859338" algn="r"/>
                  </a:tabLst>
                </a:pPr>
                <a:endParaRPr lang="en-US" sz="2800" dirty="0"/>
              </a:p>
              <a:p>
                <a:pPr>
                  <a:lnSpc>
                    <a:spcPct val="120000"/>
                  </a:lnSpc>
                  <a:tabLst>
                    <a:tab pos="2795588" algn="l"/>
                    <a:tab pos="4859338" algn="r"/>
                  </a:tabLst>
                </a:pPr>
                <a:r>
                  <a:rPr lang="en-US" sz="2800" dirty="0"/>
                  <a:t>Control: 	</a:t>
                </a:r>
              </a:p>
              <a:p>
                <a:pPr marL="0" indent="0" algn="ctr">
                  <a:lnSpc>
                    <a:spcPct val="120000"/>
                  </a:lnSpc>
                  <a:buNone/>
                  <a:tabLst>
                    <a:tab pos="2795588" algn="l"/>
                    <a:tab pos="4859338" algn="r"/>
                  </a:tabLst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10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deg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  <a:p>
                <a:pPr>
                  <a:lnSpc>
                    <a:spcPct val="120000"/>
                  </a:lnSpc>
                  <a:tabLst>
                    <a:tab pos="2795588" algn="l"/>
                    <a:tab pos="4859338" algn="r"/>
                  </a:tabLst>
                </a:pPr>
                <a:endParaRPr lang="en-US" sz="2800" dirty="0"/>
              </a:p>
              <a:p>
                <a:pPr>
                  <a:lnSpc>
                    <a:spcPct val="120000"/>
                  </a:lnSpc>
                  <a:tabLst>
                    <a:tab pos="2795588" algn="l"/>
                    <a:tab pos="4859338" algn="r"/>
                  </a:tabLst>
                </a:pPr>
                <a:r>
                  <a:rPr lang="en-US" sz="2800" dirty="0"/>
                  <a:t>Measurement:	</a:t>
                </a:r>
              </a:p>
              <a:p>
                <a:pPr marL="0" indent="0">
                  <a:lnSpc>
                    <a:spcPct val="120000"/>
                  </a:lnSpc>
                  <a:buNone/>
                  <a:tabLst>
                    <a:tab pos="2795588" algn="l"/>
                    <a:tab pos="4859338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Content Placeholder 3">
                <a:extLst>
                  <a:ext uri="{FF2B5EF4-FFF2-40B4-BE49-F238E27FC236}">
                    <a16:creationId xmlns:a16="http://schemas.microsoft.com/office/drawing/2014/main" id="{AFF8C706-1B6C-4F66-B904-6EDAD1BEB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3504" y="1659135"/>
                <a:ext cx="5231883" cy="4517827"/>
              </a:xfrm>
              <a:blipFill>
                <a:blip r:embed="rId9"/>
                <a:stretch>
                  <a:fillRect l="-1632" t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65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5" descr="A close up of a map&#10;&#10;Description generated with high confidence">
            <a:extLst>
              <a:ext uri="{FF2B5EF4-FFF2-40B4-BE49-F238E27FC236}">
                <a16:creationId xmlns:a16="http://schemas.microsoft.com/office/drawing/2014/main" id="{41B175A1-67AF-45F1-B194-89705A13C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172" y="1658938"/>
            <a:ext cx="8005243" cy="3973512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3A0DBCF-DEAD-40EB-904C-651FBCAD1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811837"/>
            <a:ext cx="10514011" cy="544513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Vehicle performs “S-curve” maneuvers similar to those in previous studies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Variance reduced from 67.7 m</a:t>
            </a:r>
            <a:r>
              <a:rPr lang="en-US" baseline="30000" dirty="0"/>
              <a:t>2 </a:t>
            </a:r>
            <a:r>
              <a:rPr lang="en-US" dirty="0"/>
              <a:t> to 48.3 m</a:t>
            </a:r>
            <a:r>
              <a:rPr lang="en-US" baseline="30000" dirty="0"/>
              <a:t>2 </a:t>
            </a:r>
            <a:r>
              <a:rPr lang="en-US" dirty="0"/>
              <a:t> (28.6% reduction)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63841F-855B-47D0-A39D-DDF30202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21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C8606-933A-4D12-86AF-2A839555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Aircraft Estimation Problem</a:t>
            </a:r>
          </a:p>
        </p:txBody>
      </p:sp>
    </p:spTree>
    <p:extLst>
      <p:ext uri="{BB962C8B-B14F-4D97-AF65-F5344CB8AC3E}">
        <p14:creationId xmlns:p14="http://schemas.microsoft.com/office/powerpoint/2010/main" val="2941434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48D92D-E5B6-4769-8E3F-26F75FA4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CE2688-7829-4BF7-82F1-3EDBA9AC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7C1AC-D562-46F2-AF96-782D63EFE0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Beluga provides an automated framework for solving optimal control problems using indirect methods</a:t>
            </a:r>
          </a:p>
          <a:p>
            <a:r>
              <a:rPr lang="en-US" dirty="0"/>
              <a:t>Available with MIT License from</a:t>
            </a:r>
          </a:p>
          <a:p>
            <a:pPr lvl="1"/>
            <a:r>
              <a:rPr lang="en-US" dirty="0">
                <a:hlinkClick r:id="rId2"/>
              </a:rPr>
              <a:t>https://github.com/Rapid-Design-of-Systems-Laboratory/beluga</a:t>
            </a:r>
            <a:endParaRPr lang="en-US" dirty="0"/>
          </a:p>
          <a:p>
            <a:pPr lvl="1"/>
            <a:r>
              <a:rPr lang="en-US" dirty="0" err="1"/>
              <a:t>PyPI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beluga</a:t>
            </a:r>
            <a:endParaRPr lang="en-US" dirty="0"/>
          </a:p>
          <a:p>
            <a:r>
              <a:rPr lang="en-US" dirty="0"/>
              <a:t>Documentation: </a:t>
            </a:r>
            <a:r>
              <a:rPr lang="en-US" dirty="0">
                <a:hlinkClick r:id="rId3"/>
              </a:rPr>
              <a:t>https://beluga.readthedocs.io/en/latest/</a:t>
            </a:r>
            <a:endParaRPr lang="en-US" dirty="0"/>
          </a:p>
          <a:p>
            <a:r>
              <a:rPr lang="en-US" dirty="0"/>
              <a:t>Anyone can use and contribute!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3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7F34-1935-4B6B-B66E-4B32A0A1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C738C-BAAB-4097-9F04-E56E1E36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69E04-9FE2-44B5-AF19-892F1EDD7E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Beluga is a optimization framework for optimal control problems (OCP)</a:t>
            </a:r>
          </a:p>
          <a:p>
            <a:pPr lvl="1"/>
            <a:r>
              <a:rPr lang="en-US" dirty="0"/>
              <a:t>Python 3.5+</a:t>
            </a:r>
          </a:p>
          <a:p>
            <a:pPr lvl="1"/>
            <a:r>
              <a:rPr lang="en-US" dirty="0"/>
              <a:t>Available with MIT License from</a:t>
            </a:r>
          </a:p>
          <a:p>
            <a:pPr lvl="2"/>
            <a:r>
              <a:rPr lang="en-US" dirty="0">
                <a:hlinkClick r:id="rId2"/>
              </a:rPr>
              <a:t>https://github.com/Rapid-Design-of-Systems-Laboratory/beluga</a:t>
            </a:r>
            <a:endParaRPr lang="en-US" dirty="0"/>
          </a:p>
          <a:p>
            <a:pPr lvl="2"/>
            <a:r>
              <a:rPr lang="en-US" dirty="0" err="1"/>
              <a:t>PyPI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beluga</a:t>
            </a:r>
            <a:endParaRPr lang="en-US" dirty="0"/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3"/>
              </a:rPr>
              <a:t>https://beluga.readthedocs.io/en/latest/</a:t>
            </a:r>
            <a:endParaRPr lang="en-US" dirty="0"/>
          </a:p>
          <a:p>
            <a:r>
              <a:rPr lang="en-US" dirty="0"/>
              <a:t>Practically only publicly available solver capable of solving problems using indirect methods</a:t>
            </a:r>
          </a:p>
          <a:p>
            <a:r>
              <a:rPr lang="en-US" dirty="0"/>
              <a:t>Abstracts and automates optimization process for user</a:t>
            </a:r>
          </a:p>
        </p:txBody>
      </p:sp>
    </p:spTree>
    <p:extLst>
      <p:ext uri="{BB962C8B-B14F-4D97-AF65-F5344CB8AC3E}">
        <p14:creationId xmlns:p14="http://schemas.microsoft.com/office/powerpoint/2010/main" val="410294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09EE40E-1830-45C9-912E-50717576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D6BF4-8D12-48C0-A310-DFAD10E1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3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A1981C-D235-41F9-AE7E-BE13BF1C0B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Direct Methods</a:t>
            </a:r>
          </a:p>
          <a:p>
            <a:pPr lvl="1"/>
            <a:r>
              <a:rPr lang="en-US" dirty="0"/>
              <a:t>Discretize a problem's state and control variables and then adjusts them directly to minimize the objective function</a:t>
            </a:r>
          </a:p>
          <a:p>
            <a:pPr lvl="1"/>
            <a:r>
              <a:rPr lang="en-US" dirty="0"/>
              <a:t>Advantages:</a:t>
            </a:r>
          </a:p>
          <a:p>
            <a:pPr lvl="2"/>
            <a:r>
              <a:rPr lang="en-US" dirty="0"/>
              <a:t>Simpler for user to pose problem</a:t>
            </a:r>
          </a:p>
          <a:p>
            <a:pPr lvl="2"/>
            <a:r>
              <a:rPr lang="en-US" dirty="0"/>
              <a:t>Many solvers available</a:t>
            </a:r>
          </a:p>
          <a:p>
            <a:r>
              <a:rPr lang="en-US" dirty="0"/>
              <a:t>Indirect Methods</a:t>
            </a:r>
          </a:p>
          <a:p>
            <a:pPr lvl="1"/>
            <a:r>
              <a:rPr lang="en-US" dirty="0"/>
              <a:t>Apply optimal control theory to find the optimally conditions in terms of adjoint differential equations (costates), minimum principle, and boundary conditions</a:t>
            </a:r>
          </a:p>
          <a:p>
            <a:pPr lvl="1"/>
            <a:r>
              <a:rPr lang="en-US" dirty="0"/>
              <a:t>Advantages:</a:t>
            </a:r>
          </a:p>
          <a:p>
            <a:pPr lvl="2"/>
            <a:r>
              <a:rPr lang="en-US" dirty="0"/>
              <a:t>Result in high quality solutions</a:t>
            </a:r>
          </a:p>
          <a:p>
            <a:pPr lvl="2"/>
            <a:r>
              <a:rPr lang="en-US" dirty="0"/>
              <a:t>Computational benefits: parallelizable, mitigated curse of dimensionality, fewer numerical artifacts, dynamics always enforced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6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E13CAB-CA30-4F53-A51B-A3D7D9D0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789C5F-9E28-4921-81CA-2945D4FC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Available for Optimal Control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565A3F-2EF3-4890-BF04-2CB3D198D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803337"/>
              </p:ext>
            </p:extLst>
          </p:nvPr>
        </p:nvGraphicFramePr>
        <p:xfrm>
          <a:off x="1161875" y="1998980"/>
          <a:ext cx="3219537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8969">
                  <a:extLst>
                    <a:ext uri="{9D8B030D-6E8A-4147-A177-3AD203B41FA5}">
                      <a16:colId xmlns:a16="http://schemas.microsoft.com/office/drawing/2014/main" val="386555512"/>
                    </a:ext>
                  </a:extLst>
                </a:gridCol>
                <a:gridCol w="1130568">
                  <a:extLst>
                    <a:ext uri="{9D8B030D-6E8A-4147-A177-3AD203B41FA5}">
                      <a16:colId xmlns:a16="http://schemas.microsoft.com/office/drawing/2014/main" val="3648644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94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GPOPS (I and 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71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67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4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 (I and 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82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PSOPT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32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5212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A3ABFA-7E92-40B2-AD1A-F4E41AA24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449888"/>
              </p:ext>
            </p:extLst>
          </p:nvPr>
        </p:nvGraphicFramePr>
        <p:xfrm>
          <a:off x="4648070" y="1998980"/>
          <a:ext cx="3219536" cy="2860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33699">
                  <a:extLst>
                    <a:ext uri="{9D8B030D-6E8A-4147-A177-3AD203B41FA5}">
                      <a16:colId xmlns:a16="http://schemas.microsoft.com/office/drawing/2014/main" val="386555512"/>
                    </a:ext>
                  </a:extLst>
                </a:gridCol>
                <a:gridCol w="1285837">
                  <a:extLst>
                    <a:ext uri="{9D8B030D-6E8A-4147-A177-3AD203B41FA5}">
                      <a16:colId xmlns:a16="http://schemas.microsoft.com/office/drawing/2014/main" val="3648644054"/>
                    </a:ext>
                  </a:extLst>
                </a:gridCol>
              </a:tblGrid>
              <a:tr h="35243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94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99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Various STK propagators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71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OptimTraj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67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4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OpenGoddard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82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dynopt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32495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7E7DE3-DEFD-414C-9580-EC168F139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057753"/>
              </p:ext>
            </p:extLst>
          </p:nvPr>
        </p:nvGraphicFramePr>
        <p:xfrm>
          <a:off x="8134264" y="2001520"/>
          <a:ext cx="3219536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33699">
                  <a:extLst>
                    <a:ext uri="{9D8B030D-6E8A-4147-A177-3AD203B41FA5}">
                      <a16:colId xmlns:a16="http://schemas.microsoft.com/office/drawing/2014/main" val="386555512"/>
                    </a:ext>
                  </a:extLst>
                </a:gridCol>
                <a:gridCol w="1285837">
                  <a:extLst>
                    <a:ext uri="{9D8B030D-6E8A-4147-A177-3AD203B41FA5}">
                      <a16:colId xmlns:a16="http://schemas.microsoft.com/office/drawing/2014/main" val="3648644054"/>
                    </a:ext>
                  </a:extLst>
                </a:gridCol>
              </a:tblGrid>
              <a:tr h="35243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94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34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GESOP/</a:t>
                      </a:r>
                      <a:r>
                        <a:rPr lang="en-US" dirty="0" err="1"/>
                        <a:t>Astos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3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71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HamPath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67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OCCAL**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4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beluga***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03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CE1D0F-130F-429E-AE90-5D47869DD748}"/>
              </a:ext>
            </a:extLst>
          </p:cNvPr>
          <p:cNvSpPr txBox="1"/>
          <p:nvPr/>
        </p:nvSpPr>
        <p:spPr>
          <a:xfrm>
            <a:off x="838201" y="5617686"/>
            <a:ext cx="10515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</a:t>
            </a:r>
            <a:r>
              <a:rPr lang="en-US" sz="1400" dirty="0" err="1"/>
              <a:t>HamPath</a:t>
            </a:r>
            <a:r>
              <a:rPr lang="en-US" sz="1400" dirty="0"/>
              <a:t> does not perform dualization. The user is required to do it manually</a:t>
            </a:r>
          </a:p>
          <a:p>
            <a:r>
              <a:rPr lang="en-US" sz="1400" dirty="0"/>
              <a:t>** Other than a single 1994 publication, OCCAL is nonexistent</a:t>
            </a:r>
          </a:p>
          <a:p>
            <a:r>
              <a:rPr lang="en-US" sz="1400" dirty="0"/>
              <a:t>*** The solver of explained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2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202EF6-46DB-4BF8-8C72-5E7BE56E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Beluga Details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D61F0C-7F76-467E-B99F-3A5921964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BA0851-DCAB-44BA-B013-EC68D2A7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0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6D572-7797-46BF-AEE8-C101A8DE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42A143-8CF7-41F5-A898-33400FE3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Beluga Flowchart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6DFF569-7C63-4232-87AA-3A8BD0FB1087}"/>
              </a:ext>
            </a:extLst>
          </p:cNvPr>
          <p:cNvGrpSpPr/>
          <p:nvPr/>
        </p:nvGrpSpPr>
        <p:grpSpPr>
          <a:xfrm>
            <a:off x="1345718" y="1731186"/>
            <a:ext cx="4750282" cy="4822256"/>
            <a:chOff x="506083" y="1716656"/>
            <a:chExt cx="4750282" cy="48222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4A97F9-B242-4D02-9669-2A41FD29EFDD}"/>
                </a:ext>
              </a:extLst>
            </p:cNvPr>
            <p:cNvSpPr/>
            <p:nvPr/>
          </p:nvSpPr>
          <p:spPr>
            <a:xfrm>
              <a:off x="506085" y="2759397"/>
              <a:ext cx="1696528" cy="6512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Form BVP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C9DD83-F48E-45EE-BA78-75332DA563A0}"/>
                </a:ext>
              </a:extLst>
            </p:cNvPr>
            <p:cNvSpPr/>
            <p:nvPr/>
          </p:nvSpPr>
          <p:spPr>
            <a:xfrm>
              <a:off x="506085" y="3802137"/>
              <a:ext cx="1696528" cy="6512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Form Initial Guess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736C28-0675-409C-911E-3A23B239036E}"/>
                </a:ext>
              </a:extLst>
            </p:cNvPr>
            <p:cNvSpPr/>
            <p:nvPr/>
          </p:nvSpPr>
          <p:spPr>
            <a:xfrm>
              <a:off x="506085" y="4844877"/>
              <a:ext cx="1696528" cy="65129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Continuation Handling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0A1A62-B98F-4A95-89D2-369A22E72258}"/>
                </a:ext>
              </a:extLst>
            </p:cNvPr>
            <p:cNvSpPr/>
            <p:nvPr/>
          </p:nvSpPr>
          <p:spPr>
            <a:xfrm>
              <a:off x="506085" y="5887618"/>
              <a:ext cx="1696528" cy="65129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Solve Latest BVP</a:t>
              </a:r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F0D5EA63-4A1E-4E32-A1DB-207D8B1ACE25}"/>
                </a:ext>
              </a:extLst>
            </p:cNvPr>
            <p:cNvSpPr/>
            <p:nvPr/>
          </p:nvSpPr>
          <p:spPr>
            <a:xfrm>
              <a:off x="2452780" y="5287064"/>
              <a:ext cx="1282458" cy="81452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Final BVP?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5494F72-86B9-475C-BD6C-1542D9D4679D}"/>
                </a:ext>
              </a:extLst>
            </p:cNvPr>
            <p:cNvCxnSpPr>
              <a:cxnSpLocks/>
              <a:stCxn id="41" idx="4"/>
              <a:endCxn id="8" idx="0"/>
            </p:cNvCxnSpPr>
            <p:nvPr/>
          </p:nvCxnSpPr>
          <p:spPr>
            <a:xfrm>
              <a:off x="1354347" y="2367950"/>
              <a:ext cx="2" cy="391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155F90-97D6-4DF2-B913-4D33D3A60E69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1354349" y="3410691"/>
              <a:ext cx="0" cy="391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15723F1-1F40-4B69-B3A1-BAA83DC6295C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1354349" y="4453431"/>
              <a:ext cx="0" cy="391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C3FC825-F90F-4401-9966-7AFB4038E724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1354349" y="5496171"/>
              <a:ext cx="0" cy="391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A1FF6F55-482C-40EE-8EAA-6DE1D225AD83}"/>
                </a:ext>
              </a:extLst>
            </p:cNvPr>
            <p:cNvCxnSpPr>
              <a:cxnSpLocks/>
              <a:stCxn id="11" idx="3"/>
              <a:endCxn id="12" idx="2"/>
            </p:cNvCxnSpPr>
            <p:nvPr/>
          </p:nvCxnSpPr>
          <p:spPr>
            <a:xfrm flipV="1">
              <a:off x="2202613" y="6101584"/>
              <a:ext cx="891396" cy="1116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B65020FA-0719-4D29-99AF-95847CC06338}"/>
                </a:ext>
              </a:extLst>
            </p:cNvPr>
            <p:cNvCxnSpPr>
              <a:cxnSpLocks/>
              <a:stCxn id="12" idx="0"/>
              <a:endCxn id="10" idx="3"/>
            </p:cNvCxnSpPr>
            <p:nvPr/>
          </p:nvCxnSpPr>
          <p:spPr>
            <a:xfrm rot="16200000" flipV="1">
              <a:off x="2590041" y="4783096"/>
              <a:ext cx="116540" cy="8913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344D12CF-E6DB-4D08-98F1-17DCB5784633}"/>
                </a:ext>
              </a:extLst>
            </p:cNvPr>
            <p:cNvCxnSpPr>
              <a:stCxn id="8" idx="1"/>
              <a:endCxn id="11" idx="1"/>
            </p:cNvCxnSpPr>
            <p:nvPr/>
          </p:nvCxnSpPr>
          <p:spPr>
            <a:xfrm rot="10800000" flipV="1">
              <a:off x="506085" y="3085043"/>
              <a:ext cx="12700" cy="3128221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32E5E9DD-5CDF-4DAD-BE34-00B9ACCB2F52}"/>
                </a:ext>
              </a:extLst>
            </p:cNvPr>
            <p:cNvCxnSpPr>
              <a:cxnSpLocks/>
              <a:stCxn id="41" idx="2"/>
              <a:endCxn id="10" idx="1"/>
            </p:cNvCxnSpPr>
            <p:nvPr/>
          </p:nvCxnSpPr>
          <p:spPr>
            <a:xfrm rot="10800000" flipV="1">
              <a:off x="506086" y="2042302"/>
              <a:ext cx="169651" cy="3128221"/>
            </a:xfrm>
            <a:prstGeom prst="bentConnector3">
              <a:avLst>
                <a:gd name="adj1" fmla="val 31896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435119AA-F80E-43BF-B439-3C90FB86CCCF}"/>
                </a:ext>
              </a:extLst>
            </p:cNvPr>
            <p:cNvCxnSpPr>
              <a:cxnSpLocks/>
              <a:stCxn id="41" idx="5"/>
              <a:endCxn id="9" idx="3"/>
            </p:cNvCxnSpPr>
            <p:nvPr/>
          </p:nvCxnSpPr>
          <p:spPr>
            <a:xfrm>
              <a:off x="2032957" y="2042303"/>
              <a:ext cx="169656" cy="2085481"/>
            </a:xfrm>
            <a:prstGeom prst="bentConnector3">
              <a:avLst>
                <a:gd name="adj1" fmla="val 23474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Data 40">
              <a:extLst>
                <a:ext uri="{FF2B5EF4-FFF2-40B4-BE49-F238E27FC236}">
                  <a16:creationId xmlns:a16="http://schemas.microsoft.com/office/drawing/2014/main" id="{344E491E-E9D2-462A-AB8C-3C9915BCF781}"/>
                </a:ext>
              </a:extLst>
            </p:cNvPr>
            <p:cNvSpPr/>
            <p:nvPr/>
          </p:nvSpPr>
          <p:spPr>
            <a:xfrm>
              <a:off x="506083" y="1716656"/>
              <a:ext cx="1696527" cy="651294"/>
            </a:xfrm>
            <a:prstGeom prst="flowChartInputOutpu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OCP </a:t>
              </a:r>
            </a:p>
          </p:txBody>
        </p:sp>
        <p:sp>
          <p:nvSpPr>
            <p:cNvPr id="55" name="Flowchart: Data 54">
              <a:extLst>
                <a:ext uri="{FF2B5EF4-FFF2-40B4-BE49-F238E27FC236}">
                  <a16:creationId xmlns:a16="http://schemas.microsoft.com/office/drawing/2014/main" id="{C0E61B54-0E83-4B2F-B1AF-27EDE144C1CF}"/>
                </a:ext>
              </a:extLst>
            </p:cNvPr>
            <p:cNvSpPr/>
            <p:nvPr/>
          </p:nvSpPr>
          <p:spPr>
            <a:xfrm>
              <a:off x="3344176" y="5996159"/>
              <a:ext cx="1912189" cy="434209"/>
            </a:xfrm>
            <a:prstGeom prst="flowChartInputOutpu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Solutions</a:t>
              </a:r>
            </a:p>
          </p:txBody>
        </p: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EE364990-8239-4052-B9FA-2B858D1C2B9D}"/>
                </a:ext>
              </a:extLst>
            </p:cNvPr>
            <p:cNvCxnSpPr>
              <a:stCxn id="12" idx="3"/>
              <a:endCxn id="55" idx="1"/>
            </p:cNvCxnSpPr>
            <p:nvPr/>
          </p:nvCxnSpPr>
          <p:spPr>
            <a:xfrm>
              <a:off x="3735238" y="5694324"/>
              <a:ext cx="565033" cy="3018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00748CF-EA1A-48E1-9A34-9F7FCE5C75DE}"/>
                </a:ext>
              </a:extLst>
            </p:cNvPr>
            <p:cNvSpPr txBox="1"/>
            <p:nvPr/>
          </p:nvSpPr>
          <p:spPr>
            <a:xfrm>
              <a:off x="2436337" y="4849833"/>
              <a:ext cx="5094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No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4EE4F4-435A-481F-9879-F923E07BB03C}"/>
                </a:ext>
              </a:extLst>
            </p:cNvPr>
            <p:cNvSpPr txBox="1"/>
            <p:nvPr/>
          </p:nvSpPr>
          <p:spPr>
            <a:xfrm>
              <a:off x="3735237" y="5366635"/>
              <a:ext cx="5650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Yes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C9A00FF2-F799-47ED-B122-0E6D6901E181}"/>
              </a:ext>
            </a:extLst>
          </p:cNvPr>
          <p:cNvSpPr txBox="1"/>
          <p:nvPr/>
        </p:nvSpPr>
        <p:spPr>
          <a:xfrm>
            <a:off x="4333900" y="1902441"/>
            <a:ext cx="7019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1828800" algn="l"/>
              </a:tabLst>
            </a:pPr>
            <a:r>
              <a:rPr lang="en-US" b="1" dirty="0"/>
              <a:t>Form BVP: 	</a:t>
            </a:r>
            <a:r>
              <a:rPr lang="en-US" dirty="0"/>
              <a:t>Boundary value problem is formed with 	optimal control theory (indirect) or arranged 	as parameter optimization problem (direct)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828800" algn="l"/>
              </a:tabLst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tabLst>
                <a:tab pos="1828800" algn="l"/>
              </a:tabLst>
            </a:pPr>
            <a:r>
              <a:rPr lang="en-US" b="1" dirty="0"/>
              <a:t>Continuation:	</a:t>
            </a:r>
            <a:r>
              <a:rPr lang="en-US" dirty="0"/>
              <a:t>Solver solves problem with difficult-to-solve 	BC values, constants, constraints, etc. by 	“stepping” toward it using easier-to-solve 	problems as guesses for more difficult ones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828800" algn="l"/>
              </a:tabLst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tabLst>
                <a:tab pos="1828800" algn="l"/>
              </a:tabLst>
            </a:pPr>
            <a:r>
              <a:rPr lang="en-US" b="1" dirty="0"/>
              <a:t>Solve BVP:	</a:t>
            </a:r>
            <a:r>
              <a:rPr lang="en-US" dirty="0"/>
              <a:t>The BVP for that continuation step is solved 	using a shooting or collocation method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671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B7B0-6465-470F-94B2-49D9A029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Expanded Beluga Flowchart with Shooting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B7ABE-AB6F-48AD-BAB3-3DFC9BCE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8DD5-8E10-5148-8A6B-C8932CFF5615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1FE8D9-1FAC-4770-9B64-73BDB89D5BB8}"/>
              </a:ext>
            </a:extLst>
          </p:cNvPr>
          <p:cNvGrpSpPr/>
          <p:nvPr/>
        </p:nvGrpSpPr>
        <p:grpSpPr>
          <a:xfrm>
            <a:off x="388189" y="1777042"/>
            <a:ext cx="11499011" cy="4715832"/>
            <a:chOff x="1699491" y="1048663"/>
            <a:chExt cx="8709015" cy="5704459"/>
          </a:xfrm>
        </p:grpSpPr>
        <p:sp>
          <p:nvSpPr>
            <p:cNvPr id="6" name="Flowchart: Terminator 5">
              <a:extLst>
                <a:ext uri="{FF2B5EF4-FFF2-40B4-BE49-F238E27FC236}">
                  <a16:creationId xmlns:a16="http://schemas.microsoft.com/office/drawing/2014/main" id="{AD32A814-2227-4A86-BA38-9BC2974E2BEA}"/>
                </a:ext>
              </a:extLst>
            </p:cNvPr>
            <p:cNvSpPr/>
            <p:nvPr/>
          </p:nvSpPr>
          <p:spPr>
            <a:xfrm>
              <a:off x="2274454" y="1048663"/>
              <a:ext cx="1039092" cy="3429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7" name="Flowchart: Terminator 6">
              <a:extLst>
                <a:ext uri="{FF2B5EF4-FFF2-40B4-BE49-F238E27FC236}">
                  <a16:creationId xmlns:a16="http://schemas.microsoft.com/office/drawing/2014/main" id="{36E10ADB-3385-4570-8056-CF87D3B9E44E}"/>
                </a:ext>
              </a:extLst>
            </p:cNvPr>
            <p:cNvSpPr/>
            <p:nvPr/>
          </p:nvSpPr>
          <p:spPr>
            <a:xfrm>
              <a:off x="3700314" y="6410222"/>
              <a:ext cx="1039092" cy="3429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134A7093-A1E9-486E-8CCE-B23D0EB91170}"/>
                </a:ext>
              </a:extLst>
            </p:cNvPr>
            <p:cNvSpPr/>
            <p:nvPr/>
          </p:nvSpPr>
          <p:spPr>
            <a:xfrm>
              <a:off x="1699491" y="1810328"/>
              <a:ext cx="2189018" cy="698160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Form Necessary Conditions using OCT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EE82AA72-71DD-456D-A902-CF24E894DFA0}"/>
                </a:ext>
              </a:extLst>
            </p:cNvPr>
            <p:cNvSpPr/>
            <p:nvPr/>
          </p:nvSpPr>
          <p:spPr>
            <a:xfrm>
              <a:off x="1699491" y="2730840"/>
              <a:ext cx="2189018" cy="698160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Initialize Continuation Process</a:t>
              </a:r>
            </a:p>
          </p:txBody>
        </p:sp>
        <p:sp>
          <p:nvSpPr>
            <p:cNvPr id="11" name="Flowchart: Decision 10">
              <a:extLst>
                <a:ext uri="{FF2B5EF4-FFF2-40B4-BE49-F238E27FC236}">
                  <a16:creationId xmlns:a16="http://schemas.microsoft.com/office/drawing/2014/main" id="{1493A6A0-291C-4923-958E-3A18D44919A6}"/>
                </a:ext>
              </a:extLst>
            </p:cNvPr>
            <p:cNvSpPr/>
            <p:nvPr/>
          </p:nvSpPr>
          <p:spPr>
            <a:xfrm>
              <a:off x="5645719" y="4788291"/>
              <a:ext cx="2189018" cy="698160"/>
            </a:xfrm>
            <a:prstGeom prst="flowChartDecision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Converged?</a:t>
              </a:r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FB64237E-F6F5-4198-9F84-67C1FD66E29E}"/>
                </a:ext>
              </a:extLst>
            </p:cNvPr>
            <p:cNvSpPr/>
            <p:nvPr/>
          </p:nvSpPr>
          <p:spPr>
            <a:xfrm>
              <a:off x="8196110" y="2878185"/>
              <a:ext cx="2189018" cy="154822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Solve TPBVP using Shooting Method/Newton Method Root Solving</a:t>
              </a:r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276770ED-0D36-4CFB-A7EF-1D492C0258BE}"/>
                </a:ext>
              </a:extLst>
            </p:cNvPr>
            <p:cNvSpPr/>
            <p:nvPr/>
          </p:nvSpPr>
          <p:spPr>
            <a:xfrm>
              <a:off x="5652068" y="1273385"/>
              <a:ext cx="2189018" cy="698160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 BCs for Next Continuation Step</a:t>
              </a:r>
            </a:p>
          </p:txBody>
        </p:sp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74FF2E9C-544A-465D-B4A5-5A6B3AD9D390}"/>
                </a:ext>
              </a:extLst>
            </p:cNvPr>
            <p:cNvSpPr/>
            <p:nvPr/>
          </p:nvSpPr>
          <p:spPr>
            <a:xfrm>
              <a:off x="5645719" y="3319853"/>
              <a:ext cx="2189018" cy="698160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Propagate Trajectory and STM Forward</a:t>
              </a:r>
            </a:p>
          </p:txBody>
        </p:sp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632A21BC-5454-4A43-8AB7-9D6B464803A4}"/>
                </a:ext>
              </a:extLst>
            </p:cNvPr>
            <p:cNvSpPr/>
            <p:nvPr/>
          </p:nvSpPr>
          <p:spPr>
            <a:xfrm>
              <a:off x="1699491" y="3651352"/>
              <a:ext cx="2189018" cy="698160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Form Initial Guess</a:t>
              </a:r>
            </a:p>
          </p:txBody>
        </p:sp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5FB031A5-05DB-4B15-8BBE-DAA220AD5CAE}"/>
                </a:ext>
              </a:extLst>
            </p:cNvPr>
            <p:cNvSpPr/>
            <p:nvPr/>
          </p:nvSpPr>
          <p:spPr>
            <a:xfrm>
              <a:off x="5645719" y="2134665"/>
              <a:ext cx="2189018" cy="1021092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 Guess for Initial States from Previous Solution</a:t>
              </a:r>
            </a:p>
          </p:txBody>
        </p: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6491288F-0B99-4984-B3FF-4021448B3FB9}"/>
                </a:ext>
              </a:extLst>
            </p:cNvPr>
            <p:cNvSpPr/>
            <p:nvPr/>
          </p:nvSpPr>
          <p:spPr>
            <a:xfrm>
              <a:off x="1699491" y="4896271"/>
              <a:ext cx="2189018" cy="430306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Scale Problem</a:t>
              </a:r>
            </a:p>
          </p:txBody>
        </p:sp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id="{DD0185F3-6856-4AFD-A85D-D360EEF3A7F2}"/>
                </a:ext>
              </a:extLst>
            </p:cNvPr>
            <p:cNvSpPr/>
            <p:nvPr/>
          </p:nvSpPr>
          <p:spPr>
            <a:xfrm>
              <a:off x="5645719" y="4222214"/>
              <a:ext cx="2189018" cy="408402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Check BCs Residuals</a:t>
              </a:r>
            </a:p>
          </p:txBody>
        </p:sp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id="{0AA93C7F-7648-4B01-A88C-47C89FD516CA}"/>
                </a:ext>
              </a:extLst>
            </p:cNvPr>
            <p:cNvSpPr/>
            <p:nvPr/>
          </p:nvSpPr>
          <p:spPr>
            <a:xfrm>
              <a:off x="5645719" y="5658544"/>
              <a:ext cx="2189018" cy="595054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Apply Corrections using STM</a:t>
              </a:r>
            </a:p>
          </p:txBody>
        </p:sp>
        <p:sp>
          <p:nvSpPr>
            <p:cNvPr id="25" name="Flowchart: Decision 24">
              <a:extLst>
                <a:ext uri="{FF2B5EF4-FFF2-40B4-BE49-F238E27FC236}">
                  <a16:creationId xmlns:a16="http://schemas.microsoft.com/office/drawing/2014/main" id="{A6A4E187-3EDD-44BC-AAC4-ADC1EEDDD4C2}"/>
                </a:ext>
              </a:extLst>
            </p:cNvPr>
            <p:cNvSpPr/>
            <p:nvPr/>
          </p:nvSpPr>
          <p:spPr>
            <a:xfrm>
              <a:off x="3125351" y="5451414"/>
              <a:ext cx="2189018" cy="69816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Cont. Done?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4A521CE-894E-4CA7-9467-BA18D481EA6E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>
              <a:off x="2794000" y="1391564"/>
              <a:ext cx="0" cy="4187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DB4FB2F-6A03-4472-A448-210B040F3AD7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>
              <a:off x="2794000" y="2508488"/>
              <a:ext cx="0" cy="2223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5333FC3-BE5D-4841-AD97-25968864C1D0}"/>
                </a:ext>
              </a:extLst>
            </p:cNvPr>
            <p:cNvCxnSpPr>
              <a:cxnSpLocks/>
              <a:stCxn id="10" idx="2"/>
              <a:endCxn id="16" idx="0"/>
            </p:cNvCxnSpPr>
            <p:nvPr/>
          </p:nvCxnSpPr>
          <p:spPr>
            <a:xfrm>
              <a:off x="2794000" y="3429000"/>
              <a:ext cx="0" cy="2223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6C089C8-FCEB-4270-8FD9-13B1B89DE0CD}"/>
                </a:ext>
              </a:extLst>
            </p:cNvPr>
            <p:cNvCxnSpPr>
              <a:stCxn id="16" idx="2"/>
              <a:endCxn id="18" idx="0"/>
            </p:cNvCxnSpPr>
            <p:nvPr/>
          </p:nvCxnSpPr>
          <p:spPr>
            <a:xfrm>
              <a:off x="2794000" y="4349513"/>
              <a:ext cx="0" cy="5467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9B6B44B7-81A3-439E-AED6-9CC640C24B09}"/>
                </a:ext>
              </a:extLst>
            </p:cNvPr>
            <p:cNvCxnSpPr>
              <a:stCxn id="25" idx="1"/>
              <a:endCxn id="18" idx="2"/>
            </p:cNvCxnSpPr>
            <p:nvPr/>
          </p:nvCxnSpPr>
          <p:spPr>
            <a:xfrm rot="10800000">
              <a:off x="2794002" y="5326579"/>
              <a:ext cx="331351" cy="47391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81DFA6DE-E14A-4FE7-903D-318C1FC6528A}"/>
                </a:ext>
              </a:extLst>
            </p:cNvPr>
            <p:cNvCxnSpPr>
              <a:stCxn id="18" idx="3"/>
              <a:endCxn id="14" idx="1"/>
            </p:cNvCxnSpPr>
            <p:nvPr/>
          </p:nvCxnSpPr>
          <p:spPr>
            <a:xfrm flipV="1">
              <a:off x="3888510" y="1622466"/>
              <a:ext cx="1763559" cy="3488959"/>
            </a:xfrm>
            <a:prstGeom prst="bentConnector3">
              <a:avLst>
                <a:gd name="adj1" fmla="val 66671"/>
              </a:avLst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E04CCBF-E2CB-4630-8E8A-9493B158688E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 flipH="1">
              <a:off x="6740228" y="1971545"/>
              <a:ext cx="6349" cy="1631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35DB2E5-1B40-4D6A-8F88-F0C3596D7DD7}"/>
                </a:ext>
              </a:extLst>
            </p:cNvPr>
            <p:cNvCxnSpPr>
              <a:cxnSpLocks/>
              <a:stCxn id="17" idx="2"/>
              <a:endCxn id="15" idx="0"/>
            </p:cNvCxnSpPr>
            <p:nvPr/>
          </p:nvCxnSpPr>
          <p:spPr>
            <a:xfrm>
              <a:off x="6740228" y="3155757"/>
              <a:ext cx="0" cy="1640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9E358BA-8EEE-404B-9D58-CAF3097562A3}"/>
                </a:ext>
              </a:extLst>
            </p:cNvPr>
            <p:cNvCxnSpPr>
              <a:stCxn id="15" idx="2"/>
              <a:endCxn id="19" idx="0"/>
            </p:cNvCxnSpPr>
            <p:nvPr/>
          </p:nvCxnSpPr>
          <p:spPr>
            <a:xfrm>
              <a:off x="6740228" y="4018014"/>
              <a:ext cx="0" cy="2042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2BEC018-8F26-4344-97AB-B61440F492E4}"/>
                </a:ext>
              </a:extLst>
            </p:cNvPr>
            <p:cNvCxnSpPr>
              <a:stCxn id="19" idx="2"/>
              <a:endCxn id="11" idx="0"/>
            </p:cNvCxnSpPr>
            <p:nvPr/>
          </p:nvCxnSpPr>
          <p:spPr>
            <a:xfrm>
              <a:off x="6740228" y="4630617"/>
              <a:ext cx="0" cy="1576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6D7B7BF-7B14-4976-BD55-B35EAD1FE483}"/>
                </a:ext>
              </a:extLst>
            </p:cNvPr>
            <p:cNvCxnSpPr>
              <a:stCxn id="25" idx="2"/>
              <a:endCxn id="7" idx="0"/>
            </p:cNvCxnSpPr>
            <p:nvPr/>
          </p:nvCxnSpPr>
          <p:spPr>
            <a:xfrm>
              <a:off x="4219860" y="6149574"/>
              <a:ext cx="0" cy="2606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6D2BB5E-E761-4F04-8DB9-A0E20D6CF49D}"/>
                </a:ext>
              </a:extLst>
            </p:cNvPr>
            <p:cNvCxnSpPr>
              <a:cxnSpLocks/>
              <a:stCxn id="11" idx="2"/>
              <a:endCxn id="20" idx="0"/>
            </p:cNvCxnSpPr>
            <p:nvPr/>
          </p:nvCxnSpPr>
          <p:spPr>
            <a:xfrm>
              <a:off x="6740228" y="5486452"/>
              <a:ext cx="0" cy="172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3A19DFAE-98B5-42A4-B7C9-AD84D19235D2}"/>
                </a:ext>
              </a:extLst>
            </p:cNvPr>
            <p:cNvCxnSpPr>
              <a:cxnSpLocks/>
              <a:stCxn id="20" idx="2"/>
              <a:endCxn id="15" idx="3"/>
            </p:cNvCxnSpPr>
            <p:nvPr/>
          </p:nvCxnSpPr>
          <p:spPr>
            <a:xfrm rot="5400000" flipH="1" flipV="1">
              <a:off x="5995150" y="4414012"/>
              <a:ext cx="2584665" cy="1094509"/>
            </a:xfrm>
            <a:prstGeom prst="bentConnector4">
              <a:avLst>
                <a:gd name="adj1" fmla="val -8844"/>
                <a:gd name="adj2" fmla="val 113723"/>
              </a:avLst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EDE47F47-8614-4CD1-BF74-8038882EB16D}"/>
                </a:ext>
              </a:extLst>
            </p:cNvPr>
            <p:cNvCxnSpPr>
              <a:stCxn id="11" idx="1"/>
              <a:endCxn id="25" idx="3"/>
            </p:cNvCxnSpPr>
            <p:nvPr/>
          </p:nvCxnSpPr>
          <p:spPr>
            <a:xfrm rot="10800000" flipV="1">
              <a:off x="5314369" y="5137371"/>
              <a:ext cx="331350" cy="66312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lowchart: Process 97">
              <a:extLst>
                <a:ext uri="{FF2B5EF4-FFF2-40B4-BE49-F238E27FC236}">
                  <a16:creationId xmlns:a16="http://schemas.microsoft.com/office/drawing/2014/main" id="{6A46CA29-9641-47BB-9BC5-0184F56A4E45}"/>
                </a:ext>
              </a:extLst>
            </p:cNvPr>
            <p:cNvSpPr/>
            <p:nvPr/>
          </p:nvSpPr>
          <p:spPr>
            <a:xfrm>
              <a:off x="8219488" y="2041336"/>
              <a:ext cx="2189018" cy="637914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Continuation Handling</a:t>
              </a:r>
            </a:p>
          </p:txBody>
        </p:sp>
        <p:sp>
          <p:nvSpPr>
            <p:cNvPr id="99" name="Flowchart: Process 98">
              <a:extLst>
                <a:ext uri="{FF2B5EF4-FFF2-40B4-BE49-F238E27FC236}">
                  <a16:creationId xmlns:a16="http://schemas.microsoft.com/office/drawing/2014/main" id="{00592869-D2D2-43E0-95B8-7D6821AC61FA}"/>
                </a:ext>
              </a:extLst>
            </p:cNvPr>
            <p:cNvSpPr/>
            <p:nvPr/>
          </p:nvSpPr>
          <p:spPr>
            <a:xfrm>
              <a:off x="8219488" y="1263569"/>
              <a:ext cx="2189018" cy="637914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OCT and</a:t>
              </a:r>
            </a:p>
            <a:p>
              <a:pPr algn="ctr"/>
              <a:r>
                <a:rPr lang="en-US"/>
                <a:t>Initialization</a:t>
              </a:r>
              <a:endParaRPr 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7DD53B5-2BD5-4DD2-8736-603EA6D0E8BF}"/>
                </a:ext>
              </a:extLst>
            </p:cNvPr>
            <p:cNvSpPr txBox="1"/>
            <p:nvPr/>
          </p:nvSpPr>
          <p:spPr>
            <a:xfrm>
              <a:off x="4440096" y="6057130"/>
              <a:ext cx="692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 Neue Light"/>
                  <a:cs typeface="Helvetica Neue Light"/>
                </a:rPr>
                <a:t>Yes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E835E83-C389-4490-B656-BBC2647B7A67}"/>
                </a:ext>
              </a:extLst>
            </p:cNvPr>
            <p:cNvSpPr txBox="1"/>
            <p:nvPr/>
          </p:nvSpPr>
          <p:spPr>
            <a:xfrm>
              <a:off x="5314369" y="4733917"/>
              <a:ext cx="692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 Neue Light"/>
                  <a:cs typeface="Helvetica Neue Light"/>
                </a:rPr>
                <a:t>Yes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7B28083-2C29-481D-A68D-88A023ADD88C}"/>
                </a:ext>
              </a:extLst>
            </p:cNvPr>
            <p:cNvSpPr txBox="1"/>
            <p:nvPr/>
          </p:nvSpPr>
          <p:spPr>
            <a:xfrm>
              <a:off x="6990758" y="5314727"/>
              <a:ext cx="692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 Neue Light"/>
                  <a:cs typeface="Helvetica Neue Light"/>
                </a:rPr>
                <a:t>No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FD0990E-C398-4217-B9F6-F02E4625BD3B}"/>
                </a:ext>
              </a:extLst>
            </p:cNvPr>
            <p:cNvSpPr txBox="1"/>
            <p:nvPr/>
          </p:nvSpPr>
          <p:spPr>
            <a:xfrm>
              <a:off x="2149329" y="5652759"/>
              <a:ext cx="692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 Neue Light"/>
                  <a:cs typeface="Helvetica Neue Light"/>
                </a:rPr>
                <a:t>No</a:t>
              </a:r>
            </a:p>
          </p:txBody>
        </p: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0C8DB2CB-4EC1-4D65-83A1-FC49536BCD9A}"/>
                </a:ext>
              </a:extLst>
            </p:cNvPr>
            <p:cNvCxnSpPr>
              <a:stCxn id="10" idx="3"/>
              <a:endCxn id="25" idx="0"/>
            </p:cNvCxnSpPr>
            <p:nvPr/>
          </p:nvCxnSpPr>
          <p:spPr>
            <a:xfrm>
              <a:off x="3888510" y="3079920"/>
              <a:ext cx="331351" cy="2371494"/>
            </a:xfrm>
            <a:prstGeom prst="bentConnector2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5112FF5C-5384-44ED-8C0B-4CC7CA4E40F4}"/>
                </a:ext>
              </a:extLst>
            </p:cNvPr>
            <p:cNvCxnSpPr>
              <a:cxnSpLocks/>
              <a:stCxn id="8" idx="3"/>
              <a:endCxn id="15" idx="1"/>
            </p:cNvCxnSpPr>
            <p:nvPr/>
          </p:nvCxnSpPr>
          <p:spPr>
            <a:xfrm>
              <a:off x="3888509" y="2159409"/>
              <a:ext cx="1757210" cy="1509524"/>
            </a:xfrm>
            <a:prstGeom prst="bentConnector3">
              <a:avLst>
                <a:gd name="adj1" fmla="val 34757"/>
              </a:avLst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9248A891-04B8-4A0C-8B22-AE81F2A5F217}"/>
                </a:ext>
              </a:extLst>
            </p:cNvPr>
            <p:cNvCxnSpPr>
              <a:cxnSpLocks/>
              <a:stCxn id="8" idx="3"/>
              <a:endCxn id="14" idx="0"/>
            </p:cNvCxnSpPr>
            <p:nvPr/>
          </p:nvCxnSpPr>
          <p:spPr>
            <a:xfrm flipV="1">
              <a:off x="3888509" y="1273385"/>
              <a:ext cx="2858068" cy="886024"/>
            </a:xfrm>
            <a:prstGeom prst="bentConnector4">
              <a:avLst>
                <a:gd name="adj1" fmla="val 32223"/>
                <a:gd name="adj2" fmla="val 131210"/>
              </a:avLst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6" name="Connector: Elbow 115">
              <a:extLst>
                <a:ext uri="{FF2B5EF4-FFF2-40B4-BE49-F238E27FC236}">
                  <a16:creationId xmlns:a16="http://schemas.microsoft.com/office/drawing/2014/main" id="{4C5D2F34-52D9-42A4-AFA2-BD17B3D9A9BE}"/>
                </a:ext>
              </a:extLst>
            </p:cNvPr>
            <p:cNvCxnSpPr>
              <a:cxnSpLocks/>
              <a:stCxn id="14" idx="3"/>
              <a:endCxn id="19" idx="3"/>
            </p:cNvCxnSpPr>
            <p:nvPr/>
          </p:nvCxnSpPr>
          <p:spPr>
            <a:xfrm flipH="1">
              <a:off x="7834738" y="1622465"/>
              <a:ext cx="6349" cy="2803950"/>
            </a:xfrm>
            <a:prstGeom prst="bentConnector3">
              <a:avLst>
                <a:gd name="adj1" fmla="val -4629608"/>
              </a:avLst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955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F335-98BA-4EEF-9BD3-6745A913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Control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2FE05B-78E4-4FD3-B694-B0C420C5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06C3-F318-4EC4-8603-DAD8DA15E06A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BE699BB-9AF3-48E2-A175-27C1FA4DDCB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 optimal control problem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 dynamics: </a:t>
                </a:r>
              </a:p>
              <a:p>
                <a:pPr marL="0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fontAlgn="ctr"/>
                <a:r>
                  <a:rPr lang="en-US" dirty="0"/>
                  <a:t>And initial and terminal BCs:</a:t>
                </a:r>
              </a:p>
              <a:p>
                <a:pPr marL="0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BE699BB-9AF3-48E2-A175-27C1FA4DD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86" t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119984"/>
      </p:ext>
    </p:extLst>
  </p:cSld>
  <p:clrMapOvr>
    <a:masterClrMapping/>
  </p:clrMapOvr>
</p:sld>
</file>

<file path=ppt/theme/theme1.xml><?xml version="1.0" encoding="utf-8"?>
<a:theme xmlns:a="http://schemas.openxmlformats.org/drawingml/2006/main" name="RDS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DSL" id="{519AAEEA-1887-44BA-AA6F-B65878AA30C5}" vid="{FDB83551-ABEE-48FC-AAB3-B89078EF4F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RDSL</Template>
  <TotalTime>2710</TotalTime>
  <Words>1203</Words>
  <Application>Microsoft Office PowerPoint</Application>
  <PresentationFormat>Widescreen</PresentationFormat>
  <Paragraphs>306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Century Gothic</vt:lpstr>
      <vt:lpstr>Courier New</vt:lpstr>
      <vt:lpstr>Helvetica Neue Light</vt:lpstr>
      <vt:lpstr>RDSL</vt:lpstr>
      <vt:lpstr>An Introduction to Beluga</vt:lpstr>
      <vt:lpstr>Overview</vt:lpstr>
      <vt:lpstr>Introduction</vt:lpstr>
      <vt:lpstr>Optimization Techniques</vt:lpstr>
      <vt:lpstr>Software Available for Optimal Control</vt:lpstr>
      <vt:lpstr>Beluga Details</vt:lpstr>
      <vt:lpstr>Beluga Flowchart</vt:lpstr>
      <vt:lpstr>Expanded Beluga Flowchart with Shooting Method</vt:lpstr>
      <vt:lpstr>Optimal Control Problem</vt:lpstr>
      <vt:lpstr>Indirect Optimization</vt:lpstr>
      <vt:lpstr>Indirect Optimization</vt:lpstr>
      <vt:lpstr>Continuation Method</vt:lpstr>
      <vt:lpstr>Solving BVP</vt:lpstr>
      <vt:lpstr>Examples</vt:lpstr>
      <vt:lpstr>Brachistochrone Problem</vt:lpstr>
      <vt:lpstr>Brachistochrone Input</vt:lpstr>
      <vt:lpstr>Brachistochrone Input</vt:lpstr>
      <vt:lpstr>Planar Hypersonic Problem</vt:lpstr>
      <vt:lpstr>Hypersonic 3DOF Problem </vt:lpstr>
      <vt:lpstr>Navigation Based Path Planning</vt:lpstr>
      <vt:lpstr>Aircraft Estimation Problem</vt:lpstr>
      <vt:lpstr>Aircraft Estimation Problem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Beluga Overview</dc:title>
  <dc:creator>Sean M Nolan</dc:creator>
  <cp:lastModifiedBy>Sean M Nolan</cp:lastModifiedBy>
  <cp:revision>118</cp:revision>
  <dcterms:created xsi:type="dcterms:W3CDTF">2019-04-02T14:13:43Z</dcterms:created>
  <dcterms:modified xsi:type="dcterms:W3CDTF">2019-04-18T00:17:38Z</dcterms:modified>
</cp:coreProperties>
</file>