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Oswald" pitchFamily="2" charset="77"/>
      <p:regular r:id="rId32"/>
      <p:bold r:id="rId33"/>
    </p:embeddedFont>
    <p:embeddedFont>
      <p:font typeface="Raleway" pitchFamily="2" charset="77"/>
      <p:regular r:id="rId34"/>
      <p:bold r:id="rId35"/>
      <p:italic r:id="rId36"/>
      <p:boldItalic r:id="rId37"/>
    </p:embeddedFont>
    <p:embeddedFont>
      <p:font typeface="Source Code Pro" panose="020B050903040302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0ADCF2-424E-476D-A25E-B44129AA785D}">
  <a:tblStyle styleId="{2A0ADCF2-424E-476D-A25E-B44129AA78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6173"/>
  </p:normalViewPr>
  <p:slideViewPr>
    <p:cSldViewPr snapToGrid="0">
      <p:cViewPr varScale="1">
        <p:scale>
          <a:sx n="132" d="100"/>
          <a:sy n="132" d="100"/>
        </p:scale>
        <p:origin x="11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e66737f6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e66737f6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e66737f6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e66737f6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e66737f6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e66737f6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e66737f6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e66737f6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e66737f6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e66737f6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e66737f6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e66737f6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e66737f6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e66737f6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e4a93531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e4a93531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e66737f6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e66737f6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e66737f6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e66737f6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e4a935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e4a935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e66737f6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e66737f6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e66737f6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e66737f6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e66737f6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e66737f6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e4a93531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e4a93531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e66737f6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e66737f6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e66737f6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e66737f6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e4a93531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e4a93531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 OF KNN, TREE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IS AN IMPORTANT METRIC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 OF GLM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e66737f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e66737f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ae66737f6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ae66737f6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3bd2aaa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b3bd2aaa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e66737f6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e66737f6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e66737f6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e66737f6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e66737f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e66737f6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e66737f6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e66737f6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e66737f6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e66737f6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e66737f6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e66737f6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e66737f6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e66737f6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reference.org/asteroid/2022-ap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pacereference.org/asteroid/2017-cm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reference.org/asteroid/2022-ap7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eos.jpl.nasa.gov/about/neo_groups.html" TargetMode="External"/><Relationship Id="rId4" Type="http://schemas.openxmlformats.org/officeDocument/2006/relationships/hyperlink" Target="https://www.spacereference.org/asteroid/2017-c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8125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latin typeface="Raleway"/>
                <a:ea typeface="Raleway"/>
                <a:cs typeface="Raleway"/>
                <a:sym typeface="Raleway"/>
              </a:rPr>
              <a:t>DATS 6101:</a:t>
            </a:r>
            <a:endParaRPr sz="4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latin typeface="Raleway"/>
                <a:ea typeface="Raleway"/>
                <a:cs typeface="Raleway"/>
                <a:sym typeface="Raleway"/>
              </a:rPr>
              <a:t>Team 1</a:t>
            </a:r>
            <a:endParaRPr sz="4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latin typeface="Raleway"/>
                <a:ea typeface="Raleway"/>
                <a:cs typeface="Raleway"/>
                <a:sym typeface="Raleway"/>
              </a:rPr>
              <a:t>Project 2 on  </a:t>
            </a:r>
            <a:endParaRPr sz="4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latin typeface="Raleway"/>
                <a:ea typeface="Raleway"/>
                <a:cs typeface="Raleway"/>
                <a:sym typeface="Raleway"/>
              </a:rPr>
              <a:t>NASA - Nearest Earth Objects (NEO)</a:t>
            </a:r>
            <a:endParaRPr sz="4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Tyler Wallett, Anushka Vuppala and David Li</a:t>
            </a:r>
            <a:endParaRPr sz="18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450" y="402025"/>
            <a:ext cx="2007925" cy="15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and Sampling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175" y="1063225"/>
            <a:ext cx="6627174" cy="395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Split into Train and Test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= 75% = 68,127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Hazardous = 6,642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Non-hazardous = 61,485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= 25% = 22,709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Hazardous = 2,198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Non-hazardous = 20,511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l="2865" b="2410"/>
          <a:stretch/>
        </p:blipFill>
        <p:spPr>
          <a:xfrm>
            <a:off x="4976700" y="1235650"/>
            <a:ext cx="3631025" cy="356622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9" name="Google Shape;139;p24"/>
          <p:cNvSpPr/>
          <p:nvPr/>
        </p:nvSpPr>
        <p:spPr>
          <a:xfrm>
            <a:off x="5881351" y="3528825"/>
            <a:ext cx="1941000" cy="23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6084525" y="1325950"/>
            <a:ext cx="1646700" cy="29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2) Downsampling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= 75% = 13,260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Hazardous = 6,602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Non-hazardous = 6,658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= 25% = 22,709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Hazardous = 2,238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Non-hazardous = 2,182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PROBLEM?</a:t>
            </a:r>
            <a:endParaRPr b="1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947" y="1122800"/>
            <a:ext cx="4140874" cy="363145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25"/>
          <p:cNvSpPr/>
          <p:nvPr/>
        </p:nvSpPr>
        <p:spPr>
          <a:xfrm>
            <a:off x="5870650" y="1122800"/>
            <a:ext cx="1785900" cy="31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6127300" y="4309425"/>
            <a:ext cx="1475700" cy="21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3) SMOTE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Total = 161,556</a:t>
            </a: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Train = 75% = 121,167</a:t>
            </a: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	Hazardous = 59,684</a:t>
            </a: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	Non-hazardous = 61,483</a:t>
            </a: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Test = 25% = 40,389</a:t>
            </a: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	Hazardous = 19,876</a:t>
            </a: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	Non-hazardous = 20,513</a:t>
            </a: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650" y="596163"/>
            <a:ext cx="4002451" cy="44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5635400" y="1646775"/>
            <a:ext cx="16467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5785100" y="4619525"/>
            <a:ext cx="1539900" cy="22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Data vs SMOTE data</a:t>
            </a:r>
            <a:endParaRPr dirty="0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73" y="1463808"/>
            <a:ext cx="3985182" cy="3473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AB4F4A-DECC-6377-B718-A2F4BF21F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60217"/>
              </p:ext>
            </p:extLst>
          </p:nvPr>
        </p:nvGraphicFramePr>
        <p:xfrm>
          <a:off x="4182836" y="1909377"/>
          <a:ext cx="4610100" cy="251460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93365696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3018031015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390477823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150917127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Specificity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22230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Unbalanced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89.9%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30.3%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96.3%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9180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SMOTE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87.5%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94%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81.1%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88183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A5F6CF8-70AD-E901-B677-E2421EF98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836" y="190858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K-Nearest Neighbors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950" y="1298500"/>
            <a:ext cx="5881100" cy="373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9"/>
          <p:cNvCxnSpPr/>
          <p:nvPr/>
        </p:nvCxnSpPr>
        <p:spPr>
          <a:xfrm>
            <a:off x="4972400" y="2267000"/>
            <a:ext cx="21300" cy="2309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77" name="Google Shape;177;p29"/>
          <p:cNvSpPr txBox="1"/>
          <p:nvPr/>
        </p:nvSpPr>
        <p:spPr>
          <a:xfrm>
            <a:off x="4854800" y="4491150"/>
            <a:ext cx="25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endParaRPr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KNN Evaluation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774" y="1106000"/>
            <a:ext cx="3599200" cy="4020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/>
          <p:nvPr/>
        </p:nvSpPr>
        <p:spPr>
          <a:xfrm>
            <a:off x="5191425" y="2063850"/>
            <a:ext cx="1293900" cy="235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5351750" y="4758525"/>
            <a:ext cx="1090800" cy="14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KNN Evaluation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75" y="1206650"/>
            <a:ext cx="6318443" cy="38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/>
          <p:nvPr/>
        </p:nvSpPr>
        <p:spPr>
          <a:xfrm>
            <a:off x="4918950" y="2919275"/>
            <a:ext cx="844800" cy="2139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Project 1 refresher 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SMART Question &amp; Dataset  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Feature Selection 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Splitting and Sampling Techniques 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Model 1: K-Nearest Neighbors (KNN) 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Model 2: Logistic Regression 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Model 3: Decision Tree 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Conclusion 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/>
              <a:t>Sample Prediction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Logistic Regression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neo’s odds of being hazardous are likely to increase: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its relative_velocity is </a:t>
            </a:r>
            <a:r>
              <a:rPr lang="en" u="sng"/>
              <a:t>high</a:t>
            </a:r>
            <a:r>
              <a:rPr lang="en"/>
              <a:t>.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its absolute_magnitude is </a:t>
            </a:r>
            <a:r>
              <a:rPr lang="en" u="sng"/>
              <a:t>small</a:t>
            </a:r>
            <a:r>
              <a:rPr lang="en"/>
              <a:t>.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its miss_distance is </a:t>
            </a:r>
            <a:r>
              <a:rPr lang="en" u="sng"/>
              <a:t>small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250" y="1207275"/>
            <a:ext cx="4267200" cy="3519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Logistic Regression Evaluation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11700" y="1724275"/>
            <a:ext cx="4218300" cy="23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Accuracy = 85.30%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Sensitivity (TPR) = 80.73%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Specificity (FPR) = 91.16%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 = 92.14%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06" name="Google Shape;206;p33"/>
          <p:cNvGraphicFramePr/>
          <p:nvPr/>
        </p:nvGraphicFramePr>
        <p:xfrm>
          <a:off x="4674250" y="1990025"/>
          <a:ext cx="4033200" cy="1777000"/>
        </p:xfrm>
        <a:graphic>
          <a:graphicData uri="http://schemas.openxmlformats.org/drawingml/2006/table">
            <a:tbl>
              <a:tblPr>
                <a:noFill/>
                <a:tableStyleId>{2A0ADCF2-424E-476D-A25E-B44129AA785D}</a:tableStyleId>
              </a:tblPr>
              <a:tblGrid>
                <a:gridCol w="13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Pred.</a:t>
                      </a:r>
                      <a:endParaRPr sz="15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Actual</a:t>
                      </a:r>
                      <a:endParaRPr sz="15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AA84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64,502</a:t>
                      </a:r>
                      <a:endParaRPr sz="1800">
                        <a:solidFill>
                          <a:srgbClr val="6AA84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6,251</a:t>
                      </a:r>
                      <a:endParaRPr sz="1800">
                        <a:solidFill>
                          <a:srgbClr val="FF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17,494</a:t>
                      </a:r>
                      <a:endParaRPr sz="1800">
                        <a:solidFill>
                          <a:srgbClr val="FF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AA84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73,309</a:t>
                      </a:r>
                      <a:endParaRPr sz="1800">
                        <a:solidFill>
                          <a:srgbClr val="6AA84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7" name="Google Shape;207;p33"/>
          <p:cNvCxnSpPr/>
          <p:nvPr/>
        </p:nvCxnSpPr>
        <p:spPr>
          <a:xfrm>
            <a:off x="4693575" y="1994000"/>
            <a:ext cx="13293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Logistic Regression Evaluation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71575" y="2413675"/>
            <a:ext cx="3926700" cy="12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AUC = 0.877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McFadden (pseudo R</a:t>
            </a:r>
            <a:r>
              <a:rPr lang="en" baseline="30000"/>
              <a:t>2</a:t>
            </a:r>
            <a:r>
              <a:rPr lang="en"/>
              <a:t>) = 0.40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100" y="1548025"/>
            <a:ext cx="4912052" cy="294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Classification Tree 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63" y="1489200"/>
            <a:ext cx="6591873" cy="352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Classification Tree (rpart)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525" y="1558584"/>
            <a:ext cx="5914800" cy="292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Evaluation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3" y="1105988"/>
            <a:ext cx="20859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0" y="3002300"/>
            <a:ext cx="8832301" cy="165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aphicFrame>
        <p:nvGraphicFramePr>
          <p:cNvPr id="239" name="Google Shape;239;p38"/>
          <p:cNvGraphicFramePr/>
          <p:nvPr>
            <p:extLst>
              <p:ext uri="{D42A27DB-BD31-4B8C-83A1-F6EECF244321}">
                <p14:modId xmlns:p14="http://schemas.microsoft.com/office/powerpoint/2010/main" val="1577951131"/>
              </p:ext>
            </p:extLst>
          </p:nvPr>
        </p:nvGraphicFramePr>
        <p:xfrm>
          <a:off x="469113" y="1522294"/>
          <a:ext cx="7908533" cy="2887300"/>
        </p:xfrm>
        <a:graphic>
          <a:graphicData uri="http://schemas.openxmlformats.org/drawingml/2006/table">
            <a:tbl>
              <a:tblPr>
                <a:noFill/>
                <a:tableStyleId>{2A0ADCF2-424E-476D-A25E-B44129AA785D}</a:tableStyleId>
              </a:tblPr>
              <a:tblGrid>
                <a:gridCol w="177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Specificity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(FPR)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Sensitivity/Recall (TPR) 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AUC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Model 1</a:t>
                      </a:r>
                      <a:r>
                        <a:rPr lang="en"/>
                        <a:t>: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87.9%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0.717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Model 2</a:t>
                      </a:r>
                      <a:r>
                        <a:rPr lang="en"/>
                        <a:t>: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85.30%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91.16%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80.73%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0.877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Model 3</a:t>
                      </a:r>
                      <a:r>
                        <a:rPr lang="en"/>
                        <a:t>: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Classification Tree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88.1%	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98.9%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77.6%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0.781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987" y="2965944"/>
            <a:ext cx="496900" cy="4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predictions</a:t>
            </a:r>
            <a:endParaRPr/>
          </a:p>
        </p:txBody>
      </p:sp>
      <p:graphicFrame>
        <p:nvGraphicFramePr>
          <p:cNvPr id="246" name="Google Shape;246;p39"/>
          <p:cNvGraphicFramePr/>
          <p:nvPr/>
        </p:nvGraphicFramePr>
        <p:xfrm>
          <a:off x="914150" y="1915888"/>
          <a:ext cx="7315700" cy="1649565"/>
        </p:xfrm>
        <a:graphic>
          <a:graphicData uri="http://schemas.openxmlformats.org/drawingml/2006/table">
            <a:tbl>
              <a:tblPr>
                <a:noFill/>
                <a:tableStyleId>{2A0ADCF2-424E-476D-A25E-B44129AA785D}</a:tableStyleId>
              </a:tblPr>
              <a:tblGrid>
                <a:gridCol w="182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Rel_velocity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Abs_magnitude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miss_distance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Predicted Prob.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17.38 km/s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17.1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1.2417e+8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a.k.a 125 M. Km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90.10%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21.80 km/s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18.02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2.543e+8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a.k.a 250 M. Km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36.80%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7" name="Google Shape;247;p39"/>
          <p:cNvSpPr txBox="1"/>
          <p:nvPr/>
        </p:nvSpPr>
        <p:spPr>
          <a:xfrm>
            <a:off x="7618100" y="1983775"/>
            <a:ext cx="1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311700" y="4325450"/>
            <a:ext cx="2101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https://www.spacereference.org/asteroid/2022-ap7</a:t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https://www.spacereference.org/asteroid/2017-cm</a:t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 idx="4294967295"/>
          </p:nvPr>
        </p:nvSpPr>
        <p:spPr>
          <a:xfrm>
            <a:off x="3137700" y="1748575"/>
            <a:ext cx="2868600" cy="10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https://www.spacereference.org/asteroid/2022-ap7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https://www.spacereference.org/asteroid/2017-cm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https://cneos.jpl.nasa.gov/about/neo_groups.html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refresher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75" y="1509975"/>
            <a:ext cx="2953075" cy="27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075" y="1338074"/>
            <a:ext cx="2260318" cy="29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6400" y="1605550"/>
            <a:ext cx="3078706" cy="25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60775" y="4448150"/>
            <a:ext cx="874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NASA Dataset  + NEO’s a.k.a. fancy way of saying asteroids +  DART/ Elon Musk!?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Question &amp; Dataset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547375"/>
            <a:ext cx="85206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22 years of nearest earth objects (neo) data, can we successfully predict whether an asteroid is hazardous or not? Moreover, how accurate will our predictions be?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88" y="2984126"/>
            <a:ext cx="8466825" cy="17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216850" y="2842725"/>
            <a:ext cx="588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116700" y="2984125"/>
            <a:ext cx="3476700" cy="1838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8049725" y="2905525"/>
            <a:ext cx="713700" cy="1916700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C232"/>
              </a:solidFill>
              <a:highlight>
                <a:schemeClr val="accent6"/>
              </a:highlight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055700" y="2905525"/>
            <a:ext cx="993900" cy="191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 Spearman correlation matrix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13" y="982325"/>
            <a:ext cx="3270724" cy="38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3343775" y="1719425"/>
            <a:ext cx="736200" cy="2759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 Spearman correlation matrix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100" y="1189625"/>
            <a:ext cx="3169799" cy="379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 Lasso regression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500" y="1343875"/>
            <a:ext cx="5892226" cy="356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 BIC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25" y="1237925"/>
            <a:ext cx="731559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Macintosh PowerPoint</Application>
  <PresentationFormat>On-screen Show (16:9)</PresentationFormat>
  <Paragraphs>145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Source Code Pro</vt:lpstr>
      <vt:lpstr>Raleway</vt:lpstr>
      <vt:lpstr>Oswald</vt:lpstr>
      <vt:lpstr>Arial</vt:lpstr>
      <vt:lpstr>Modern Writer</vt:lpstr>
      <vt:lpstr>DATS 6101: Team 1 Project 2 on   NASA - Nearest Earth Objects (NEO)</vt:lpstr>
      <vt:lpstr>Outline</vt:lpstr>
      <vt:lpstr>Project 1 refresher</vt:lpstr>
      <vt:lpstr>SMART Question &amp; Dataset</vt:lpstr>
      <vt:lpstr>Feature Selection</vt:lpstr>
      <vt:lpstr>Feature Selection: Spearman correlation matrix</vt:lpstr>
      <vt:lpstr>Feature Selection: Spearman correlation matrix</vt:lpstr>
      <vt:lpstr>Feature Selection: Lasso regression</vt:lpstr>
      <vt:lpstr>Feature Selection: BIC</vt:lpstr>
      <vt:lpstr>Splitting and Sampling</vt:lpstr>
      <vt:lpstr>Dataset:</vt:lpstr>
      <vt:lpstr>Split into Train and Test</vt:lpstr>
      <vt:lpstr>2) Downsampling</vt:lpstr>
      <vt:lpstr>3) SMOTE</vt:lpstr>
      <vt:lpstr>Original Data vs SMOTE data</vt:lpstr>
      <vt:lpstr>Models</vt:lpstr>
      <vt:lpstr>Model 1: K-Nearest Neighbors</vt:lpstr>
      <vt:lpstr>Model 1: KNN Evaluation</vt:lpstr>
      <vt:lpstr>Model 1: KNN Evaluation</vt:lpstr>
      <vt:lpstr>Model 2: Logistic Regression</vt:lpstr>
      <vt:lpstr>Model 2: Logistic Regression Evaluation</vt:lpstr>
      <vt:lpstr>Model 2: Logistic Regression Evaluation</vt:lpstr>
      <vt:lpstr>Model 3: Classification Tree </vt:lpstr>
      <vt:lpstr>Model 3: Classification Tree (rpart)</vt:lpstr>
      <vt:lpstr>Model 3: Evaluation</vt:lpstr>
      <vt:lpstr>Conclusion</vt:lpstr>
      <vt:lpstr>Sample predictions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6101: Team 1 Project 2 on   NASA - Nearest Earth Objects (NEO)</dc:title>
  <cp:lastModifiedBy>Anushka Vuppala</cp:lastModifiedBy>
  <cp:revision>1</cp:revision>
  <dcterms:modified xsi:type="dcterms:W3CDTF">2022-12-08T23:07:04Z</dcterms:modified>
</cp:coreProperties>
</file>