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Montserrat"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7"/>
    <p:restoredTop sz="94630"/>
  </p:normalViewPr>
  <p:slideViewPr>
    <p:cSldViewPr snapToGrid="0">
      <p:cViewPr varScale="1">
        <p:scale>
          <a:sx n="129" d="100"/>
          <a:sy n="129" d="100"/>
        </p:scale>
        <p:origin x="200" y="6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9a2b6bfd0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9a2b6bfd0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9a2b6bfd0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9a2b6bfd0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9a2b6bfd0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9a2b6bfd0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9a2b6bfd0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9a2b6bfd0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9a2b6bfd0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9a2b6bfd0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9a5de1ce6f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9a5de1ce6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9a5de1ce6f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9a5de1ce6f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9a5de1ce6f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a5de1ce6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a2b6bfd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a2b6bfd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a5de1ce6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a5de1ce6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a2b6bfd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a2b6bfd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a2b6bfd0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9a2b6bfd0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9a5de1ce6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9a5de1ce6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9a2b6bfd0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9a2b6bfd0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9a5de1ce6f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9a5de1ce6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9a5de1ce6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9a5de1ce6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75678" y="755917"/>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Rapid Reservation</a:t>
            </a:r>
            <a:br>
              <a:rPr lang="en" dirty="0"/>
            </a:br>
            <a:endParaRPr dirty="0"/>
          </a:p>
        </p:txBody>
      </p:sp>
      <p:sp>
        <p:nvSpPr>
          <p:cNvPr id="135" name="Google Shape;135;p13"/>
          <p:cNvSpPr txBox="1">
            <a:spLocks noGrp="1"/>
          </p:cNvSpPr>
          <p:nvPr>
            <p:ph type="subTitle" idx="1"/>
          </p:nvPr>
        </p:nvSpPr>
        <p:spPr>
          <a:xfrm>
            <a:off x="4326111" y="3488550"/>
            <a:ext cx="4167067" cy="89903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t>Restaurant Reservation App</a:t>
            </a:r>
            <a:endParaRPr sz="1800" dirty="0"/>
          </a:p>
          <a:p>
            <a:pPr marL="0" lvl="0" indent="0" algn="l" rtl="0">
              <a:spcBef>
                <a:spcPts val="0"/>
              </a:spcBef>
              <a:spcAft>
                <a:spcPts val="0"/>
              </a:spcAft>
              <a:buNone/>
            </a:pPr>
            <a:r>
              <a:rPr lang="en" sz="1800" dirty="0"/>
              <a:t>Group 18</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latin typeface="Times New Roman"/>
                <a:ea typeface="Times New Roman"/>
                <a:cs typeface="Times New Roman"/>
                <a:sym typeface="Times New Roman"/>
              </a:rPr>
              <a:t>High-Level Design</a:t>
            </a:r>
            <a:r>
              <a:rPr lang="en" sz="2500"/>
              <a:t> </a:t>
            </a:r>
            <a:endParaRPr sz="4200"/>
          </a:p>
        </p:txBody>
      </p:sp>
      <p:sp>
        <p:nvSpPr>
          <p:cNvPr id="192" name="Google Shape;192;p22"/>
          <p:cNvSpPr txBox="1">
            <a:spLocks noGrp="1"/>
          </p:cNvSpPr>
          <p:nvPr>
            <p:ph type="body" idx="1"/>
          </p:nvPr>
        </p:nvSpPr>
        <p:spPr>
          <a:xfrm>
            <a:off x="311699" y="1415109"/>
            <a:ext cx="4083567" cy="3334642"/>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 sz="3700" dirty="0">
                <a:latin typeface="Times New Roman"/>
                <a:ea typeface="Times New Roman"/>
                <a:cs typeface="Times New Roman"/>
                <a:sym typeface="Times New Roman"/>
              </a:rPr>
              <a:t>Architecture, Database, and Data Flow</a:t>
            </a:r>
            <a:r>
              <a:rPr lang="en" sz="3700" dirty="0"/>
              <a:t> </a:t>
            </a:r>
            <a:endParaRPr sz="3700" dirty="0"/>
          </a:p>
          <a:p>
            <a:pPr marL="457200" lvl="0" indent="-281454" algn="l" rtl="0">
              <a:spcBef>
                <a:spcPts val="1200"/>
              </a:spcBef>
              <a:spcAft>
                <a:spcPts val="0"/>
              </a:spcAft>
              <a:buSzPct val="100000"/>
              <a:buFont typeface="Times New Roman"/>
              <a:buChar char="●"/>
            </a:pPr>
            <a:r>
              <a:rPr lang="en" sz="2500" dirty="0">
                <a:latin typeface="Lato" panose="020F0502020204030203" pitchFamily="34" charset="0"/>
                <a:ea typeface="Lato" panose="020F0502020204030203" pitchFamily="34" charset="0"/>
                <a:cs typeface="Lato" panose="020F0502020204030203" pitchFamily="34" charset="0"/>
                <a:sym typeface="Times New Roman"/>
              </a:rPr>
              <a:t>For the fine dining restaurant web application, a multi-tier architecture would be suitable to meet the project objectives and requirements. This architecture divides the application into distinct layers, each responsible for a specific set of functionalities.</a:t>
            </a:r>
            <a:endParaRPr sz="25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0" algn="l" rtl="0">
              <a:spcBef>
                <a:spcPts val="0"/>
              </a:spcBef>
              <a:spcAft>
                <a:spcPts val="0"/>
              </a:spcAft>
              <a:buNone/>
            </a:pPr>
            <a:endParaRPr sz="25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81454" algn="l" rtl="0">
              <a:lnSpc>
                <a:spcPct val="115000"/>
              </a:lnSpc>
              <a:spcBef>
                <a:spcPts val="0"/>
              </a:spcBef>
              <a:spcAft>
                <a:spcPts val="0"/>
              </a:spcAft>
              <a:buSzPct val="100000"/>
              <a:buFont typeface="Times New Roman"/>
              <a:buChar char="●"/>
            </a:pPr>
            <a:r>
              <a:rPr lang="en" sz="2500" dirty="0">
                <a:latin typeface="Lato" panose="020F0502020204030203" pitchFamily="34" charset="0"/>
                <a:ea typeface="Lato" panose="020F0502020204030203" pitchFamily="34" charset="0"/>
                <a:cs typeface="Lato" panose="020F0502020204030203" pitchFamily="34" charset="0"/>
                <a:sym typeface="Times New Roman"/>
              </a:rPr>
              <a:t>The database has seven entities: Restaurant, Employee, Customer, Menu, Feedback, Order Item &amp; Order. Many relationships are one to one or one to many relationships, and there is one number of one to one or one to zero relationship between the Customer and the Feedback.</a:t>
            </a:r>
            <a:endParaRPr sz="25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0" algn="l" rtl="0">
              <a:lnSpc>
                <a:spcPct val="115000"/>
              </a:lnSpc>
              <a:spcBef>
                <a:spcPts val="0"/>
              </a:spcBef>
              <a:spcAft>
                <a:spcPts val="0"/>
              </a:spcAft>
              <a:buNone/>
            </a:pPr>
            <a:endParaRPr sz="25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81454" algn="l" rtl="0">
              <a:lnSpc>
                <a:spcPct val="115000"/>
              </a:lnSpc>
              <a:spcBef>
                <a:spcPts val="0"/>
              </a:spcBef>
              <a:spcAft>
                <a:spcPts val="0"/>
              </a:spcAft>
              <a:buSzPct val="100000"/>
              <a:buFont typeface="Times New Roman"/>
              <a:buChar char="●"/>
            </a:pPr>
            <a:r>
              <a:rPr lang="en" sz="2500" dirty="0">
                <a:latin typeface="Lato" panose="020F0502020204030203" pitchFamily="34" charset="0"/>
                <a:ea typeface="Lato" panose="020F0502020204030203" pitchFamily="34" charset="0"/>
                <a:cs typeface="Lato" panose="020F0502020204030203" pitchFamily="34" charset="0"/>
                <a:sym typeface="Times New Roman"/>
              </a:rPr>
              <a:t>All the reservations, dine in &amp; TOGO orders are placed in ‘Order’ entity. Moreover, the customer can see whether the status of the order is received, submitted, prepared or ready.</a:t>
            </a:r>
          </a:p>
          <a:p>
            <a:pPr marL="175746" lvl="0" indent="0" algn="l" rtl="0">
              <a:lnSpc>
                <a:spcPct val="115000"/>
              </a:lnSpc>
              <a:spcBef>
                <a:spcPts val="0"/>
              </a:spcBef>
              <a:spcAft>
                <a:spcPts val="0"/>
              </a:spcAft>
              <a:buSzPct val="100000"/>
              <a:buNone/>
            </a:pPr>
            <a:endParaRPr sz="25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0" algn="l" rtl="0">
              <a:lnSpc>
                <a:spcPct val="115000"/>
              </a:lnSpc>
              <a:spcBef>
                <a:spcPts val="0"/>
              </a:spcBef>
              <a:spcAft>
                <a:spcPts val="0"/>
              </a:spcAft>
              <a:buNone/>
            </a:pPr>
            <a:endParaRPr sz="25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81454" algn="l" rtl="0">
              <a:spcBef>
                <a:spcPts val="0"/>
              </a:spcBef>
              <a:spcAft>
                <a:spcPts val="0"/>
              </a:spcAft>
              <a:buSzPct val="100000"/>
              <a:buFont typeface="Times New Roman"/>
              <a:buAutoNum type="arabicPeriod"/>
            </a:pPr>
            <a:r>
              <a:rPr lang="en" sz="3100" dirty="0">
                <a:latin typeface="Lato" panose="020F0502020204030203" pitchFamily="34" charset="0"/>
                <a:ea typeface="Lato" panose="020F0502020204030203" pitchFamily="34" charset="0"/>
                <a:cs typeface="Lato" panose="020F0502020204030203" pitchFamily="34" charset="0"/>
                <a:sym typeface="Times New Roman"/>
              </a:rPr>
              <a:t>Client enters reservation details, which flows to the App.</a:t>
            </a:r>
            <a:endParaRPr sz="31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81454" algn="l" rtl="0">
              <a:spcBef>
                <a:spcPts val="0"/>
              </a:spcBef>
              <a:spcAft>
                <a:spcPts val="0"/>
              </a:spcAft>
              <a:buSzPct val="100000"/>
              <a:buFont typeface="Times New Roman"/>
              <a:buAutoNum type="arabicPeriod"/>
            </a:pPr>
            <a:r>
              <a:rPr lang="en" sz="3100" dirty="0">
                <a:latin typeface="Lato" panose="020F0502020204030203" pitchFamily="34" charset="0"/>
                <a:ea typeface="Lato" panose="020F0502020204030203" pitchFamily="34" charset="0"/>
                <a:cs typeface="Lato" panose="020F0502020204030203" pitchFamily="34" charset="0"/>
                <a:sym typeface="Times New Roman"/>
              </a:rPr>
              <a:t>App provides reservation confirmation back to the Client.</a:t>
            </a:r>
            <a:endParaRPr sz="31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81454" algn="l" rtl="0">
              <a:spcBef>
                <a:spcPts val="0"/>
              </a:spcBef>
              <a:spcAft>
                <a:spcPts val="0"/>
              </a:spcAft>
              <a:buSzPct val="100000"/>
              <a:buFont typeface="Times New Roman"/>
              <a:buAutoNum type="arabicPeriod"/>
            </a:pPr>
            <a:r>
              <a:rPr lang="en" sz="3100" dirty="0">
                <a:latin typeface="Lato" panose="020F0502020204030203" pitchFamily="34" charset="0"/>
                <a:ea typeface="Lato" panose="020F0502020204030203" pitchFamily="34" charset="0"/>
                <a:cs typeface="Lato" panose="020F0502020204030203" pitchFamily="34" charset="0"/>
                <a:sym typeface="Times New Roman"/>
              </a:rPr>
              <a:t>Client enters order details, which flows to the App.</a:t>
            </a:r>
            <a:endParaRPr sz="31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81454" algn="l" rtl="0">
              <a:spcBef>
                <a:spcPts val="0"/>
              </a:spcBef>
              <a:spcAft>
                <a:spcPts val="0"/>
              </a:spcAft>
              <a:buSzPct val="100000"/>
              <a:buFont typeface="Times New Roman"/>
              <a:buAutoNum type="arabicPeriod"/>
            </a:pPr>
            <a:r>
              <a:rPr lang="en" sz="3100" dirty="0">
                <a:latin typeface="Lato" panose="020F0502020204030203" pitchFamily="34" charset="0"/>
                <a:ea typeface="Lato" panose="020F0502020204030203" pitchFamily="34" charset="0"/>
                <a:cs typeface="Lato" panose="020F0502020204030203" pitchFamily="34" charset="0"/>
                <a:sym typeface="Times New Roman"/>
              </a:rPr>
              <a:t>App provides order confirmation back to Client.</a:t>
            </a:r>
            <a:endParaRPr sz="31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81454" algn="l" rtl="0">
              <a:spcBef>
                <a:spcPts val="0"/>
              </a:spcBef>
              <a:spcAft>
                <a:spcPts val="0"/>
              </a:spcAft>
              <a:buSzPct val="100000"/>
              <a:buFont typeface="Times New Roman"/>
              <a:buAutoNum type="arabicPeriod"/>
            </a:pPr>
            <a:r>
              <a:rPr lang="en" sz="3100" dirty="0">
                <a:latin typeface="Lato" panose="020F0502020204030203" pitchFamily="34" charset="0"/>
                <a:ea typeface="Lato" panose="020F0502020204030203" pitchFamily="34" charset="0"/>
                <a:cs typeface="Lato" panose="020F0502020204030203" pitchFamily="34" charset="0"/>
                <a:sym typeface="Times New Roman"/>
              </a:rPr>
              <a:t>App notifies the Kitchen of the new food order.</a:t>
            </a:r>
            <a:endParaRPr sz="31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81454" algn="l" rtl="0">
              <a:spcBef>
                <a:spcPts val="0"/>
              </a:spcBef>
              <a:spcAft>
                <a:spcPts val="0"/>
              </a:spcAft>
              <a:buSzPct val="100000"/>
              <a:buFont typeface="Times New Roman"/>
              <a:buAutoNum type="arabicPeriod"/>
            </a:pPr>
            <a:r>
              <a:rPr lang="en" sz="3100" dirty="0">
                <a:latin typeface="Lato" panose="020F0502020204030203" pitchFamily="34" charset="0"/>
                <a:ea typeface="Lato" panose="020F0502020204030203" pitchFamily="34" charset="0"/>
                <a:cs typeface="Lato" panose="020F0502020204030203" pitchFamily="34" charset="0"/>
                <a:sym typeface="Times New Roman"/>
              </a:rPr>
              <a:t>The Kitchen notifies the Waitstaff when the food is ready.</a:t>
            </a:r>
            <a:endParaRPr sz="3100" dirty="0">
              <a:latin typeface="Lato" panose="020F0502020204030203" pitchFamily="34" charset="0"/>
              <a:ea typeface="Lato" panose="020F0502020204030203" pitchFamily="34" charset="0"/>
              <a:cs typeface="Lato" panose="020F0502020204030203" pitchFamily="34" charset="0"/>
              <a:sym typeface="Times New Roman"/>
            </a:endParaRPr>
          </a:p>
        </p:txBody>
      </p:sp>
      <p:pic>
        <p:nvPicPr>
          <p:cNvPr id="193" name="Google Shape;193;p22"/>
          <p:cNvPicPr preferRelativeResize="0"/>
          <p:nvPr/>
        </p:nvPicPr>
        <p:blipFill>
          <a:blip r:embed="rId3">
            <a:alphaModFix/>
          </a:blip>
          <a:stretch>
            <a:fillRect/>
          </a:stretch>
        </p:blipFill>
        <p:spPr>
          <a:xfrm>
            <a:off x="4497659" y="1415109"/>
            <a:ext cx="4518374" cy="3163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253900" y="4305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300">
                <a:latin typeface="Times New Roman"/>
                <a:ea typeface="Times New Roman"/>
                <a:cs typeface="Times New Roman"/>
                <a:sym typeface="Times New Roman"/>
              </a:rPr>
              <a:t>Security Measures and Hardware</a:t>
            </a:r>
            <a:r>
              <a:rPr lang="en" sz="2200"/>
              <a:t> </a:t>
            </a:r>
            <a:endParaRPr sz="3900"/>
          </a:p>
        </p:txBody>
      </p:sp>
      <p:sp>
        <p:nvSpPr>
          <p:cNvPr id="199" name="Google Shape;199;p23"/>
          <p:cNvSpPr txBox="1">
            <a:spLocks noGrp="1"/>
          </p:cNvSpPr>
          <p:nvPr>
            <p:ph type="body" idx="1"/>
          </p:nvPr>
        </p:nvSpPr>
        <p:spPr>
          <a:xfrm>
            <a:off x="1297500" y="1229445"/>
            <a:ext cx="7038900" cy="348348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157142"/>
              <a:buFont typeface="Arial"/>
              <a:buNone/>
            </a:pPr>
            <a:r>
              <a:rPr lang="en" sz="700" dirty="0">
                <a:latin typeface="Lato" panose="020F0502020204030203" pitchFamily="34" charset="0"/>
                <a:ea typeface="Lato" panose="020F0502020204030203" pitchFamily="34" charset="0"/>
                <a:cs typeface="Lato" panose="020F0502020204030203" pitchFamily="34" charset="0"/>
                <a:sym typeface="Times New Roman"/>
              </a:rPr>
              <a:t> </a:t>
            </a:r>
            <a:r>
              <a:rPr lang="en" sz="1200" b="1" dirty="0">
                <a:latin typeface="Lato" panose="020F0502020204030203" pitchFamily="34" charset="0"/>
                <a:ea typeface="Lato" panose="020F0502020204030203" pitchFamily="34" charset="0"/>
                <a:cs typeface="Lato" panose="020F0502020204030203" pitchFamily="34" charset="0"/>
                <a:sym typeface="Times New Roman"/>
              </a:rPr>
              <a:t>Security (Required)</a:t>
            </a:r>
            <a:endParaRPr sz="1200" b="1"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99085" algn="just" rtl="0">
              <a:spcBef>
                <a:spcPts val="0"/>
              </a:spcBef>
              <a:spcAft>
                <a:spcPts val="0"/>
              </a:spcAft>
              <a:buSzPct val="100000"/>
              <a:buFont typeface="Times New Roman"/>
              <a:buChar char="●"/>
            </a:pPr>
            <a:r>
              <a:rPr lang="en" sz="1200" dirty="0">
                <a:latin typeface="Lato" panose="020F0502020204030203" pitchFamily="34" charset="0"/>
                <a:ea typeface="Lato" panose="020F0502020204030203" pitchFamily="34" charset="0"/>
                <a:cs typeface="Lato" panose="020F0502020204030203" pitchFamily="34" charset="0"/>
                <a:sym typeface="Times New Roman"/>
              </a:rPr>
              <a:t>Login Management: In today's world, security of personal data is at the forefront of everyone's minds. I feel like for this application, we would want to implement something like NextAuth.js or another authentication framework to handle authentication and data management so we do not have to worry about it. This will let us focus on building just the app and not the app and then a safe, secure authentication system.</a:t>
            </a:r>
            <a:endParaRPr sz="12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99085" algn="l" rtl="0">
              <a:spcBef>
                <a:spcPts val="0"/>
              </a:spcBef>
              <a:spcAft>
                <a:spcPts val="0"/>
              </a:spcAft>
              <a:buSzPct val="100000"/>
              <a:buFont typeface="Times New Roman"/>
              <a:buChar char="●"/>
            </a:pPr>
            <a:r>
              <a:rPr lang="en" sz="1200" dirty="0">
                <a:latin typeface="Lato" panose="020F0502020204030203" pitchFamily="34" charset="0"/>
                <a:ea typeface="Lato" panose="020F0502020204030203" pitchFamily="34" charset="0"/>
                <a:cs typeface="Lato" panose="020F0502020204030203" pitchFamily="34" charset="0"/>
                <a:sym typeface="Times New Roman"/>
              </a:rPr>
              <a:t>Payment Management: Similar to the login system, we do not want to “own” responsibility of storing, securing and accessing customer financial data. This can be offloaded to a service like Stripe.</a:t>
            </a:r>
            <a:endParaRPr sz="1200" dirty="0">
              <a:latin typeface="Lato" panose="020F0502020204030203" pitchFamily="34" charset="0"/>
              <a:ea typeface="Lato" panose="020F0502020204030203" pitchFamily="34" charset="0"/>
              <a:cs typeface="Lato" panose="020F0502020204030203" pitchFamily="34" charset="0"/>
              <a:sym typeface="Times New Roman"/>
            </a:endParaRPr>
          </a:p>
          <a:p>
            <a:pPr marL="0" lvl="0" indent="0" algn="l" rtl="0">
              <a:spcBef>
                <a:spcPts val="800"/>
              </a:spcBef>
              <a:spcAft>
                <a:spcPts val="0"/>
              </a:spcAft>
              <a:buClr>
                <a:schemeClr val="dk1"/>
              </a:buClr>
              <a:buSzPct val="91666"/>
              <a:buFont typeface="Arial"/>
              <a:buNone/>
            </a:pPr>
            <a:r>
              <a:rPr lang="en" sz="1200" b="1" dirty="0">
                <a:latin typeface="Lato" panose="020F0502020204030203" pitchFamily="34" charset="0"/>
                <a:ea typeface="Lato" panose="020F0502020204030203" pitchFamily="34" charset="0"/>
                <a:cs typeface="Lato" panose="020F0502020204030203" pitchFamily="34" charset="0"/>
                <a:sym typeface="Times New Roman"/>
              </a:rPr>
              <a:t>Hardware (Required)</a:t>
            </a:r>
            <a:endParaRPr sz="1200" b="1"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99085" algn="l" rtl="0">
              <a:spcBef>
                <a:spcPts val="0"/>
              </a:spcBef>
              <a:spcAft>
                <a:spcPts val="0"/>
              </a:spcAft>
              <a:buSzPct val="100000"/>
              <a:buFont typeface="Times New Roman"/>
              <a:buChar char="●"/>
            </a:pPr>
            <a:r>
              <a:rPr lang="en" sz="1200" dirty="0">
                <a:latin typeface="Lato" panose="020F0502020204030203" pitchFamily="34" charset="0"/>
                <a:ea typeface="Lato" panose="020F0502020204030203" pitchFamily="34" charset="0"/>
                <a:cs typeface="Lato" panose="020F0502020204030203" pitchFamily="34" charset="0"/>
                <a:sym typeface="Times New Roman"/>
              </a:rPr>
              <a:t>Computer (Restaurant Use)</a:t>
            </a:r>
            <a:endParaRPr sz="12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99085" algn="l" rtl="0">
              <a:spcBef>
                <a:spcPts val="0"/>
              </a:spcBef>
              <a:spcAft>
                <a:spcPts val="0"/>
              </a:spcAft>
              <a:buSzPct val="100000"/>
              <a:buFont typeface="Times New Roman"/>
              <a:buChar char="●"/>
            </a:pPr>
            <a:r>
              <a:rPr lang="en" sz="1200" dirty="0">
                <a:latin typeface="Lato" panose="020F0502020204030203" pitchFamily="34" charset="0"/>
                <a:ea typeface="Lato" panose="020F0502020204030203" pitchFamily="34" charset="0"/>
                <a:cs typeface="Lato" panose="020F0502020204030203" pitchFamily="34" charset="0"/>
                <a:sym typeface="Times New Roman"/>
              </a:rPr>
              <a:t>Monitor (Restaurant Use)</a:t>
            </a:r>
            <a:endParaRPr sz="12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99085" algn="l" rtl="0">
              <a:spcBef>
                <a:spcPts val="0"/>
              </a:spcBef>
              <a:spcAft>
                <a:spcPts val="0"/>
              </a:spcAft>
              <a:buSzPct val="100000"/>
              <a:buFont typeface="Times New Roman"/>
              <a:buChar char="●"/>
            </a:pPr>
            <a:r>
              <a:rPr lang="en" sz="1200" dirty="0">
                <a:latin typeface="Lato" panose="020F0502020204030203" pitchFamily="34" charset="0"/>
                <a:ea typeface="Lato" panose="020F0502020204030203" pitchFamily="34" charset="0"/>
                <a:cs typeface="Lato" panose="020F0502020204030203" pitchFamily="34" charset="0"/>
                <a:sym typeface="Times New Roman"/>
              </a:rPr>
              <a:t>Tablet (Restaurant and End User)</a:t>
            </a:r>
            <a:endParaRPr sz="12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99085" algn="l" rtl="0">
              <a:spcBef>
                <a:spcPts val="0"/>
              </a:spcBef>
              <a:spcAft>
                <a:spcPts val="0"/>
              </a:spcAft>
              <a:buSzPct val="100000"/>
              <a:buFont typeface="Times New Roman"/>
              <a:buChar char="●"/>
            </a:pPr>
            <a:r>
              <a:rPr lang="en" sz="1200" dirty="0">
                <a:latin typeface="Lato" panose="020F0502020204030203" pitchFamily="34" charset="0"/>
                <a:ea typeface="Lato" panose="020F0502020204030203" pitchFamily="34" charset="0"/>
                <a:cs typeface="Lato" panose="020F0502020204030203" pitchFamily="34" charset="0"/>
                <a:sym typeface="Times New Roman"/>
              </a:rPr>
              <a:t>Mobile Phone (End User)</a:t>
            </a:r>
            <a:endParaRPr sz="12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299085" algn="l" rtl="0">
              <a:spcBef>
                <a:spcPts val="0"/>
              </a:spcBef>
              <a:spcAft>
                <a:spcPts val="0"/>
              </a:spcAft>
              <a:buSzPct val="100000"/>
              <a:buFont typeface="Times New Roman"/>
              <a:buChar char="●"/>
            </a:pPr>
            <a:r>
              <a:rPr lang="en" sz="1200" dirty="0">
                <a:latin typeface="Lato" panose="020F0502020204030203" pitchFamily="34" charset="0"/>
                <a:ea typeface="Lato" panose="020F0502020204030203" pitchFamily="34" charset="0"/>
                <a:cs typeface="Lato" panose="020F0502020204030203" pitchFamily="34" charset="0"/>
                <a:sym typeface="Times New Roman"/>
              </a:rPr>
              <a:t>Server in Cloud (App)</a:t>
            </a:r>
            <a:endParaRPr sz="1200" dirty="0">
              <a:latin typeface="Lato" panose="020F0502020204030203" pitchFamily="34" charset="0"/>
              <a:ea typeface="Lato" panose="020F0502020204030203" pitchFamily="34" charset="0"/>
              <a:cs typeface="Lato" panose="020F0502020204030203" pitchFamily="34" charset="0"/>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1173550" y="97675"/>
            <a:ext cx="7038900" cy="682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User Interface</a:t>
            </a:r>
            <a:endParaRPr dirty="0">
              <a:latin typeface="Times New Roman" panose="02020603050405020304" pitchFamily="18" charset="0"/>
              <a:cs typeface="Times New Roman" panose="02020603050405020304" pitchFamily="18" charset="0"/>
            </a:endParaRPr>
          </a:p>
        </p:txBody>
      </p:sp>
      <p:pic>
        <p:nvPicPr>
          <p:cNvPr id="205" name="Google Shape;205;p24"/>
          <p:cNvPicPr preferRelativeResize="0"/>
          <p:nvPr/>
        </p:nvPicPr>
        <p:blipFill>
          <a:blip r:embed="rId3">
            <a:alphaModFix/>
          </a:blip>
          <a:stretch>
            <a:fillRect/>
          </a:stretch>
        </p:blipFill>
        <p:spPr>
          <a:xfrm>
            <a:off x="1663525" y="642925"/>
            <a:ext cx="6058950" cy="422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1297500" y="393750"/>
            <a:ext cx="7038900" cy="5541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Reports and Internal/External Interfaces</a:t>
            </a:r>
            <a:endParaRPr dirty="0">
              <a:latin typeface="Times New Roman" panose="02020603050405020304" pitchFamily="18" charset="0"/>
              <a:cs typeface="Times New Roman" panose="02020603050405020304" pitchFamily="18" charset="0"/>
            </a:endParaRPr>
          </a:p>
        </p:txBody>
      </p:sp>
      <p:sp>
        <p:nvSpPr>
          <p:cNvPr id="211" name="Google Shape;211;p25"/>
          <p:cNvSpPr txBox="1">
            <a:spLocks noGrp="1"/>
          </p:cNvSpPr>
          <p:nvPr>
            <p:ph type="body" idx="1"/>
          </p:nvPr>
        </p:nvSpPr>
        <p:spPr>
          <a:xfrm>
            <a:off x="1297499" y="1290918"/>
            <a:ext cx="7154937" cy="3458832"/>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800" dirty="0"/>
              <a:t>Generating Reports and Collaborating with External Systems</a:t>
            </a:r>
            <a:endParaRPr sz="1800" dirty="0"/>
          </a:p>
          <a:p>
            <a:pPr marL="0" lvl="0" indent="0" algn="l" rtl="0">
              <a:spcBef>
                <a:spcPts val="1200"/>
              </a:spcBef>
              <a:spcAft>
                <a:spcPts val="0"/>
              </a:spcAft>
              <a:buNone/>
            </a:pPr>
            <a:r>
              <a:rPr lang="en" sz="1800" b="1" dirty="0">
                <a:latin typeface="Lato" panose="020F0502020204030203" pitchFamily="34" charset="0"/>
                <a:ea typeface="Lato" panose="020F0502020204030203" pitchFamily="34" charset="0"/>
                <a:cs typeface="Lato" panose="020F0502020204030203" pitchFamily="34" charset="0"/>
                <a:sym typeface="Times New Roman"/>
              </a:rPr>
              <a:t>User Reports: </a:t>
            </a:r>
            <a:r>
              <a:rPr lang="en" sz="1800" dirty="0">
                <a:latin typeface="Lato" panose="020F0502020204030203" pitchFamily="34" charset="0"/>
                <a:ea typeface="Lato" panose="020F0502020204030203" pitchFamily="34" charset="0"/>
                <a:cs typeface="Lato" panose="020F0502020204030203" pitchFamily="34" charset="0"/>
                <a:sym typeface="Times New Roman"/>
              </a:rPr>
              <a:t>The app will be able to create user reports for the staff at the restaurant. The reports will offer information such as total number of app reservations, the most book tables, the most ordered food, the day of most reservations per week.</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0" lvl="0" indent="0" algn="l" rtl="0">
              <a:spcBef>
                <a:spcPts val="1200"/>
              </a:spcBef>
              <a:spcAft>
                <a:spcPts val="0"/>
              </a:spcAft>
              <a:buNone/>
            </a:pP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0" lvl="0" indent="0" algn="l" rtl="0">
              <a:spcBef>
                <a:spcPts val="1200"/>
              </a:spcBef>
              <a:spcAft>
                <a:spcPts val="0"/>
              </a:spcAft>
              <a:buNone/>
            </a:pPr>
            <a:r>
              <a:rPr lang="en" sz="1800" b="1" dirty="0">
                <a:latin typeface="Lato" panose="020F0502020204030203" pitchFamily="34" charset="0"/>
                <a:ea typeface="Lato" panose="020F0502020204030203" pitchFamily="34" charset="0"/>
                <a:cs typeface="Lato" panose="020F0502020204030203" pitchFamily="34" charset="0"/>
                <a:sym typeface="Times New Roman"/>
              </a:rPr>
              <a:t>Customer Reports: </a:t>
            </a:r>
            <a:r>
              <a:rPr lang="en" sz="1800" dirty="0">
                <a:latin typeface="Lato" panose="020F0502020204030203" pitchFamily="34" charset="0"/>
                <a:ea typeface="Lato" panose="020F0502020204030203" pitchFamily="34" charset="0"/>
                <a:cs typeface="Lato" panose="020F0502020204030203" pitchFamily="34" charset="0"/>
                <a:sym typeface="Times New Roman"/>
              </a:rPr>
              <a:t>The app will offer a report to the customers. The reports will offer information such as total time saved by using reservation service, and receipt history.</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Internal Interfaces</a:t>
            </a:r>
            <a:endParaRPr dirty="0">
              <a:latin typeface="Times New Roman" panose="02020603050405020304" pitchFamily="18" charset="0"/>
              <a:cs typeface="Times New Roman" panose="02020603050405020304" pitchFamily="18" charset="0"/>
            </a:endParaRPr>
          </a:p>
        </p:txBody>
      </p:sp>
      <p:pic>
        <p:nvPicPr>
          <p:cNvPr id="217" name="Google Shape;217;p26"/>
          <p:cNvPicPr preferRelativeResize="0"/>
          <p:nvPr/>
        </p:nvPicPr>
        <p:blipFill>
          <a:blip r:embed="rId3">
            <a:alphaModFix/>
          </a:blip>
          <a:stretch>
            <a:fillRect/>
          </a:stretch>
        </p:blipFill>
        <p:spPr>
          <a:xfrm>
            <a:off x="1297501" y="903000"/>
            <a:ext cx="6856274" cy="399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External Interfaces</a:t>
            </a:r>
            <a:endParaRPr dirty="0">
              <a:latin typeface="Times New Roman" panose="02020603050405020304" pitchFamily="18" charset="0"/>
              <a:cs typeface="Times New Roman" panose="02020603050405020304" pitchFamily="18" charset="0"/>
            </a:endParaRPr>
          </a:p>
        </p:txBody>
      </p:sp>
      <p:pic>
        <p:nvPicPr>
          <p:cNvPr id="223" name="Google Shape;223;p27"/>
          <p:cNvPicPr preferRelativeResize="0"/>
          <p:nvPr/>
        </p:nvPicPr>
        <p:blipFill>
          <a:blip r:embed="rId3">
            <a:alphaModFix/>
          </a:blip>
          <a:stretch>
            <a:fillRect/>
          </a:stretch>
        </p:blipFill>
        <p:spPr>
          <a:xfrm>
            <a:off x="1235900" y="1156850"/>
            <a:ext cx="7100499" cy="3662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1297500" y="393750"/>
            <a:ext cx="7038900" cy="523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2200">
                <a:latin typeface="Times New Roman"/>
                <a:ea typeface="Times New Roman"/>
                <a:cs typeface="Times New Roman"/>
                <a:sym typeface="Times New Roman"/>
              </a:rPr>
              <a:t>Configuration and Training</a:t>
            </a:r>
            <a:r>
              <a:rPr lang="en" sz="2100">
                <a:latin typeface="Arial"/>
                <a:ea typeface="Arial"/>
                <a:cs typeface="Arial"/>
                <a:sym typeface="Arial"/>
              </a:rPr>
              <a:t> </a:t>
            </a:r>
            <a:endParaRPr sz="3400"/>
          </a:p>
        </p:txBody>
      </p:sp>
      <p:sp>
        <p:nvSpPr>
          <p:cNvPr id="229" name="Google Shape;229;p28"/>
          <p:cNvSpPr txBox="1">
            <a:spLocks noGrp="1"/>
          </p:cNvSpPr>
          <p:nvPr>
            <p:ph type="body" idx="1"/>
          </p:nvPr>
        </p:nvSpPr>
        <p:spPr>
          <a:xfrm>
            <a:off x="1297499" y="1400820"/>
            <a:ext cx="7201041" cy="31788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Lato" panose="020F0502020204030203" pitchFamily="34" charset="0"/>
                <a:ea typeface="Lato" panose="020F0502020204030203" pitchFamily="34" charset="0"/>
                <a:cs typeface="Lato" panose="020F0502020204030203" pitchFamily="34" charset="0"/>
              </a:rPr>
              <a:t>Configuration Data: The following data is configurable:</a:t>
            </a:r>
            <a:endParaRPr sz="18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1200"/>
              </a:spcBef>
              <a:spcAft>
                <a:spcPts val="0"/>
              </a:spcAft>
              <a:buNone/>
            </a:pPr>
            <a:r>
              <a:rPr lang="en" sz="1800" dirty="0">
                <a:latin typeface="Lato" panose="020F0502020204030203" pitchFamily="34" charset="0"/>
                <a:ea typeface="Lato" panose="020F0502020204030203" pitchFamily="34" charset="0"/>
                <a:cs typeface="Lato" panose="020F0502020204030203" pitchFamily="34" charset="0"/>
                <a:sym typeface="Arial"/>
              </a:rPr>
              <a:t>●</a:t>
            </a:r>
            <a:r>
              <a:rPr lang="en" sz="1800" dirty="0">
                <a:latin typeface="Lato" panose="020F0502020204030203" pitchFamily="34" charset="0"/>
                <a:ea typeface="Lato" panose="020F0502020204030203" pitchFamily="34" charset="0"/>
                <a:cs typeface="Lato" panose="020F0502020204030203" pitchFamily="34" charset="0"/>
                <a:sym typeface="Times New Roman"/>
              </a:rPr>
              <a:t>      Reservation Expiration Time</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0" lvl="0" indent="0" algn="l" rtl="0">
              <a:spcBef>
                <a:spcPts val="0"/>
              </a:spcBef>
              <a:spcAft>
                <a:spcPts val="0"/>
              </a:spcAft>
              <a:buNone/>
            </a:pPr>
            <a:r>
              <a:rPr lang="en" sz="1800" dirty="0">
                <a:latin typeface="Lato" panose="020F0502020204030203" pitchFamily="34" charset="0"/>
                <a:ea typeface="Lato" panose="020F0502020204030203" pitchFamily="34" charset="0"/>
                <a:cs typeface="Lato" panose="020F0502020204030203" pitchFamily="34" charset="0"/>
                <a:sym typeface="Arial"/>
              </a:rPr>
              <a:t>●</a:t>
            </a:r>
            <a:r>
              <a:rPr lang="en" sz="1800" dirty="0">
                <a:latin typeface="Lato" panose="020F0502020204030203" pitchFamily="34" charset="0"/>
                <a:ea typeface="Lato" panose="020F0502020204030203" pitchFamily="34" charset="0"/>
                <a:cs typeface="Lato" panose="020F0502020204030203" pitchFamily="34" charset="0"/>
                <a:sym typeface="Times New Roman"/>
              </a:rPr>
              <a:t>      Number of Tables</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0" lvl="0" indent="0" algn="l" rtl="0">
              <a:spcBef>
                <a:spcPts val="0"/>
              </a:spcBef>
              <a:spcAft>
                <a:spcPts val="0"/>
              </a:spcAft>
              <a:buNone/>
            </a:pPr>
            <a:r>
              <a:rPr lang="en" sz="1800" dirty="0">
                <a:latin typeface="Lato" panose="020F0502020204030203" pitchFamily="34" charset="0"/>
                <a:ea typeface="Lato" panose="020F0502020204030203" pitchFamily="34" charset="0"/>
                <a:cs typeface="Lato" panose="020F0502020204030203" pitchFamily="34" charset="0"/>
                <a:sym typeface="Arial"/>
              </a:rPr>
              <a:t>●</a:t>
            </a:r>
            <a:r>
              <a:rPr lang="en" sz="1800" dirty="0">
                <a:latin typeface="Lato" panose="020F0502020204030203" pitchFamily="34" charset="0"/>
                <a:ea typeface="Lato" panose="020F0502020204030203" pitchFamily="34" charset="0"/>
                <a:cs typeface="Lato" panose="020F0502020204030203" pitchFamily="34" charset="0"/>
                <a:sym typeface="Times New Roman"/>
              </a:rPr>
              <a:t>      Number of Seats per table</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0" lvl="0" indent="0" algn="l" rtl="0">
              <a:spcBef>
                <a:spcPts val="0"/>
              </a:spcBef>
              <a:spcAft>
                <a:spcPts val="0"/>
              </a:spcAft>
              <a:buNone/>
            </a:pPr>
            <a:r>
              <a:rPr lang="en" sz="1800" dirty="0">
                <a:latin typeface="Lato" panose="020F0502020204030203" pitchFamily="34" charset="0"/>
                <a:ea typeface="Lato" panose="020F0502020204030203" pitchFamily="34" charset="0"/>
                <a:cs typeface="Lato" panose="020F0502020204030203" pitchFamily="34" charset="0"/>
                <a:sym typeface="Arial"/>
              </a:rPr>
              <a:t>●</a:t>
            </a:r>
            <a:r>
              <a:rPr lang="en" sz="1800" dirty="0">
                <a:latin typeface="Lato" panose="020F0502020204030203" pitchFamily="34" charset="0"/>
                <a:ea typeface="Lato" panose="020F0502020204030203" pitchFamily="34" charset="0"/>
                <a:cs typeface="Lato" panose="020F0502020204030203" pitchFamily="34" charset="0"/>
                <a:sym typeface="Times New Roman"/>
              </a:rPr>
              <a:t>      Available Menu</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0" lvl="0" indent="0" algn="l" rtl="0">
              <a:spcBef>
                <a:spcPts val="800"/>
              </a:spcBef>
              <a:spcAft>
                <a:spcPts val="0"/>
              </a:spcAft>
              <a:buNone/>
            </a:pPr>
            <a:r>
              <a:rPr lang="en" sz="1800" dirty="0">
                <a:latin typeface="Lato" panose="020F0502020204030203" pitchFamily="34" charset="0"/>
                <a:ea typeface="Lato" panose="020F0502020204030203" pitchFamily="34" charset="0"/>
                <a:cs typeface="Lato" panose="020F0502020204030203" pitchFamily="34" charset="0"/>
              </a:rPr>
              <a:t>Training Data: </a:t>
            </a:r>
            <a:r>
              <a:rPr lang="en" sz="1800" dirty="0">
                <a:latin typeface="Lato" panose="020F0502020204030203" pitchFamily="34" charset="0"/>
                <a:ea typeface="Lato" panose="020F0502020204030203" pitchFamily="34" charset="0"/>
                <a:cs typeface="Lato" panose="020F0502020204030203" pitchFamily="34" charset="0"/>
                <a:sym typeface="Times New Roman"/>
              </a:rPr>
              <a:t>A User's Guide will be provided to customers demonstrating the application functions. Each page of the app will also feature a help button, denoted by a [ ? ] button.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1297500" y="393750"/>
            <a:ext cx="7038900" cy="5850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2600">
                <a:latin typeface="Times New Roman"/>
                <a:ea typeface="Times New Roman"/>
                <a:cs typeface="Times New Roman"/>
                <a:sym typeface="Times New Roman"/>
              </a:rPr>
              <a:t>Conclusion and Questions</a:t>
            </a:r>
            <a:r>
              <a:rPr lang="en" sz="2500">
                <a:latin typeface="Arial"/>
                <a:ea typeface="Arial"/>
                <a:cs typeface="Arial"/>
                <a:sym typeface="Arial"/>
              </a:rPr>
              <a:t> </a:t>
            </a:r>
            <a:endParaRPr sz="3800"/>
          </a:p>
        </p:txBody>
      </p:sp>
      <p:sp>
        <p:nvSpPr>
          <p:cNvPr id="235" name="Google Shape;235;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dirty="0"/>
              <a:t>Thank you for your time!</a:t>
            </a:r>
            <a:endParaRPr sz="3600" dirty="0"/>
          </a:p>
          <a:p>
            <a:pPr marL="0" lvl="0" indent="0" algn="l" rtl="0">
              <a:spcBef>
                <a:spcPts val="1200"/>
              </a:spcBef>
              <a:spcAft>
                <a:spcPts val="1200"/>
              </a:spcAft>
              <a:buNone/>
            </a:pPr>
            <a:r>
              <a:rPr lang="en" sz="3600" dirty="0"/>
              <a:t>Questions?</a:t>
            </a:r>
            <a:endParaRPr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200" dirty="0">
                <a:latin typeface="Times New Roman" panose="02020603050405020304" pitchFamily="18" charset="0"/>
                <a:cs typeface="Times New Roman" panose="02020603050405020304" pitchFamily="18" charset="0"/>
              </a:rPr>
              <a:t>Group 18 Team</a:t>
            </a:r>
            <a:endParaRPr sz="3200" dirty="0">
              <a:latin typeface="Times New Roman" panose="02020603050405020304" pitchFamily="18" charset="0"/>
              <a:cs typeface="Times New Roman" panose="02020603050405020304" pitchFamily="18" charset="0"/>
            </a:endParaRPr>
          </a:p>
        </p:txBody>
      </p:sp>
      <p:sp>
        <p:nvSpPr>
          <p:cNvPr id="141" name="Google Shape;141;p14"/>
          <p:cNvSpPr txBox="1">
            <a:spLocks noGrp="1"/>
          </p:cNvSpPr>
          <p:nvPr>
            <p:ph type="body" idx="1"/>
          </p:nvPr>
        </p:nvSpPr>
        <p:spPr>
          <a:xfrm>
            <a:off x="2036268" y="1452282"/>
            <a:ext cx="6300131" cy="275856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dirty="0"/>
              <a:t>Anthony Epps</a:t>
            </a:r>
            <a:br>
              <a:rPr lang="en" sz="1800" dirty="0"/>
            </a:br>
            <a:r>
              <a:rPr lang="en" sz="1800" dirty="0"/>
              <a:t>Dakotah Campbell</a:t>
            </a:r>
            <a:br>
              <a:rPr lang="en" sz="1800" dirty="0"/>
            </a:br>
            <a:r>
              <a:rPr lang="en" sz="1800" dirty="0"/>
              <a:t>Jason Lee</a:t>
            </a:r>
            <a:br>
              <a:rPr lang="en" sz="1800" dirty="0"/>
            </a:br>
            <a:r>
              <a:rPr lang="en" sz="1800" dirty="0"/>
              <a:t>Kevin Hernandez Gaspar</a:t>
            </a:r>
            <a:br>
              <a:rPr lang="en" sz="1800" dirty="0"/>
            </a:br>
            <a:r>
              <a:rPr lang="en" sz="1800" dirty="0"/>
              <a:t>Mangala Dadallage</a:t>
            </a:r>
            <a:br>
              <a:rPr lang="en" sz="1800" dirty="0"/>
            </a:br>
            <a:r>
              <a:rPr lang="en" sz="1800" dirty="0"/>
              <a:t>Prince Varghese</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Project Overview</a:t>
            </a:r>
            <a:endParaRPr dirty="0">
              <a:latin typeface="Times New Roman" panose="02020603050405020304" pitchFamily="18" charset="0"/>
              <a:cs typeface="Times New Roman" panose="02020603050405020304" pitchFamily="18" charset="0"/>
            </a:endParaRPr>
          </a:p>
        </p:txBody>
      </p:sp>
      <p:sp>
        <p:nvSpPr>
          <p:cNvPr id="147" name="Google Shape;147;p15"/>
          <p:cNvSpPr txBox="1">
            <a:spLocks noGrp="1"/>
          </p:cNvSpPr>
          <p:nvPr>
            <p:ph type="body" idx="1"/>
          </p:nvPr>
        </p:nvSpPr>
        <p:spPr>
          <a:xfrm>
            <a:off x="1475334" y="1307850"/>
            <a:ext cx="6861066" cy="3170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dirty="0">
                <a:latin typeface="Lato" panose="020F0502020204030203" pitchFamily="34" charset="0"/>
                <a:ea typeface="Lato" panose="020F0502020204030203" pitchFamily="34" charset="0"/>
                <a:cs typeface="Lato" panose="020F0502020204030203" pitchFamily="34" charset="0"/>
                <a:sym typeface="Times New Roman"/>
              </a:rPr>
              <a:t>The goal of this project is to develop a web app quickly, efficiently and to meet the goals of the end user. The web app will allow customers to log in, see a model of the table and all available seating, and make a reservation. They then will be allowed to look at the menu and place an initial order, so that when they arrive, the food will be ready to be brought out, reducing wait times to essentially zero!</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dirty="0">
                <a:latin typeface="Times New Roman"/>
                <a:ea typeface="Times New Roman"/>
                <a:cs typeface="Times New Roman"/>
                <a:sym typeface="Times New Roman"/>
              </a:rPr>
              <a:t>Team Collaboration and Project Management</a:t>
            </a:r>
            <a:r>
              <a:rPr lang="en" sz="2400" b="1" dirty="0"/>
              <a:t> </a:t>
            </a:r>
            <a:endParaRPr sz="4100" b="1" dirty="0"/>
          </a:p>
        </p:txBody>
      </p:sp>
      <p:sp>
        <p:nvSpPr>
          <p:cNvPr id="153" name="Google Shape;153;p16"/>
          <p:cNvSpPr txBox="1">
            <a:spLocks noGrp="1"/>
          </p:cNvSpPr>
          <p:nvPr>
            <p:ph type="body" idx="1"/>
          </p:nvPr>
        </p:nvSpPr>
        <p:spPr>
          <a:xfrm>
            <a:off x="1444598" y="1052714"/>
            <a:ext cx="7387701" cy="3475086"/>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21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800" dirty="0">
                <a:latin typeface="Lato" panose="020F0502020204030203" pitchFamily="34" charset="0"/>
                <a:ea typeface="Lato" panose="020F0502020204030203" pitchFamily="34" charset="0"/>
                <a:cs typeface="Lato" panose="020F0502020204030203" pitchFamily="34" charset="0"/>
                <a:sym typeface="Times New Roman"/>
              </a:rPr>
              <a:t>For project collaboration, we will be using:</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361950" algn="l" rtl="0">
              <a:lnSpc>
                <a:spcPct val="115000"/>
              </a:lnSpc>
              <a:spcBef>
                <a:spcPts val="0"/>
              </a:spcBef>
              <a:spcAft>
                <a:spcPts val="0"/>
              </a:spcAft>
              <a:buSzPts val="2100"/>
              <a:buFont typeface="Times New Roman"/>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 Microsoft Teams</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361950" algn="l" rtl="0">
              <a:lnSpc>
                <a:spcPct val="115000"/>
              </a:lnSpc>
              <a:spcBef>
                <a:spcPts val="0"/>
              </a:spcBef>
              <a:spcAft>
                <a:spcPts val="0"/>
              </a:spcAft>
              <a:buSzPts val="2100"/>
              <a:buFont typeface="Times New Roman"/>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GitHub. </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228600" lvl="0" indent="0" algn="l" rtl="0">
              <a:lnSpc>
                <a:spcPct val="115000"/>
              </a:lnSpc>
              <a:spcBef>
                <a:spcPts val="0"/>
              </a:spcBef>
              <a:spcAft>
                <a:spcPts val="0"/>
              </a:spcAft>
              <a:buNone/>
            </a:pP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0" lvl="0" indent="0" algn="l" rtl="0">
              <a:lnSpc>
                <a:spcPct val="115000"/>
              </a:lnSpc>
              <a:spcBef>
                <a:spcPts val="0"/>
              </a:spcBef>
              <a:spcAft>
                <a:spcPts val="0"/>
              </a:spcAft>
              <a:buNone/>
            </a:pPr>
            <a:r>
              <a:rPr lang="en" sz="1800" dirty="0">
                <a:latin typeface="Lato" panose="020F0502020204030203" pitchFamily="34" charset="0"/>
                <a:ea typeface="Lato" panose="020F0502020204030203" pitchFamily="34" charset="0"/>
                <a:cs typeface="Lato" panose="020F0502020204030203" pitchFamily="34" charset="0"/>
                <a:sym typeface="Times New Roman"/>
              </a:rPr>
              <a:t>Microsoft Teams will be used for team communication. We will use GitHub to host all repositories and documents related to the project. For diagrams, we will use LucidChart, Mermaid, Excalidraw and Google Docs.</a:t>
            </a:r>
            <a:endParaRPr sz="18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311700" y="1737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300" b="1" dirty="0">
                <a:latin typeface="Times New Roman"/>
                <a:ea typeface="Times New Roman"/>
                <a:cs typeface="Times New Roman"/>
                <a:sym typeface="Times New Roman"/>
              </a:rPr>
              <a:t>Project Features, User Stories, or Use Cases</a:t>
            </a:r>
            <a:r>
              <a:rPr lang="en" sz="2200" dirty="0"/>
              <a:t> </a:t>
            </a:r>
            <a:endParaRPr sz="3900" dirty="0"/>
          </a:p>
        </p:txBody>
      </p:sp>
      <p:sp>
        <p:nvSpPr>
          <p:cNvPr id="159" name="Google Shape;159;p17"/>
          <p:cNvSpPr txBox="1">
            <a:spLocks noGrp="1"/>
          </p:cNvSpPr>
          <p:nvPr>
            <p:ph type="body" idx="1"/>
          </p:nvPr>
        </p:nvSpPr>
        <p:spPr>
          <a:xfrm>
            <a:off x="1337022" y="1039861"/>
            <a:ext cx="3506850" cy="176021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Enhancing the Customer Experience</a:t>
            </a:r>
            <a:endParaRPr sz="1400" dirty="0"/>
          </a:p>
          <a:p>
            <a:pPr marL="457200" lvl="0" indent="-311150" algn="l" rtl="0">
              <a:spcBef>
                <a:spcPts val="1200"/>
              </a:spcBef>
              <a:spcAft>
                <a:spcPts val="0"/>
              </a:spcAft>
              <a:buSzPts val="1300"/>
              <a:buChar char="●"/>
            </a:pPr>
            <a:r>
              <a:rPr lang="en" sz="1400" dirty="0"/>
              <a:t>User Login</a:t>
            </a:r>
            <a:endParaRPr sz="1400" dirty="0"/>
          </a:p>
          <a:p>
            <a:pPr marL="457200" lvl="0" indent="-311150" algn="l" rtl="0">
              <a:spcBef>
                <a:spcPts val="0"/>
              </a:spcBef>
              <a:spcAft>
                <a:spcPts val="0"/>
              </a:spcAft>
              <a:buSzPts val="1300"/>
              <a:buChar char="●"/>
            </a:pPr>
            <a:r>
              <a:rPr lang="en" sz="1400" dirty="0"/>
              <a:t>Table Reservation</a:t>
            </a:r>
            <a:endParaRPr sz="1400" dirty="0"/>
          </a:p>
          <a:p>
            <a:pPr marL="457200" lvl="0" indent="-311150" algn="l" rtl="0">
              <a:spcBef>
                <a:spcPts val="0"/>
              </a:spcBef>
              <a:spcAft>
                <a:spcPts val="0"/>
              </a:spcAft>
              <a:buSzPts val="1300"/>
              <a:buChar char="●"/>
            </a:pPr>
            <a:r>
              <a:rPr lang="en" sz="1400" dirty="0"/>
              <a:t>Menu Viewing</a:t>
            </a:r>
            <a:endParaRPr sz="1400" dirty="0"/>
          </a:p>
          <a:p>
            <a:pPr marL="0" lvl="0" indent="0" algn="l" rtl="0">
              <a:spcBef>
                <a:spcPts val="1200"/>
              </a:spcBef>
              <a:spcAft>
                <a:spcPts val="1200"/>
              </a:spcAft>
              <a:buNone/>
            </a:pPr>
            <a:endParaRPr dirty="0"/>
          </a:p>
        </p:txBody>
      </p:sp>
      <p:pic>
        <p:nvPicPr>
          <p:cNvPr id="160" name="Google Shape;160;p17"/>
          <p:cNvPicPr preferRelativeResize="0"/>
          <p:nvPr/>
        </p:nvPicPr>
        <p:blipFill>
          <a:blip r:embed="rId3">
            <a:alphaModFix/>
          </a:blip>
          <a:stretch>
            <a:fillRect/>
          </a:stretch>
        </p:blipFill>
        <p:spPr>
          <a:xfrm>
            <a:off x="1337022" y="2730100"/>
            <a:ext cx="3506850" cy="2165625"/>
          </a:xfrm>
          <a:prstGeom prst="rect">
            <a:avLst/>
          </a:prstGeom>
          <a:noFill/>
          <a:ln>
            <a:noFill/>
          </a:ln>
        </p:spPr>
      </p:pic>
      <p:pic>
        <p:nvPicPr>
          <p:cNvPr id="161" name="Google Shape;161;p17"/>
          <p:cNvPicPr preferRelativeResize="0"/>
          <p:nvPr/>
        </p:nvPicPr>
        <p:blipFill>
          <a:blip r:embed="rId4">
            <a:alphaModFix/>
          </a:blip>
          <a:stretch>
            <a:fillRect/>
          </a:stretch>
        </p:blipFill>
        <p:spPr>
          <a:xfrm>
            <a:off x="5325450" y="870916"/>
            <a:ext cx="3111373" cy="1700834"/>
          </a:xfrm>
          <a:prstGeom prst="rect">
            <a:avLst/>
          </a:prstGeom>
          <a:noFill/>
          <a:ln>
            <a:noFill/>
          </a:ln>
        </p:spPr>
      </p:pic>
      <p:pic>
        <p:nvPicPr>
          <p:cNvPr id="162" name="Google Shape;162;p17"/>
          <p:cNvPicPr preferRelativeResize="0"/>
          <p:nvPr/>
        </p:nvPicPr>
        <p:blipFill>
          <a:blip r:embed="rId5">
            <a:alphaModFix/>
          </a:blip>
          <a:stretch>
            <a:fillRect/>
          </a:stretch>
        </p:blipFill>
        <p:spPr>
          <a:xfrm>
            <a:off x="5325450" y="2714760"/>
            <a:ext cx="3506850" cy="21678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Requirement Specifications</a:t>
            </a:r>
            <a:r>
              <a:rPr lang="en" sz="2700" b="1"/>
              <a:t> </a:t>
            </a:r>
            <a:endParaRPr/>
          </a:p>
        </p:txBody>
      </p:sp>
      <p:sp>
        <p:nvSpPr>
          <p:cNvPr id="168" name="Google Shape;168;p18"/>
          <p:cNvSpPr txBox="1">
            <a:spLocks noGrp="1"/>
          </p:cNvSpPr>
          <p:nvPr>
            <p:ph type="body" idx="1"/>
          </p:nvPr>
        </p:nvSpPr>
        <p:spPr>
          <a:xfrm>
            <a:off x="1297499" y="1209034"/>
            <a:ext cx="7116517" cy="3339913"/>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900" dirty="0">
                <a:latin typeface="Lato" panose="020F0502020204030203" pitchFamily="34" charset="0"/>
                <a:ea typeface="Lato" panose="020F0502020204030203" pitchFamily="34" charset="0"/>
                <a:cs typeface="Lato" panose="020F0502020204030203" pitchFamily="34" charset="0"/>
              </a:rPr>
              <a:t>Business Requirements:</a:t>
            </a:r>
            <a:endParaRPr sz="1900" dirty="0">
              <a:latin typeface="Lato" panose="020F0502020204030203" pitchFamily="34" charset="0"/>
              <a:ea typeface="Lato" panose="020F0502020204030203" pitchFamily="34" charset="0"/>
              <a:cs typeface="Lato" panose="020F0502020204030203" pitchFamily="34" charset="0"/>
            </a:endParaRPr>
          </a:p>
          <a:p>
            <a:pPr marL="469900" indent="-342900">
              <a:spcBef>
                <a:spcPts val="1200"/>
              </a:spcBef>
              <a:buSzPts val="1600"/>
            </a:pPr>
            <a:r>
              <a:rPr lang="en" sz="1900" dirty="0">
                <a:latin typeface="Lato" panose="020F0502020204030203" pitchFamily="34" charset="0"/>
                <a:ea typeface="Lato" panose="020F0502020204030203" pitchFamily="34" charset="0"/>
                <a:cs typeface="Lato" panose="020F0502020204030203" pitchFamily="34" charset="0"/>
                <a:sym typeface="Times New Roman"/>
              </a:rPr>
              <a:t>Allow customers to put in their order remotely</a:t>
            </a:r>
            <a:endParaRPr lang="en-US" sz="1900" dirty="0">
              <a:latin typeface="Lato" panose="020F0502020204030203" pitchFamily="34" charset="0"/>
              <a:ea typeface="Lato" panose="020F0502020204030203" pitchFamily="34" charset="0"/>
              <a:cs typeface="Lato" panose="020F0502020204030203" pitchFamily="34" charset="0"/>
              <a:sym typeface="Times New Roman"/>
            </a:endParaRPr>
          </a:p>
          <a:p>
            <a:pPr marL="469900" indent="-342900">
              <a:lnSpc>
                <a:spcPct val="120000"/>
              </a:lnSpc>
              <a:spcBef>
                <a:spcPts val="1200"/>
              </a:spcBef>
              <a:buSzPts val="1600"/>
            </a:pPr>
            <a:r>
              <a:rPr lang="en" sz="1900" dirty="0">
                <a:latin typeface="Lato" panose="020F0502020204030203" pitchFamily="34" charset="0"/>
                <a:ea typeface="Lato" panose="020F0502020204030203" pitchFamily="34" charset="0"/>
                <a:cs typeface="Lato" panose="020F0502020204030203" pitchFamily="34" charset="0"/>
                <a:sym typeface="Times New Roman"/>
              </a:rPr>
              <a:t>Restaurant workers need to be able to access orders before customers arrive</a:t>
            </a:r>
            <a:r>
              <a:rPr lang="en" sz="1900" dirty="0">
                <a:latin typeface="Lato" panose="020F0502020204030203" pitchFamily="34" charset="0"/>
                <a:ea typeface="Lato" panose="020F0502020204030203" pitchFamily="34" charset="0"/>
                <a:cs typeface="Lato" panose="020F0502020204030203" pitchFamily="34" charset="0"/>
                <a:sym typeface="Arial"/>
              </a:rPr>
              <a:t> </a:t>
            </a:r>
          </a:p>
          <a:p>
            <a:pPr marL="469900" indent="-342900">
              <a:spcBef>
                <a:spcPts val="1200"/>
              </a:spcBef>
              <a:buSzPts val="1600"/>
            </a:pPr>
            <a:r>
              <a:rPr lang="en" sz="1900" dirty="0">
                <a:latin typeface="Lato" panose="020F0502020204030203" pitchFamily="34" charset="0"/>
                <a:ea typeface="Lato" panose="020F0502020204030203" pitchFamily="34" charset="0"/>
                <a:cs typeface="Lato" panose="020F0502020204030203" pitchFamily="34" charset="0"/>
                <a:sym typeface="Times New Roman"/>
              </a:rPr>
              <a:t>Customers can pay for their meals through the application</a:t>
            </a:r>
            <a:r>
              <a:rPr lang="en" sz="1900" dirty="0">
                <a:latin typeface="Lato" panose="020F0502020204030203" pitchFamily="34" charset="0"/>
                <a:ea typeface="Lato" panose="020F0502020204030203" pitchFamily="34" charset="0"/>
                <a:cs typeface="Lato" panose="020F0502020204030203" pitchFamily="34" charset="0"/>
                <a:sym typeface="Arial"/>
              </a:rPr>
              <a:t> </a:t>
            </a:r>
          </a:p>
          <a:p>
            <a:pPr marL="469900" indent="-342900">
              <a:spcBef>
                <a:spcPts val="1200"/>
              </a:spcBef>
              <a:buSzPts val="1600"/>
            </a:pPr>
            <a:r>
              <a:rPr lang="en" sz="1900" dirty="0">
                <a:latin typeface="Lato" panose="020F0502020204030203" pitchFamily="34" charset="0"/>
                <a:ea typeface="Lato" panose="020F0502020204030203" pitchFamily="34" charset="0"/>
                <a:cs typeface="Lato" panose="020F0502020204030203" pitchFamily="34" charset="0"/>
                <a:sym typeface="Times New Roman"/>
              </a:rPr>
              <a:t>Allow customers and staff be able to communicate through the application</a:t>
            </a:r>
            <a:r>
              <a:rPr lang="en" sz="1900" dirty="0">
                <a:latin typeface="Lato" panose="020F0502020204030203" pitchFamily="34" charset="0"/>
                <a:ea typeface="Lato" panose="020F0502020204030203" pitchFamily="34" charset="0"/>
                <a:cs typeface="Lato" panose="020F0502020204030203" pitchFamily="34" charset="0"/>
                <a:sym typeface="Arial"/>
              </a:rPr>
              <a:t> </a:t>
            </a:r>
          </a:p>
          <a:p>
            <a:pPr marL="469900" indent="-342900">
              <a:spcBef>
                <a:spcPts val="1200"/>
              </a:spcBef>
              <a:buSzPts val="1600"/>
            </a:pPr>
            <a:r>
              <a:rPr lang="en" sz="1900" dirty="0">
                <a:latin typeface="Lato" panose="020F0502020204030203" pitchFamily="34" charset="0"/>
                <a:ea typeface="Lato" panose="020F0502020204030203" pitchFamily="34" charset="0"/>
                <a:cs typeface="Lato" panose="020F0502020204030203" pitchFamily="34" charset="0"/>
                <a:sym typeface="Times New Roman"/>
              </a:rPr>
              <a:t>Enable </a:t>
            </a:r>
            <a:r>
              <a:rPr lang="en-US" sz="1900" dirty="0">
                <a:latin typeface="Lato" panose="020F0502020204030203" pitchFamily="34" charset="0"/>
                <a:ea typeface="Lato" panose="020F0502020204030203" pitchFamily="34" charset="0"/>
                <a:cs typeface="Lato" panose="020F0502020204030203" pitchFamily="34" charset="0"/>
                <a:sym typeface="Times New Roman"/>
              </a:rPr>
              <a:t>customers to have food paid for and ordered before they arrive at restaurant</a:t>
            </a:r>
            <a:r>
              <a:rPr lang="en-US" sz="1900" dirty="0">
                <a:latin typeface="Lato" panose="020F0502020204030203" pitchFamily="34" charset="0"/>
                <a:ea typeface="Lato" panose="020F0502020204030203" pitchFamily="34" charset="0"/>
                <a:cs typeface="Lato" panose="020F0502020204030203" pitchFamily="34" charset="0"/>
                <a:sym typeface="Arial"/>
              </a:rPr>
              <a:t> </a:t>
            </a:r>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Requirement Specifications</a:t>
            </a:r>
            <a:r>
              <a:rPr lang="en" sz="2700" b="1" dirty="0"/>
              <a:t> </a:t>
            </a:r>
            <a:endParaRPr sz="4400" b="1" dirty="0"/>
          </a:p>
        </p:txBody>
      </p:sp>
      <p:sp>
        <p:nvSpPr>
          <p:cNvPr id="174" name="Google Shape;174;p19"/>
          <p:cNvSpPr txBox="1">
            <a:spLocks noGrp="1"/>
          </p:cNvSpPr>
          <p:nvPr>
            <p:ph type="body" idx="1"/>
          </p:nvPr>
        </p:nvSpPr>
        <p:spPr>
          <a:xfrm>
            <a:off x="1205290" y="1129553"/>
            <a:ext cx="7546823" cy="3380975"/>
          </a:xfrm>
          <a:prstGeom prst="rect">
            <a:avLst/>
          </a:prstGeom>
        </p:spPr>
        <p:txBody>
          <a:bodyPr spcFirstLastPara="1" wrap="square" lIns="91425" tIns="91425" rIns="91425" bIns="91425" anchor="t" anchorCtr="0">
            <a:noAutofit/>
          </a:bodyPr>
          <a:lstStyle/>
          <a:p>
            <a:pPr marL="0" lvl="0" indent="0" algn="l" rtl="0">
              <a:lnSpc>
                <a:spcPct val="120000"/>
              </a:lnSpc>
              <a:spcBef>
                <a:spcPts val="1200"/>
              </a:spcBef>
              <a:spcAft>
                <a:spcPts val="0"/>
              </a:spcAft>
              <a:buNone/>
            </a:pPr>
            <a:r>
              <a:rPr lang="en" sz="1800" dirty="0">
                <a:latin typeface="Lato" panose="020F0502020204030203" pitchFamily="34" charset="0"/>
                <a:ea typeface="Lato" panose="020F0502020204030203" pitchFamily="34" charset="0"/>
                <a:cs typeface="Lato" panose="020F0502020204030203" pitchFamily="34" charset="0"/>
                <a:sym typeface="Times New Roman"/>
              </a:rPr>
              <a:t>User Requirements:</a:t>
            </a:r>
            <a:endParaRPr lang="en-US" sz="1800" dirty="0">
              <a:latin typeface="Lato" panose="020F0502020204030203" pitchFamily="34" charset="0"/>
              <a:ea typeface="Lato" panose="020F0502020204030203" pitchFamily="34" charset="0"/>
              <a:cs typeface="Lato" panose="020F0502020204030203" pitchFamily="34" charset="0"/>
              <a:sym typeface="Times New Roman"/>
            </a:endParaRPr>
          </a:p>
          <a:p>
            <a:pPr marL="136226" lvl="0" indent="0" rtl="0">
              <a:lnSpc>
                <a:spcPct val="120000"/>
              </a:lnSpc>
              <a:spcBef>
                <a:spcPts val="0"/>
              </a:spcBef>
              <a:spcAft>
                <a:spcPts val="0"/>
              </a:spcAft>
              <a:buSzPct val="118537"/>
              <a:buNone/>
            </a:pPr>
            <a:endParaRPr lang="en-US" sz="18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320974" rtl="0">
              <a:lnSpc>
                <a:spcPct val="120000"/>
              </a:lnSpc>
              <a:spcBef>
                <a:spcPts val="0"/>
              </a:spcBef>
              <a:spcAft>
                <a:spcPts val="0"/>
              </a:spcAft>
              <a:buSzPct val="118537"/>
              <a:buFont typeface="Times New Roman"/>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Require ordering food and make payments online.</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320974" algn="l" rtl="0">
              <a:lnSpc>
                <a:spcPct val="120000"/>
              </a:lnSpc>
              <a:spcBef>
                <a:spcPts val="0"/>
              </a:spcBef>
              <a:spcAft>
                <a:spcPts val="0"/>
              </a:spcAft>
              <a:buSzPct val="118537"/>
              <a:buFont typeface="Times New Roman"/>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Require including add on items to the main order.</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457200" marR="0" lvl="0" indent="-320974" algn="l" rtl="0">
              <a:lnSpc>
                <a:spcPct val="120000"/>
              </a:lnSpc>
              <a:spcBef>
                <a:spcPts val="0"/>
              </a:spcBef>
              <a:spcAft>
                <a:spcPts val="0"/>
              </a:spcAft>
              <a:buSzPct val="118537"/>
              <a:buFont typeface="Times New Roman"/>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Screen to see whether the order is started preparation, in progress, or ready to pick up. </a:t>
            </a:r>
            <a:endParaRPr lang="en-US" sz="1800" dirty="0">
              <a:latin typeface="Lato" panose="020F0502020204030203" pitchFamily="34" charset="0"/>
              <a:ea typeface="Lato" panose="020F0502020204030203" pitchFamily="34" charset="0"/>
              <a:cs typeface="Lato" panose="020F0502020204030203" pitchFamily="34" charset="0"/>
              <a:sym typeface="Times New Roman"/>
            </a:endParaRPr>
          </a:p>
          <a:p>
            <a:pPr marL="457200" marR="0" lvl="0" indent="-320974" algn="l" rtl="0">
              <a:lnSpc>
                <a:spcPct val="120000"/>
              </a:lnSpc>
              <a:spcBef>
                <a:spcPts val="0"/>
              </a:spcBef>
              <a:spcAft>
                <a:spcPts val="0"/>
              </a:spcAft>
              <a:buSzPct val="118537"/>
              <a:buFont typeface="Times New Roman"/>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The payment receipt requires a reference number to track the order. </a:t>
            </a:r>
          </a:p>
          <a:p>
            <a:pPr marL="457200" marR="0" lvl="0" indent="-320974" algn="l" rtl="0">
              <a:lnSpc>
                <a:spcPct val="120000"/>
              </a:lnSpc>
              <a:spcBef>
                <a:spcPts val="0"/>
              </a:spcBef>
              <a:spcAft>
                <a:spcPts val="0"/>
              </a:spcAft>
              <a:buSzPct val="118537"/>
              <a:buFont typeface="Times New Roman"/>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Require a user account to collect points for free meals, review previous orders, and write reviews.</a:t>
            </a:r>
            <a:endParaRPr sz="1800" dirty="0">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Requirement Specifications</a:t>
            </a:r>
            <a:r>
              <a:rPr lang="en" sz="2700" b="1"/>
              <a:t> </a:t>
            </a:r>
            <a:endParaRPr/>
          </a:p>
        </p:txBody>
      </p:sp>
      <p:sp>
        <p:nvSpPr>
          <p:cNvPr id="180" name="Google Shape;180;p20"/>
          <p:cNvSpPr txBox="1">
            <a:spLocks noGrp="1"/>
          </p:cNvSpPr>
          <p:nvPr>
            <p:ph type="body" idx="1"/>
          </p:nvPr>
        </p:nvSpPr>
        <p:spPr>
          <a:xfrm>
            <a:off x="1297500" y="1235249"/>
            <a:ext cx="7377774" cy="3659479"/>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2100" dirty="0">
                <a:latin typeface="Lato" panose="020F0502020204030203" pitchFamily="34" charset="0"/>
                <a:ea typeface="Lato" panose="020F0502020204030203" pitchFamily="34" charset="0"/>
                <a:cs typeface="Lato" panose="020F0502020204030203" pitchFamily="34" charset="0"/>
              </a:rPr>
              <a:t>Functional Requirements:</a:t>
            </a:r>
            <a:endParaRPr sz="2100" dirty="0">
              <a:latin typeface="Lato" panose="020F0502020204030203" pitchFamily="34" charset="0"/>
              <a:ea typeface="Lato" panose="020F0502020204030203" pitchFamily="34" charset="0"/>
              <a:cs typeface="Lato" panose="020F0502020204030203" pitchFamily="34" charset="0"/>
            </a:endParaRPr>
          </a:p>
          <a:p>
            <a:pPr marL="457200" lvl="0" indent="-307975" algn="l" rtl="0">
              <a:spcBef>
                <a:spcPts val="1200"/>
              </a:spcBef>
              <a:spcAft>
                <a:spcPts val="0"/>
              </a:spcAft>
              <a:buSzPts val="1250"/>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Must enable customers to make reservations online and place food orders in advance, allowing customization of orders and specifying dining times. </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307975" algn="l" rtl="0">
              <a:spcBef>
                <a:spcPts val="0"/>
              </a:spcBef>
              <a:spcAft>
                <a:spcPts val="0"/>
              </a:spcAft>
              <a:buSzPts val="1250"/>
              <a:buFont typeface="Arial"/>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Provide a user-friendly interface with detailed menu descriptions and images, allowing customers to easily customize their orders based on dietary preferences and portion sizes. </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307975" algn="l" rtl="0">
              <a:spcBef>
                <a:spcPts val="0"/>
              </a:spcBef>
              <a:spcAft>
                <a:spcPts val="0"/>
              </a:spcAft>
              <a:buSzPts val="1250"/>
              <a:buFont typeface="Arial"/>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Must be integrated with the restaurant's kitchen operations to provide real-time order updates, ensuring that food is prepared and ready for pickup at the specified reservation time. </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307975" algn="l" rtl="0">
              <a:spcBef>
                <a:spcPts val="0"/>
              </a:spcBef>
              <a:spcAft>
                <a:spcPts val="0"/>
              </a:spcAft>
              <a:buSzPts val="1250"/>
              <a:buFont typeface="Arial"/>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Send immediate order confirmations and periodic status updates to customers via email, SMS, or the app, keeping them informed about the status of their orders. </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457200" lvl="0" indent="-307975" algn="l" rtl="0">
              <a:spcBef>
                <a:spcPts val="0"/>
              </a:spcBef>
              <a:spcAft>
                <a:spcPts val="0"/>
              </a:spcAft>
              <a:buSzPts val="1250"/>
              <a:buFont typeface="Arial"/>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Automatically assign tables to pre-ordering customers based on their reservation times and party size, as well as notify customers when their table is ready for seating. </a:t>
            </a:r>
            <a:endParaRPr sz="1800" dirty="0">
              <a:latin typeface="Lato" panose="020F0502020204030203" pitchFamily="34" charset="0"/>
              <a:ea typeface="Lato" panose="020F0502020204030203" pitchFamily="34" charset="0"/>
              <a:cs typeface="Lato" panose="020F0502020204030203" pitchFamily="34" charset="0"/>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Requirement Specifications</a:t>
            </a:r>
            <a:r>
              <a:rPr lang="en" sz="2700" b="1"/>
              <a:t> </a:t>
            </a:r>
            <a:endParaRPr/>
          </a:p>
        </p:txBody>
      </p:sp>
      <p:sp>
        <p:nvSpPr>
          <p:cNvPr id="186" name="Google Shape;186;p21"/>
          <p:cNvSpPr txBox="1">
            <a:spLocks noGrp="1"/>
          </p:cNvSpPr>
          <p:nvPr>
            <p:ph type="body" idx="1"/>
          </p:nvPr>
        </p:nvSpPr>
        <p:spPr>
          <a:xfrm>
            <a:off x="1297499" y="1321661"/>
            <a:ext cx="7239461" cy="324265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dirty="0">
                <a:latin typeface="Lato" panose="020F0502020204030203" pitchFamily="34" charset="0"/>
                <a:ea typeface="Lato" panose="020F0502020204030203" pitchFamily="34" charset="0"/>
                <a:cs typeface="Lato" panose="020F0502020204030203" pitchFamily="34" charset="0"/>
                <a:sym typeface="Montserrat"/>
              </a:rPr>
              <a:t>Non-Functional Requirements:</a:t>
            </a:r>
            <a:endParaRPr sz="1800" dirty="0">
              <a:latin typeface="Lato" panose="020F0502020204030203" pitchFamily="34" charset="0"/>
              <a:ea typeface="Lato" panose="020F0502020204030203" pitchFamily="34" charset="0"/>
              <a:cs typeface="Lato" panose="020F0502020204030203" pitchFamily="34" charset="0"/>
              <a:sym typeface="Montserrat"/>
            </a:endParaRPr>
          </a:p>
          <a:p>
            <a:pPr marL="0" lvl="0" indent="0" algn="l" rtl="0">
              <a:lnSpc>
                <a:spcPct val="100000"/>
              </a:lnSpc>
              <a:spcBef>
                <a:spcPts val="0"/>
              </a:spcBef>
              <a:spcAft>
                <a:spcPts val="0"/>
              </a:spcAft>
              <a:buNone/>
            </a:pPr>
            <a:endParaRPr sz="1800" dirty="0">
              <a:latin typeface="Lato" panose="020F0502020204030203" pitchFamily="34" charset="0"/>
              <a:ea typeface="Lato" panose="020F0502020204030203" pitchFamily="34" charset="0"/>
              <a:cs typeface="Lato" panose="020F0502020204030203" pitchFamily="34" charset="0"/>
              <a:sym typeface="Montserrat"/>
            </a:endParaRPr>
          </a:p>
          <a:p>
            <a:pPr marL="457200" lvl="0" indent="-311150" algn="l" rtl="0">
              <a:lnSpc>
                <a:spcPct val="100000"/>
              </a:lnSpc>
              <a:spcBef>
                <a:spcPts val="0"/>
              </a:spcBef>
              <a:spcAft>
                <a:spcPts val="0"/>
              </a:spcAft>
              <a:buSzPts val="1300"/>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Processing the reservations must be completed as fast as possible with little error to avoid accidental duplicate reservations</a:t>
            </a:r>
            <a:r>
              <a:rPr lang="en" sz="1800" dirty="0">
                <a:latin typeface="Lato" panose="020F0502020204030203" pitchFamily="34" charset="0"/>
                <a:ea typeface="Lato" panose="020F0502020204030203" pitchFamily="34" charset="0"/>
                <a:cs typeface="Lato" panose="020F0502020204030203" pitchFamily="34" charset="0"/>
                <a:sym typeface="Arial"/>
              </a:rPr>
              <a:t> </a:t>
            </a:r>
            <a:endParaRPr sz="1800" dirty="0">
              <a:latin typeface="Lato" panose="020F0502020204030203" pitchFamily="34" charset="0"/>
              <a:ea typeface="Lato" panose="020F0502020204030203" pitchFamily="34" charset="0"/>
              <a:cs typeface="Lato" panose="020F0502020204030203" pitchFamily="34" charset="0"/>
              <a:sym typeface="Arial"/>
            </a:endParaRPr>
          </a:p>
          <a:p>
            <a:pPr marL="457200" lvl="0" indent="-311150" algn="l" rtl="0">
              <a:lnSpc>
                <a:spcPct val="100000"/>
              </a:lnSpc>
              <a:spcBef>
                <a:spcPts val="0"/>
              </a:spcBef>
              <a:spcAft>
                <a:spcPts val="0"/>
              </a:spcAft>
              <a:buSzPts val="1300"/>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Order Screen must be easy to understand on how to add or remove items</a:t>
            </a:r>
            <a:r>
              <a:rPr lang="en" sz="1800" dirty="0">
                <a:latin typeface="Lato" panose="020F0502020204030203" pitchFamily="34" charset="0"/>
                <a:ea typeface="Lato" panose="020F0502020204030203" pitchFamily="34" charset="0"/>
                <a:cs typeface="Lato" panose="020F0502020204030203" pitchFamily="34" charset="0"/>
                <a:sym typeface="Arial"/>
              </a:rPr>
              <a:t> </a:t>
            </a:r>
            <a:endParaRPr sz="1800" dirty="0">
              <a:latin typeface="Lato" panose="020F0502020204030203" pitchFamily="34" charset="0"/>
              <a:ea typeface="Lato" panose="020F0502020204030203" pitchFamily="34" charset="0"/>
              <a:cs typeface="Lato" panose="020F0502020204030203" pitchFamily="34" charset="0"/>
              <a:sym typeface="Arial"/>
            </a:endParaRPr>
          </a:p>
          <a:p>
            <a:pPr marL="457200" lvl="0" indent="-311150" algn="l" rtl="0">
              <a:lnSpc>
                <a:spcPct val="100000"/>
              </a:lnSpc>
              <a:spcBef>
                <a:spcPts val="0"/>
              </a:spcBef>
              <a:spcAft>
                <a:spcPts val="0"/>
              </a:spcAft>
              <a:buSzPts val="1300"/>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When food is added to the order, it should be immediately displayed, and total price should be updated dynamically</a:t>
            </a:r>
            <a:r>
              <a:rPr lang="en" sz="1800" dirty="0">
                <a:latin typeface="Lato" panose="020F0502020204030203" pitchFamily="34" charset="0"/>
                <a:ea typeface="Lato" panose="020F0502020204030203" pitchFamily="34" charset="0"/>
                <a:cs typeface="Lato" panose="020F0502020204030203" pitchFamily="34" charset="0"/>
                <a:sym typeface="Arial"/>
              </a:rPr>
              <a:t> </a:t>
            </a:r>
            <a:endParaRPr sz="1800" dirty="0">
              <a:latin typeface="Lato" panose="020F0502020204030203" pitchFamily="34" charset="0"/>
              <a:ea typeface="Lato" panose="020F0502020204030203" pitchFamily="34" charset="0"/>
              <a:cs typeface="Lato" panose="020F0502020204030203" pitchFamily="34" charset="0"/>
              <a:sym typeface="Arial"/>
            </a:endParaRPr>
          </a:p>
          <a:p>
            <a:pPr marL="457200" lvl="0" indent="-311150" algn="l" rtl="0">
              <a:lnSpc>
                <a:spcPct val="100000"/>
              </a:lnSpc>
              <a:spcBef>
                <a:spcPts val="0"/>
              </a:spcBef>
              <a:spcAft>
                <a:spcPts val="0"/>
              </a:spcAft>
              <a:buSzPts val="1300"/>
              <a:buChar char="●"/>
            </a:pPr>
            <a:r>
              <a:rPr lang="en" sz="1800" dirty="0">
                <a:latin typeface="Lato" panose="020F0502020204030203" pitchFamily="34" charset="0"/>
                <a:ea typeface="Lato" panose="020F0502020204030203" pitchFamily="34" charset="0"/>
                <a:cs typeface="Lato" panose="020F0502020204030203" pitchFamily="34" charset="0"/>
                <a:sym typeface="Times New Roman"/>
              </a:rPr>
              <a:t>Menu should be in an easy to view manner with all necessary information visible</a:t>
            </a:r>
            <a:r>
              <a:rPr lang="en" sz="1800" dirty="0">
                <a:latin typeface="Lato" panose="020F0502020204030203" pitchFamily="34" charset="0"/>
                <a:ea typeface="Lato" panose="020F0502020204030203" pitchFamily="34" charset="0"/>
                <a:cs typeface="Lato" panose="020F0502020204030203" pitchFamily="34" charset="0"/>
                <a:sym typeface="Arial"/>
              </a:rPr>
              <a:t> </a:t>
            </a:r>
            <a:endParaRPr sz="1800" dirty="0">
              <a:latin typeface="Lato" panose="020F0502020204030203" pitchFamily="34" charset="0"/>
              <a:ea typeface="Lato" panose="020F0502020204030203" pitchFamily="34" charset="0"/>
              <a:cs typeface="Lato" panose="020F0502020204030203" pitchFamily="34" charset="0"/>
              <a:sym typeface="Aria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1078</Words>
  <Application>Microsoft Macintosh PowerPoint</Application>
  <PresentationFormat>On-screen Show (16:9)</PresentationFormat>
  <Paragraphs>91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Lato</vt:lpstr>
      <vt:lpstr>Montserrat</vt:lpstr>
      <vt:lpstr>Arial</vt:lpstr>
      <vt:lpstr>Focus</vt:lpstr>
      <vt:lpstr>Rapid Reservation </vt:lpstr>
      <vt:lpstr>Group 18 Team</vt:lpstr>
      <vt:lpstr>Project Overview</vt:lpstr>
      <vt:lpstr>Team Collaboration and Project Management </vt:lpstr>
      <vt:lpstr>Project Features, User Stories, or Use Cases </vt:lpstr>
      <vt:lpstr>Requirement Specifications </vt:lpstr>
      <vt:lpstr>Requirement Specifications </vt:lpstr>
      <vt:lpstr>Requirement Specifications </vt:lpstr>
      <vt:lpstr>Requirement Specifications </vt:lpstr>
      <vt:lpstr>High-Level Design </vt:lpstr>
      <vt:lpstr>Security Measures and Hardware </vt:lpstr>
      <vt:lpstr>User Interface</vt:lpstr>
      <vt:lpstr>Reports and Internal/External Interfaces</vt:lpstr>
      <vt:lpstr>Internal Interfaces</vt:lpstr>
      <vt:lpstr>External Interfaces</vt:lpstr>
      <vt:lpstr>Configuration and Training </vt:lpstr>
      <vt:lpstr>Conclusion and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Reservation (W.I.P name)</dc:title>
  <dc:creator>Susan Rizzo</dc:creator>
  <cp:lastModifiedBy>Anthony Epps</cp:lastModifiedBy>
  <cp:revision>6</cp:revision>
  <dcterms:modified xsi:type="dcterms:W3CDTF">2023-11-19T19:14:20Z</dcterms:modified>
</cp:coreProperties>
</file>