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sldIdLst>
    <p:sldId id="263" r:id="rId2"/>
    <p:sldId id="313" r:id="rId3"/>
    <p:sldId id="312" r:id="rId4"/>
    <p:sldId id="311" r:id="rId5"/>
    <p:sldId id="310" r:id="rId6"/>
    <p:sldId id="309" r:id="rId7"/>
    <p:sldId id="308" r:id="rId8"/>
    <p:sldId id="281" r:id="rId9"/>
    <p:sldId id="330" r:id="rId10"/>
    <p:sldId id="329" r:id="rId11"/>
    <p:sldId id="328" r:id="rId12"/>
    <p:sldId id="327" r:id="rId13"/>
    <p:sldId id="326" r:id="rId14"/>
    <p:sldId id="325" r:id="rId15"/>
    <p:sldId id="324" r:id="rId16"/>
    <p:sldId id="323" r:id="rId17"/>
    <p:sldId id="322" r:id="rId18"/>
    <p:sldId id="321" r:id="rId19"/>
    <p:sldId id="320" r:id="rId20"/>
    <p:sldId id="319" r:id="rId21"/>
    <p:sldId id="318" r:id="rId22"/>
    <p:sldId id="317" r:id="rId23"/>
    <p:sldId id="316" r:id="rId24"/>
    <p:sldId id="315" r:id="rId25"/>
    <p:sldId id="314" r:id="rId26"/>
    <p:sldId id="297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03" r:id="rId43"/>
    <p:sldId id="346" r:id="rId44"/>
    <p:sldId id="347" r:id="rId45"/>
    <p:sldId id="348" r:id="rId46"/>
    <p:sldId id="349" r:id="rId47"/>
    <p:sldId id="350" r:id="rId48"/>
    <p:sldId id="307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</p:sldIdLst>
  <p:sldSz cx="6667500" cy="57721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ial registration" id="{F23DB6EE-91F2-A348-B64B-D5F55961DF49}">
          <p14:sldIdLst>
            <p14:sldId id="263"/>
            <p14:sldId id="313"/>
            <p14:sldId id="312"/>
            <p14:sldId id="311"/>
            <p14:sldId id="310"/>
            <p14:sldId id="309"/>
            <p14:sldId id="308"/>
          </p14:sldIdLst>
        </p14:section>
        <p14:section name="NEW client registration" id="{81F21739-B0D8-074B-B467-31719AAE1319}">
          <p14:sldIdLst>
            <p14:sldId id="281"/>
            <p14:sldId id="330"/>
            <p14:sldId id="329"/>
            <p14:sldId id="328"/>
            <p14:sldId id="327"/>
            <p14:sldId id="326"/>
            <p14:sldId id="325"/>
            <p14:sldId id="324"/>
            <p14:sldId id="323"/>
            <p14:sldId id="322"/>
            <p14:sldId id="321"/>
            <p14:sldId id="320"/>
            <p14:sldId id="319"/>
            <p14:sldId id="318"/>
            <p14:sldId id="317"/>
            <p14:sldId id="316"/>
            <p14:sldId id="315"/>
            <p14:sldId id="314"/>
          </p14:sldIdLst>
        </p14:section>
        <p14:section name="PREV client registration" id="{9CDE5FFB-D456-F44A-AB7C-A6238D68EB4F}">
          <p14:sldIdLst>
            <p14:sldId id="29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offloading" id="{F8465FF4-C928-0140-ACCE-017FCCF11976}">
          <p14:sldIdLst>
            <p14:sldId id="303"/>
            <p14:sldId id="346"/>
            <p14:sldId id="347"/>
            <p14:sldId id="348"/>
            <p14:sldId id="349"/>
            <p14:sldId id="350"/>
          </p14:sldIdLst>
        </p14:section>
        <p14:section name="local" id="{34FDF05B-BC28-6E4D-BF8E-0130C943CD0F}">
          <p14:sldIdLst>
            <p14:sldId id="307"/>
            <p14:sldId id="351"/>
            <p14:sldId id="352"/>
            <p14:sldId id="353"/>
          </p14:sldIdLst>
        </p14:section>
        <p14:section name="d2d" id="{1BCA00F2-9E6B-4B43-9783-538783188BC7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d2d section" id="{D1DF0642-BB50-C540-9198-2D6274D0EBF7}">
          <p14:sldIdLst>
            <p14:sldId id="360"/>
            <p14:sldId id="361"/>
            <p14:sldId id="362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416" y="-80"/>
      </p:cViewPr>
      <p:guideLst>
        <p:guide orient="horz" pos="181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448867" y="685800"/>
            <a:ext cx="3960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42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Shape 1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449388" y="685800"/>
            <a:ext cx="3960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27281" y="2413731"/>
            <a:ext cx="6213000" cy="944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523625" y="1293333"/>
            <a:ext cx="2916600" cy="383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27281" y="623506"/>
            <a:ext cx="2047500" cy="84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27281" y="1559440"/>
            <a:ext cx="2047500" cy="356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57473" y="505168"/>
            <a:ext cx="4643100" cy="4590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333750" y="-140"/>
            <a:ext cx="3333600" cy="57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593" y="1383896"/>
            <a:ext cx="2949600" cy="16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3593" y="3145673"/>
            <a:ext cx="2949600" cy="1386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601718" y="812573"/>
            <a:ext cx="2797800" cy="4146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7281" y="4747645"/>
            <a:ext cx="4374000" cy="67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27281" y="1241318"/>
            <a:ext cx="6213000" cy="220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27281" y="3537496"/>
            <a:ext cx="6213000" cy="14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7281" y="499416"/>
            <a:ext cx="6213000" cy="64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7281" y="1293333"/>
            <a:ext cx="6213000" cy="38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177833" y="5233165"/>
            <a:ext cx="4002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em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emf"/><Relationship Id="rId5" Type="http://schemas.openxmlformats.org/officeDocument/2006/relationships/image" Target="../media/image5.emf"/><Relationship Id="rId6" Type="http://schemas.openxmlformats.org/officeDocument/2006/relationships/image" Target="../media/image4.png"/><Relationship Id="rId7" Type="http://schemas.openxmlformats.org/officeDocument/2006/relationships/image" Target="../media/image2.emf"/><Relationship Id="rId8" Type="http://schemas.openxmlformats.org/officeDocument/2006/relationships/image" Target="../media/image3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6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1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5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8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3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7" name="Group 46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8" name="Cloud 47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50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51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sp>
        <p:nvSpPr>
          <p:cNvPr id="664" name="Shape 664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 list&gt;</a:t>
            </a:r>
          </a:p>
        </p:txBody>
      </p:sp>
      <p:sp>
        <p:nvSpPr>
          <p:cNvPr id="665" name="Shape 665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lt1"/>
                </a:solidFill>
              </a:rPr>
              <a:t>2. Find available machines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667" name="Shape 667"/>
          <p:cNvCxnSpPr>
            <a:endCxn id="660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8" name="Shape 668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669" name="Shape 669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70" name="Shape 670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New VM request</a:t>
            </a:r>
          </a:p>
        </p:txBody>
      </p:sp>
      <p:sp>
        <p:nvSpPr>
          <p:cNvPr id="672" name="Shape 672"/>
          <p:cNvSpPr/>
          <p:nvPr/>
        </p:nvSpPr>
        <p:spPr>
          <a:xfrm>
            <a:off x="5567150" y="1377350"/>
            <a:ext cx="1030200" cy="334200"/>
          </a:xfrm>
          <a:prstGeom prst="wedgeRectCallout">
            <a:avLst>
              <a:gd name="adj1" fmla="val -71071"/>
              <a:gd name="adj2" fmla="val 15568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Start VM</a:t>
            </a:r>
          </a:p>
        </p:txBody>
      </p:sp>
      <p:cxnSp>
        <p:nvCxnSpPr>
          <p:cNvPr id="673" name="Shape 673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74" name="Shape 674"/>
          <p:cNvSpPr/>
          <p:nvPr/>
        </p:nvSpPr>
        <p:spPr>
          <a:xfrm>
            <a:off x="4712875" y="3195250"/>
            <a:ext cx="1643100" cy="437700"/>
          </a:xfrm>
          <a:prstGeom prst="wedgeRectCallout">
            <a:avLst>
              <a:gd name="adj1" fmla="val -58429"/>
              <a:gd name="adj2" fmla="val -13627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7. Start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8. Register with VMM</a:t>
            </a:r>
          </a:p>
        </p:txBody>
      </p:sp>
      <p:sp>
        <p:nvSpPr>
          <p:cNvPr id="675" name="Shape 675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OK &lt;VM IP&gt;</a:t>
            </a:r>
          </a:p>
        </p:txBody>
      </p:sp>
      <p:cxnSp>
        <p:nvCxnSpPr>
          <p:cNvPr id="676" name="Shape 676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 flipH="1">
            <a:off x="4549700" y="2273725"/>
            <a:ext cx="290700" cy="2073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78" name="Shape 678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OK &lt;VM IP&gt;</a:t>
            </a:r>
          </a:p>
        </p:txBody>
      </p:sp>
      <p:cxnSp>
        <p:nvCxnSpPr>
          <p:cNvPr id="679" name="Shape 679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UD-VM registration phase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9250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Connection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9250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APK registration on the VM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9250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RTT measurement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9250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16. Download rate measurement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25018" y="4760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17. Upload rate measurement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925018" y="4988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18. Registration completed!</a:t>
            </a:r>
          </a:p>
        </p:txBody>
      </p:sp>
      <p:sp>
        <p:nvSpPr>
          <p:cNvPr id="687" name="Shape 687"/>
          <p:cNvSpPr txBox="1"/>
          <p:nvPr/>
        </p:nvSpPr>
        <p:spPr>
          <a:xfrm rot="1131520">
            <a:off x="2883290" y="1989457"/>
            <a:ext cx="1295652" cy="295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Registration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1711112" y="1686522"/>
            <a:ext cx="2546100" cy="87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4001218" y="4531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15. Registration completed!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001218" y="43029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14. Upload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3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4001218" y="40743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13. Download rate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6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4001218" y="38457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12. RTT measurement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4001218" y="36171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11. APK registration on the 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6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4001218" y="3388550"/>
            <a:ext cx="2460600" cy="2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10. Connection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6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cxnSp>
        <p:nvCxnSpPr>
          <p:cNvPr id="1116" name="Shape 1116"/>
          <p:cNvCxnSpPr/>
          <p:nvPr/>
        </p:nvCxnSpPr>
        <p:spPr>
          <a:xfrm flipH="1">
            <a:off x="1416812" y="2634822"/>
            <a:ext cx="2840400" cy="1958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117" name="Shape 1117"/>
          <p:cNvSpPr txBox="1"/>
          <p:nvPr/>
        </p:nvSpPr>
        <p:spPr>
          <a:xfrm rot="-2072670">
            <a:off x="1836153" y="3408483"/>
            <a:ext cx="2460646" cy="295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9. UD-VM registration phase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cxnSp>
        <p:nvCxnSpPr>
          <p:cNvPr id="1114" name="Shape 1114"/>
          <p:cNvCxnSpPr/>
          <p:nvPr/>
        </p:nvCxnSpPr>
        <p:spPr>
          <a:xfrm flipH="1">
            <a:off x="1309238" y="9569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5" name="Shape 1115"/>
          <p:cNvSpPr txBox="1"/>
          <p:nvPr/>
        </p:nvSpPr>
        <p:spPr>
          <a:xfrm rot="-3436600">
            <a:off x="1554245" y="2809668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8.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cxnSp>
        <p:nvCxnSpPr>
          <p:cNvPr id="1112" name="Shape 1112"/>
          <p:cNvCxnSpPr/>
          <p:nvPr/>
        </p:nvCxnSpPr>
        <p:spPr>
          <a:xfrm rot="10800000">
            <a:off x="3658053" y="7948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13" name="Shape 1113"/>
          <p:cNvSpPr txBox="1"/>
          <p:nvPr/>
        </p:nvSpPr>
        <p:spPr>
          <a:xfrm rot="2611872">
            <a:off x="3421101" y="1585997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7. OK &lt;VM IP&gt;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sp>
        <p:nvSpPr>
          <p:cNvPr id="1111" name="Shape 1111"/>
          <p:cNvSpPr/>
          <p:nvPr/>
        </p:nvSpPr>
        <p:spPr>
          <a:xfrm>
            <a:off x="5567150" y="1109150"/>
            <a:ext cx="1030200" cy="602400"/>
          </a:xfrm>
          <a:prstGeom prst="wedgeRectCallout">
            <a:avLst>
              <a:gd name="adj1" fmla="val -67023"/>
              <a:gd name="adj2" fmla="val 12421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6. Find previous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7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cxnSp>
        <p:nvCxnSpPr>
          <p:cNvPr id="1108" name="Shape 1108"/>
          <p:cNvCxnSpPr/>
          <p:nvPr/>
        </p:nvCxnSpPr>
        <p:spPr>
          <a:xfrm rot="10800000">
            <a:off x="3810453" y="718621"/>
            <a:ext cx="1289400" cy="12267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9" name="Shape 1109"/>
          <p:cNvSpPr txBox="1"/>
          <p:nvPr/>
        </p:nvSpPr>
        <p:spPr>
          <a:xfrm rot="2611872">
            <a:off x="3691698" y="1271928"/>
            <a:ext cx="2184829" cy="2955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7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06" name="Shape 1106"/>
          <p:cNvCxnSpPr>
            <a:endCxn id="1099" idx="3"/>
          </p:cNvCxnSpPr>
          <p:nvPr/>
        </p:nvCxnSpPr>
        <p:spPr>
          <a:xfrm flipH="1">
            <a:off x="1171201" y="899600"/>
            <a:ext cx="2241900" cy="34773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7" name="Shape 1107"/>
          <p:cNvSpPr txBox="1"/>
          <p:nvPr/>
        </p:nvSpPr>
        <p:spPr>
          <a:xfrm rot="-3436600">
            <a:off x="1280404" y="2548651"/>
            <a:ext cx="1563312" cy="295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Registration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3" name="Shape 1103"/>
          <p:cNvSpPr txBox="1"/>
          <p:nvPr/>
        </p:nvSpPr>
        <p:spPr>
          <a:xfrm rot="6064236">
            <a:off x="541538" y="2970208"/>
            <a:ext cx="1859197" cy="2962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OK &lt;SLAM IP&gt;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cxnSp>
        <p:nvCxnSpPr>
          <p:cNvPr id="1105" name="Shape 1105"/>
          <p:cNvCxnSpPr/>
          <p:nvPr/>
        </p:nvCxnSpPr>
        <p:spPr>
          <a:xfrm rot="10800000" flipH="1">
            <a:off x="1124541" y="2023153"/>
            <a:ext cx="399000" cy="2052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64050" y="770125"/>
            <a:ext cx="1030200" cy="602400"/>
          </a:xfrm>
          <a:prstGeom prst="wedgeRectCallout">
            <a:avLst>
              <a:gd name="adj1" fmla="val 45981"/>
              <a:gd name="adj2" fmla="val 8159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Find previous machine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3834904" y="1753293"/>
            <a:ext cx="2015480" cy="1345507"/>
          </a:xfrm>
          <a:prstGeom prst="cloud">
            <a:avLst/>
          </a:prstGeom>
          <a:gradFill rotWithShape="1">
            <a:gsLst>
              <a:gs pos="0">
                <a:srgbClr val="D16349">
                  <a:shade val="15000"/>
                  <a:satMod val="180000"/>
                </a:srgbClr>
              </a:gs>
              <a:gs pos="50000">
                <a:srgbClr val="D16349">
                  <a:shade val="45000"/>
                  <a:satMod val="170000"/>
                </a:srgbClr>
              </a:gs>
              <a:gs pos="70000">
                <a:srgbClr val="D16349">
                  <a:tint val="99000"/>
                  <a:shade val="65000"/>
                  <a:satMod val="155000"/>
                </a:srgbClr>
              </a:gs>
              <a:gs pos="100000">
                <a:srgbClr val="D16349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D16349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4738264" y="1971848"/>
            <a:ext cx="875136" cy="493814"/>
          </a:xfrm>
          <a:prstGeom prst="rect">
            <a:avLst/>
          </a:prstGeom>
        </p:spPr>
      </p:pic>
      <p:sp>
        <p:nvSpPr>
          <p:cNvPr id="165" name="Shape 165"/>
          <p:cNvSpPr txBox="1"/>
          <p:nvPr/>
        </p:nvSpPr>
        <p:spPr>
          <a:xfrm rot="21598350">
            <a:off x="4842725" y="1959299"/>
            <a:ext cx="625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VMM</a:t>
            </a:r>
          </a:p>
        </p:txBody>
      </p:sp>
      <p:sp>
        <p:nvSpPr>
          <p:cNvPr id="167" name="Shape 167"/>
          <p:cNvSpPr txBox="1"/>
          <p:nvPr/>
        </p:nvSpPr>
        <p:spPr>
          <a:xfrm rot="21597671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1101" name="Shape 1101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102" name="Shape 1102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Prev VM request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40" name="Group 39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42" name="Cloud 41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44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45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095" name="Shape 1095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097" name="Shape 1097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098" name="Shape 1098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099" name="Shape 1099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Shape 1100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37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4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>
            <a:endCxn id="1225" idx="3"/>
          </p:cNvCxnSpPr>
          <p:nvPr/>
        </p:nvCxnSpPr>
        <p:spPr>
          <a:xfrm flipH="1">
            <a:off x="1171112" y="26348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3" name="Shape 1233"/>
          <p:cNvSpPr txBox="1"/>
          <p:nvPr/>
        </p:nvSpPr>
        <p:spPr>
          <a:xfrm rot="-1760050">
            <a:off x="1998047" y="2882690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4. Remote result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sp>
        <p:nvSpPr>
          <p:cNvPr id="1231" name="Shape 1231"/>
          <p:cNvSpPr/>
          <p:nvPr/>
        </p:nvSpPr>
        <p:spPr>
          <a:xfrm>
            <a:off x="4447450" y="3028874"/>
            <a:ext cx="936600" cy="602400"/>
          </a:xfrm>
          <a:prstGeom prst="wedgeRectCallout">
            <a:avLst>
              <a:gd name="adj1" fmla="val -35477"/>
              <a:gd name="adj2" fmla="val -103264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Run method on the VM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3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30" name="Shape 1230"/>
          <p:cNvSpPr txBox="1"/>
          <p:nvPr/>
        </p:nvSpPr>
        <p:spPr>
          <a:xfrm rot="-1760050">
            <a:off x="2017066" y="3349524"/>
            <a:ext cx="2460490" cy="295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2. Offload &lt;method&gt; &lt;data&gt;</a:t>
            </a:r>
          </a:p>
        </p:txBody>
      </p:sp>
      <p:cxnSp>
        <p:nvCxnSpPr>
          <p:cNvPr id="1232" name="Shape 1232"/>
          <p:cNvCxnSpPr/>
          <p:nvPr/>
        </p:nvCxnSpPr>
        <p:spPr>
          <a:xfrm flipH="1">
            <a:off x="1247312" y="2787222"/>
            <a:ext cx="3086100" cy="17421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9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1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5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sp>
        <p:nvSpPr>
          <p:cNvPr id="1300" name="Shape 1300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3. Finished!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2104875" y="3848349"/>
            <a:ext cx="936600" cy="602400"/>
          </a:xfrm>
          <a:prstGeom prst="wedgeRectCallout">
            <a:avLst>
              <a:gd name="adj1" fmla="val -151884"/>
              <a:gd name="adj2" fmla="val 388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Run method on the device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98" name="Shape 1298"/>
          <p:cNvSpPr/>
          <p:nvPr/>
        </p:nvSpPr>
        <p:spPr>
          <a:xfrm>
            <a:off x="974100" y="3287025"/>
            <a:ext cx="936600" cy="437700"/>
          </a:xfrm>
          <a:prstGeom prst="wedgeRectCallout">
            <a:avLst>
              <a:gd name="adj1" fmla="val -42321"/>
              <a:gd name="adj2" fmla="val 141918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8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19" name="Group 18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rotWithShape="1">
                <a:gsLst>
                  <a:gs pos="0">
                    <a:srgbClr val="D16349">
                      <a:shade val="15000"/>
                      <a:satMod val="180000"/>
                    </a:srgbClr>
                  </a:gs>
                  <a:gs pos="50000">
                    <a:srgbClr val="D16349">
                      <a:shade val="45000"/>
                      <a:satMod val="170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3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4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pic>
        <p:nvPicPr>
          <p:cNvPr id="1288" name="Shape 12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017" y="1502255"/>
            <a:ext cx="375046" cy="52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Shape 129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93" name="Shape 129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94" name="Shape 129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95" name="Shape 129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service-_level-agreement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1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234" name="Shape 1234"/>
          <p:cNvSpPr/>
          <p:nvPr/>
        </p:nvSpPr>
        <p:spPr>
          <a:xfrm>
            <a:off x="1753825" y="4760150"/>
            <a:ext cx="1175100" cy="393900"/>
          </a:xfrm>
          <a:prstGeom prst="wedgeRectCallout">
            <a:avLst>
              <a:gd name="adj1" fmla="val -97144"/>
              <a:gd name="adj2" fmla="val -80905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5. Finished!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93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cxnSp>
        <p:nvCxnSpPr>
          <p:cNvPr id="40" name="Shape 1229"/>
          <p:cNvCxnSpPr/>
          <p:nvPr/>
        </p:nvCxnSpPr>
        <p:spPr>
          <a:xfrm>
            <a:off x="3617241" y="38227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41" name="Shape 1232"/>
          <p:cNvCxnSpPr/>
          <p:nvPr/>
        </p:nvCxnSpPr>
        <p:spPr>
          <a:xfrm flipH="1">
            <a:off x="1171113" y="383175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4" name="Shape 1230"/>
          <p:cNvSpPr txBox="1"/>
          <p:nvPr/>
        </p:nvSpPr>
        <p:spPr>
          <a:xfrm rot="881290">
            <a:off x="3634647" y="3939381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351C75"/>
                </a:solidFill>
              </a:rPr>
              <a:t>4. Result</a:t>
            </a:r>
            <a:endParaRPr lang="en" sz="1200" dirty="0">
              <a:solidFill>
                <a:srgbClr val="351C75"/>
              </a:solidFill>
            </a:endParaRPr>
          </a:p>
        </p:txBody>
      </p:sp>
      <p:sp>
        <p:nvSpPr>
          <p:cNvPr id="45" name="Shape 1230"/>
          <p:cNvSpPr txBox="1"/>
          <p:nvPr/>
        </p:nvSpPr>
        <p:spPr>
          <a:xfrm rot="20423008">
            <a:off x="1312414" y="4039545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dirty="0">
                <a:solidFill>
                  <a:srgbClr val="351C75"/>
                </a:solidFill>
              </a:rPr>
              <a:t>4</a:t>
            </a:r>
            <a:r>
              <a:rPr lang="en" sz="1200" dirty="0" smtClean="0">
                <a:solidFill>
                  <a:srgbClr val="351C75"/>
                </a:solidFill>
              </a:rPr>
              <a:t>. </a:t>
            </a:r>
            <a:r>
              <a:rPr lang="en-US" sz="1200" dirty="0" smtClean="0">
                <a:solidFill>
                  <a:srgbClr val="351C75"/>
                </a:solidFill>
              </a:rPr>
              <a:t>Result</a:t>
            </a:r>
            <a:endParaRPr lang="en" sz="1200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231" name="Shape 1231"/>
          <p:cNvSpPr/>
          <p:nvPr/>
        </p:nvSpPr>
        <p:spPr>
          <a:xfrm>
            <a:off x="5667400" y="3251700"/>
            <a:ext cx="936600" cy="590950"/>
          </a:xfrm>
          <a:prstGeom prst="wedgeRectCallout">
            <a:avLst>
              <a:gd name="adj1" fmla="val -74800"/>
              <a:gd name="adj2" fmla="val 59519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3. Run </a:t>
            </a:r>
            <a:r>
              <a:rPr lang="en" sz="1200" dirty="0" smtClean="0">
                <a:solidFill>
                  <a:schemeClr val="lt1"/>
                </a:solidFill>
              </a:rPr>
              <a:t>method</a:t>
            </a:r>
            <a:endParaRPr lang="en" sz="1200" dirty="0">
              <a:solidFill>
                <a:schemeClr val="lt1"/>
              </a:solidFill>
            </a:endParaRPr>
          </a:p>
        </p:txBody>
      </p: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</p:spTree>
    <p:extLst>
      <p:ext uri="{BB962C8B-B14F-4D97-AF65-F5344CB8AC3E}">
        <p14:creationId xmlns:p14="http://schemas.microsoft.com/office/powerpoint/2010/main" val="406551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cxnSp>
        <p:nvCxnSpPr>
          <p:cNvPr id="1229" name="Shape 1229"/>
          <p:cNvCxnSpPr/>
          <p:nvPr/>
        </p:nvCxnSpPr>
        <p:spPr>
          <a:xfrm>
            <a:off x="3664097" y="3670300"/>
            <a:ext cx="1572124" cy="405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32" name="Shape 1232"/>
          <p:cNvCxnSpPr/>
          <p:nvPr/>
        </p:nvCxnSpPr>
        <p:spPr>
          <a:xfrm flipH="1">
            <a:off x="1171113" y="3670300"/>
            <a:ext cx="1572087" cy="558613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42" name="Shape 1230"/>
          <p:cNvSpPr txBox="1"/>
          <p:nvPr/>
        </p:nvSpPr>
        <p:spPr>
          <a:xfrm rot="20423008">
            <a:off x="1115278" y="3491642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  <p:sp>
        <p:nvSpPr>
          <p:cNvPr id="43" name="Shape 1230"/>
          <p:cNvSpPr txBox="1"/>
          <p:nvPr/>
        </p:nvSpPr>
        <p:spPr>
          <a:xfrm rot="881290">
            <a:off x="3765262" y="3390043"/>
            <a:ext cx="1403189" cy="518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351C75"/>
                </a:solidFill>
              </a:rPr>
              <a:t>2. </a:t>
            </a:r>
            <a:r>
              <a:rPr lang="en" sz="1200" dirty="0" smtClean="0">
                <a:solidFill>
                  <a:srgbClr val="351C75"/>
                </a:solidFill>
              </a:rPr>
              <a:t>Offload</a:t>
            </a:r>
            <a:r>
              <a:rPr lang="en-US" sz="1200" dirty="0" smtClean="0">
                <a:solidFill>
                  <a:srgbClr val="351C75"/>
                </a:solidFill>
              </a:rPr>
              <a:t/>
            </a:r>
            <a:br>
              <a:rPr lang="en-US" sz="1200" dirty="0" smtClean="0">
                <a:solidFill>
                  <a:srgbClr val="351C75"/>
                </a:solidFill>
              </a:rPr>
            </a:br>
            <a:r>
              <a:rPr lang="en" sz="1200" dirty="0" smtClean="0">
                <a:solidFill>
                  <a:srgbClr val="351C75"/>
                </a:solidFill>
              </a:rPr>
              <a:t>&lt;</a:t>
            </a:r>
            <a:r>
              <a:rPr lang="en" sz="1200" dirty="0">
                <a:solidFill>
                  <a:srgbClr val="351C75"/>
                </a:solidFill>
              </a:rPr>
              <a:t>method&gt; &lt;data&gt;</a:t>
            </a:r>
          </a:p>
        </p:txBody>
      </p:sp>
    </p:spTree>
    <p:extLst>
      <p:ext uri="{BB962C8B-B14F-4D97-AF65-F5344CB8AC3E}">
        <p14:creationId xmlns:p14="http://schemas.microsoft.com/office/powerpoint/2010/main" val="3951311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107512" y="3404950"/>
            <a:ext cx="936600" cy="437700"/>
          </a:xfrm>
          <a:prstGeom prst="wedgeRectCallout">
            <a:avLst>
              <a:gd name="adj1" fmla="val 39037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Prepare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59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43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21" name="Shape 1228"/>
          <p:cNvSpPr/>
          <p:nvPr/>
        </p:nvSpPr>
        <p:spPr>
          <a:xfrm>
            <a:off x="5216797" y="3338500"/>
            <a:ext cx="1360886" cy="437700"/>
          </a:xfrm>
          <a:prstGeom prst="wedgeRectCallout">
            <a:avLst>
              <a:gd name="adj1" fmla="val -38420"/>
              <a:gd name="adj2" fmla="val 809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Broadcasting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31" name="Shape 1228"/>
          <p:cNvSpPr/>
          <p:nvPr/>
        </p:nvSpPr>
        <p:spPr>
          <a:xfrm>
            <a:off x="1468397" y="4853550"/>
            <a:ext cx="1046203" cy="437700"/>
          </a:xfrm>
          <a:prstGeom prst="wedgeRectCallout">
            <a:avLst>
              <a:gd name="adj1" fmla="val -68283"/>
              <a:gd name="adj2" fmla="val -145333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Received!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29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  <p:sp>
        <p:nvSpPr>
          <p:cNvPr id="32" name="Shape 1228"/>
          <p:cNvSpPr/>
          <p:nvPr/>
        </p:nvSpPr>
        <p:spPr>
          <a:xfrm>
            <a:off x="5216797" y="3338500"/>
            <a:ext cx="1360886" cy="437700"/>
          </a:xfrm>
          <a:prstGeom prst="wedgeRectCallout">
            <a:avLst>
              <a:gd name="adj1" fmla="val -38420"/>
              <a:gd name="adj2" fmla="val 80986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Broadcasting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2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  <p:sp>
        <p:nvSpPr>
          <p:cNvPr id="19" name="Shape 1228"/>
          <p:cNvSpPr/>
          <p:nvPr/>
        </p:nvSpPr>
        <p:spPr>
          <a:xfrm>
            <a:off x="107511" y="3404950"/>
            <a:ext cx="1360886" cy="437700"/>
          </a:xfrm>
          <a:prstGeom prst="wedgeRectCallout">
            <a:avLst>
              <a:gd name="adj1" fmla="val 11974"/>
              <a:gd name="adj2" fmla="val 1071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</a:rPr>
              <a:t>Listening for D2D devices</a:t>
            </a:r>
            <a:r>
              <a:rPr lang="is-IS" sz="1200" dirty="0" smtClean="0">
                <a:solidFill>
                  <a:schemeClr val="lt1"/>
                </a:solidFill>
              </a:rPr>
              <a:t>…</a:t>
            </a:r>
            <a:endParaRPr lang="en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73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18" y="3036621"/>
            <a:ext cx="902179" cy="90217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grpSp>
          <p:nvGrpSpPr>
            <p:cNvPr id="24" name="Group 23"/>
            <p:cNvGrpSpPr/>
            <p:nvPr/>
          </p:nvGrpSpPr>
          <p:grpSpPr>
            <a:xfrm>
              <a:off x="3834904" y="1753293"/>
              <a:ext cx="2287095" cy="1345507"/>
              <a:chOff x="3834904" y="1753293"/>
              <a:chExt cx="2287095" cy="1345507"/>
            </a:xfrm>
          </p:grpSpPr>
          <p:sp>
            <p:nvSpPr>
              <p:cNvPr id="26" name="Cloud 25"/>
              <p:cNvSpPr/>
              <p:nvPr/>
            </p:nvSpPr>
            <p:spPr>
              <a:xfrm>
                <a:off x="3834904" y="1753293"/>
                <a:ext cx="2015480" cy="1345507"/>
              </a:xfrm>
              <a:prstGeom prst="cloud">
                <a:avLst/>
              </a:prstGeom>
              <a:gradFill flip="none" rotWithShape="1">
                <a:gsLst>
                  <a:gs pos="0">
                    <a:srgbClr val="D16349">
                      <a:shade val="15000"/>
                      <a:satMod val="180000"/>
                      <a:alpha val="73000"/>
                    </a:srgbClr>
                  </a:gs>
                  <a:gs pos="50000">
                    <a:srgbClr val="D16349">
                      <a:shade val="45000"/>
                      <a:satMod val="170000"/>
                      <a:alpha val="73000"/>
                    </a:srgbClr>
                  </a:gs>
                  <a:gs pos="70000">
                    <a:srgbClr val="D16349">
                      <a:tint val="99000"/>
                      <a:shade val="65000"/>
                      <a:satMod val="155000"/>
                      <a:alpha val="73000"/>
                    </a:srgbClr>
                  </a:gs>
                  <a:gs pos="100000">
                    <a:srgbClr val="D16349">
                      <a:tint val="95500"/>
                      <a:shade val="100000"/>
                      <a:satMod val="155000"/>
                      <a:alpha val="73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rgbClr val="D16349"/>
                </a:solidFill>
                <a:prstDash val="solid"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Lucida Sans Unicode"/>
                  <a:ea typeface="+mn-ea"/>
                  <a:cs typeface="+mn-c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alphaModFix amt="30000"/>
              </a:blip>
              <a:stretch>
                <a:fillRect/>
              </a:stretch>
            </p:blipFill>
            <p:spPr>
              <a:xfrm>
                <a:off x="4738264" y="1971848"/>
                <a:ext cx="875136" cy="493814"/>
              </a:xfrm>
              <a:prstGeom prst="rect">
                <a:avLst/>
              </a:prstGeom>
            </p:spPr>
          </p:pic>
          <p:sp>
            <p:nvSpPr>
              <p:cNvPr id="28" name="Shape 165"/>
              <p:cNvSpPr txBox="1"/>
              <p:nvPr/>
            </p:nvSpPr>
            <p:spPr>
              <a:xfrm rot="-1650">
                <a:off x="4842725" y="1959299"/>
                <a:ext cx="625200" cy="33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VMM</a:t>
                </a:r>
              </a:p>
            </p:txBody>
          </p:sp>
          <p:sp>
            <p:nvSpPr>
              <p:cNvPr id="29" name="Shape 167"/>
              <p:cNvSpPr txBox="1"/>
              <p:nvPr/>
            </p:nvSpPr>
            <p:spPr>
              <a:xfrm rot="-2329">
                <a:off x="5236399" y="2373072"/>
                <a:ext cx="885600" cy="52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200" b="1">
                    <a:solidFill>
                      <a:srgbClr val="351C75"/>
                    </a:solidFill>
                  </a:rPr>
                  <a:t>Physical Machine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4230074" y="2360072"/>
              <a:ext cx="380054" cy="453954"/>
            </a:xfrm>
            <a:prstGeom prst="rect">
              <a:avLst/>
            </a:prstGeom>
          </p:spPr>
        </p:pic>
      </p:grpSp>
      <p:sp>
        <p:nvSpPr>
          <p:cNvPr id="1221" name="Shape 1221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223" name="Shape 1223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1224" name="Shape 1224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1225" name="Shape 1225" descr="Untitl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ervice-_level-agreement.png"/>
          <p:cNvPicPr>
            <a:picLocks noChangeAspect="1"/>
          </p:cNvPicPr>
          <p:nvPr/>
        </p:nvPicPr>
        <p:blipFill rotWithShape="1"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334" t="11001" r="32333" b="10786"/>
          <a:stretch/>
        </p:blipFill>
        <p:spPr>
          <a:xfrm>
            <a:off x="5236221" y="3907040"/>
            <a:ext cx="381000" cy="921625"/>
          </a:xfrm>
          <a:prstGeom prst="rect">
            <a:avLst/>
          </a:prstGeom>
        </p:spPr>
      </p:pic>
      <p:sp>
        <p:nvSpPr>
          <p:cNvPr id="30" name="Shape 1226"/>
          <p:cNvSpPr txBox="1"/>
          <p:nvPr/>
        </p:nvSpPr>
        <p:spPr>
          <a:xfrm rot="21597370">
            <a:off x="5112912" y="4738500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351C75"/>
                </a:solidFill>
              </a:rPr>
              <a:t>AC/AS</a:t>
            </a:r>
            <a:endParaRPr lang="en" sz="1200" b="1" dirty="0">
              <a:solidFill>
                <a:srgbClr val="351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24" name="Cloud 23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165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 rot="10800000" flipH="1">
            <a:off x="1710969" y="659899"/>
            <a:ext cx="1644300" cy="8424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3751152" y="659899"/>
            <a:ext cx="1226700" cy="12576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1711064" y="1762704"/>
            <a:ext cx="3001800" cy="439500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8" name="Shape 158"/>
          <p:cNvSpPr/>
          <p:nvPr/>
        </p:nvSpPr>
        <p:spPr>
          <a:xfrm>
            <a:off x="387850" y="1152150"/>
            <a:ext cx="1030200" cy="296400"/>
          </a:xfrm>
          <a:prstGeom prst="wedgeRectCallout">
            <a:avLst>
              <a:gd name="adj1" fmla="val 56302"/>
              <a:gd name="adj2" fmla="val 924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1. DS is up</a:t>
            </a:r>
          </a:p>
        </p:txBody>
      </p:sp>
      <p:sp>
        <p:nvSpPr>
          <p:cNvPr id="159" name="Shape 159"/>
          <p:cNvSpPr/>
          <p:nvPr/>
        </p:nvSpPr>
        <p:spPr>
          <a:xfrm>
            <a:off x="3855700" y="220850"/>
            <a:ext cx="1226700" cy="296400"/>
          </a:xfrm>
          <a:prstGeom prst="wedgeRectCallout">
            <a:avLst>
              <a:gd name="adj1" fmla="val -60229"/>
              <a:gd name="adj2" fmla="val 91017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2. SLAM is 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160225" y="1377100"/>
            <a:ext cx="1226700" cy="296400"/>
          </a:xfrm>
          <a:prstGeom prst="wedgeRectCallout">
            <a:avLst>
              <a:gd name="adj1" fmla="val -50332"/>
              <a:gd name="adj2" fmla="val 174300"/>
            </a:avLst>
          </a:prstGeom>
          <a:solidFill>
            <a:srgbClr val="990000"/>
          </a:solidFill>
          <a:ln w="9525" cap="flat" cmpd="sng">
            <a:solidFill>
              <a:srgbClr val="66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4. VMM is up</a:t>
            </a:r>
          </a:p>
        </p:txBody>
      </p:sp>
      <p:sp>
        <p:nvSpPr>
          <p:cNvPr id="161" name="Shape 161"/>
          <p:cNvSpPr txBox="1"/>
          <p:nvPr/>
        </p:nvSpPr>
        <p:spPr>
          <a:xfrm rot="-1594198">
            <a:off x="1733915" y="729999"/>
            <a:ext cx="1562743" cy="296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3. SLAM registers</a:t>
            </a:r>
          </a:p>
        </p:txBody>
      </p:sp>
      <p:sp>
        <p:nvSpPr>
          <p:cNvPr id="162" name="Shape 162"/>
          <p:cNvSpPr txBox="1"/>
          <p:nvPr/>
        </p:nvSpPr>
        <p:spPr>
          <a:xfrm rot="483980">
            <a:off x="2279728" y="1924977"/>
            <a:ext cx="1562862" cy="296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5. VMM registers</a:t>
            </a:r>
          </a:p>
        </p:txBody>
      </p:sp>
      <p:sp>
        <p:nvSpPr>
          <p:cNvPr id="163" name="Shape 163"/>
          <p:cNvSpPr txBox="1"/>
          <p:nvPr/>
        </p:nvSpPr>
        <p:spPr>
          <a:xfrm rot="2790999">
            <a:off x="3813738" y="1171235"/>
            <a:ext cx="1562899" cy="296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6. VMM registers</a:t>
            </a:r>
          </a:p>
        </p:txBody>
      </p:sp>
      <p:sp>
        <p:nvSpPr>
          <p:cNvPr id="164" name="Shape 164"/>
          <p:cNvSpPr txBox="1"/>
          <p:nvPr/>
        </p:nvSpPr>
        <p:spPr>
          <a:xfrm rot="-2332">
            <a:off x="1247411" y="1936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166" name="Shape 166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0" y="1502300"/>
            <a:ext cx="410354" cy="5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service-_level-agreemen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47748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834904" y="1753293"/>
            <a:ext cx="2287095" cy="1345507"/>
            <a:chOff x="3834904" y="1753293"/>
            <a:chExt cx="2287095" cy="1345507"/>
          </a:xfrm>
        </p:grpSpPr>
        <p:sp>
          <p:nvSpPr>
            <p:cNvPr id="48" name="Cloud 47"/>
            <p:cNvSpPr/>
            <p:nvPr/>
          </p:nvSpPr>
          <p:spPr>
            <a:xfrm>
              <a:off x="3834904" y="1753293"/>
              <a:ext cx="2015480" cy="1345507"/>
            </a:xfrm>
            <a:prstGeom prst="cloud">
              <a:avLst/>
            </a:prstGeom>
            <a:gradFill rotWithShape="1">
              <a:gsLst>
                <a:gs pos="0">
                  <a:srgbClr val="D16349">
                    <a:shade val="15000"/>
                    <a:satMod val="180000"/>
                  </a:srgbClr>
                </a:gs>
                <a:gs pos="50000">
                  <a:srgbClr val="D16349">
                    <a:shade val="45000"/>
                    <a:satMod val="170000"/>
                  </a:srgbClr>
                </a:gs>
                <a:gs pos="70000">
                  <a:srgbClr val="D16349">
                    <a:tint val="99000"/>
                    <a:shade val="65000"/>
                    <a:satMod val="155000"/>
                  </a:srgbClr>
                </a:gs>
                <a:gs pos="100000">
                  <a:srgbClr val="D16349"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16349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8264" y="1971848"/>
              <a:ext cx="875136" cy="493814"/>
            </a:xfrm>
            <a:prstGeom prst="rect">
              <a:avLst/>
            </a:prstGeom>
          </p:spPr>
        </p:pic>
        <p:sp>
          <p:nvSpPr>
            <p:cNvPr id="50" name="Shape 165"/>
            <p:cNvSpPr txBox="1"/>
            <p:nvPr/>
          </p:nvSpPr>
          <p:spPr>
            <a:xfrm rot="-1650">
              <a:off x="4842725" y="1959299"/>
              <a:ext cx="6252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VMM</a:t>
              </a:r>
            </a:p>
          </p:txBody>
        </p:sp>
        <p:sp>
          <p:nvSpPr>
            <p:cNvPr id="51" name="Shape 167"/>
            <p:cNvSpPr txBox="1"/>
            <p:nvPr/>
          </p:nvSpPr>
          <p:spPr>
            <a:xfrm rot="-2329">
              <a:off x="5236399" y="2373072"/>
              <a:ext cx="8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 b="1">
                  <a:solidFill>
                    <a:srgbClr val="351C75"/>
                  </a:solidFill>
                </a:rPr>
                <a:t>Physical Machine</a:t>
              </a:r>
            </a:p>
          </p:txBody>
        </p:sp>
      </p:grpSp>
      <p:sp>
        <p:nvSpPr>
          <p:cNvPr id="656" name="Shape 656"/>
          <p:cNvSpPr txBox="1"/>
          <p:nvPr/>
        </p:nvSpPr>
        <p:spPr>
          <a:xfrm rot="-2332">
            <a:off x="1468511" y="1243554"/>
            <a:ext cx="442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DS</a:t>
            </a:r>
          </a:p>
        </p:txBody>
      </p:sp>
      <p:sp>
        <p:nvSpPr>
          <p:cNvPr id="658" name="Shape 658"/>
          <p:cNvSpPr txBox="1"/>
          <p:nvPr/>
        </p:nvSpPr>
        <p:spPr>
          <a:xfrm rot="-3033">
            <a:off x="3213156" y="162586"/>
            <a:ext cx="6801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SLAM</a:t>
            </a:r>
          </a:p>
        </p:txBody>
      </p:sp>
      <p:sp>
        <p:nvSpPr>
          <p:cNvPr id="659" name="Shape 659"/>
          <p:cNvSpPr txBox="1"/>
          <p:nvPr/>
        </p:nvSpPr>
        <p:spPr>
          <a:xfrm rot="-2329">
            <a:off x="5236399" y="2373072"/>
            <a:ext cx="8856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Physical Machine</a:t>
            </a:r>
          </a:p>
        </p:txBody>
      </p:sp>
      <p:pic>
        <p:nvPicPr>
          <p:cNvPr id="660" name="Shape 66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00" y="4075700"/>
            <a:ext cx="245601" cy="6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 rot="-2630">
            <a:off x="771253" y="4621351"/>
            <a:ext cx="784200" cy="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351C75"/>
                </a:solidFill>
              </a:rPr>
              <a:t>Client</a:t>
            </a:r>
          </a:p>
        </p:txBody>
      </p:sp>
      <p:cxnSp>
        <p:nvCxnSpPr>
          <p:cNvPr id="662" name="Shape 662"/>
          <p:cNvCxnSpPr/>
          <p:nvPr/>
        </p:nvCxnSpPr>
        <p:spPr>
          <a:xfrm flipH="1">
            <a:off x="972141" y="1946953"/>
            <a:ext cx="399000" cy="2052599"/>
          </a:xfrm>
          <a:prstGeom prst="straightConnector1">
            <a:avLst/>
          </a:prstGeom>
          <a:noFill/>
          <a:ln w="28575" cap="flat" cmpd="sng">
            <a:solidFill>
              <a:srgbClr val="351C75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663" name="Shape 663"/>
          <p:cNvSpPr txBox="1"/>
          <p:nvPr/>
        </p:nvSpPr>
        <p:spPr>
          <a:xfrm rot="-4746893">
            <a:off x="261247" y="2682416"/>
            <a:ext cx="1563225" cy="29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51C75"/>
                </a:solidFill>
              </a:rPr>
              <a:t>1. Registration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856" y="1502300"/>
            <a:ext cx="375208" cy="52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39" descr="service-_level-agreement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14272" r="19175" b="16715"/>
          <a:stretch/>
        </p:blipFill>
        <p:spPr>
          <a:xfrm>
            <a:off x="3325523" y="413792"/>
            <a:ext cx="411772" cy="5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900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2225</Words>
  <Application>Microsoft Macintosh PowerPoint</Application>
  <PresentationFormat>Custom</PresentationFormat>
  <Paragraphs>725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sokol</cp:lastModifiedBy>
  <cp:revision>11</cp:revision>
  <dcterms:modified xsi:type="dcterms:W3CDTF">2016-09-23T10:25:53Z</dcterms:modified>
</cp:coreProperties>
</file>