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7"/>
  </p:notesMasterIdLst>
  <p:sldIdLst>
    <p:sldId id="263" r:id="rId2"/>
    <p:sldId id="313" r:id="rId3"/>
    <p:sldId id="312" r:id="rId4"/>
    <p:sldId id="311" r:id="rId5"/>
    <p:sldId id="310" r:id="rId6"/>
    <p:sldId id="309" r:id="rId7"/>
    <p:sldId id="308" r:id="rId8"/>
    <p:sldId id="365" r:id="rId9"/>
    <p:sldId id="281" r:id="rId10"/>
    <p:sldId id="330" r:id="rId11"/>
    <p:sldId id="329" r:id="rId12"/>
    <p:sldId id="328" r:id="rId13"/>
    <p:sldId id="327" r:id="rId14"/>
    <p:sldId id="326" r:id="rId15"/>
    <p:sldId id="325" r:id="rId16"/>
    <p:sldId id="324" r:id="rId17"/>
    <p:sldId id="323" r:id="rId18"/>
    <p:sldId id="322" r:id="rId19"/>
    <p:sldId id="321" r:id="rId20"/>
    <p:sldId id="320" r:id="rId21"/>
    <p:sldId id="319" r:id="rId22"/>
    <p:sldId id="318" r:id="rId23"/>
    <p:sldId id="317" r:id="rId24"/>
    <p:sldId id="316" r:id="rId25"/>
    <p:sldId id="315" r:id="rId26"/>
    <p:sldId id="314" r:id="rId27"/>
    <p:sldId id="297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07" r:id="rId44"/>
    <p:sldId id="351" r:id="rId45"/>
    <p:sldId id="352" r:id="rId46"/>
    <p:sldId id="353" r:id="rId47"/>
    <p:sldId id="303" r:id="rId48"/>
    <p:sldId id="346" r:id="rId49"/>
    <p:sldId id="347" r:id="rId50"/>
    <p:sldId id="348" r:id="rId51"/>
    <p:sldId id="349" r:id="rId52"/>
    <p:sldId id="350" r:id="rId53"/>
    <p:sldId id="366" r:id="rId54"/>
    <p:sldId id="367" r:id="rId55"/>
    <p:sldId id="368" r:id="rId56"/>
    <p:sldId id="354" r:id="rId57"/>
    <p:sldId id="355" r:id="rId58"/>
    <p:sldId id="356" r:id="rId59"/>
    <p:sldId id="357" r:id="rId60"/>
    <p:sldId id="358" r:id="rId61"/>
    <p:sldId id="359" r:id="rId62"/>
    <p:sldId id="360" r:id="rId63"/>
    <p:sldId id="361" r:id="rId64"/>
    <p:sldId id="362" r:id="rId65"/>
    <p:sldId id="363" r:id="rId66"/>
  </p:sldIdLst>
  <p:sldSz cx="6667500" cy="57721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ial registration" id="{F23DB6EE-91F2-A348-B64B-D5F55961DF49}">
          <p14:sldIdLst>
            <p14:sldId id="263"/>
            <p14:sldId id="313"/>
            <p14:sldId id="312"/>
            <p14:sldId id="311"/>
            <p14:sldId id="310"/>
            <p14:sldId id="309"/>
            <p14:sldId id="308"/>
            <p14:sldId id="365"/>
          </p14:sldIdLst>
        </p14:section>
        <p14:section name="NEW client registration" id="{81F21739-B0D8-074B-B467-31719AAE1319}">
          <p14:sldIdLst>
            <p14:sldId id="281"/>
            <p14:sldId id="330"/>
            <p14:sldId id="329"/>
            <p14:sldId id="328"/>
            <p14:sldId id="327"/>
            <p14:sldId id="326"/>
            <p14:sldId id="325"/>
            <p14:sldId id="324"/>
            <p14:sldId id="323"/>
            <p14:sldId id="322"/>
            <p14:sldId id="321"/>
            <p14:sldId id="320"/>
            <p14:sldId id="319"/>
            <p14:sldId id="318"/>
            <p14:sldId id="317"/>
            <p14:sldId id="316"/>
            <p14:sldId id="315"/>
            <p14:sldId id="314"/>
          </p14:sldIdLst>
        </p14:section>
        <p14:section name="PREV client registration" id="{9CDE5FFB-D456-F44A-AB7C-A6238D68EB4F}">
          <p14:sldIdLst>
            <p14:sldId id="297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local" id="{34FDF05B-BC28-6E4D-BF8E-0130C943CD0F}">
          <p14:sldIdLst>
            <p14:sldId id="307"/>
            <p14:sldId id="351"/>
            <p14:sldId id="352"/>
            <p14:sldId id="353"/>
          </p14:sldIdLst>
        </p14:section>
        <p14:section name="offloading" id="{F8465FF4-C928-0140-ACCE-017FCCF11976}">
          <p14:sldIdLst>
            <p14:sldId id="303"/>
            <p14:sldId id="346"/>
            <p14:sldId id="347"/>
            <p14:sldId id="348"/>
            <p14:sldId id="349"/>
            <p14:sldId id="350"/>
          </p14:sldIdLst>
        </p14:section>
        <p14:section name="Offloading Parallel" id="{2F599396-2C79-1F41-B5D7-F528ECB16946}">
          <p14:sldIdLst>
            <p14:sldId id="366"/>
          </p14:sldIdLst>
        </p14:section>
        <p14:section name="CUDA local offloading" id="{AE2DDD4D-42E6-8E48-B2A1-1461A5DFD6F3}">
          <p14:sldIdLst>
            <p14:sldId id="367"/>
          </p14:sldIdLst>
        </p14:section>
        <p14:section name="CUDA remote offloading" id="{E7DBCEA4-58EC-D34D-BEB9-49491225D01B}">
          <p14:sldIdLst>
            <p14:sldId id="368"/>
          </p14:sldIdLst>
        </p14:section>
        <p14:section name="d2d" id="{1BCA00F2-9E6B-4B43-9783-538783188BC7}">
          <p14:sldIdLst>
            <p14:sldId id="354"/>
            <p14:sldId id="355"/>
            <p14:sldId id="356"/>
            <p14:sldId id="357"/>
            <p14:sldId id="358"/>
            <p14:sldId id="359"/>
          </p14:sldIdLst>
        </p14:section>
        <p14:section name="d2d discovery" id="{D1DF0642-BB50-C540-9198-2D6274D0EBF7}">
          <p14:sldIdLst>
            <p14:sldId id="360"/>
            <p14:sldId id="361"/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18">
          <p15:clr>
            <a:srgbClr val="A4A3A4"/>
          </p15:clr>
        </p15:guide>
        <p15:guide id="2" pos="21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41EF"/>
    <a:srgbClr val="1F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3"/>
    <p:restoredTop sz="94597"/>
  </p:normalViewPr>
  <p:slideViewPr>
    <p:cSldViewPr snapToGrid="0" snapToObjects="1">
      <p:cViewPr>
        <p:scale>
          <a:sx n="129" d="100"/>
          <a:sy n="129" d="100"/>
        </p:scale>
        <p:origin x="448" y="304"/>
      </p:cViewPr>
      <p:guideLst>
        <p:guide orient="horz" pos="1818"/>
        <p:guide pos="21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448867" y="685800"/>
            <a:ext cx="3960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429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Shape 128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Shape 1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Shape 128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Shape 1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Shape 128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Shape 1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Shape 128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Shape 1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054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8041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9978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513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27281" y="2413731"/>
            <a:ext cx="6213000" cy="9446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27281" y="499416"/>
            <a:ext cx="6213000" cy="64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27281" y="1293333"/>
            <a:ext cx="6213000" cy="383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27281" y="499416"/>
            <a:ext cx="6213000" cy="64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27281" y="1293333"/>
            <a:ext cx="2916600" cy="383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523625" y="1293333"/>
            <a:ext cx="2916600" cy="383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27281" y="499416"/>
            <a:ext cx="6213000" cy="64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27281" y="623506"/>
            <a:ext cx="2047500" cy="84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27281" y="1559440"/>
            <a:ext cx="2047500" cy="356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57473" y="505168"/>
            <a:ext cx="4643100" cy="4590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333750" y="-140"/>
            <a:ext cx="3333600" cy="577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3593" y="1383896"/>
            <a:ext cx="2949600" cy="16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3593" y="3145673"/>
            <a:ext cx="2949600" cy="1386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601718" y="812573"/>
            <a:ext cx="2797800" cy="4146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27281" y="4747645"/>
            <a:ext cx="4374000" cy="679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27281" y="1241318"/>
            <a:ext cx="6213000" cy="220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27281" y="3537496"/>
            <a:ext cx="6213000" cy="14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27281" y="499416"/>
            <a:ext cx="6213000" cy="64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27281" y="1293333"/>
            <a:ext cx="6213000" cy="38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6.png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7.emf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6.png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7.emf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6.png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7.emf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6.png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7.emf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6.png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7.emf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emf"/><Relationship Id="rId5" Type="http://schemas.openxmlformats.org/officeDocument/2006/relationships/image" Target="../media/image7.emf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2.emf"/><Relationship Id="rId9" Type="http://schemas.openxmlformats.org/officeDocument/2006/relationships/image" Target="../media/image3.png"/><Relationship Id="rId10" Type="http://schemas.openxmlformats.org/officeDocument/2006/relationships/image" Target="../media/image5.png"/><Relationship Id="rId11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emf"/><Relationship Id="rId6" Type="http://schemas.openxmlformats.org/officeDocument/2006/relationships/image" Target="../media/image7.emf"/><Relationship Id="rId7" Type="http://schemas.openxmlformats.org/officeDocument/2006/relationships/image" Target="../media/image9.png"/><Relationship Id="rId8" Type="http://schemas.openxmlformats.org/officeDocument/2006/relationships/image" Target="../media/image6.png"/><Relationship Id="rId9" Type="http://schemas.openxmlformats.org/officeDocument/2006/relationships/image" Target="../media/image2.emf"/><Relationship Id="rId10" Type="http://schemas.openxmlformats.org/officeDocument/2006/relationships/image" Target="../media/image3.png"/><Relationship Id="rId11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1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1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8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emf"/><Relationship Id="rId5" Type="http://schemas.openxmlformats.org/officeDocument/2006/relationships/image" Target="../media/image7.emf"/><Relationship Id="rId6" Type="http://schemas.openxmlformats.org/officeDocument/2006/relationships/image" Target="../media/image6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emf"/><Relationship Id="rId5" Type="http://schemas.openxmlformats.org/officeDocument/2006/relationships/image" Target="../media/image7.emf"/><Relationship Id="rId6" Type="http://schemas.openxmlformats.org/officeDocument/2006/relationships/image" Target="../media/image6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emf"/><Relationship Id="rId5" Type="http://schemas.openxmlformats.org/officeDocument/2006/relationships/image" Target="../media/image7.emf"/><Relationship Id="rId6" Type="http://schemas.openxmlformats.org/officeDocument/2006/relationships/image" Target="../media/image6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emf"/><Relationship Id="rId5" Type="http://schemas.openxmlformats.org/officeDocument/2006/relationships/image" Target="../media/image7.emf"/><Relationship Id="rId6" Type="http://schemas.openxmlformats.org/officeDocument/2006/relationships/image" Target="../media/image6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emf"/><Relationship Id="rId5" Type="http://schemas.openxmlformats.org/officeDocument/2006/relationships/image" Target="../media/image7.emf"/><Relationship Id="rId6" Type="http://schemas.openxmlformats.org/officeDocument/2006/relationships/image" Target="../media/image6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emf"/><Relationship Id="rId5" Type="http://schemas.openxmlformats.org/officeDocument/2006/relationships/image" Target="../media/image7.emf"/><Relationship Id="rId6" Type="http://schemas.openxmlformats.org/officeDocument/2006/relationships/image" Target="../media/image6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emf"/><Relationship Id="rId5" Type="http://schemas.openxmlformats.org/officeDocument/2006/relationships/image" Target="../media/image7.emf"/><Relationship Id="rId6" Type="http://schemas.openxmlformats.org/officeDocument/2006/relationships/image" Target="../media/image6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emf"/><Relationship Id="rId5" Type="http://schemas.openxmlformats.org/officeDocument/2006/relationships/image" Target="../media/image7.emf"/><Relationship Id="rId6" Type="http://schemas.openxmlformats.org/officeDocument/2006/relationships/image" Target="../media/image6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emf"/><Relationship Id="rId5" Type="http://schemas.openxmlformats.org/officeDocument/2006/relationships/image" Target="../media/image7.emf"/><Relationship Id="rId6" Type="http://schemas.openxmlformats.org/officeDocument/2006/relationships/image" Target="../media/image6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emf"/><Relationship Id="rId5" Type="http://schemas.openxmlformats.org/officeDocument/2006/relationships/image" Target="../media/image7.emf"/><Relationship Id="rId6" Type="http://schemas.openxmlformats.org/officeDocument/2006/relationships/image" Target="../media/image6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emf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emf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loud 23"/>
          <p:cNvSpPr/>
          <p:nvPr/>
        </p:nvSpPr>
        <p:spPr>
          <a:xfrm>
            <a:off x="3834904" y="1753293"/>
            <a:ext cx="2015480" cy="1345507"/>
          </a:xfrm>
          <a:prstGeom prst="cloud">
            <a:avLst/>
          </a:prstGeom>
          <a:gradFill rotWithShape="1">
            <a:gsLst>
              <a:gs pos="0">
                <a:srgbClr val="D16349">
                  <a:shade val="15000"/>
                  <a:satMod val="180000"/>
                </a:srgbClr>
              </a:gs>
              <a:gs pos="50000">
                <a:srgbClr val="D16349">
                  <a:shade val="45000"/>
                  <a:satMod val="170000"/>
                </a:srgbClr>
              </a:gs>
              <a:gs pos="70000">
                <a:srgbClr val="D16349">
                  <a:tint val="99000"/>
                  <a:shade val="65000"/>
                  <a:satMod val="155000"/>
                </a:srgbClr>
              </a:gs>
              <a:gs pos="100000">
                <a:srgbClr val="D16349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D16349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4738264" y="1971848"/>
            <a:ext cx="875136" cy="493814"/>
          </a:xfrm>
          <a:prstGeom prst="rect">
            <a:avLst/>
          </a:prstGeom>
        </p:spPr>
      </p:pic>
      <p:sp>
        <p:nvSpPr>
          <p:cNvPr id="165" name="Shape 165"/>
          <p:cNvSpPr txBox="1"/>
          <p:nvPr/>
        </p:nvSpPr>
        <p:spPr>
          <a:xfrm rot="21598350">
            <a:off x="4842725" y="1959299"/>
            <a:ext cx="625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VMM</a:t>
            </a:r>
          </a:p>
        </p:txBody>
      </p:sp>
      <p:sp>
        <p:nvSpPr>
          <p:cNvPr id="167" name="Shape 167"/>
          <p:cNvSpPr txBox="1"/>
          <p:nvPr/>
        </p:nvSpPr>
        <p:spPr>
          <a:xfrm rot="21597671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sp>
        <p:nvSpPr>
          <p:cNvPr id="164" name="Shape 164"/>
          <p:cNvSpPr txBox="1"/>
          <p:nvPr/>
        </p:nvSpPr>
        <p:spPr>
          <a:xfrm rot="-2332">
            <a:off x="1247411" y="1936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66" name="Shape 166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alphaModFix amt="18000"/>
          </a:blip>
          <a:stretch>
            <a:fillRect/>
          </a:stretch>
        </p:blipFill>
        <p:spPr>
          <a:xfrm>
            <a:off x="1300710" y="1502300"/>
            <a:ext cx="410354" cy="57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service-_level-agreement.png"/>
          <p:cNvPicPr>
            <a:picLocks noChangeAspect="1"/>
          </p:cNvPicPr>
          <p:nvPr/>
        </p:nvPicPr>
        <p:blipFill rotWithShape="1">
          <a:blip r:embed="rId5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47748" y="413792"/>
            <a:ext cx="411772" cy="5006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13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pic>
        <p:nvPicPr>
          <p:cNvPr id="17" name="Shape 660" descr="Untitled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661"/>
          <p:cNvSpPr txBox="1"/>
          <p:nvPr/>
        </p:nvSpPr>
        <p:spPr>
          <a:xfrm rot="2159737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48" name="Cloud 47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50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51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8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21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25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19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48" name="Cloud 47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50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51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19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23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88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48" name="Cloud 47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50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51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3. OK </a:t>
            </a: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-US" sz="1200" dirty="0" smtClean="0">
                <a:solidFill>
                  <a:srgbClr val="351C75"/>
                </a:solidFill>
              </a:rPr>
              <a:t>VMM </a:t>
            </a:r>
            <a:r>
              <a:rPr lang="en" sz="1200" dirty="0" smtClean="0">
                <a:solidFill>
                  <a:srgbClr val="351C75"/>
                </a:solidFill>
              </a:rPr>
              <a:t>IP </a:t>
            </a:r>
            <a:r>
              <a:rPr lang="en" sz="1200" dirty="0">
                <a:solidFill>
                  <a:srgbClr val="351C75"/>
                </a:solidFill>
              </a:rPr>
              <a:t>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8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21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25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07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48" name="Cloud 47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50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51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23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3. OK </a:t>
            </a: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-US" sz="1200" dirty="0" smtClean="0">
                <a:solidFill>
                  <a:srgbClr val="351C75"/>
                </a:solidFill>
              </a:rPr>
              <a:t>VMM </a:t>
            </a:r>
            <a:r>
              <a:rPr lang="en" sz="1200" dirty="0" smtClean="0">
                <a:solidFill>
                  <a:srgbClr val="351C75"/>
                </a:solidFill>
              </a:rPr>
              <a:t>IP </a:t>
            </a:r>
            <a:r>
              <a:rPr lang="en" sz="1200" dirty="0">
                <a:solidFill>
                  <a:srgbClr val="351C75"/>
                </a:solidFill>
              </a:rPr>
              <a:t>list&gt;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28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298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48" name="Cloud 47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50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51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25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3. OK </a:t>
            </a: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-US" sz="1200" dirty="0" smtClean="0">
                <a:solidFill>
                  <a:srgbClr val="351C75"/>
                </a:solidFill>
              </a:rPr>
              <a:t>VMM </a:t>
            </a:r>
            <a:r>
              <a:rPr lang="en" sz="1200" dirty="0" smtClean="0">
                <a:solidFill>
                  <a:srgbClr val="351C75"/>
                </a:solidFill>
              </a:rPr>
              <a:t>IP </a:t>
            </a:r>
            <a:r>
              <a:rPr lang="en" sz="1200" dirty="0">
                <a:solidFill>
                  <a:srgbClr val="351C75"/>
                </a:solidFill>
              </a:rPr>
              <a:t>list&gt;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30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96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28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3. OK </a:t>
            </a: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-US" sz="1200" dirty="0" smtClean="0">
                <a:solidFill>
                  <a:srgbClr val="351C75"/>
                </a:solidFill>
              </a:rPr>
              <a:t>VMM </a:t>
            </a:r>
            <a:r>
              <a:rPr lang="en" sz="1200" dirty="0" smtClean="0">
                <a:solidFill>
                  <a:srgbClr val="351C75"/>
                </a:solidFill>
              </a:rPr>
              <a:t>IP </a:t>
            </a:r>
            <a:r>
              <a:rPr lang="en" sz="1200" dirty="0">
                <a:solidFill>
                  <a:srgbClr val="351C75"/>
                </a:solidFill>
              </a:rPr>
              <a:t>list&gt;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lum bright="-20000" contrast="-20000"/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lum bright="-20000" contrast="-20000"/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lum bright="-40000" contrast="40000"/>
            <a:alphaModFix/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37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029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3. OK </a:t>
            </a: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-US" sz="1200" dirty="0" smtClean="0">
                <a:solidFill>
                  <a:srgbClr val="351C75"/>
                </a:solidFill>
              </a:rPr>
              <a:t>VMM </a:t>
            </a:r>
            <a:r>
              <a:rPr lang="en" sz="1200" dirty="0" smtClean="0">
                <a:solidFill>
                  <a:srgbClr val="351C75"/>
                </a:solidFill>
              </a:rPr>
              <a:t>IP </a:t>
            </a:r>
            <a:r>
              <a:rPr lang="en" sz="1200" dirty="0">
                <a:solidFill>
                  <a:srgbClr val="351C75"/>
                </a:solidFill>
              </a:rPr>
              <a:t>list&gt;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35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316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2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3. OK </a:t>
            </a: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-US" sz="1200" dirty="0" smtClean="0">
                <a:solidFill>
                  <a:srgbClr val="351C75"/>
                </a:solidFill>
              </a:rPr>
              <a:t>VMM </a:t>
            </a:r>
            <a:r>
              <a:rPr lang="en" sz="1200" dirty="0" smtClean="0">
                <a:solidFill>
                  <a:srgbClr val="351C75"/>
                </a:solidFill>
              </a:rPr>
              <a:t>IP </a:t>
            </a:r>
            <a:r>
              <a:rPr lang="en" sz="1200" dirty="0">
                <a:solidFill>
                  <a:srgbClr val="351C75"/>
                </a:solidFill>
              </a:rPr>
              <a:t>list&gt;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37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423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4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3. OK </a:t>
            </a: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-US" sz="1200" dirty="0" smtClean="0">
                <a:solidFill>
                  <a:srgbClr val="351C75"/>
                </a:solidFill>
              </a:rPr>
              <a:t>VMM </a:t>
            </a:r>
            <a:r>
              <a:rPr lang="en" sz="1200" dirty="0" smtClean="0">
                <a:solidFill>
                  <a:srgbClr val="351C75"/>
                </a:solidFill>
              </a:rPr>
              <a:t>IP </a:t>
            </a:r>
            <a:r>
              <a:rPr lang="en" sz="1200" dirty="0">
                <a:solidFill>
                  <a:srgbClr val="351C75"/>
                </a:solidFill>
              </a:rPr>
              <a:t>list&gt;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41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117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6" name="Shape 676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OK &lt;VM IP&gt;</a:t>
            </a:r>
          </a:p>
        </p:txBody>
      </p: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6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3. OK </a:t>
            </a: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-US" sz="1200" dirty="0" smtClean="0">
                <a:solidFill>
                  <a:srgbClr val="351C75"/>
                </a:solidFill>
              </a:rPr>
              <a:t>VMM </a:t>
            </a:r>
            <a:r>
              <a:rPr lang="en" sz="1200" dirty="0" smtClean="0">
                <a:solidFill>
                  <a:srgbClr val="351C75"/>
                </a:solidFill>
              </a:rPr>
              <a:t>IP </a:t>
            </a:r>
            <a:r>
              <a:rPr lang="en" sz="1200" dirty="0">
                <a:solidFill>
                  <a:srgbClr val="351C75"/>
                </a:solidFill>
              </a:rPr>
              <a:t>list&gt;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43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66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loud 23"/>
          <p:cNvSpPr/>
          <p:nvPr/>
        </p:nvSpPr>
        <p:spPr>
          <a:xfrm>
            <a:off x="3834904" y="1753293"/>
            <a:ext cx="2015480" cy="1345507"/>
          </a:xfrm>
          <a:prstGeom prst="cloud">
            <a:avLst/>
          </a:prstGeom>
          <a:gradFill rotWithShape="1">
            <a:gsLst>
              <a:gs pos="0">
                <a:srgbClr val="D16349">
                  <a:shade val="15000"/>
                  <a:satMod val="180000"/>
                </a:srgbClr>
              </a:gs>
              <a:gs pos="50000">
                <a:srgbClr val="D16349">
                  <a:shade val="45000"/>
                  <a:satMod val="170000"/>
                </a:srgbClr>
              </a:gs>
              <a:gs pos="70000">
                <a:srgbClr val="D16349">
                  <a:tint val="99000"/>
                  <a:shade val="65000"/>
                  <a:satMod val="155000"/>
                </a:srgbClr>
              </a:gs>
              <a:gs pos="100000">
                <a:srgbClr val="D16349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D16349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4738264" y="1971848"/>
            <a:ext cx="875136" cy="493814"/>
          </a:xfrm>
          <a:prstGeom prst="rect">
            <a:avLst/>
          </a:prstGeom>
        </p:spPr>
      </p:pic>
      <p:sp>
        <p:nvSpPr>
          <p:cNvPr id="165" name="Shape 165"/>
          <p:cNvSpPr txBox="1"/>
          <p:nvPr/>
        </p:nvSpPr>
        <p:spPr>
          <a:xfrm rot="21598350">
            <a:off x="4842725" y="1959299"/>
            <a:ext cx="625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VMM</a:t>
            </a:r>
          </a:p>
        </p:txBody>
      </p:sp>
      <p:sp>
        <p:nvSpPr>
          <p:cNvPr id="167" name="Shape 167"/>
          <p:cNvSpPr txBox="1"/>
          <p:nvPr/>
        </p:nvSpPr>
        <p:spPr>
          <a:xfrm rot="21597671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sp>
        <p:nvSpPr>
          <p:cNvPr id="158" name="Shape 158"/>
          <p:cNvSpPr/>
          <p:nvPr/>
        </p:nvSpPr>
        <p:spPr>
          <a:xfrm>
            <a:off x="387850" y="1152150"/>
            <a:ext cx="1030200" cy="296400"/>
          </a:xfrm>
          <a:prstGeom prst="wedgeRectCallout">
            <a:avLst>
              <a:gd name="adj1" fmla="val 56302"/>
              <a:gd name="adj2" fmla="val 924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DS is up</a:t>
            </a:r>
          </a:p>
        </p:txBody>
      </p:sp>
      <p:sp>
        <p:nvSpPr>
          <p:cNvPr id="164" name="Shape 164"/>
          <p:cNvSpPr txBox="1"/>
          <p:nvPr/>
        </p:nvSpPr>
        <p:spPr>
          <a:xfrm rot="-2332">
            <a:off x="1247411" y="1936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66" name="Shape 166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10" y="1502300"/>
            <a:ext cx="410354" cy="57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service-_level-agreement.png"/>
          <p:cNvPicPr>
            <a:picLocks noChangeAspect="1"/>
          </p:cNvPicPr>
          <p:nvPr/>
        </p:nvPicPr>
        <p:blipFill rotWithShape="1">
          <a:blip r:embed="rId5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47748" y="413792"/>
            <a:ext cx="411772" cy="5006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18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pic>
        <p:nvPicPr>
          <p:cNvPr id="19" name="Shape 660" descr="Untitled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661"/>
          <p:cNvSpPr txBox="1"/>
          <p:nvPr/>
        </p:nvSpPr>
        <p:spPr>
          <a:xfrm rot="2159737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407908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6" name="Shape 676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OK &lt;VM IP&gt;</a:t>
            </a:r>
          </a:p>
        </p:txBody>
      </p:sp>
      <p:cxnSp>
        <p:nvCxnSpPr>
          <p:cNvPr id="679" name="Shape 679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0" name="Shape 680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UD-VM registration phase</a:t>
            </a:r>
          </a:p>
        </p:txBody>
      </p: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8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3. OK </a:t>
            </a: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-US" sz="1200" dirty="0" smtClean="0">
                <a:solidFill>
                  <a:srgbClr val="351C75"/>
                </a:solidFill>
              </a:rPr>
              <a:t>VMM </a:t>
            </a:r>
            <a:r>
              <a:rPr lang="en" sz="1200" dirty="0" smtClean="0">
                <a:solidFill>
                  <a:srgbClr val="351C75"/>
                </a:solidFill>
              </a:rPr>
              <a:t>IP </a:t>
            </a:r>
            <a:r>
              <a:rPr lang="en" sz="1200" dirty="0">
                <a:solidFill>
                  <a:srgbClr val="351C75"/>
                </a:solidFill>
              </a:rPr>
              <a:t>list&gt;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45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689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6" name="Shape 676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OK &lt;VM IP&gt;</a:t>
            </a:r>
          </a:p>
        </p:txBody>
      </p:sp>
      <p:cxnSp>
        <p:nvCxnSpPr>
          <p:cNvPr id="679" name="Shape 679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0" name="Shape 680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UD-VM registration phase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39250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Connection</a:t>
            </a:r>
          </a:p>
        </p:txBody>
      </p: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41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2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3. OK </a:t>
            </a: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-US" sz="1200" dirty="0" smtClean="0">
                <a:solidFill>
                  <a:srgbClr val="351C75"/>
                </a:solidFill>
              </a:rPr>
              <a:t>VMM </a:t>
            </a:r>
            <a:r>
              <a:rPr lang="en" sz="1200" dirty="0" smtClean="0">
                <a:solidFill>
                  <a:srgbClr val="351C75"/>
                </a:solidFill>
              </a:rPr>
              <a:t>IP </a:t>
            </a:r>
            <a:r>
              <a:rPr lang="en" sz="1200" dirty="0">
                <a:solidFill>
                  <a:srgbClr val="351C75"/>
                </a:solidFill>
              </a:rPr>
              <a:t>list&gt;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52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711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6" name="Shape 676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OK &lt;VM IP&gt;</a:t>
            </a:r>
          </a:p>
        </p:txBody>
      </p:sp>
      <p:cxnSp>
        <p:nvCxnSpPr>
          <p:cNvPr id="679" name="Shape 679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0" name="Shape 680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UD-VM registration phase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39250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Connection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3925018" y="40743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14. APK registration on the VM</a:t>
            </a:r>
          </a:p>
        </p:txBody>
      </p: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42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3. OK </a:t>
            </a: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-US" sz="1200" dirty="0" smtClean="0">
                <a:solidFill>
                  <a:srgbClr val="351C75"/>
                </a:solidFill>
              </a:rPr>
              <a:t>VMM </a:t>
            </a:r>
            <a:r>
              <a:rPr lang="en" sz="1200" dirty="0" smtClean="0">
                <a:solidFill>
                  <a:srgbClr val="351C75"/>
                </a:solidFill>
              </a:rPr>
              <a:t>IP </a:t>
            </a:r>
            <a:r>
              <a:rPr lang="en" sz="1200" dirty="0">
                <a:solidFill>
                  <a:srgbClr val="351C75"/>
                </a:solidFill>
              </a:rPr>
              <a:t>list&gt;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53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459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6" name="Shape 676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OK &lt;VM IP&gt;</a:t>
            </a:r>
          </a:p>
        </p:txBody>
      </p:sp>
      <p:cxnSp>
        <p:nvCxnSpPr>
          <p:cNvPr id="679" name="Shape 679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0" name="Shape 680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UD-VM registration phase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39250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Connection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3925018" y="40743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14. APK registration on the VM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925018" y="43029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15. RTT measurement</a:t>
            </a:r>
          </a:p>
        </p:txBody>
      </p: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43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3. OK </a:t>
            </a: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-US" sz="1200" dirty="0" smtClean="0">
                <a:solidFill>
                  <a:srgbClr val="351C75"/>
                </a:solidFill>
              </a:rPr>
              <a:t>VMM </a:t>
            </a:r>
            <a:r>
              <a:rPr lang="en" sz="1200" dirty="0" smtClean="0">
                <a:solidFill>
                  <a:srgbClr val="351C75"/>
                </a:solidFill>
              </a:rPr>
              <a:t>IP </a:t>
            </a:r>
            <a:r>
              <a:rPr lang="en" sz="1200" dirty="0">
                <a:solidFill>
                  <a:srgbClr val="351C75"/>
                </a:solidFill>
              </a:rPr>
              <a:t>list&gt;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54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088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6" name="Shape 676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OK &lt;VM IP&gt;</a:t>
            </a:r>
          </a:p>
        </p:txBody>
      </p:sp>
      <p:cxnSp>
        <p:nvCxnSpPr>
          <p:cNvPr id="679" name="Shape 679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0" name="Shape 680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UD-VM registration phase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39250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Connection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3925018" y="40743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14. APK registration on the VM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925018" y="43029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15. RTT measurement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3925018" y="4531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16. Download rate measurement</a:t>
            </a:r>
          </a:p>
        </p:txBody>
      </p: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43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3. OK </a:t>
            </a: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-US" sz="1200" dirty="0" smtClean="0">
                <a:solidFill>
                  <a:srgbClr val="351C75"/>
                </a:solidFill>
              </a:rPr>
              <a:t>VMM </a:t>
            </a:r>
            <a:r>
              <a:rPr lang="en" sz="1200" dirty="0" smtClean="0">
                <a:solidFill>
                  <a:srgbClr val="351C75"/>
                </a:solidFill>
              </a:rPr>
              <a:t>IP </a:t>
            </a:r>
            <a:r>
              <a:rPr lang="en" sz="1200" dirty="0">
                <a:solidFill>
                  <a:srgbClr val="351C75"/>
                </a:solidFill>
              </a:rPr>
              <a:t>list&gt;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54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938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6" name="Shape 676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OK &lt;VM IP&gt;</a:t>
            </a:r>
          </a:p>
        </p:txBody>
      </p:sp>
      <p:cxnSp>
        <p:nvCxnSpPr>
          <p:cNvPr id="679" name="Shape 679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0" name="Shape 680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UD-VM registration phase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39250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Connection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3925018" y="40743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14. APK registration on the VM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925018" y="43029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15. RTT measurement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3925018" y="4531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16. Download rate measurement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3925018" y="47601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17. Upload rate measurement</a:t>
            </a:r>
          </a:p>
        </p:txBody>
      </p: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43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3. OK </a:t>
            </a: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-US" sz="1200" dirty="0" smtClean="0">
                <a:solidFill>
                  <a:srgbClr val="351C75"/>
                </a:solidFill>
              </a:rPr>
              <a:t>VMM </a:t>
            </a:r>
            <a:r>
              <a:rPr lang="en" sz="1200" dirty="0" smtClean="0">
                <a:solidFill>
                  <a:srgbClr val="351C75"/>
                </a:solidFill>
              </a:rPr>
              <a:t>IP </a:t>
            </a:r>
            <a:r>
              <a:rPr lang="en" sz="1200" dirty="0">
                <a:solidFill>
                  <a:srgbClr val="351C75"/>
                </a:solidFill>
              </a:rPr>
              <a:t>list&gt;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53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565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6" name="Shape 676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OK &lt;VM IP&gt;</a:t>
            </a:r>
          </a:p>
        </p:txBody>
      </p:sp>
      <p:cxnSp>
        <p:nvCxnSpPr>
          <p:cNvPr id="679" name="Shape 679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0" name="Shape 680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12. UD-VM registration phase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39250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Connection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3925018" y="40743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14. APK registration on the VM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925018" y="43029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15. RTT measurement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3925018" y="4531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16. Download rate measurement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3925018" y="47601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17. Upload rate measurement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3925018" y="4988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18. Registration completed!</a:t>
            </a:r>
          </a:p>
        </p:txBody>
      </p: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52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3. OK </a:t>
            </a: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-US" sz="1200" dirty="0" smtClean="0">
                <a:solidFill>
                  <a:srgbClr val="351C75"/>
                </a:solidFill>
              </a:rPr>
              <a:t>VMM </a:t>
            </a:r>
            <a:r>
              <a:rPr lang="en" sz="1200" dirty="0" smtClean="0">
                <a:solidFill>
                  <a:srgbClr val="351C75"/>
                </a:solidFill>
              </a:rPr>
              <a:t>IP </a:t>
            </a:r>
            <a:r>
              <a:rPr lang="en" sz="1200" dirty="0">
                <a:solidFill>
                  <a:srgbClr val="351C75"/>
                </a:solidFill>
              </a:rPr>
              <a:t>list&gt;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55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112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3. OK </a:t>
            </a: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-US" sz="1200" dirty="0" smtClean="0">
                <a:solidFill>
                  <a:srgbClr val="351C75"/>
                </a:solidFill>
              </a:rPr>
              <a:t>VMM </a:t>
            </a:r>
            <a:r>
              <a:rPr lang="en" sz="1200" dirty="0" smtClean="0">
                <a:solidFill>
                  <a:srgbClr val="351C75"/>
                </a:solidFill>
              </a:rPr>
              <a:t>IP</a:t>
            </a:r>
            <a:r>
              <a:rPr lang="en" sz="1200" dirty="0">
                <a:solidFill>
                  <a:srgbClr val="351C75"/>
                </a:solidFill>
              </a:rPr>
              <a:t>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cxnSp>
        <p:nvCxnSpPr>
          <p:cNvPr id="1114" name="Shape 1114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5" name="Shape 1115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8. OK &lt;VM IP&gt;</a:t>
            </a:r>
          </a:p>
        </p:txBody>
      </p:sp>
      <p:cxnSp>
        <p:nvCxnSpPr>
          <p:cNvPr id="1116" name="Shape 1116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117" name="Shape 1117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UD-VM registration phase</a:t>
            </a:r>
          </a:p>
        </p:txBody>
      </p:sp>
      <p:sp>
        <p:nvSpPr>
          <p:cNvPr id="1118" name="Shape 1118"/>
          <p:cNvSpPr txBox="1"/>
          <p:nvPr/>
        </p:nvSpPr>
        <p:spPr>
          <a:xfrm>
            <a:off x="4001218" y="3388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Connection</a:t>
            </a:r>
          </a:p>
        </p:txBody>
      </p:sp>
      <p:sp>
        <p:nvSpPr>
          <p:cNvPr id="1119" name="Shape 1119"/>
          <p:cNvSpPr txBox="1"/>
          <p:nvPr/>
        </p:nvSpPr>
        <p:spPr>
          <a:xfrm>
            <a:off x="4001218" y="36171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APK registration on the VM</a:t>
            </a:r>
          </a:p>
        </p:txBody>
      </p:sp>
      <p:sp>
        <p:nvSpPr>
          <p:cNvPr id="1120" name="Shape 1120"/>
          <p:cNvSpPr txBox="1"/>
          <p:nvPr/>
        </p:nvSpPr>
        <p:spPr>
          <a:xfrm>
            <a:off x="40012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RTT measurement</a:t>
            </a:r>
          </a:p>
        </p:txBody>
      </p:sp>
      <p:sp>
        <p:nvSpPr>
          <p:cNvPr id="1121" name="Shape 1121"/>
          <p:cNvSpPr txBox="1"/>
          <p:nvPr/>
        </p:nvSpPr>
        <p:spPr>
          <a:xfrm>
            <a:off x="4001218" y="40743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Download rate measurement</a:t>
            </a:r>
          </a:p>
        </p:txBody>
      </p:sp>
      <p:sp>
        <p:nvSpPr>
          <p:cNvPr id="1122" name="Shape 1122"/>
          <p:cNvSpPr txBox="1"/>
          <p:nvPr/>
        </p:nvSpPr>
        <p:spPr>
          <a:xfrm>
            <a:off x="4001218" y="43029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14. Upload rate measurement</a:t>
            </a:r>
          </a:p>
        </p:txBody>
      </p:sp>
      <p:sp>
        <p:nvSpPr>
          <p:cNvPr id="1123" name="Shape 1123"/>
          <p:cNvSpPr txBox="1"/>
          <p:nvPr/>
        </p:nvSpPr>
        <p:spPr>
          <a:xfrm>
            <a:off x="4001218" y="4531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15. Registration completed!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48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52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cxnSp>
        <p:nvCxnSpPr>
          <p:cNvPr id="1114" name="Shape 1114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5" name="Shape 1115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8. OK &lt;VM IP&gt;</a:t>
            </a:r>
          </a:p>
        </p:txBody>
      </p:sp>
      <p:cxnSp>
        <p:nvCxnSpPr>
          <p:cNvPr id="1116" name="Shape 1116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117" name="Shape 1117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UD-VM registration phase</a:t>
            </a:r>
          </a:p>
        </p:txBody>
      </p:sp>
      <p:sp>
        <p:nvSpPr>
          <p:cNvPr id="1118" name="Shape 1118"/>
          <p:cNvSpPr txBox="1"/>
          <p:nvPr/>
        </p:nvSpPr>
        <p:spPr>
          <a:xfrm>
            <a:off x="4001218" y="3388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Connection</a:t>
            </a:r>
          </a:p>
        </p:txBody>
      </p:sp>
      <p:sp>
        <p:nvSpPr>
          <p:cNvPr id="1119" name="Shape 1119"/>
          <p:cNvSpPr txBox="1"/>
          <p:nvPr/>
        </p:nvSpPr>
        <p:spPr>
          <a:xfrm>
            <a:off x="4001218" y="36171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APK registration on the VM</a:t>
            </a:r>
          </a:p>
        </p:txBody>
      </p:sp>
      <p:sp>
        <p:nvSpPr>
          <p:cNvPr id="1120" name="Shape 1120"/>
          <p:cNvSpPr txBox="1"/>
          <p:nvPr/>
        </p:nvSpPr>
        <p:spPr>
          <a:xfrm>
            <a:off x="40012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RTT measurement</a:t>
            </a:r>
          </a:p>
        </p:txBody>
      </p:sp>
      <p:sp>
        <p:nvSpPr>
          <p:cNvPr id="1121" name="Shape 1121"/>
          <p:cNvSpPr txBox="1"/>
          <p:nvPr/>
        </p:nvSpPr>
        <p:spPr>
          <a:xfrm>
            <a:off x="4001218" y="40743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Download rate measurement</a:t>
            </a:r>
          </a:p>
        </p:txBody>
      </p:sp>
      <p:sp>
        <p:nvSpPr>
          <p:cNvPr id="1122" name="Shape 1122"/>
          <p:cNvSpPr txBox="1"/>
          <p:nvPr/>
        </p:nvSpPr>
        <p:spPr>
          <a:xfrm>
            <a:off x="4001218" y="43029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14. Upload rate measurement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47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3. OK </a:t>
            </a: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-US" sz="1200" dirty="0" smtClean="0">
                <a:solidFill>
                  <a:srgbClr val="351C75"/>
                </a:solidFill>
              </a:rPr>
              <a:t>VMM </a:t>
            </a:r>
            <a:r>
              <a:rPr lang="en" sz="1200" dirty="0" smtClean="0">
                <a:solidFill>
                  <a:srgbClr val="351C75"/>
                </a:solidFill>
              </a:rPr>
              <a:t>IP</a:t>
            </a:r>
            <a:r>
              <a:rPr lang="en" sz="1200" dirty="0">
                <a:solidFill>
                  <a:srgbClr val="351C75"/>
                </a:solidFill>
              </a:rPr>
              <a:t>&gt;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52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933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cxnSp>
        <p:nvCxnSpPr>
          <p:cNvPr id="1114" name="Shape 1114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5" name="Shape 1115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8. OK &lt;VM IP&gt;</a:t>
            </a:r>
          </a:p>
        </p:txBody>
      </p:sp>
      <p:cxnSp>
        <p:nvCxnSpPr>
          <p:cNvPr id="1116" name="Shape 1116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117" name="Shape 1117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UD-VM registration phase</a:t>
            </a:r>
          </a:p>
        </p:txBody>
      </p:sp>
      <p:sp>
        <p:nvSpPr>
          <p:cNvPr id="1118" name="Shape 1118"/>
          <p:cNvSpPr txBox="1"/>
          <p:nvPr/>
        </p:nvSpPr>
        <p:spPr>
          <a:xfrm>
            <a:off x="4001218" y="3388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Connection</a:t>
            </a:r>
          </a:p>
        </p:txBody>
      </p:sp>
      <p:sp>
        <p:nvSpPr>
          <p:cNvPr id="1119" name="Shape 1119"/>
          <p:cNvSpPr txBox="1"/>
          <p:nvPr/>
        </p:nvSpPr>
        <p:spPr>
          <a:xfrm>
            <a:off x="4001218" y="36171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APK registration on the VM</a:t>
            </a:r>
          </a:p>
        </p:txBody>
      </p:sp>
      <p:sp>
        <p:nvSpPr>
          <p:cNvPr id="1120" name="Shape 1120"/>
          <p:cNvSpPr txBox="1"/>
          <p:nvPr/>
        </p:nvSpPr>
        <p:spPr>
          <a:xfrm>
            <a:off x="40012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RTT measurement</a:t>
            </a:r>
          </a:p>
        </p:txBody>
      </p:sp>
      <p:sp>
        <p:nvSpPr>
          <p:cNvPr id="1121" name="Shape 1121"/>
          <p:cNvSpPr txBox="1"/>
          <p:nvPr/>
        </p:nvSpPr>
        <p:spPr>
          <a:xfrm>
            <a:off x="4001218" y="40743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Download rate measurement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47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3. OK </a:t>
            </a: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-US" sz="1200" dirty="0" smtClean="0">
                <a:solidFill>
                  <a:srgbClr val="351C75"/>
                </a:solidFill>
              </a:rPr>
              <a:t>VMM </a:t>
            </a:r>
            <a:r>
              <a:rPr lang="en" sz="1200" dirty="0" smtClean="0">
                <a:solidFill>
                  <a:srgbClr val="351C75"/>
                </a:solidFill>
              </a:rPr>
              <a:t>IP</a:t>
            </a:r>
            <a:r>
              <a:rPr lang="en" sz="1200" dirty="0">
                <a:solidFill>
                  <a:srgbClr val="351C75"/>
                </a:solidFill>
              </a:rPr>
              <a:t>&gt;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52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56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loud 23"/>
          <p:cNvSpPr/>
          <p:nvPr/>
        </p:nvSpPr>
        <p:spPr>
          <a:xfrm>
            <a:off x="3834904" y="1753293"/>
            <a:ext cx="2015480" cy="1345507"/>
          </a:xfrm>
          <a:prstGeom prst="cloud">
            <a:avLst/>
          </a:prstGeom>
          <a:gradFill rotWithShape="1">
            <a:gsLst>
              <a:gs pos="0">
                <a:srgbClr val="D16349">
                  <a:shade val="15000"/>
                  <a:satMod val="180000"/>
                </a:srgbClr>
              </a:gs>
              <a:gs pos="50000">
                <a:srgbClr val="D16349">
                  <a:shade val="45000"/>
                  <a:satMod val="170000"/>
                </a:srgbClr>
              </a:gs>
              <a:gs pos="70000">
                <a:srgbClr val="D16349">
                  <a:tint val="99000"/>
                  <a:shade val="65000"/>
                  <a:satMod val="155000"/>
                </a:srgbClr>
              </a:gs>
              <a:gs pos="100000">
                <a:srgbClr val="D16349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D16349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4738264" y="1971848"/>
            <a:ext cx="875136" cy="493814"/>
          </a:xfrm>
          <a:prstGeom prst="rect">
            <a:avLst/>
          </a:prstGeom>
        </p:spPr>
      </p:pic>
      <p:sp>
        <p:nvSpPr>
          <p:cNvPr id="165" name="Shape 165"/>
          <p:cNvSpPr txBox="1"/>
          <p:nvPr/>
        </p:nvSpPr>
        <p:spPr>
          <a:xfrm rot="21598350">
            <a:off x="4842725" y="1959299"/>
            <a:ext cx="625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VMM</a:t>
            </a:r>
          </a:p>
        </p:txBody>
      </p:sp>
      <p:sp>
        <p:nvSpPr>
          <p:cNvPr id="167" name="Shape 167"/>
          <p:cNvSpPr txBox="1"/>
          <p:nvPr/>
        </p:nvSpPr>
        <p:spPr>
          <a:xfrm rot="21597671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sp>
        <p:nvSpPr>
          <p:cNvPr id="158" name="Shape 158"/>
          <p:cNvSpPr/>
          <p:nvPr/>
        </p:nvSpPr>
        <p:spPr>
          <a:xfrm>
            <a:off x="387850" y="1152150"/>
            <a:ext cx="1030200" cy="296400"/>
          </a:xfrm>
          <a:prstGeom prst="wedgeRectCallout">
            <a:avLst>
              <a:gd name="adj1" fmla="val 56302"/>
              <a:gd name="adj2" fmla="val 924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DS is up</a:t>
            </a:r>
          </a:p>
        </p:txBody>
      </p:sp>
      <p:sp>
        <p:nvSpPr>
          <p:cNvPr id="159" name="Shape 159"/>
          <p:cNvSpPr/>
          <p:nvPr/>
        </p:nvSpPr>
        <p:spPr>
          <a:xfrm>
            <a:off x="3855700" y="220850"/>
            <a:ext cx="1226700" cy="296400"/>
          </a:xfrm>
          <a:prstGeom prst="wedgeRectCallout">
            <a:avLst>
              <a:gd name="adj1" fmla="val -60229"/>
              <a:gd name="adj2" fmla="val 91017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SLAM is up</a:t>
            </a:r>
          </a:p>
        </p:txBody>
      </p:sp>
      <p:sp>
        <p:nvSpPr>
          <p:cNvPr id="164" name="Shape 164"/>
          <p:cNvSpPr txBox="1"/>
          <p:nvPr/>
        </p:nvSpPr>
        <p:spPr>
          <a:xfrm rot="-2332">
            <a:off x="1247411" y="1936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66" name="Shape 166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10" y="1502300"/>
            <a:ext cx="410354" cy="57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service-_level-agreement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47748" y="413792"/>
            <a:ext cx="411772" cy="5006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19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pic>
        <p:nvPicPr>
          <p:cNvPr id="22" name="Shape 660" descr="Untitled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661"/>
          <p:cNvSpPr txBox="1"/>
          <p:nvPr/>
        </p:nvSpPr>
        <p:spPr>
          <a:xfrm rot="2159737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8495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cxnSp>
        <p:nvCxnSpPr>
          <p:cNvPr id="1114" name="Shape 1114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5" name="Shape 1115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8. OK &lt;VM IP&gt;</a:t>
            </a:r>
          </a:p>
        </p:txBody>
      </p:sp>
      <p:cxnSp>
        <p:nvCxnSpPr>
          <p:cNvPr id="1116" name="Shape 1116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117" name="Shape 1117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UD-VM registration phase</a:t>
            </a:r>
          </a:p>
        </p:txBody>
      </p:sp>
      <p:sp>
        <p:nvSpPr>
          <p:cNvPr id="1118" name="Shape 1118"/>
          <p:cNvSpPr txBox="1"/>
          <p:nvPr/>
        </p:nvSpPr>
        <p:spPr>
          <a:xfrm>
            <a:off x="4001218" y="3388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Connection</a:t>
            </a:r>
          </a:p>
        </p:txBody>
      </p:sp>
      <p:sp>
        <p:nvSpPr>
          <p:cNvPr id="1119" name="Shape 1119"/>
          <p:cNvSpPr txBox="1"/>
          <p:nvPr/>
        </p:nvSpPr>
        <p:spPr>
          <a:xfrm>
            <a:off x="4001218" y="36171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APK registration on the VM</a:t>
            </a:r>
          </a:p>
        </p:txBody>
      </p:sp>
      <p:sp>
        <p:nvSpPr>
          <p:cNvPr id="1120" name="Shape 1120"/>
          <p:cNvSpPr txBox="1"/>
          <p:nvPr/>
        </p:nvSpPr>
        <p:spPr>
          <a:xfrm>
            <a:off x="40012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RTT measurement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46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3. OK </a:t>
            </a: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-US" sz="1200" dirty="0" smtClean="0">
                <a:solidFill>
                  <a:srgbClr val="351C75"/>
                </a:solidFill>
              </a:rPr>
              <a:t>VMM </a:t>
            </a:r>
            <a:r>
              <a:rPr lang="en" sz="1200" dirty="0" smtClean="0">
                <a:solidFill>
                  <a:srgbClr val="351C75"/>
                </a:solidFill>
              </a:rPr>
              <a:t>IP</a:t>
            </a:r>
            <a:r>
              <a:rPr lang="en" sz="1200" dirty="0">
                <a:solidFill>
                  <a:srgbClr val="351C75"/>
                </a:solidFill>
              </a:rPr>
              <a:t>&gt;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51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024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cxnSp>
        <p:nvCxnSpPr>
          <p:cNvPr id="1114" name="Shape 1114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5" name="Shape 1115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8. OK &lt;VM IP&gt;</a:t>
            </a:r>
          </a:p>
        </p:txBody>
      </p:sp>
      <p:cxnSp>
        <p:nvCxnSpPr>
          <p:cNvPr id="1116" name="Shape 1116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117" name="Shape 1117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UD-VM registration phase</a:t>
            </a:r>
          </a:p>
        </p:txBody>
      </p:sp>
      <p:sp>
        <p:nvSpPr>
          <p:cNvPr id="1118" name="Shape 1118"/>
          <p:cNvSpPr txBox="1"/>
          <p:nvPr/>
        </p:nvSpPr>
        <p:spPr>
          <a:xfrm>
            <a:off x="4001218" y="3388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Connection</a:t>
            </a:r>
          </a:p>
        </p:txBody>
      </p:sp>
      <p:sp>
        <p:nvSpPr>
          <p:cNvPr id="1119" name="Shape 1119"/>
          <p:cNvSpPr txBox="1"/>
          <p:nvPr/>
        </p:nvSpPr>
        <p:spPr>
          <a:xfrm>
            <a:off x="4001218" y="36171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APK registration on the VM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7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6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3. OK </a:t>
            </a: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-US" sz="1200" dirty="0" smtClean="0">
                <a:solidFill>
                  <a:srgbClr val="351C75"/>
                </a:solidFill>
              </a:rPr>
              <a:t>VMM </a:t>
            </a:r>
            <a:r>
              <a:rPr lang="en" sz="1200" dirty="0" smtClean="0">
                <a:solidFill>
                  <a:srgbClr val="351C75"/>
                </a:solidFill>
              </a:rPr>
              <a:t>IP</a:t>
            </a:r>
            <a:r>
              <a:rPr lang="en" sz="1200" dirty="0">
                <a:solidFill>
                  <a:srgbClr val="351C75"/>
                </a:solidFill>
              </a:rPr>
              <a:t>&gt;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50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261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cxnSp>
        <p:nvCxnSpPr>
          <p:cNvPr id="1114" name="Shape 1114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5" name="Shape 1115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8. OK &lt;VM IP&gt;</a:t>
            </a:r>
          </a:p>
        </p:txBody>
      </p:sp>
      <p:cxnSp>
        <p:nvCxnSpPr>
          <p:cNvPr id="1116" name="Shape 1116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117" name="Shape 1117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UD-VM registration phase</a:t>
            </a:r>
          </a:p>
        </p:txBody>
      </p:sp>
      <p:sp>
        <p:nvSpPr>
          <p:cNvPr id="1118" name="Shape 1118"/>
          <p:cNvSpPr txBox="1"/>
          <p:nvPr/>
        </p:nvSpPr>
        <p:spPr>
          <a:xfrm>
            <a:off x="4001218" y="3388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Connection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5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3. OK </a:t>
            </a: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-US" sz="1200" dirty="0" smtClean="0">
                <a:solidFill>
                  <a:srgbClr val="351C75"/>
                </a:solidFill>
              </a:rPr>
              <a:t>VMM </a:t>
            </a:r>
            <a:r>
              <a:rPr lang="en" sz="1200" dirty="0" smtClean="0">
                <a:solidFill>
                  <a:srgbClr val="351C75"/>
                </a:solidFill>
              </a:rPr>
              <a:t>IP</a:t>
            </a:r>
            <a:r>
              <a:rPr lang="en" sz="1200" dirty="0">
                <a:solidFill>
                  <a:srgbClr val="351C75"/>
                </a:solidFill>
              </a:rPr>
              <a:t>&gt;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49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086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cxnSp>
        <p:nvCxnSpPr>
          <p:cNvPr id="1114" name="Shape 1114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5" name="Shape 1115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8. OK &lt;VM IP&gt;</a:t>
            </a:r>
          </a:p>
        </p:txBody>
      </p:sp>
      <p:cxnSp>
        <p:nvCxnSpPr>
          <p:cNvPr id="1116" name="Shape 1116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117" name="Shape 1117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UD-VM registration phase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4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3. OK </a:t>
            </a: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-US" sz="1200" dirty="0" smtClean="0">
                <a:solidFill>
                  <a:srgbClr val="351C75"/>
                </a:solidFill>
              </a:rPr>
              <a:t>VMM </a:t>
            </a:r>
            <a:r>
              <a:rPr lang="en" sz="1200" dirty="0" smtClean="0">
                <a:solidFill>
                  <a:srgbClr val="351C75"/>
                </a:solidFill>
              </a:rPr>
              <a:t>IP</a:t>
            </a:r>
            <a:r>
              <a:rPr lang="en" sz="1200" dirty="0">
                <a:solidFill>
                  <a:srgbClr val="351C75"/>
                </a:solidFill>
              </a:rPr>
              <a:t>&gt;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48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664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cxnSp>
        <p:nvCxnSpPr>
          <p:cNvPr id="1114" name="Shape 1114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5" name="Shape 1115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8. OK &lt;VM IP&gt;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2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3. OK </a:t>
            </a: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-US" sz="1200" dirty="0" smtClean="0">
                <a:solidFill>
                  <a:srgbClr val="351C75"/>
                </a:solidFill>
              </a:rPr>
              <a:t>VMM </a:t>
            </a:r>
            <a:r>
              <a:rPr lang="en" sz="1200" dirty="0" smtClean="0">
                <a:solidFill>
                  <a:srgbClr val="351C75"/>
                </a:solidFill>
              </a:rPr>
              <a:t>IP</a:t>
            </a:r>
            <a:r>
              <a:rPr lang="en" sz="1200" dirty="0">
                <a:solidFill>
                  <a:srgbClr val="351C75"/>
                </a:solidFill>
              </a:rPr>
              <a:t>&gt;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46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406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3. OK </a:t>
            </a: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-US" sz="1200" dirty="0" smtClean="0">
                <a:solidFill>
                  <a:srgbClr val="351C75"/>
                </a:solidFill>
              </a:rPr>
              <a:t>VMM </a:t>
            </a:r>
            <a:r>
              <a:rPr lang="en" sz="1200" dirty="0" smtClean="0">
                <a:solidFill>
                  <a:srgbClr val="351C75"/>
                </a:solidFill>
              </a:rPr>
              <a:t>IP</a:t>
            </a:r>
            <a:r>
              <a:rPr lang="en" sz="1200" dirty="0">
                <a:solidFill>
                  <a:srgbClr val="351C75"/>
                </a:solidFill>
              </a:rPr>
              <a:t>&gt;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35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840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28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3. OK </a:t>
            </a: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-US" sz="1200" dirty="0" smtClean="0">
                <a:solidFill>
                  <a:srgbClr val="351C75"/>
                </a:solidFill>
              </a:rPr>
              <a:t>VMM </a:t>
            </a:r>
            <a:r>
              <a:rPr lang="en" sz="1200" dirty="0" smtClean="0">
                <a:solidFill>
                  <a:srgbClr val="351C75"/>
                </a:solidFill>
              </a:rPr>
              <a:t>IP</a:t>
            </a:r>
            <a:r>
              <a:rPr lang="en" sz="1200" dirty="0">
                <a:solidFill>
                  <a:srgbClr val="351C75"/>
                </a:solidFill>
              </a:rPr>
              <a:t>&gt;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33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707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27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3. OK </a:t>
            </a: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-US" sz="1200" dirty="0" smtClean="0">
                <a:solidFill>
                  <a:srgbClr val="351C75"/>
                </a:solidFill>
              </a:rPr>
              <a:t>VMM </a:t>
            </a:r>
            <a:r>
              <a:rPr lang="en" sz="1200" dirty="0" smtClean="0">
                <a:solidFill>
                  <a:srgbClr val="351C75"/>
                </a:solidFill>
              </a:rPr>
              <a:t>IP</a:t>
            </a:r>
            <a:r>
              <a:rPr lang="en" sz="1200" dirty="0">
                <a:solidFill>
                  <a:srgbClr val="351C75"/>
                </a:solidFill>
              </a:rPr>
              <a:t>&gt;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32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570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25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3. OK </a:t>
            </a: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-US" sz="1200" dirty="0" smtClean="0">
                <a:solidFill>
                  <a:srgbClr val="351C75"/>
                </a:solidFill>
              </a:rPr>
              <a:t>VMM </a:t>
            </a:r>
            <a:r>
              <a:rPr lang="en" sz="1200" dirty="0" smtClean="0">
                <a:solidFill>
                  <a:srgbClr val="351C75"/>
                </a:solidFill>
              </a:rPr>
              <a:t>IP</a:t>
            </a:r>
            <a:r>
              <a:rPr lang="en" sz="1200" dirty="0">
                <a:solidFill>
                  <a:srgbClr val="351C75"/>
                </a:solidFill>
              </a:rPr>
              <a:t>&gt;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30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565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23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3. OK </a:t>
            </a: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-US" sz="1200" dirty="0" smtClean="0">
                <a:solidFill>
                  <a:srgbClr val="351C75"/>
                </a:solidFill>
              </a:rPr>
              <a:t>VMM </a:t>
            </a:r>
            <a:r>
              <a:rPr lang="en" sz="1200" dirty="0" smtClean="0">
                <a:solidFill>
                  <a:srgbClr val="351C75"/>
                </a:solidFill>
              </a:rPr>
              <a:t>IP</a:t>
            </a:r>
            <a:r>
              <a:rPr lang="en" sz="1200" dirty="0">
                <a:solidFill>
                  <a:srgbClr val="351C75"/>
                </a:solidFill>
              </a:rPr>
              <a:t>&gt;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28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18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loud 23"/>
          <p:cNvSpPr/>
          <p:nvPr/>
        </p:nvSpPr>
        <p:spPr>
          <a:xfrm>
            <a:off x="3834904" y="1753293"/>
            <a:ext cx="2015480" cy="1345507"/>
          </a:xfrm>
          <a:prstGeom prst="cloud">
            <a:avLst/>
          </a:prstGeom>
          <a:gradFill rotWithShape="1">
            <a:gsLst>
              <a:gs pos="0">
                <a:srgbClr val="D16349">
                  <a:shade val="15000"/>
                  <a:satMod val="180000"/>
                </a:srgbClr>
              </a:gs>
              <a:gs pos="50000">
                <a:srgbClr val="D16349">
                  <a:shade val="45000"/>
                  <a:satMod val="170000"/>
                </a:srgbClr>
              </a:gs>
              <a:gs pos="70000">
                <a:srgbClr val="D16349">
                  <a:tint val="99000"/>
                  <a:shade val="65000"/>
                  <a:satMod val="155000"/>
                </a:srgbClr>
              </a:gs>
              <a:gs pos="100000">
                <a:srgbClr val="D16349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D16349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4738264" y="1971848"/>
            <a:ext cx="875136" cy="493814"/>
          </a:xfrm>
          <a:prstGeom prst="rect">
            <a:avLst/>
          </a:prstGeom>
        </p:spPr>
      </p:pic>
      <p:sp>
        <p:nvSpPr>
          <p:cNvPr id="165" name="Shape 165"/>
          <p:cNvSpPr txBox="1"/>
          <p:nvPr/>
        </p:nvSpPr>
        <p:spPr>
          <a:xfrm rot="21598350">
            <a:off x="4842725" y="1959299"/>
            <a:ext cx="625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VMM</a:t>
            </a:r>
          </a:p>
        </p:txBody>
      </p:sp>
      <p:sp>
        <p:nvSpPr>
          <p:cNvPr id="167" name="Shape 167"/>
          <p:cNvSpPr txBox="1"/>
          <p:nvPr/>
        </p:nvSpPr>
        <p:spPr>
          <a:xfrm rot="21597671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cxnSp>
        <p:nvCxnSpPr>
          <p:cNvPr id="155" name="Shape 155"/>
          <p:cNvCxnSpPr/>
          <p:nvPr/>
        </p:nvCxnSpPr>
        <p:spPr>
          <a:xfrm rot="10800000" flipH="1">
            <a:off x="1710969" y="659899"/>
            <a:ext cx="1644300" cy="842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58" name="Shape 158"/>
          <p:cNvSpPr/>
          <p:nvPr/>
        </p:nvSpPr>
        <p:spPr>
          <a:xfrm>
            <a:off x="387850" y="1152150"/>
            <a:ext cx="1030200" cy="296400"/>
          </a:xfrm>
          <a:prstGeom prst="wedgeRectCallout">
            <a:avLst>
              <a:gd name="adj1" fmla="val 56302"/>
              <a:gd name="adj2" fmla="val 924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DS is up</a:t>
            </a:r>
          </a:p>
        </p:txBody>
      </p:sp>
      <p:sp>
        <p:nvSpPr>
          <p:cNvPr id="159" name="Shape 159"/>
          <p:cNvSpPr/>
          <p:nvPr/>
        </p:nvSpPr>
        <p:spPr>
          <a:xfrm>
            <a:off x="3855700" y="220850"/>
            <a:ext cx="1226700" cy="296400"/>
          </a:xfrm>
          <a:prstGeom prst="wedgeRectCallout">
            <a:avLst>
              <a:gd name="adj1" fmla="val -60229"/>
              <a:gd name="adj2" fmla="val 91017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SLAM is up</a:t>
            </a:r>
          </a:p>
        </p:txBody>
      </p:sp>
      <p:sp>
        <p:nvSpPr>
          <p:cNvPr id="161" name="Shape 161"/>
          <p:cNvSpPr txBox="1"/>
          <p:nvPr/>
        </p:nvSpPr>
        <p:spPr>
          <a:xfrm rot="-1594198">
            <a:off x="1733915" y="729999"/>
            <a:ext cx="1562743" cy="296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SLAM registers</a:t>
            </a:r>
          </a:p>
        </p:txBody>
      </p:sp>
      <p:sp>
        <p:nvSpPr>
          <p:cNvPr id="164" name="Shape 164"/>
          <p:cNvSpPr txBox="1"/>
          <p:nvPr/>
        </p:nvSpPr>
        <p:spPr>
          <a:xfrm rot="-2332">
            <a:off x="1247411" y="1936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66" name="Shape 166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10" y="1502300"/>
            <a:ext cx="410354" cy="57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service-_level-agreement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47748" y="413792"/>
            <a:ext cx="411772" cy="5006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23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pic>
        <p:nvPicPr>
          <p:cNvPr id="25" name="Shape 660" descr="Untitled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661"/>
          <p:cNvSpPr txBox="1"/>
          <p:nvPr/>
        </p:nvSpPr>
        <p:spPr>
          <a:xfrm rot="2159737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40968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21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25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9165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2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24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568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18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22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3645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19" name="Group 18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1" name="Cloud 20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3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4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pic>
        <p:nvPicPr>
          <p:cNvPr id="1288" name="Shape 12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6017" y="1502255"/>
            <a:ext cx="375046" cy="520898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Shape 129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93" name="Shape 129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94" name="Shape 129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95" name="Shape 1295" descr="Untitled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Shape 129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98" name="Shape 129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sp>
        <p:nvSpPr>
          <p:cNvPr id="1299" name="Shape 1299"/>
          <p:cNvSpPr/>
          <p:nvPr/>
        </p:nvSpPr>
        <p:spPr>
          <a:xfrm>
            <a:off x="2104875" y="3848349"/>
            <a:ext cx="936600" cy="602400"/>
          </a:xfrm>
          <a:prstGeom prst="wedgeRectCallout">
            <a:avLst>
              <a:gd name="adj1" fmla="val -151884"/>
              <a:gd name="adj2" fmla="val 3888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Run method on the device</a:t>
            </a:r>
          </a:p>
        </p:txBody>
      </p:sp>
      <p:sp>
        <p:nvSpPr>
          <p:cNvPr id="1300" name="Shape 1300"/>
          <p:cNvSpPr/>
          <p:nvPr/>
        </p:nvSpPr>
        <p:spPr>
          <a:xfrm>
            <a:off x="1753825" y="4760150"/>
            <a:ext cx="1175100" cy="393900"/>
          </a:xfrm>
          <a:prstGeom prst="wedgeRectCallout">
            <a:avLst>
              <a:gd name="adj1" fmla="val -97144"/>
              <a:gd name="adj2" fmla="val -8090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3. Finished!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service-_level-agreement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0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27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33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2" y="2471323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27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19" name="Group 18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1" name="Cloud 20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3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4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pic>
        <p:nvPicPr>
          <p:cNvPr id="1288" name="Shape 12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36017" y="1502255"/>
            <a:ext cx="375046" cy="520898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Shape 129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93" name="Shape 129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94" name="Shape 129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95" name="Shape 1295" descr="Untitled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Shape 129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98" name="Shape 129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sp>
        <p:nvSpPr>
          <p:cNvPr id="1299" name="Shape 1299"/>
          <p:cNvSpPr/>
          <p:nvPr/>
        </p:nvSpPr>
        <p:spPr>
          <a:xfrm>
            <a:off x="2104875" y="3848349"/>
            <a:ext cx="936600" cy="602400"/>
          </a:xfrm>
          <a:prstGeom prst="wedgeRectCallout">
            <a:avLst>
              <a:gd name="adj1" fmla="val -151884"/>
              <a:gd name="adj2" fmla="val 3888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Run method on the device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service-_level-agreement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31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2" y="2471323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6421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19" name="Group 18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1" name="Cloud 20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3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4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pic>
        <p:nvPicPr>
          <p:cNvPr id="1288" name="Shape 12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6017" y="1502255"/>
            <a:ext cx="375046" cy="520898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Shape 129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93" name="Shape 129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94" name="Shape 129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95" name="Shape 129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Shape 129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98" name="Shape 129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service-_level-agreement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0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27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31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2" y="2471323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2589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19" name="Group 18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1" name="Cloud 20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3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4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pic>
        <p:nvPicPr>
          <p:cNvPr id="1288" name="Shape 12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6017" y="1502255"/>
            <a:ext cx="375046" cy="520898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Shape 129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93" name="Shape 129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94" name="Shape 129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95" name="Shape 129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Shape 129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service-_level-agreement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0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27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31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2" y="2471323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3015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cxnSp>
        <p:nvCxnSpPr>
          <p:cNvPr id="1229" name="Shape 1229"/>
          <p:cNvCxnSpPr>
            <a:endCxn id="1225" idx="3"/>
          </p:cNvCxnSpPr>
          <p:nvPr/>
        </p:nvCxnSpPr>
        <p:spPr>
          <a:xfrm flipH="1">
            <a:off x="1171112" y="2634822"/>
            <a:ext cx="3086100" cy="174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230" name="Shape 1230"/>
          <p:cNvSpPr txBox="1"/>
          <p:nvPr/>
        </p:nvSpPr>
        <p:spPr>
          <a:xfrm rot="-1760050">
            <a:off x="2017066" y="3349524"/>
            <a:ext cx="2460490" cy="295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2. Offload &lt;method&gt; &lt;data&gt;</a:t>
            </a:r>
          </a:p>
        </p:txBody>
      </p:sp>
      <p:sp>
        <p:nvSpPr>
          <p:cNvPr id="1231" name="Shape 1231"/>
          <p:cNvSpPr/>
          <p:nvPr/>
        </p:nvSpPr>
        <p:spPr>
          <a:xfrm>
            <a:off x="4447450" y="3028874"/>
            <a:ext cx="936600" cy="602400"/>
          </a:xfrm>
          <a:prstGeom prst="wedgeRectCallout">
            <a:avLst>
              <a:gd name="adj1" fmla="val -35477"/>
              <a:gd name="adj2" fmla="val -103264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3. Run method on the VM</a:t>
            </a:r>
          </a:p>
        </p:txBody>
      </p:sp>
      <p:cxnSp>
        <p:nvCxnSpPr>
          <p:cNvPr id="1232" name="Shape 1232"/>
          <p:cNvCxnSpPr/>
          <p:nvPr/>
        </p:nvCxnSpPr>
        <p:spPr>
          <a:xfrm flipH="1">
            <a:off x="1247312" y="2787222"/>
            <a:ext cx="3086100" cy="174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233" name="Shape 1233"/>
          <p:cNvSpPr txBox="1"/>
          <p:nvPr/>
        </p:nvSpPr>
        <p:spPr>
          <a:xfrm rot="-1760050">
            <a:off x="1998047" y="2882690"/>
            <a:ext cx="2460490" cy="295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Remote result</a:t>
            </a:r>
          </a:p>
        </p:txBody>
      </p:sp>
      <p:sp>
        <p:nvSpPr>
          <p:cNvPr id="1234" name="Shape 1234"/>
          <p:cNvSpPr/>
          <p:nvPr/>
        </p:nvSpPr>
        <p:spPr>
          <a:xfrm>
            <a:off x="1753825" y="4760150"/>
            <a:ext cx="1175100" cy="393900"/>
          </a:xfrm>
          <a:prstGeom prst="wedgeRectCallout">
            <a:avLst>
              <a:gd name="adj1" fmla="val -97144"/>
              <a:gd name="adj2" fmla="val -8090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5. Finished!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3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36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cxnSp>
        <p:nvCxnSpPr>
          <p:cNvPr id="1229" name="Shape 1229"/>
          <p:cNvCxnSpPr>
            <a:endCxn id="1225" idx="3"/>
          </p:cNvCxnSpPr>
          <p:nvPr/>
        </p:nvCxnSpPr>
        <p:spPr>
          <a:xfrm flipH="1">
            <a:off x="1171112" y="2634822"/>
            <a:ext cx="3086100" cy="174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230" name="Shape 1230"/>
          <p:cNvSpPr txBox="1"/>
          <p:nvPr/>
        </p:nvSpPr>
        <p:spPr>
          <a:xfrm rot="-1760050">
            <a:off x="2017066" y="3349524"/>
            <a:ext cx="2460490" cy="295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2. Offload &lt;method&gt; &lt;data&gt;</a:t>
            </a:r>
          </a:p>
        </p:txBody>
      </p:sp>
      <p:sp>
        <p:nvSpPr>
          <p:cNvPr id="1231" name="Shape 1231"/>
          <p:cNvSpPr/>
          <p:nvPr/>
        </p:nvSpPr>
        <p:spPr>
          <a:xfrm>
            <a:off x="4447450" y="3028874"/>
            <a:ext cx="936600" cy="602400"/>
          </a:xfrm>
          <a:prstGeom prst="wedgeRectCallout">
            <a:avLst>
              <a:gd name="adj1" fmla="val -35477"/>
              <a:gd name="adj2" fmla="val -103264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3. Run method on the VM</a:t>
            </a:r>
          </a:p>
        </p:txBody>
      </p:sp>
      <p:cxnSp>
        <p:nvCxnSpPr>
          <p:cNvPr id="1232" name="Shape 1232"/>
          <p:cNvCxnSpPr/>
          <p:nvPr/>
        </p:nvCxnSpPr>
        <p:spPr>
          <a:xfrm flipH="1">
            <a:off x="1247312" y="2787222"/>
            <a:ext cx="3086100" cy="174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233" name="Shape 1233"/>
          <p:cNvSpPr txBox="1"/>
          <p:nvPr/>
        </p:nvSpPr>
        <p:spPr>
          <a:xfrm rot="-1760050">
            <a:off x="1998047" y="2882690"/>
            <a:ext cx="2460490" cy="295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Remote result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2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36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6952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sp>
        <p:nvSpPr>
          <p:cNvPr id="1230" name="Shape 1230"/>
          <p:cNvSpPr txBox="1"/>
          <p:nvPr/>
        </p:nvSpPr>
        <p:spPr>
          <a:xfrm rot="-1760050">
            <a:off x="2017066" y="3349524"/>
            <a:ext cx="2460490" cy="295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2. Offload &lt;method&gt; &lt;data&gt;</a:t>
            </a:r>
          </a:p>
        </p:txBody>
      </p:sp>
      <p:sp>
        <p:nvSpPr>
          <p:cNvPr id="1231" name="Shape 1231"/>
          <p:cNvSpPr/>
          <p:nvPr/>
        </p:nvSpPr>
        <p:spPr>
          <a:xfrm>
            <a:off x="4447450" y="3028874"/>
            <a:ext cx="936600" cy="602400"/>
          </a:xfrm>
          <a:prstGeom prst="wedgeRectCallout">
            <a:avLst>
              <a:gd name="adj1" fmla="val -35477"/>
              <a:gd name="adj2" fmla="val -103264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3. Run method on the VM</a:t>
            </a:r>
          </a:p>
        </p:txBody>
      </p:sp>
      <p:cxnSp>
        <p:nvCxnSpPr>
          <p:cNvPr id="1232" name="Shape 1232"/>
          <p:cNvCxnSpPr/>
          <p:nvPr/>
        </p:nvCxnSpPr>
        <p:spPr>
          <a:xfrm flipH="1">
            <a:off x="1247312" y="2787222"/>
            <a:ext cx="3086100" cy="174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1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35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70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24" name="Cloud 23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165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167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cxnSp>
        <p:nvCxnSpPr>
          <p:cNvPr id="155" name="Shape 155"/>
          <p:cNvCxnSpPr/>
          <p:nvPr/>
        </p:nvCxnSpPr>
        <p:spPr>
          <a:xfrm rot="10800000" flipH="1">
            <a:off x="1710969" y="659899"/>
            <a:ext cx="1644300" cy="842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58" name="Shape 158"/>
          <p:cNvSpPr/>
          <p:nvPr/>
        </p:nvSpPr>
        <p:spPr>
          <a:xfrm>
            <a:off x="387850" y="1152150"/>
            <a:ext cx="1030200" cy="296400"/>
          </a:xfrm>
          <a:prstGeom prst="wedgeRectCallout">
            <a:avLst>
              <a:gd name="adj1" fmla="val 56302"/>
              <a:gd name="adj2" fmla="val 924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DS is up</a:t>
            </a:r>
          </a:p>
        </p:txBody>
      </p:sp>
      <p:sp>
        <p:nvSpPr>
          <p:cNvPr id="159" name="Shape 159"/>
          <p:cNvSpPr/>
          <p:nvPr/>
        </p:nvSpPr>
        <p:spPr>
          <a:xfrm>
            <a:off x="3855700" y="220850"/>
            <a:ext cx="1226700" cy="296400"/>
          </a:xfrm>
          <a:prstGeom prst="wedgeRectCallout">
            <a:avLst>
              <a:gd name="adj1" fmla="val -60229"/>
              <a:gd name="adj2" fmla="val 91017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SLAM is up</a:t>
            </a:r>
          </a:p>
        </p:txBody>
      </p:sp>
      <p:sp>
        <p:nvSpPr>
          <p:cNvPr id="160" name="Shape 160"/>
          <p:cNvSpPr/>
          <p:nvPr/>
        </p:nvSpPr>
        <p:spPr>
          <a:xfrm>
            <a:off x="5160225" y="1377100"/>
            <a:ext cx="1226700" cy="296400"/>
          </a:xfrm>
          <a:prstGeom prst="wedgeRectCallout">
            <a:avLst>
              <a:gd name="adj1" fmla="val -50332"/>
              <a:gd name="adj2" fmla="val 1743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4. VMM is up</a:t>
            </a:r>
          </a:p>
        </p:txBody>
      </p:sp>
      <p:sp>
        <p:nvSpPr>
          <p:cNvPr id="161" name="Shape 161"/>
          <p:cNvSpPr txBox="1"/>
          <p:nvPr/>
        </p:nvSpPr>
        <p:spPr>
          <a:xfrm rot="-1594198">
            <a:off x="1733915" y="729999"/>
            <a:ext cx="1562743" cy="296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SLAM registers</a:t>
            </a:r>
          </a:p>
        </p:txBody>
      </p:sp>
      <p:sp>
        <p:nvSpPr>
          <p:cNvPr id="164" name="Shape 164"/>
          <p:cNvSpPr txBox="1"/>
          <p:nvPr/>
        </p:nvSpPr>
        <p:spPr>
          <a:xfrm rot="-2332">
            <a:off x="1247411" y="1936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66" name="Shape 166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10" y="1502300"/>
            <a:ext cx="410354" cy="57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service-_level-agreement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47748" y="413792"/>
            <a:ext cx="411772" cy="50060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7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27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pic>
        <p:nvPicPr>
          <p:cNvPr id="28" name="Shape 660" descr="Untitled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661"/>
          <p:cNvSpPr txBox="1"/>
          <p:nvPr/>
        </p:nvSpPr>
        <p:spPr>
          <a:xfrm rot="2159737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9360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sp>
        <p:nvSpPr>
          <p:cNvPr id="1230" name="Shape 1230"/>
          <p:cNvSpPr txBox="1"/>
          <p:nvPr/>
        </p:nvSpPr>
        <p:spPr>
          <a:xfrm rot="-1760050">
            <a:off x="2017066" y="3349524"/>
            <a:ext cx="2460490" cy="295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2. Offload &lt;method&gt; &lt;data&gt;</a:t>
            </a:r>
          </a:p>
        </p:txBody>
      </p:sp>
      <p:cxnSp>
        <p:nvCxnSpPr>
          <p:cNvPr id="1232" name="Shape 1232"/>
          <p:cNvCxnSpPr/>
          <p:nvPr/>
        </p:nvCxnSpPr>
        <p:spPr>
          <a:xfrm flipH="1">
            <a:off x="1247312" y="2787222"/>
            <a:ext cx="3086100" cy="174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34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2696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sp>
        <p:nvSpPr>
          <p:cNvPr id="31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35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10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614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sp>
        <p:nvSpPr>
          <p:cNvPr id="18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pic>
        <p:nvPicPr>
          <p:cNvPr id="34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3555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cxnSp>
        <p:nvCxnSpPr>
          <p:cNvPr id="1229" name="Shape 1229"/>
          <p:cNvCxnSpPr>
            <a:endCxn id="1225" idx="3"/>
          </p:cNvCxnSpPr>
          <p:nvPr/>
        </p:nvCxnSpPr>
        <p:spPr>
          <a:xfrm flipH="1">
            <a:off x="1171112" y="2634822"/>
            <a:ext cx="3086100" cy="174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230" name="Shape 1230"/>
          <p:cNvSpPr txBox="1"/>
          <p:nvPr/>
        </p:nvSpPr>
        <p:spPr>
          <a:xfrm rot="-1760050">
            <a:off x="1542567" y="3505201"/>
            <a:ext cx="2893155" cy="295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Offload </a:t>
            </a: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-US" sz="1200" dirty="0" smtClean="0">
                <a:solidFill>
                  <a:srgbClr val="351C75"/>
                </a:solidFill>
              </a:rPr>
              <a:t>m</a:t>
            </a:r>
            <a:r>
              <a:rPr lang="en" sz="1200" dirty="0" err="1" smtClean="0">
                <a:solidFill>
                  <a:srgbClr val="351C75"/>
                </a:solidFill>
              </a:rPr>
              <a:t>ethod</a:t>
            </a:r>
            <a:r>
              <a:rPr lang="en" sz="1200" dirty="0">
                <a:solidFill>
                  <a:srgbClr val="351C75"/>
                </a:solidFill>
              </a:rPr>
              <a:t>&gt; &lt;data</a:t>
            </a:r>
            <a:r>
              <a:rPr lang="en" sz="1200" dirty="0" smtClean="0">
                <a:solidFill>
                  <a:srgbClr val="351C75"/>
                </a:solidFill>
              </a:rPr>
              <a:t>&gt;</a:t>
            </a:r>
            <a:r>
              <a:rPr lang="en-US" sz="1200" dirty="0" smtClean="0">
                <a:solidFill>
                  <a:srgbClr val="351C75"/>
                </a:solidFill>
              </a:rPr>
              <a:t> &lt;2 VMs&gt;</a:t>
            </a:r>
            <a:endParaRPr lang="en" sz="1200" dirty="0">
              <a:solidFill>
                <a:srgbClr val="351C75"/>
              </a:solidFill>
            </a:endParaRPr>
          </a:p>
        </p:txBody>
      </p:sp>
      <p:sp>
        <p:nvSpPr>
          <p:cNvPr id="1231" name="Shape 1231"/>
          <p:cNvSpPr/>
          <p:nvPr/>
        </p:nvSpPr>
        <p:spPr>
          <a:xfrm>
            <a:off x="4429886" y="3327560"/>
            <a:ext cx="2149818" cy="699252"/>
          </a:xfrm>
          <a:prstGeom prst="wedgeRectCallout">
            <a:avLst>
              <a:gd name="adj1" fmla="val -49652"/>
              <a:gd name="adj2" fmla="val -136262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</a:rPr>
              <a:t>5. Send method to VM Helper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</a:rPr>
              <a:t>6</a:t>
            </a:r>
            <a:r>
              <a:rPr lang="en" sz="1200" dirty="0" smtClean="0">
                <a:solidFill>
                  <a:schemeClr val="lt1"/>
                </a:solidFill>
              </a:rPr>
              <a:t>. </a:t>
            </a:r>
            <a:r>
              <a:rPr lang="en" sz="1200" dirty="0">
                <a:solidFill>
                  <a:schemeClr val="lt1"/>
                </a:solidFill>
              </a:rPr>
              <a:t>Run </a:t>
            </a:r>
            <a:r>
              <a:rPr lang="en" sz="1200" dirty="0" smtClean="0">
                <a:solidFill>
                  <a:schemeClr val="lt1"/>
                </a:solidFill>
              </a:rPr>
              <a:t>method on VM</a:t>
            </a:r>
            <a:endParaRPr lang="en-US" sz="1200" dirty="0" smtClean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</a:rPr>
              <a:t>7. Combine partial results</a:t>
            </a:r>
            <a:endParaRPr lang="en" sz="1200" dirty="0">
              <a:solidFill>
                <a:schemeClr val="lt1"/>
              </a:solidFill>
            </a:endParaRPr>
          </a:p>
        </p:txBody>
      </p:sp>
      <p:cxnSp>
        <p:nvCxnSpPr>
          <p:cNvPr id="1232" name="Shape 1232"/>
          <p:cNvCxnSpPr/>
          <p:nvPr/>
        </p:nvCxnSpPr>
        <p:spPr>
          <a:xfrm flipH="1">
            <a:off x="1247312" y="2787222"/>
            <a:ext cx="3086100" cy="174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233" name="Shape 1233"/>
          <p:cNvSpPr txBox="1"/>
          <p:nvPr/>
        </p:nvSpPr>
        <p:spPr>
          <a:xfrm rot="-1760050">
            <a:off x="1998047" y="2882690"/>
            <a:ext cx="2460490" cy="295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>
                <a:solidFill>
                  <a:srgbClr val="351C75"/>
                </a:solidFill>
              </a:rPr>
              <a:t>8</a:t>
            </a:r>
            <a:r>
              <a:rPr lang="en" sz="1200" dirty="0" smtClean="0">
                <a:solidFill>
                  <a:srgbClr val="351C75"/>
                </a:solidFill>
              </a:rPr>
              <a:t>. </a:t>
            </a:r>
            <a:r>
              <a:rPr lang="en" sz="1200" dirty="0">
                <a:solidFill>
                  <a:srgbClr val="351C75"/>
                </a:solidFill>
              </a:rPr>
              <a:t>Remote result</a:t>
            </a:r>
          </a:p>
        </p:txBody>
      </p:sp>
      <p:sp>
        <p:nvSpPr>
          <p:cNvPr id="1234" name="Shape 1234"/>
          <p:cNvSpPr/>
          <p:nvPr/>
        </p:nvSpPr>
        <p:spPr>
          <a:xfrm>
            <a:off x="1753825" y="4760150"/>
            <a:ext cx="1175100" cy="393900"/>
          </a:xfrm>
          <a:prstGeom prst="wedgeRectCallout">
            <a:avLst>
              <a:gd name="adj1" fmla="val -97144"/>
              <a:gd name="adj2" fmla="val -8090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</a:rPr>
              <a:t>9</a:t>
            </a:r>
            <a:r>
              <a:rPr lang="en" sz="1200" dirty="0" smtClean="0">
                <a:solidFill>
                  <a:schemeClr val="lt1"/>
                </a:solidFill>
              </a:rPr>
              <a:t>. </a:t>
            </a:r>
            <a:r>
              <a:rPr lang="en" sz="1200" dirty="0">
                <a:solidFill>
                  <a:schemeClr val="lt1"/>
                </a:solidFill>
              </a:rPr>
              <a:t>Finished!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3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36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hape 1229"/>
          <p:cNvCxnSpPr/>
          <p:nvPr/>
        </p:nvCxnSpPr>
        <p:spPr>
          <a:xfrm flipH="1" flipV="1">
            <a:off x="1555581" y="1911718"/>
            <a:ext cx="2650019" cy="711643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8" name="Shape 1233"/>
          <p:cNvSpPr txBox="1"/>
          <p:nvPr/>
        </p:nvSpPr>
        <p:spPr>
          <a:xfrm rot="900000">
            <a:off x="1748771" y="2233991"/>
            <a:ext cx="2460490" cy="295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>
                <a:solidFill>
                  <a:srgbClr val="351C75"/>
                </a:solidFill>
              </a:rPr>
              <a:t>3</a:t>
            </a:r>
            <a:r>
              <a:rPr lang="en" sz="1200" dirty="0" smtClean="0">
                <a:solidFill>
                  <a:srgbClr val="351C75"/>
                </a:solidFill>
              </a:rPr>
              <a:t>. </a:t>
            </a:r>
            <a:r>
              <a:rPr lang="en-US" sz="1200" dirty="0" smtClean="0">
                <a:solidFill>
                  <a:srgbClr val="351C75"/>
                </a:solidFill>
              </a:rPr>
              <a:t>Parallel REQ &lt;1 VM&gt;</a:t>
            </a:r>
            <a:endParaRPr lang="en" sz="1200" dirty="0">
              <a:solidFill>
                <a:srgbClr val="351C75"/>
              </a:solidFill>
            </a:endParaRPr>
          </a:p>
        </p:txBody>
      </p:sp>
      <p:cxnSp>
        <p:nvCxnSpPr>
          <p:cNvPr id="39" name="Shape 1229"/>
          <p:cNvCxnSpPr/>
          <p:nvPr/>
        </p:nvCxnSpPr>
        <p:spPr>
          <a:xfrm>
            <a:off x="1636033" y="1795432"/>
            <a:ext cx="2650019" cy="711643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0" name="Shape 1233"/>
          <p:cNvSpPr txBox="1"/>
          <p:nvPr/>
        </p:nvSpPr>
        <p:spPr>
          <a:xfrm rot="900000">
            <a:off x="2071630" y="1938832"/>
            <a:ext cx="2460490" cy="295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>
                <a:solidFill>
                  <a:srgbClr val="351C75"/>
                </a:solidFill>
              </a:rPr>
              <a:t>4</a:t>
            </a:r>
            <a:r>
              <a:rPr lang="en" sz="1200" dirty="0" smtClean="0">
                <a:solidFill>
                  <a:srgbClr val="351C75"/>
                </a:solidFill>
              </a:rPr>
              <a:t>. </a:t>
            </a:r>
            <a:r>
              <a:rPr lang="en-US" sz="1200" dirty="0" smtClean="0">
                <a:solidFill>
                  <a:srgbClr val="351C75"/>
                </a:solidFill>
              </a:rPr>
              <a:t>&lt;VM Helper IP&gt;</a:t>
            </a:r>
            <a:endParaRPr lang="en" sz="1200" dirty="0">
              <a:solidFill>
                <a:srgbClr val="351C75"/>
              </a:solidFill>
            </a:endParaRPr>
          </a:p>
        </p:txBody>
      </p:sp>
      <p:cxnSp>
        <p:nvCxnSpPr>
          <p:cNvPr id="41" name="Shape 1229"/>
          <p:cNvCxnSpPr/>
          <p:nvPr/>
        </p:nvCxnSpPr>
        <p:spPr>
          <a:xfrm flipV="1">
            <a:off x="4394483" y="2052944"/>
            <a:ext cx="140826" cy="45584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43" name="Shape 1231"/>
          <p:cNvSpPr/>
          <p:nvPr/>
        </p:nvSpPr>
        <p:spPr>
          <a:xfrm>
            <a:off x="4114119" y="907578"/>
            <a:ext cx="2149818" cy="472384"/>
          </a:xfrm>
          <a:prstGeom prst="wedgeRectCallout">
            <a:avLst>
              <a:gd name="adj1" fmla="val -33009"/>
              <a:gd name="adj2" fmla="val 163881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</a:rPr>
              <a:t>6</a:t>
            </a:r>
            <a:r>
              <a:rPr lang="en" sz="1200" dirty="0" smtClean="0">
                <a:solidFill>
                  <a:schemeClr val="lt1"/>
                </a:solidFill>
              </a:rPr>
              <a:t>. </a:t>
            </a:r>
            <a:r>
              <a:rPr lang="en" sz="1200" dirty="0">
                <a:solidFill>
                  <a:schemeClr val="lt1"/>
                </a:solidFill>
              </a:rPr>
              <a:t>Run </a:t>
            </a:r>
            <a:r>
              <a:rPr lang="en" sz="1200" dirty="0" smtClean="0">
                <a:solidFill>
                  <a:schemeClr val="lt1"/>
                </a:solidFill>
              </a:rPr>
              <a:t>method on VM</a:t>
            </a:r>
            <a:r>
              <a:rPr lang="en-US" sz="1200" dirty="0" smtClean="0">
                <a:solidFill>
                  <a:schemeClr val="lt1"/>
                </a:solidFill>
              </a:rPr>
              <a:t> Helper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</a:rPr>
              <a:t>7. Send partial result to VM</a:t>
            </a:r>
            <a:endParaRPr lang="en" sz="12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3669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cxnSp>
        <p:nvCxnSpPr>
          <p:cNvPr id="1229" name="Shape 1229"/>
          <p:cNvCxnSpPr>
            <a:endCxn id="1225" idx="3"/>
          </p:cNvCxnSpPr>
          <p:nvPr/>
        </p:nvCxnSpPr>
        <p:spPr>
          <a:xfrm flipH="1">
            <a:off x="1171201" y="2905755"/>
            <a:ext cx="3636723" cy="1471145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230" name="Shape 1230"/>
          <p:cNvSpPr txBox="1"/>
          <p:nvPr/>
        </p:nvSpPr>
        <p:spPr>
          <a:xfrm rot="20294472">
            <a:off x="1878947" y="3637436"/>
            <a:ext cx="2893155" cy="295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Offload </a:t>
            </a: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-US" sz="1200" dirty="0" smtClean="0">
                <a:solidFill>
                  <a:srgbClr val="351C75"/>
                </a:solidFill>
              </a:rPr>
              <a:t>CUDA m</a:t>
            </a:r>
            <a:r>
              <a:rPr lang="en" sz="1200" dirty="0" err="1" smtClean="0">
                <a:solidFill>
                  <a:srgbClr val="351C75"/>
                </a:solidFill>
              </a:rPr>
              <a:t>ethod</a:t>
            </a:r>
            <a:r>
              <a:rPr lang="en" sz="1200" dirty="0">
                <a:solidFill>
                  <a:srgbClr val="351C75"/>
                </a:solidFill>
              </a:rPr>
              <a:t>&gt; &lt;data</a:t>
            </a:r>
            <a:r>
              <a:rPr lang="en" sz="1200" dirty="0" smtClean="0">
                <a:solidFill>
                  <a:srgbClr val="351C75"/>
                </a:solidFill>
              </a:rPr>
              <a:t>&gt;</a:t>
            </a:r>
            <a:endParaRPr lang="en" sz="1200" dirty="0">
              <a:solidFill>
                <a:srgbClr val="351C75"/>
              </a:solidFill>
            </a:endParaRPr>
          </a:p>
        </p:txBody>
      </p:sp>
      <p:cxnSp>
        <p:nvCxnSpPr>
          <p:cNvPr id="1232" name="Shape 1232"/>
          <p:cNvCxnSpPr>
            <a:stCxn id="35" idx="2"/>
          </p:cNvCxnSpPr>
          <p:nvPr/>
        </p:nvCxnSpPr>
        <p:spPr>
          <a:xfrm flipH="1">
            <a:off x="1247312" y="3000953"/>
            <a:ext cx="3739904" cy="152836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233" name="Shape 1233"/>
          <p:cNvSpPr txBox="1"/>
          <p:nvPr/>
        </p:nvSpPr>
        <p:spPr>
          <a:xfrm rot="20280000">
            <a:off x="2109847" y="3161584"/>
            <a:ext cx="2460490" cy="295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>
                <a:solidFill>
                  <a:srgbClr val="351C75"/>
                </a:solidFill>
              </a:rPr>
              <a:t>4</a:t>
            </a:r>
            <a:r>
              <a:rPr lang="en" sz="1200" dirty="0" smtClean="0">
                <a:solidFill>
                  <a:srgbClr val="351C75"/>
                </a:solidFill>
              </a:rPr>
              <a:t>. </a:t>
            </a:r>
            <a:r>
              <a:rPr lang="en" sz="1200" dirty="0">
                <a:solidFill>
                  <a:srgbClr val="351C75"/>
                </a:solidFill>
              </a:rPr>
              <a:t>Remote result</a:t>
            </a:r>
          </a:p>
        </p:txBody>
      </p:sp>
      <p:sp>
        <p:nvSpPr>
          <p:cNvPr id="1234" name="Shape 1234"/>
          <p:cNvSpPr/>
          <p:nvPr/>
        </p:nvSpPr>
        <p:spPr>
          <a:xfrm>
            <a:off x="1753825" y="4760150"/>
            <a:ext cx="1175100" cy="393900"/>
          </a:xfrm>
          <a:prstGeom prst="wedgeRectCallout">
            <a:avLst>
              <a:gd name="adj1" fmla="val -97144"/>
              <a:gd name="adj2" fmla="val -8090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</a:rPr>
              <a:t>5</a:t>
            </a:r>
            <a:r>
              <a:rPr lang="en" sz="1200" dirty="0" smtClean="0">
                <a:solidFill>
                  <a:schemeClr val="lt1"/>
                </a:solidFill>
              </a:rPr>
              <a:t>. </a:t>
            </a:r>
            <a:r>
              <a:rPr lang="en" sz="1200" dirty="0">
                <a:solidFill>
                  <a:schemeClr val="lt1"/>
                </a:solidFill>
              </a:rPr>
              <a:t>Finished!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3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36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Shape 1234"/>
          <p:cNvSpPr/>
          <p:nvPr/>
        </p:nvSpPr>
        <p:spPr>
          <a:xfrm>
            <a:off x="4660715" y="3527775"/>
            <a:ext cx="1707611" cy="393900"/>
          </a:xfrm>
          <a:prstGeom prst="wedgeRectCallout">
            <a:avLst>
              <a:gd name="adj1" fmla="val -30080"/>
              <a:gd name="adj2" fmla="val -191929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</a:rPr>
              <a:t>3</a:t>
            </a:r>
            <a:r>
              <a:rPr lang="en" sz="1200" dirty="0" smtClean="0">
                <a:solidFill>
                  <a:schemeClr val="lt1"/>
                </a:solidFill>
              </a:rPr>
              <a:t>.</a:t>
            </a:r>
            <a:r>
              <a:rPr lang="en-US" sz="1200" dirty="0" smtClean="0">
                <a:solidFill>
                  <a:schemeClr val="lt1"/>
                </a:solidFill>
              </a:rPr>
              <a:t> Run CUDA method</a:t>
            </a:r>
            <a:endParaRPr lang="en" sz="12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6433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sp>
        <p:nvSpPr>
          <p:cNvPr id="1234" name="Shape 1234"/>
          <p:cNvSpPr/>
          <p:nvPr/>
        </p:nvSpPr>
        <p:spPr>
          <a:xfrm>
            <a:off x="1753825" y="4760150"/>
            <a:ext cx="1175100" cy="393900"/>
          </a:xfrm>
          <a:prstGeom prst="wedgeRectCallout">
            <a:avLst>
              <a:gd name="adj1" fmla="val -97144"/>
              <a:gd name="adj2" fmla="val -8090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</a:rPr>
              <a:t>7</a:t>
            </a:r>
            <a:r>
              <a:rPr lang="en" sz="1200" dirty="0" smtClean="0">
                <a:solidFill>
                  <a:schemeClr val="lt1"/>
                </a:solidFill>
              </a:rPr>
              <a:t>. </a:t>
            </a:r>
            <a:r>
              <a:rPr lang="en" sz="1200" dirty="0">
                <a:solidFill>
                  <a:schemeClr val="lt1"/>
                </a:solidFill>
              </a:rPr>
              <a:t>Finished!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9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3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36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Shape 1234"/>
          <p:cNvSpPr/>
          <p:nvPr/>
        </p:nvSpPr>
        <p:spPr>
          <a:xfrm>
            <a:off x="4660715" y="3527775"/>
            <a:ext cx="1707611" cy="393900"/>
          </a:xfrm>
          <a:prstGeom prst="wedgeRectCallout">
            <a:avLst>
              <a:gd name="adj1" fmla="val -30080"/>
              <a:gd name="adj2" fmla="val -191929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</a:rPr>
              <a:t>5</a:t>
            </a:r>
            <a:r>
              <a:rPr lang="en" sz="1200" dirty="0" smtClean="0">
                <a:solidFill>
                  <a:schemeClr val="lt1"/>
                </a:solidFill>
              </a:rPr>
              <a:t>.</a:t>
            </a:r>
            <a:r>
              <a:rPr lang="en-US" sz="1200" dirty="0" smtClean="0">
                <a:solidFill>
                  <a:schemeClr val="lt1"/>
                </a:solidFill>
              </a:rPr>
              <a:t> Run CUDA method</a:t>
            </a:r>
            <a:endParaRPr lang="en" sz="1200" dirty="0">
              <a:solidFill>
                <a:schemeClr val="lt1"/>
              </a:solidFill>
            </a:endParaRPr>
          </a:p>
        </p:txBody>
      </p:sp>
      <p:cxnSp>
        <p:nvCxnSpPr>
          <p:cNvPr id="37" name="Shape 1229"/>
          <p:cNvCxnSpPr/>
          <p:nvPr/>
        </p:nvCxnSpPr>
        <p:spPr>
          <a:xfrm flipH="1">
            <a:off x="1171112" y="2634822"/>
            <a:ext cx="3086100" cy="174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8" name="Shape 1230"/>
          <p:cNvSpPr txBox="1"/>
          <p:nvPr/>
        </p:nvSpPr>
        <p:spPr>
          <a:xfrm rot="-1760050">
            <a:off x="1887933" y="3519537"/>
            <a:ext cx="2159342" cy="295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Offload </a:t>
            </a: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-US" sz="1200" dirty="0" smtClean="0">
                <a:solidFill>
                  <a:srgbClr val="351C75"/>
                </a:solidFill>
              </a:rPr>
              <a:t>m</a:t>
            </a:r>
            <a:r>
              <a:rPr lang="en" sz="1200" dirty="0" err="1" smtClean="0">
                <a:solidFill>
                  <a:srgbClr val="351C75"/>
                </a:solidFill>
              </a:rPr>
              <a:t>ethod</a:t>
            </a:r>
            <a:r>
              <a:rPr lang="en" sz="1200" dirty="0">
                <a:solidFill>
                  <a:srgbClr val="351C75"/>
                </a:solidFill>
              </a:rPr>
              <a:t>&gt; &lt;data</a:t>
            </a:r>
            <a:r>
              <a:rPr lang="en" sz="1200" dirty="0" smtClean="0">
                <a:solidFill>
                  <a:srgbClr val="351C75"/>
                </a:solidFill>
              </a:rPr>
              <a:t>&gt;</a:t>
            </a:r>
            <a:endParaRPr lang="en" sz="1200" dirty="0">
              <a:solidFill>
                <a:srgbClr val="351C75"/>
              </a:solidFill>
            </a:endParaRPr>
          </a:p>
        </p:txBody>
      </p:sp>
      <p:cxnSp>
        <p:nvCxnSpPr>
          <p:cNvPr id="39" name="Shape 1232"/>
          <p:cNvCxnSpPr/>
          <p:nvPr/>
        </p:nvCxnSpPr>
        <p:spPr>
          <a:xfrm flipH="1">
            <a:off x="1247312" y="2787222"/>
            <a:ext cx="3086100" cy="174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40" name="Shape 1233"/>
          <p:cNvSpPr txBox="1"/>
          <p:nvPr/>
        </p:nvSpPr>
        <p:spPr>
          <a:xfrm rot="-1760050">
            <a:off x="1998047" y="2882690"/>
            <a:ext cx="2460490" cy="295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>
                <a:solidFill>
                  <a:srgbClr val="351C75"/>
                </a:solidFill>
              </a:rPr>
              <a:t>6</a:t>
            </a:r>
            <a:r>
              <a:rPr lang="en" sz="1200" dirty="0" smtClean="0">
                <a:solidFill>
                  <a:srgbClr val="351C75"/>
                </a:solidFill>
              </a:rPr>
              <a:t>. </a:t>
            </a:r>
            <a:r>
              <a:rPr lang="en" sz="1200" dirty="0">
                <a:solidFill>
                  <a:srgbClr val="351C75"/>
                </a:solidFill>
              </a:rPr>
              <a:t>Remote result</a:t>
            </a:r>
          </a:p>
        </p:txBody>
      </p:sp>
      <p:cxnSp>
        <p:nvCxnSpPr>
          <p:cNvPr id="41" name="Shape 1229"/>
          <p:cNvCxnSpPr/>
          <p:nvPr/>
        </p:nvCxnSpPr>
        <p:spPr>
          <a:xfrm>
            <a:off x="4394483" y="2508790"/>
            <a:ext cx="594960" cy="278432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44" name="Shape 1231"/>
          <p:cNvSpPr/>
          <p:nvPr/>
        </p:nvSpPr>
        <p:spPr>
          <a:xfrm>
            <a:off x="2003694" y="1039701"/>
            <a:ext cx="1831210" cy="714547"/>
          </a:xfrm>
          <a:prstGeom prst="wedgeRectCallout">
            <a:avLst>
              <a:gd name="adj1" fmla="val 74563"/>
              <a:gd name="adj2" fmla="val 15976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2286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" sz="1200" dirty="0" smtClean="0">
                <a:solidFill>
                  <a:schemeClr val="lt1"/>
                </a:solidFill>
              </a:rPr>
              <a:t>Run method on VM</a:t>
            </a:r>
            <a:endParaRPr lang="en-US" sz="1200" dirty="0">
              <a:solidFill>
                <a:schemeClr val="lt1"/>
              </a:solidFill>
            </a:endParaRPr>
          </a:p>
          <a:p>
            <a:pPr marL="2286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sz="1200" dirty="0" smtClean="0">
                <a:solidFill>
                  <a:schemeClr val="lt1"/>
                </a:solidFill>
              </a:rPr>
              <a:t>Run CUDA methods on VM with GPU</a:t>
            </a:r>
            <a:endParaRPr lang="en" sz="12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6497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107512" y="3404950"/>
            <a:ext cx="936600" cy="437700"/>
          </a:xfrm>
          <a:prstGeom prst="wedgeRectCallout">
            <a:avLst>
              <a:gd name="adj1" fmla="val 39037"/>
              <a:gd name="adj2" fmla="val 1071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cxnSp>
        <p:nvCxnSpPr>
          <p:cNvPr id="1229" name="Shape 1229"/>
          <p:cNvCxnSpPr/>
          <p:nvPr/>
        </p:nvCxnSpPr>
        <p:spPr>
          <a:xfrm>
            <a:off x="3664097" y="3670300"/>
            <a:ext cx="1572124" cy="405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231" name="Shape 1231"/>
          <p:cNvSpPr/>
          <p:nvPr/>
        </p:nvSpPr>
        <p:spPr>
          <a:xfrm>
            <a:off x="5667400" y="3251700"/>
            <a:ext cx="936600" cy="590950"/>
          </a:xfrm>
          <a:prstGeom prst="wedgeRectCallout">
            <a:avLst>
              <a:gd name="adj1" fmla="val -74800"/>
              <a:gd name="adj2" fmla="val 59519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3. Run </a:t>
            </a:r>
            <a:r>
              <a:rPr lang="en" sz="1200" dirty="0" smtClean="0">
                <a:solidFill>
                  <a:schemeClr val="lt1"/>
                </a:solidFill>
              </a:rPr>
              <a:t>method</a:t>
            </a:r>
            <a:endParaRPr lang="en" sz="1200" dirty="0">
              <a:solidFill>
                <a:schemeClr val="lt1"/>
              </a:solidFill>
            </a:endParaRPr>
          </a:p>
        </p:txBody>
      </p:sp>
      <p:cxnSp>
        <p:nvCxnSpPr>
          <p:cNvPr id="1232" name="Shape 1232"/>
          <p:cNvCxnSpPr/>
          <p:nvPr/>
        </p:nvCxnSpPr>
        <p:spPr>
          <a:xfrm flipH="1">
            <a:off x="1171113" y="3670300"/>
            <a:ext cx="1572087" cy="558613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234" name="Shape 1234"/>
          <p:cNvSpPr/>
          <p:nvPr/>
        </p:nvSpPr>
        <p:spPr>
          <a:xfrm>
            <a:off x="1753825" y="4760150"/>
            <a:ext cx="1175100" cy="393900"/>
          </a:xfrm>
          <a:prstGeom prst="wedgeRectCallout">
            <a:avLst>
              <a:gd name="adj1" fmla="val -97144"/>
              <a:gd name="adj2" fmla="val -8090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5. Finished!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cxnSp>
        <p:nvCxnSpPr>
          <p:cNvPr id="40" name="Shape 1229"/>
          <p:cNvCxnSpPr/>
          <p:nvPr/>
        </p:nvCxnSpPr>
        <p:spPr>
          <a:xfrm>
            <a:off x="3617241" y="3822700"/>
            <a:ext cx="1572124" cy="405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41" name="Shape 1232"/>
          <p:cNvCxnSpPr/>
          <p:nvPr/>
        </p:nvCxnSpPr>
        <p:spPr>
          <a:xfrm flipH="1">
            <a:off x="1171113" y="3831750"/>
            <a:ext cx="1572087" cy="558613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2" name="Shape 1230"/>
          <p:cNvSpPr txBox="1"/>
          <p:nvPr/>
        </p:nvSpPr>
        <p:spPr>
          <a:xfrm rot="20423008">
            <a:off x="1115278" y="3491642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</a:t>
            </a:r>
            <a:r>
              <a:rPr lang="en" sz="1200" dirty="0" smtClean="0">
                <a:solidFill>
                  <a:srgbClr val="351C75"/>
                </a:solidFill>
              </a:rPr>
              <a:t>Offload</a:t>
            </a:r>
            <a:r>
              <a:rPr lang="en-US" sz="1200" dirty="0" smtClean="0">
                <a:solidFill>
                  <a:srgbClr val="351C75"/>
                </a:solidFill>
              </a:rPr>
              <a:t/>
            </a:r>
            <a:br>
              <a:rPr lang="en-US" sz="1200" dirty="0" smtClean="0">
                <a:solidFill>
                  <a:srgbClr val="351C75"/>
                </a:solidFill>
              </a:rPr>
            </a:b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" sz="1200" dirty="0">
                <a:solidFill>
                  <a:srgbClr val="351C75"/>
                </a:solidFill>
              </a:rPr>
              <a:t>method&gt; &lt;data&gt;</a:t>
            </a:r>
          </a:p>
        </p:txBody>
      </p:sp>
      <p:sp>
        <p:nvSpPr>
          <p:cNvPr id="43" name="Shape 1230"/>
          <p:cNvSpPr txBox="1"/>
          <p:nvPr/>
        </p:nvSpPr>
        <p:spPr>
          <a:xfrm rot="881290">
            <a:off x="3765262" y="3390043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</a:t>
            </a:r>
            <a:r>
              <a:rPr lang="en" sz="1200" dirty="0" smtClean="0">
                <a:solidFill>
                  <a:srgbClr val="351C75"/>
                </a:solidFill>
              </a:rPr>
              <a:t>Offload</a:t>
            </a:r>
            <a:r>
              <a:rPr lang="en-US" sz="1200" dirty="0" smtClean="0">
                <a:solidFill>
                  <a:srgbClr val="351C75"/>
                </a:solidFill>
              </a:rPr>
              <a:t/>
            </a:r>
            <a:br>
              <a:rPr lang="en-US" sz="1200" dirty="0" smtClean="0">
                <a:solidFill>
                  <a:srgbClr val="351C75"/>
                </a:solidFill>
              </a:rPr>
            </a:b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" sz="1200" dirty="0">
                <a:solidFill>
                  <a:srgbClr val="351C75"/>
                </a:solidFill>
              </a:rPr>
              <a:t>method&gt; &lt;data&gt;</a:t>
            </a:r>
          </a:p>
        </p:txBody>
      </p:sp>
      <p:sp>
        <p:nvSpPr>
          <p:cNvPr id="44" name="Shape 1230"/>
          <p:cNvSpPr txBox="1"/>
          <p:nvPr/>
        </p:nvSpPr>
        <p:spPr>
          <a:xfrm rot="881290">
            <a:off x="3634647" y="3939381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351C75"/>
                </a:solidFill>
              </a:rPr>
              <a:t>4. Result</a:t>
            </a:r>
            <a:endParaRPr lang="en" sz="1200" dirty="0">
              <a:solidFill>
                <a:srgbClr val="351C75"/>
              </a:solidFill>
            </a:endParaRPr>
          </a:p>
        </p:txBody>
      </p:sp>
      <p:sp>
        <p:nvSpPr>
          <p:cNvPr id="45" name="Shape 1230"/>
          <p:cNvSpPr txBox="1"/>
          <p:nvPr/>
        </p:nvSpPr>
        <p:spPr>
          <a:xfrm rot="20423008">
            <a:off x="1312414" y="4039545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dirty="0">
                <a:solidFill>
                  <a:srgbClr val="351C75"/>
                </a:solidFill>
              </a:rPr>
              <a:t>4</a:t>
            </a:r>
            <a:r>
              <a:rPr lang="en" sz="1200" dirty="0" smtClean="0">
                <a:solidFill>
                  <a:srgbClr val="351C75"/>
                </a:solidFill>
              </a:rPr>
              <a:t>. </a:t>
            </a:r>
            <a:r>
              <a:rPr lang="en-US" sz="1200" dirty="0" smtClean="0">
                <a:solidFill>
                  <a:srgbClr val="351C75"/>
                </a:solidFill>
              </a:rPr>
              <a:t>Result</a:t>
            </a:r>
            <a:endParaRPr lang="en" sz="1200" dirty="0">
              <a:solidFill>
                <a:srgbClr val="351C75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alphaModFix amt="30000"/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alphaModFix amt="30000"/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alphaModFix amt="30000"/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34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2" y="2471323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1939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107512" y="3404950"/>
            <a:ext cx="936600" cy="437700"/>
          </a:xfrm>
          <a:prstGeom prst="wedgeRectCallout">
            <a:avLst>
              <a:gd name="adj1" fmla="val 39037"/>
              <a:gd name="adj2" fmla="val 1071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cxnSp>
        <p:nvCxnSpPr>
          <p:cNvPr id="1229" name="Shape 1229"/>
          <p:cNvCxnSpPr/>
          <p:nvPr/>
        </p:nvCxnSpPr>
        <p:spPr>
          <a:xfrm>
            <a:off x="3664097" y="3670300"/>
            <a:ext cx="1572124" cy="405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231" name="Shape 1231"/>
          <p:cNvSpPr/>
          <p:nvPr/>
        </p:nvSpPr>
        <p:spPr>
          <a:xfrm>
            <a:off x="5667400" y="3251700"/>
            <a:ext cx="936600" cy="590950"/>
          </a:xfrm>
          <a:prstGeom prst="wedgeRectCallout">
            <a:avLst>
              <a:gd name="adj1" fmla="val -74800"/>
              <a:gd name="adj2" fmla="val 59519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3. Run </a:t>
            </a:r>
            <a:r>
              <a:rPr lang="en" sz="1200" dirty="0" smtClean="0">
                <a:solidFill>
                  <a:schemeClr val="lt1"/>
                </a:solidFill>
              </a:rPr>
              <a:t>method</a:t>
            </a:r>
            <a:endParaRPr lang="en" sz="1200" dirty="0">
              <a:solidFill>
                <a:schemeClr val="lt1"/>
              </a:solidFill>
            </a:endParaRPr>
          </a:p>
        </p:txBody>
      </p:sp>
      <p:cxnSp>
        <p:nvCxnSpPr>
          <p:cNvPr id="1232" name="Shape 1232"/>
          <p:cNvCxnSpPr/>
          <p:nvPr/>
        </p:nvCxnSpPr>
        <p:spPr>
          <a:xfrm flipH="1">
            <a:off x="1171113" y="3670300"/>
            <a:ext cx="1572087" cy="558613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cxnSp>
        <p:nvCxnSpPr>
          <p:cNvPr id="40" name="Shape 1229"/>
          <p:cNvCxnSpPr/>
          <p:nvPr/>
        </p:nvCxnSpPr>
        <p:spPr>
          <a:xfrm>
            <a:off x="3617241" y="3822700"/>
            <a:ext cx="1572124" cy="405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41" name="Shape 1232"/>
          <p:cNvCxnSpPr/>
          <p:nvPr/>
        </p:nvCxnSpPr>
        <p:spPr>
          <a:xfrm flipH="1">
            <a:off x="1171113" y="3831750"/>
            <a:ext cx="1572087" cy="558613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2" name="Shape 1230"/>
          <p:cNvSpPr txBox="1"/>
          <p:nvPr/>
        </p:nvSpPr>
        <p:spPr>
          <a:xfrm rot="20423008">
            <a:off x="1115278" y="3491642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</a:t>
            </a:r>
            <a:r>
              <a:rPr lang="en" sz="1200" dirty="0" smtClean="0">
                <a:solidFill>
                  <a:srgbClr val="351C75"/>
                </a:solidFill>
              </a:rPr>
              <a:t>Offload</a:t>
            </a:r>
            <a:r>
              <a:rPr lang="en-US" sz="1200" dirty="0" smtClean="0">
                <a:solidFill>
                  <a:srgbClr val="351C75"/>
                </a:solidFill>
              </a:rPr>
              <a:t/>
            </a:r>
            <a:br>
              <a:rPr lang="en-US" sz="1200" dirty="0" smtClean="0">
                <a:solidFill>
                  <a:srgbClr val="351C75"/>
                </a:solidFill>
              </a:rPr>
            </a:b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" sz="1200" dirty="0">
                <a:solidFill>
                  <a:srgbClr val="351C75"/>
                </a:solidFill>
              </a:rPr>
              <a:t>method&gt; &lt;data&gt;</a:t>
            </a:r>
          </a:p>
        </p:txBody>
      </p:sp>
      <p:sp>
        <p:nvSpPr>
          <p:cNvPr id="43" name="Shape 1230"/>
          <p:cNvSpPr txBox="1"/>
          <p:nvPr/>
        </p:nvSpPr>
        <p:spPr>
          <a:xfrm rot="881290">
            <a:off x="3765262" y="3390043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</a:t>
            </a:r>
            <a:r>
              <a:rPr lang="en" sz="1200" dirty="0" smtClean="0">
                <a:solidFill>
                  <a:srgbClr val="351C75"/>
                </a:solidFill>
              </a:rPr>
              <a:t>Offload</a:t>
            </a:r>
            <a:r>
              <a:rPr lang="en-US" sz="1200" dirty="0" smtClean="0">
                <a:solidFill>
                  <a:srgbClr val="351C75"/>
                </a:solidFill>
              </a:rPr>
              <a:t/>
            </a:r>
            <a:br>
              <a:rPr lang="en-US" sz="1200" dirty="0" smtClean="0">
                <a:solidFill>
                  <a:srgbClr val="351C75"/>
                </a:solidFill>
              </a:rPr>
            </a:b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" sz="1200" dirty="0">
                <a:solidFill>
                  <a:srgbClr val="351C75"/>
                </a:solidFill>
              </a:rPr>
              <a:t>method&gt; &lt;data&gt;</a:t>
            </a:r>
          </a:p>
        </p:txBody>
      </p:sp>
      <p:sp>
        <p:nvSpPr>
          <p:cNvPr id="44" name="Shape 1230"/>
          <p:cNvSpPr txBox="1"/>
          <p:nvPr/>
        </p:nvSpPr>
        <p:spPr>
          <a:xfrm rot="881290">
            <a:off x="3634647" y="3939381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351C75"/>
                </a:solidFill>
              </a:rPr>
              <a:t>4. Result</a:t>
            </a:r>
            <a:endParaRPr lang="en" sz="1200" dirty="0">
              <a:solidFill>
                <a:srgbClr val="351C75"/>
              </a:solidFill>
            </a:endParaRPr>
          </a:p>
        </p:txBody>
      </p:sp>
      <p:sp>
        <p:nvSpPr>
          <p:cNvPr id="45" name="Shape 1230"/>
          <p:cNvSpPr txBox="1"/>
          <p:nvPr/>
        </p:nvSpPr>
        <p:spPr>
          <a:xfrm rot="20423008">
            <a:off x="1312414" y="4039545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dirty="0">
                <a:solidFill>
                  <a:srgbClr val="351C75"/>
                </a:solidFill>
              </a:rPr>
              <a:t>4</a:t>
            </a:r>
            <a:r>
              <a:rPr lang="en" sz="1200" dirty="0" smtClean="0">
                <a:solidFill>
                  <a:srgbClr val="351C75"/>
                </a:solidFill>
              </a:rPr>
              <a:t>. </a:t>
            </a:r>
            <a:r>
              <a:rPr lang="en-US" sz="1200" dirty="0" smtClean="0">
                <a:solidFill>
                  <a:srgbClr val="351C75"/>
                </a:solidFill>
              </a:rPr>
              <a:t>Result</a:t>
            </a:r>
            <a:endParaRPr lang="en" sz="1200" dirty="0">
              <a:solidFill>
                <a:srgbClr val="351C75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alphaModFix amt="30000"/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alphaModFix amt="30000"/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alphaModFix amt="30000"/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34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2" y="2471323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2420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107512" y="3404950"/>
            <a:ext cx="936600" cy="437700"/>
          </a:xfrm>
          <a:prstGeom prst="wedgeRectCallout">
            <a:avLst>
              <a:gd name="adj1" fmla="val 39037"/>
              <a:gd name="adj2" fmla="val 1071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cxnSp>
        <p:nvCxnSpPr>
          <p:cNvPr id="1229" name="Shape 1229"/>
          <p:cNvCxnSpPr/>
          <p:nvPr/>
        </p:nvCxnSpPr>
        <p:spPr>
          <a:xfrm>
            <a:off x="3664097" y="3670300"/>
            <a:ext cx="1572124" cy="405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231" name="Shape 1231"/>
          <p:cNvSpPr/>
          <p:nvPr/>
        </p:nvSpPr>
        <p:spPr>
          <a:xfrm>
            <a:off x="5667400" y="3251700"/>
            <a:ext cx="936600" cy="590950"/>
          </a:xfrm>
          <a:prstGeom prst="wedgeRectCallout">
            <a:avLst>
              <a:gd name="adj1" fmla="val -74800"/>
              <a:gd name="adj2" fmla="val 59519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3. Run </a:t>
            </a:r>
            <a:r>
              <a:rPr lang="en" sz="1200" dirty="0" smtClean="0">
                <a:solidFill>
                  <a:schemeClr val="lt1"/>
                </a:solidFill>
              </a:rPr>
              <a:t>method</a:t>
            </a:r>
            <a:endParaRPr lang="en" sz="1200" dirty="0">
              <a:solidFill>
                <a:schemeClr val="lt1"/>
              </a:solidFill>
            </a:endParaRPr>
          </a:p>
        </p:txBody>
      </p:sp>
      <p:cxnSp>
        <p:nvCxnSpPr>
          <p:cNvPr id="1232" name="Shape 1232"/>
          <p:cNvCxnSpPr/>
          <p:nvPr/>
        </p:nvCxnSpPr>
        <p:spPr>
          <a:xfrm flipH="1">
            <a:off x="1171113" y="3670300"/>
            <a:ext cx="1572087" cy="558613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sp>
        <p:nvSpPr>
          <p:cNvPr id="42" name="Shape 1230"/>
          <p:cNvSpPr txBox="1"/>
          <p:nvPr/>
        </p:nvSpPr>
        <p:spPr>
          <a:xfrm rot="20423008">
            <a:off x="1115278" y="3491642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</a:t>
            </a:r>
            <a:r>
              <a:rPr lang="en" sz="1200" dirty="0" smtClean="0">
                <a:solidFill>
                  <a:srgbClr val="351C75"/>
                </a:solidFill>
              </a:rPr>
              <a:t>Offload</a:t>
            </a:r>
            <a:r>
              <a:rPr lang="en-US" sz="1200" dirty="0" smtClean="0">
                <a:solidFill>
                  <a:srgbClr val="351C75"/>
                </a:solidFill>
              </a:rPr>
              <a:t/>
            </a:r>
            <a:br>
              <a:rPr lang="en-US" sz="1200" dirty="0" smtClean="0">
                <a:solidFill>
                  <a:srgbClr val="351C75"/>
                </a:solidFill>
              </a:rPr>
            </a:b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" sz="1200" dirty="0">
                <a:solidFill>
                  <a:srgbClr val="351C75"/>
                </a:solidFill>
              </a:rPr>
              <a:t>method&gt; &lt;data&gt;</a:t>
            </a:r>
          </a:p>
        </p:txBody>
      </p:sp>
      <p:sp>
        <p:nvSpPr>
          <p:cNvPr id="43" name="Shape 1230"/>
          <p:cNvSpPr txBox="1"/>
          <p:nvPr/>
        </p:nvSpPr>
        <p:spPr>
          <a:xfrm rot="881290">
            <a:off x="3765262" y="3390043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</a:t>
            </a:r>
            <a:r>
              <a:rPr lang="en" sz="1200" dirty="0" smtClean="0">
                <a:solidFill>
                  <a:srgbClr val="351C75"/>
                </a:solidFill>
              </a:rPr>
              <a:t>Offload</a:t>
            </a:r>
            <a:r>
              <a:rPr lang="en-US" sz="1200" dirty="0" smtClean="0">
                <a:solidFill>
                  <a:srgbClr val="351C75"/>
                </a:solidFill>
              </a:rPr>
              <a:t/>
            </a:r>
            <a:br>
              <a:rPr lang="en-US" sz="1200" dirty="0" smtClean="0">
                <a:solidFill>
                  <a:srgbClr val="351C75"/>
                </a:solidFill>
              </a:rPr>
            </a:b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" sz="1200" dirty="0">
                <a:solidFill>
                  <a:srgbClr val="351C75"/>
                </a:solidFill>
              </a:rPr>
              <a:t>method&gt; &lt;data&gt;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alphaModFix amt="30000"/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alphaModFix amt="30000"/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alphaModFix amt="30000"/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34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2" y="2471323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515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107512" y="3404950"/>
            <a:ext cx="936600" cy="437700"/>
          </a:xfrm>
          <a:prstGeom prst="wedgeRectCallout">
            <a:avLst>
              <a:gd name="adj1" fmla="val 39037"/>
              <a:gd name="adj2" fmla="val 1071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cxnSp>
        <p:nvCxnSpPr>
          <p:cNvPr id="1229" name="Shape 1229"/>
          <p:cNvCxnSpPr/>
          <p:nvPr/>
        </p:nvCxnSpPr>
        <p:spPr>
          <a:xfrm>
            <a:off x="3664097" y="3670300"/>
            <a:ext cx="1572124" cy="405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232" name="Shape 1232"/>
          <p:cNvCxnSpPr/>
          <p:nvPr/>
        </p:nvCxnSpPr>
        <p:spPr>
          <a:xfrm flipH="1">
            <a:off x="1171113" y="3670300"/>
            <a:ext cx="1572087" cy="558613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sp>
        <p:nvSpPr>
          <p:cNvPr id="42" name="Shape 1230"/>
          <p:cNvSpPr txBox="1"/>
          <p:nvPr/>
        </p:nvSpPr>
        <p:spPr>
          <a:xfrm rot="20423008">
            <a:off x="1115278" y="3491642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</a:t>
            </a:r>
            <a:r>
              <a:rPr lang="en" sz="1200" dirty="0" smtClean="0">
                <a:solidFill>
                  <a:srgbClr val="351C75"/>
                </a:solidFill>
              </a:rPr>
              <a:t>Offload</a:t>
            </a:r>
            <a:r>
              <a:rPr lang="en-US" sz="1200" dirty="0" smtClean="0">
                <a:solidFill>
                  <a:srgbClr val="351C75"/>
                </a:solidFill>
              </a:rPr>
              <a:t/>
            </a:r>
            <a:br>
              <a:rPr lang="en-US" sz="1200" dirty="0" smtClean="0">
                <a:solidFill>
                  <a:srgbClr val="351C75"/>
                </a:solidFill>
              </a:rPr>
            </a:b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" sz="1200" dirty="0">
                <a:solidFill>
                  <a:srgbClr val="351C75"/>
                </a:solidFill>
              </a:rPr>
              <a:t>method&gt; &lt;data&gt;</a:t>
            </a:r>
          </a:p>
        </p:txBody>
      </p:sp>
      <p:sp>
        <p:nvSpPr>
          <p:cNvPr id="43" name="Shape 1230"/>
          <p:cNvSpPr txBox="1"/>
          <p:nvPr/>
        </p:nvSpPr>
        <p:spPr>
          <a:xfrm rot="881290">
            <a:off x="3765262" y="3390043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</a:t>
            </a:r>
            <a:r>
              <a:rPr lang="en" sz="1200" dirty="0" smtClean="0">
                <a:solidFill>
                  <a:srgbClr val="351C75"/>
                </a:solidFill>
              </a:rPr>
              <a:t>Offload</a:t>
            </a:r>
            <a:r>
              <a:rPr lang="en-US" sz="1200" dirty="0" smtClean="0">
                <a:solidFill>
                  <a:srgbClr val="351C75"/>
                </a:solidFill>
              </a:rPr>
              <a:t/>
            </a:r>
            <a:br>
              <a:rPr lang="en-US" sz="1200" dirty="0" smtClean="0">
                <a:solidFill>
                  <a:srgbClr val="351C75"/>
                </a:solidFill>
              </a:rPr>
            </a:b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" sz="1200" dirty="0">
                <a:solidFill>
                  <a:srgbClr val="351C75"/>
                </a:solidFill>
              </a:rPr>
              <a:t>method&gt; &lt;data&gt;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alphaModFix amt="30000"/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alphaModFix amt="30000"/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alphaModFix amt="30000"/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34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2" y="2471323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311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24" name="Cloud 23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165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167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cxnSp>
        <p:nvCxnSpPr>
          <p:cNvPr id="155" name="Shape 155"/>
          <p:cNvCxnSpPr/>
          <p:nvPr/>
        </p:nvCxnSpPr>
        <p:spPr>
          <a:xfrm rot="10800000" flipH="1">
            <a:off x="1710969" y="659899"/>
            <a:ext cx="1644300" cy="842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7" name="Shape 157"/>
          <p:cNvCxnSpPr/>
          <p:nvPr/>
        </p:nvCxnSpPr>
        <p:spPr>
          <a:xfrm>
            <a:off x="1711064" y="1762704"/>
            <a:ext cx="3001800" cy="4395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58" name="Shape 158"/>
          <p:cNvSpPr/>
          <p:nvPr/>
        </p:nvSpPr>
        <p:spPr>
          <a:xfrm>
            <a:off x="387850" y="1152150"/>
            <a:ext cx="1030200" cy="296400"/>
          </a:xfrm>
          <a:prstGeom prst="wedgeRectCallout">
            <a:avLst>
              <a:gd name="adj1" fmla="val 56302"/>
              <a:gd name="adj2" fmla="val 924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DS is up</a:t>
            </a:r>
          </a:p>
        </p:txBody>
      </p:sp>
      <p:sp>
        <p:nvSpPr>
          <p:cNvPr id="159" name="Shape 159"/>
          <p:cNvSpPr/>
          <p:nvPr/>
        </p:nvSpPr>
        <p:spPr>
          <a:xfrm>
            <a:off x="3855700" y="220850"/>
            <a:ext cx="1226700" cy="296400"/>
          </a:xfrm>
          <a:prstGeom prst="wedgeRectCallout">
            <a:avLst>
              <a:gd name="adj1" fmla="val -60229"/>
              <a:gd name="adj2" fmla="val 91017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SLAM is up</a:t>
            </a:r>
          </a:p>
        </p:txBody>
      </p:sp>
      <p:sp>
        <p:nvSpPr>
          <p:cNvPr id="160" name="Shape 160"/>
          <p:cNvSpPr/>
          <p:nvPr/>
        </p:nvSpPr>
        <p:spPr>
          <a:xfrm>
            <a:off x="5160225" y="1377100"/>
            <a:ext cx="1226700" cy="296400"/>
          </a:xfrm>
          <a:prstGeom prst="wedgeRectCallout">
            <a:avLst>
              <a:gd name="adj1" fmla="val -50332"/>
              <a:gd name="adj2" fmla="val 1743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4. VMM is up</a:t>
            </a:r>
          </a:p>
        </p:txBody>
      </p:sp>
      <p:sp>
        <p:nvSpPr>
          <p:cNvPr id="161" name="Shape 161"/>
          <p:cNvSpPr txBox="1"/>
          <p:nvPr/>
        </p:nvSpPr>
        <p:spPr>
          <a:xfrm rot="-1594198">
            <a:off x="1733915" y="729999"/>
            <a:ext cx="1562743" cy="296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SLAM registers</a:t>
            </a:r>
          </a:p>
        </p:txBody>
      </p:sp>
      <p:sp>
        <p:nvSpPr>
          <p:cNvPr id="162" name="Shape 162"/>
          <p:cNvSpPr txBox="1"/>
          <p:nvPr/>
        </p:nvSpPr>
        <p:spPr>
          <a:xfrm rot="483980">
            <a:off x="2279728" y="1924977"/>
            <a:ext cx="1562862" cy="2963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VMM registers</a:t>
            </a:r>
          </a:p>
        </p:txBody>
      </p:sp>
      <p:sp>
        <p:nvSpPr>
          <p:cNvPr id="164" name="Shape 164"/>
          <p:cNvSpPr txBox="1"/>
          <p:nvPr/>
        </p:nvSpPr>
        <p:spPr>
          <a:xfrm rot="-2332">
            <a:off x="1247411" y="1936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66" name="Shape 166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10" y="1502300"/>
            <a:ext cx="410354" cy="57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service-_level-agreement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47748" y="413792"/>
            <a:ext cx="411772" cy="50060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7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29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pic>
        <p:nvPicPr>
          <p:cNvPr id="30" name="Shape 660" descr="Untitled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661"/>
          <p:cNvSpPr txBox="1"/>
          <p:nvPr/>
        </p:nvSpPr>
        <p:spPr>
          <a:xfrm rot="2159737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2748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107512" y="3404950"/>
            <a:ext cx="936600" cy="437700"/>
          </a:xfrm>
          <a:prstGeom prst="wedgeRectCallout">
            <a:avLst>
              <a:gd name="adj1" fmla="val 39037"/>
              <a:gd name="adj2" fmla="val 1071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alphaModFix amt="30000"/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alphaModFix amt="30000"/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alphaModFix amt="30000"/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33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2" y="2471323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2597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alphaModFix amt="30000"/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alphaModFix amt="30000"/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alphaModFix amt="30000"/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32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2" y="2471323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2437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sp>
        <p:nvSpPr>
          <p:cNvPr id="19" name="Shape 1228"/>
          <p:cNvSpPr/>
          <p:nvPr/>
        </p:nvSpPr>
        <p:spPr>
          <a:xfrm>
            <a:off x="107511" y="3404950"/>
            <a:ext cx="1360886" cy="437700"/>
          </a:xfrm>
          <a:prstGeom prst="wedgeRectCallout">
            <a:avLst>
              <a:gd name="adj1" fmla="val 11974"/>
              <a:gd name="adj2" fmla="val 1071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</a:rPr>
              <a:t>Listening for D2D devices</a:t>
            </a:r>
            <a:r>
              <a:rPr lang="is-IS" sz="1200" dirty="0" smtClean="0">
                <a:solidFill>
                  <a:schemeClr val="lt1"/>
                </a:solidFill>
              </a:rPr>
              <a:t>…</a:t>
            </a:r>
            <a:endParaRPr lang="en" sz="1200" dirty="0">
              <a:solidFill>
                <a:schemeClr val="lt1"/>
              </a:solidFill>
            </a:endParaRPr>
          </a:p>
        </p:txBody>
      </p:sp>
      <p:sp>
        <p:nvSpPr>
          <p:cNvPr id="21" name="Shape 1228"/>
          <p:cNvSpPr/>
          <p:nvPr/>
        </p:nvSpPr>
        <p:spPr>
          <a:xfrm>
            <a:off x="5216797" y="3338500"/>
            <a:ext cx="1360886" cy="437700"/>
          </a:xfrm>
          <a:prstGeom prst="wedgeRectCallout">
            <a:avLst>
              <a:gd name="adj1" fmla="val -38420"/>
              <a:gd name="adj2" fmla="val 8098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</a:rPr>
              <a:t>Broadcasting</a:t>
            </a:r>
            <a:r>
              <a:rPr lang="is-IS" sz="1200" dirty="0" smtClean="0">
                <a:solidFill>
                  <a:schemeClr val="lt1"/>
                </a:solidFill>
              </a:rPr>
              <a:t>…</a:t>
            </a:r>
            <a:endParaRPr lang="en" sz="1200" dirty="0">
              <a:solidFill>
                <a:schemeClr val="lt1"/>
              </a:solidFill>
            </a:endParaRPr>
          </a:p>
        </p:txBody>
      </p:sp>
      <p:sp>
        <p:nvSpPr>
          <p:cNvPr id="31" name="Shape 1228"/>
          <p:cNvSpPr/>
          <p:nvPr/>
        </p:nvSpPr>
        <p:spPr>
          <a:xfrm>
            <a:off x="1468397" y="4853550"/>
            <a:ext cx="1046203" cy="437700"/>
          </a:xfrm>
          <a:prstGeom prst="wedgeRectCallout">
            <a:avLst>
              <a:gd name="adj1" fmla="val -68283"/>
              <a:gd name="adj2" fmla="val -145333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</a:rPr>
              <a:t>Received!</a:t>
            </a:r>
            <a:endParaRPr lang="en" sz="1200" dirty="0">
              <a:solidFill>
                <a:schemeClr val="lt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alphaModFix amt="30000"/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alphaModFix amt="30000"/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alphaModFix amt="30000"/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35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2" y="2471323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0295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sp>
        <p:nvSpPr>
          <p:cNvPr id="19" name="Shape 1228"/>
          <p:cNvSpPr/>
          <p:nvPr/>
        </p:nvSpPr>
        <p:spPr>
          <a:xfrm>
            <a:off x="107511" y="3404950"/>
            <a:ext cx="1360886" cy="437700"/>
          </a:xfrm>
          <a:prstGeom prst="wedgeRectCallout">
            <a:avLst>
              <a:gd name="adj1" fmla="val 11974"/>
              <a:gd name="adj2" fmla="val 1071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</a:rPr>
              <a:t>Listening for D2D devices</a:t>
            </a:r>
            <a:r>
              <a:rPr lang="is-IS" sz="1200" dirty="0" smtClean="0">
                <a:solidFill>
                  <a:schemeClr val="lt1"/>
                </a:solidFill>
              </a:rPr>
              <a:t>…</a:t>
            </a:r>
            <a:endParaRPr lang="en" sz="1200" dirty="0">
              <a:solidFill>
                <a:schemeClr val="lt1"/>
              </a:solidFill>
            </a:endParaRPr>
          </a:p>
        </p:txBody>
      </p:sp>
      <p:sp>
        <p:nvSpPr>
          <p:cNvPr id="32" name="Shape 1228"/>
          <p:cNvSpPr/>
          <p:nvPr/>
        </p:nvSpPr>
        <p:spPr>
          <a:xfrm>
            <a:off x="5216797" y="3338500"/>
            <a:ext cx="1360886" cy="437700"/>
          </a:xfrm>
          <a:prstGeom prst="wedgeRectCallout">
            <a:avLst>
              <a:gd name="adj1" fmla="val -38420"/>
              <a:gd name="adj2" fmla="val 8098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</a:rPr>
              <a:t>Broadcasting</a:t>
            </a:r>
            <a:r>
              <a:rPr lang="is-IS" sz="1200" dirty="0" smtClean="0">
                <a:solidFill>
                  <a:schemeClr val="lt1"/>
                </a:solidFill>
              </a:rPr>
              <a:t>…</a:t>
            </a:r>
            <a:endParaRPr lang="en" sz="1200" dirty="0">
              <a:solidFill>
                <a:schemeClr val="lt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alphaModFix amt="30000"/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alphaModFix amt="30000"/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alphaModFix amt="30000"/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34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2" y="2471323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0279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sp>
        <p:nvSpPr>
          <p:cNvPr id="19" name="Shape 1228"/>
          <p:cNvSpPr/>
          <p:nvPr/>
        </p:nvSpPr>
        <p:spPr>
          <a:xfrm>
            <a:off x="107511" y="3404950"/>
            <a:ext cx="1360886" cy="437700"/>
          </a:xfrm>
          <a:prstGeom prst="wedgeRectCallout">
            <a:avLst>
              <a:gd name="adj1" fmla="val 11974"/>
              <a:gd name="adj2" fmla="val 1071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</a:rPr>
              <a:t>Listening for D2D devices</a:t>
            </a:r>
            <a:r>
              <a:rPr lang="is-IS" sz="1200" dirty="0" smtClean="0">
                <a:solidFill>
                  <a:schemeClr val="lt1"/>
                </a:solidFill>
              </a:rPr>
              <a:t>…</a:t>
            </a:r>
            <a:endParaRPr lang="en" sz="1200" dirty="0">
              <a:solidFill>
                <a:schemeClr val="lt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alphaModFix amt="30000"/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alphaModFix amt="30000"/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alphaModFix amt="30000"/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33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2" y="2471323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9737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alphaModFix amt="30000"/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alphaModFix amt="30000"/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alphaModFix amt="30000"/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32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2" y="2471323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49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24" name="Cloud 23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165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167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cxnSp>
        <p:nvCxnSpPr>
          <p:cNvPr id="155" name="Shape 155"/>
          <p:cNvCxnSpPr/>
          <p:nvPr/>
        </p:nvCxnSpPr>
        <p:spPr>
          <a:xfrm rot="10800000" flipH="1">
            <a:off x="1710969" y="659899"/>
            <a:ext cx="1644300" cy="842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6" name="Shape 156"/>
          <p:cNvCxnSpPr/>
          <p:nvPr/>
        </p:nvCxnSpPr>
        <p:spPr>
          <a:xfrm>
            <a:off x="3751152" y="659899"/>
            <a:ext cx="1226700" cy="1257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7" name="Shape 157"/>
          <p:cNvCxnSpPr/>
          <p:nvPr/>
        </p:nvCxnSpPr>
        <p:spPr>
          <a:xfrm>
            <a:off x="1711064" y="1762704"/>
            <a:ext cx="3001800" cy="4395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58" name="Shape 158"/>
          <p:cNvSpPr/>
          <p:nvPr/>
        </p:nvSpPr>
        <p:spPr>
          <a:xfrm>
            <a:off x="387850" y="1152150"/>
            <a:ext cx="1030200" cy="296400"/>
          </a:xfrm>
          <a:prstGeom prst="wedgeRectCallout">
            <a:avLst>
              <a:gd name="adj1" fmla="val 56302"/>
              <a:gd name="adj2" fmla="val 924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DS is up</a:t>
            </a:r>
          </a:p>
        </p:txBody>
      </p:sp>
      <p:sp>
        <p:nvSpPr>
          <p:cNvPr id="159" name="Shape 159"/>
          <p:cNvSpPr/>
          <p:nvPr/>
        </p:nvSpPr>
        <p:spPr>
          <a:xfrm>
            <a:off x="3855700" y="220850"/>
            <a:ext cx="1226700" cy="296400"/>
          </a:xfrm>
          <a:prstGeom prst="wedgeRectCallout">
            <a:avLst>
              <a:gd name="adj1" fmla="val -60229"/>
              <a:gd name="adj2" fmla="val 91017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SLAM is up</a:t>
            </a:r>
          </a:p>
        </p:txBody>
      </p:sp>
      <p:sp>
        <p:nvSpPr>
          <p:cNvPr id="160" name="Shape 160"/>
          <p:cNvSpPr/>
          <p:nvPr/>
        </p:nvSpPr>
        <p:spPr>
          <a:xfrm>
            <a:off x="5160225" y="1377100"/>
            <a:ext cx="1226700" cy="296400"/>
          </a:xfrm>
          <a:prstGeom prst="wedgeRectCallout">
            <a:avLst>
              <a:gd name="adj1" fmla="val -50332"/>
              <a:gd name="adj2" fmla="val 1743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4. VMM is up</a:t>
            </a:r>
          </a:p>
        </p:txBody>
      </p:sp>
      <p:sp>
        <p:nvSpPr>
          <p:cNvPr id="161" name="Shape 161"/>
          <p:cNvSpPr txBox="1"/>
          <p:nvPr/>
        </p:nvSpPr>
        <p:spPr>
          <a:xfrm rot="-1594198">
            <a:off x="1733915" y="729999"/>
            <a:ext cx="1562743" cy="296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SLAM registers</a:t>
            </a:r>
          </a:p>
        </p:txBody>
      </p:sp>
      <p:sp>
        <p:nvSpPr>
          <p:cNvPr id="162" name="Shape 162"/>
          <p:cNvSpPr txBox="1"/>
          <p:nvPr/>
        </p:nvSpPr>
        <p:spPr>
          <a:xfrm rot="483980">
            <a:off x="2279728" y="1924977"/>
            <a:ext cx="1562862" cy="2963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VMM registers</a:t>
            </a:r>
          </a:p>
        </p:txBody>
      </p:sp>
      <p:sp>
        <p:nvSpPr>
          <p:cNvPr id="163" name="Shape 163"/>
          <p:cNvSpPr txBox="1"/>
          <p:nvPr/>
        </p:nvSpPr>
        <p:spPr>
          <a:xfrm rot="2790999">
            <a:off x="3813738" y="1171235"/>
            <a:ext cx="1562899" cy="2962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6. VMM registers</a:t>
            </a:r>
          </a:p>
        </p:txBody>
      </p:sp>
      <p:sp>
        <p:nvSpPr>
          <p:cNvPr id="164" name="Shape 164"/>
          <p:cNvSpPr txBox="1"/>
          <p:nvPr/>
        </p:nvSpPr>
        <p:spPr>
          <a:xfrm rot="-2332">
            <a:off x="1247411" y="1936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66" name="Shape 166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10" y="1502300"/>
            <a:ext cx="410354" cy="57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service-_level-agreement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47748" y="413792"/>
            <a:ext cx="411772" cy="50060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1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pic>
        <p:nvPicPr>
          <p:cNvPr id="32" name="Shape 660" descr="Untitled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661"/>
          <p:cNvSpPr txBox="1"/>
          <p:nvPr/>
        </p:nvSpPr>
        <p:spPr>
          <a:xfrm rot="2159737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2030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24" name="Cloud 23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165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167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cxnSp>
        <p:nvCxnSpPr>
          <p:cNvPr id="155" name="Shape 155"/>
          <p:cNvCxnSpPr/>
          <p:nvPr/>
        </p:nvCxnSpPr>
        <p:spPr>
          <a:xfrm rot="10800000" flipH="1">
            <a:off x="1710969" y="659899"/>
            <a:ext cx="1644300" cy="842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6" name="Shape 156"/>
          <p:cNvCxnSpPr/>
          <p:nvPr/>
        </p:nvCxnSpPr>
        <p:spPr>
          <a:xfrm>
            <a:off x="3751152" y="659899"/>
            <a:ext cx="1226700" cy="1257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58" name="Shape 158"/>
          <p:cNvSpPr/>
          <p:nvPr/>
        </p:nvSpPr>
        <p:spPr>
          <a:xfrm>
            <a:off x="387850" y="1152150"/>
            <a:ext cx="1030200" cy="296400"/>
          </a:xfrm>
          <a:prstGeom prst="wedgeRectCallout">
            <a:avLst>
              <a:gd name="adj1" fmla="val 56302"/>
              <a:gd name="adj2" fmla="val 924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DS is up</a:t>
            </a:r>
          </a:p>
        </p:txBody>
      </p:sp>
      <p:sp>
        <p:nvSpPr>
          <p:cNvPr id="159" name="Shape 159"/>
          <p:cNvSpPr/>
          <p:nvPr/>
        </p:nvSpPr>
        <p:spPr>
          <a:xfrm>
            <a:off x="3855700" y="220850"/>
            <a:ext cx="1226700" cy="296400"/>
          </a:xfrm>
          <a:prstGeom prst="wedgeRectCallout">
            <a:avLst>
              <a:gd name="adj1" fmla="val -60229"/>
              <a:gd name="adj2" fmla="val 91017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SLAM is up</a:t>
            </a:r>
          </a:p>
        </p:txBody>
      </p:sp>
      <p:sp>
        <p:nvSpPr>
          <p:cNvPr id="160" name="Shape 160"/>
          <p:cNvSpPr/>
          <p:nvPr/>
        </p:nvSpPr>
        <p:spPr>
          <a:xfrm>
            <a:off x="5160225" y="1377100"/>
            <a:ext cx="1226700" cy="296400"/>
          </a:xfrm>
          <a:prstGeom prst="wedgeRectCallout">
            <a:avLst>
              <a:gd name="adj1" fmla="val -50332"/>
              <a:gd name="adj2" fmla="val 1743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4. VMM is up</a:t>
            </a:r>
          </a:p>
        </p:txBody>
      </p:sp>
      <p:sp>
        <p:nvSpPr>
          <p:cNvPr id="161" name="Shape 161"/>
          <p:cNvSpPr txBox="1"/>
          <p:nvPr/>
        </p:nvSpPr>
        <p:spPr>
          <a:xfrm rot="-1594198">
            <a:off x="1733915" y="729999"/>
            <a:ext cx="1562743" cy="296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SLAM registers</a:t>
            </a:r>
          </a:p>
        </p:txBody>
      </p:sp>
      <p:sp>
        <p:nvSpPr>
          <p:cNvPr id="162" name="Shape 162"/>
          <p:cNvSpPr txBox="1"/>
          <p:nvPr/>
        </p:nvSpPr>
        <p:spPr>
          <a:xfrm rot="483980">
            <a:off x="2279728" y="1924977"/>
            <a:ext cx="1562862" cy="2963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VMM registers</a:t>
            </a:r>
          </a:p>
        </p:txBody>
      </p:sp>
      <p:sp>
        <p:nvSpPr>
          <p:cNvPr id="163" name="Shape 163"/>
          <p:cNvSpPr txBox="1"/>
          <p:nvPr/>
        </p:nvSpPr>
        <p:spPr>
          <a:xfrm rot="2790999">
            <a:off x="3813738" y="1171235"/>
            <a:ext cx="1562899" cy="2962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6. VMM registers</a:t>
            </a:r>
          </a:p>
        </p:txBody>
      </p:sp>
      <p:sp>
        <p:nvSpPr>
          <p:cNvPr id="164" name="Shape 164"/>
          <p:cNvSpPr txBox="1"/>
          <p:nvPr/>
        </p:nvSpPr>
        <p:spPr>
          <a:xfrm rot="-2332">
            <a:off x="1247411" y="1936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66" name="Shape 166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10" y="1502300"/>
            <a:ext cx="410354" cy="57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service-_level-agreement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47748" y="413792"/>
            <a:ext cx="411772" cy="50060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1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pic>
        <p:nvPicPr>
          <p:cNvPr id="32" name="Shape 660" descr="Untitled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sp>
        <p:nvSpPr>
          <p:cNvPr id="33" name="Shape 661"/>
          <p:cNvSpPr txBox="1"/>
          <p:nvPr/>
        </p:nvSpPr>
        <p:spPr>
          <a:xfrm rot="2159737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cxnSp>
        <p:nvCxnSpPr>
          <p:cNvPr id="157" name="Shape 157"/>
          <p:cNvCxnSpPr/>
          <p:nvPr/>
        </p:nvCxnSpPr>
        <p:spPr>
          <a:xfrm>
            <a:off x="1711064" y="1762704"/>
            <a:ext cx="3001800" cy="4395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28" name="Shape 160"/>
          <p:cNvSpPr/>
          <p:nvPr/>
        </p:nvSpPr>
        <p:spPr>
          <a:xfrm>
            <a:off x="5430855" y="1871934"/>
            <a:ext cx="1226700" cy="433815"/>
          </a:xfrm>
          <a:prstGeom prst="wedgeRectCallout">
            <a:avLst>
              <a:gd name="adj1" fmla="val -64106"/>
              <a:gd name="adj2" fmla="val 3282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</a:rPr>
              <a:t>7</a:t>
            </a:r>
            <a:r>
              <a:rPr lang="en" sz="1200" dirty="0" smtClean="0">
                <a:solidFill>
                  <a:schemeClr val="lt1"/>
                </a:solidFill>
              </a:rPr>
              <a:t>. </a:t>
            </a:r>
            <a:r>
              <a:rPr lang="en-US" sz="1200" dirty="0" smtClean="0">
                <a:solidFill>
                  <a:schemeClr val="lt1"/>
                </a:solidFill>
              </a:rPr>
              <a:t>Start VM Helpers</a:t>
            </a:r>
            <a:endParaRPr lang="en" sz="1200" dirty="0">
              <a:solidFill>
                <a:schemeClr val="lt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1026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35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48" name="Cloud 47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50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51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alphaModFix amt="6000"/>
          </a:blip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>
            <a:alphaModFix amt="6000"/>
          </a:blip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21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AC/AS</a:t>
            </a:r>
            <a:endParaRPr lang="e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2" name="Shape 660" descr="Untitled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661"/>
          <p:cNvSpPr txBox="1"/>
          <p:nvPr/>
        </p:nvSpPr>
        <p:spPr>
          <a:xfrm rot="2159737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505" y="1892372"/>
            <a:ext cx="294210" cy="3514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0292" y="2052944"/>
            <a:ext cx="294210" cy="3514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7924" y="2572644"/>
            <a:ext cx="358584" cy="428309"/>
          </a:xfrm>
          <a:prstGeom prst="rect">
            <a:avLst/>
          </a:prstGeom>
          <a:noFill/>
        </p:spPr>
      </p:pic>
      <p:pic>
        <p:nvPicPr>
          <p:cNvPr id="25" name="Picture 2" descr="ttp://vrworld.com/wp-content/uploads/2014/05/Nvidia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8" y="2483157"/>
            <a:ext cx="274476" cy="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2466</Words>
  <Application>Microsoft Macintosh PowerPoint</Application>
  <PresentationFormat>Custom</PresentationFormat>
  <Paragraphs>838</Paragraphs>
  <Slides>65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8" baseType="lpstr">
      <vt:lpstr>Lucida Sans Unicode</vt:lpstr>
      <vt:lpstr>Arial</vt:lpstr>
      <vt:lpstr>simple-light-2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Sokol Kosta</cp:lastModifiedBy>
  <cp:revision>61</cp:revision>
  <cp:lastPrinted>2016-12-18T09:19:41Z</cp:lastPrinted>
  <dcterms:modified xsi:type="dcterms:W3CDTF">2018-02-18T16:48:17Z</dcterms:modified>
</cp:coreProperties>
</file>