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75" r:id="rId8"/>
    <p:sldId id="261" r:id="rId9"/>
    <p:sldId id="263" r:id="rId10"/>
    <p:sldId id="262" r:id="rId11"/>
    <p:sldId id="264" r:id="rId12"/>
    <p:sldId id="265" r:id="rId13"/>
    <p:sldId id="266" r:id="rId14"/>
    <p:sldId id="267" r:id="rId15"/>
    <p:sldId id="268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206613-F0A0-4C96-8016-A3D9DAE399F7}" v="13" dt="2023-05-05T05:46:22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7775-6594-4313-B8EF-B46A342102DE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83D4-6488-4FAB-A4BA-6D2248B5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3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7775-6594-4313-B8EF-B46A342102DE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83D4-6488-4FAB-A4BA-6D2248B5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5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7775-6594-4313-B8EF-B46A342102DE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83D4-6488-4FAB-A4BA-6D2248B51D3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8630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7775-6594-4313-B8EF-B46A342102DE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83D4-6488-4FAB-A4BA-6D2248B5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7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7775-6594-4313-B8EF-B46A342102DE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83D4-6488-4FAB-A4BA-6D2248B51D3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7969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7775-6594-4313-B8EF-B46A342102DE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83D4-6488-4FAB-A4BA-6D2248B5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45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7775-6594-4313-B8EF-B46A342102DE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83D4-6488-4FAB-A4BA-6D2248B5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25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7775-6594-4313-B8EF-B46A342102DE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83D4-6488-4FAB-A4BA-6D2248B5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8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7775-6594-4313-B8EF-B46A342102DE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83D4-6488-4FAB-A4BA-6D2248B5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8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7775-6594-4313-B8EF-B46A342102DE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83D4-6488-4FAB-A4BA-6D2248B5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0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7775-6594-4313-B8EF-B46A342102DE}" type="datetimeFigureOut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83D4-6488-4FAB-A4BA-6D2248B5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6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7775-6594-4313-B8EF-B46A342102DE}" type="datetimeFigureOut">
              <a:rPr lang="en-US" smtClean="0"/>
              <a:t>1/17/25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83D4-6488-4FAB-A4BA-6D2248B5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9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7775-6594-4313-B8EF-B46A342102DE}" type="datetimeFigureOut">
              <a:rPr lang="en-US" smtClean="0"/>
              <a:t>1/17/25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83D4-6488-4FAB-A4BA-6D2248B5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8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7775-6594-4313-B8EF-B46A342102DE}" type="datetimeFigureOut">
              <a:rPr lang="en-US" smtClean="0"/>
              <a:t>1/17/25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83D4-6488-4FAB-A4BA-6D2248B5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6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7775-6594-4313-B8EF-B46A342102DE}" type="datetimeFigureOut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83D4-6488-4FAB-A4BA-6D2248B5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3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7775-6594-4313-B8EF-B46A342102DE}" type="datetimeFigureOut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383D4-6488-4FAB-A4BA-6D2248B5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9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47775-6594-4313-B8EF-B46A342102DE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9383D4-6488-4FAB-A4BA-6D2248B5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1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verse.org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221FC-7B81-8BAA-8964-974FBB0BE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158" y="1000664"/>
            <a:ext cx="8307845" cy="3050172"/>
          </a:xfrm>
        </p:spPr>
        <p:txBody>
          <a:bodyPr/>
          <a:lstStyle/>
          <a:p>
            <a:pPr algn="ctr"/>
            <a:r>
              <a:rPr lang="en-US" u="sng" dirty="0">
                <a:solidFill>
                  <a:srgbClr val="0070C0"/>
                </a:solidFill>
              </a:rPr>
              <a:t>Project 2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Map and Aggregation Visualization for India Demography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9E2E4-69E9-E36F-E8ED-1EFAC2F76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0969" y="4680561"/>
            <a:ext cx="7766936" cy="1096899"/>
          </a:xfrm>
        </p:spPr>
        <p:txBody>
          <a:bodyPr>
            <a:normAutofit fontScale="92500" lnSpcReduction="10000"/>
          </a:bodyPr>
          <a:lstStyle/>
          <a:p>
            <a:pPr lvl="8" algn="r"/>
            <a:r>
              <a:rPr lang="en-US" b="1" u="sng" dirty="0">
                <a:solidFill>
                  <a:srgbClr val="7030A0"/>
                </a:solidFill>
              </a:rPr>
              <a:t>By:</a:t>
            </a:r>
          </a:p>
          <a:p>
            <a:pPr lvl="8" algn="r"/>
            <a:r>
              <a:rPr lang="en-US" b="1" dirty="0" err="1">
                <a:solidFill>
                  <a:srgbClr val="7030A0"/>
                </a:solidFill>
              </a:rPr>
              <a:t>Upendhar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Rapolu</a:t>
            </a:r>
            <a:endParaRPr lang="en-US" b="1" dirty="0">
              <a:solidFill>
                <a:srgbClr val="7030A0"/>
              </a:solidFill>
            </a:endParaRPr>
          </a:p>
          <a:p>
            <a:pPr lvl="8" algn="r"/>
            <a:r>
              <a:rPr lang="en-US" b="1" dirty="0">
                <a:solidFill>
                  <a:srgbClr val="7030A0"/>
                </a:solidFill>
              </a:rPr>
              <a:t>Ajay Kumar Kurapati</a:t>
            </a:r>
          </a:p>
          <a:p>
            <a:pPr lvl="8" algn="r"/>
            <a:r>
              <a:rPr lang="en-US" b="1" dirty="0">
                <a:solidFill>
                  <a:srgbClr val="7030A0"/>
                </a:solidFill>
              </a:rPr>
              <a:t>Ganesh </a:t>
            </a:r>
            <a:r>
              <a:rPr lang="en-US" b="1" dirty="0" err="1">
                <a:solidFill>
                  <a:srgbClr val="7030A0"/>
                </a:solidFill>
              </a:rPr>
              <a:t>Gurram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828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64303-AA9F-8DA7-61E4-D271FDB0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214" y="439947"/>
            <a:ext cx="8596668" cy="6052293"/>
          </a:xfrm>
        </p:spPr>
        <p:txBody>
          <a:bodyPr/>
          <a:lstStyle/>
          <a:p>
            <a:r>
              <a:rPr lang="en-US" dirty="0"/>
              <a:t>Scatter Matrix for the Employment ratios in different states of India.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grid of blue and red dots&#10;&#10;Description automatically generated with low confidence">
            <a:extLst>
              <a:ext uri="{FF2B5EF4-FFF2-40B4-BE49-F238E27FC236}">
                <a16:creationId xmlns:a16="http://schemas.microsoft.com/office/drawing/2014/main" id="{FB6D35FC-2FBB-0DC1-2E56-08D418CA2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14" y="879894"/>
            <a:ext cx="9961144" cy="581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1C7F-C8E5-C4EC-9A13-A377AC9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80707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Dorling Cartogram:</a:t>
            </a:r>
            <a:br>
              <a:rPr lang="en-US" u="sng" dirty="0">
                <a:solidFill>
                  <a:srgbClr val="0070C0"/>
                </a:solidFill>
              </a:rPr>
            </a:br>
            <a:r>
              <a:rPr lang="en-US" sz="2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Dorling Cartogram for showing crop Maize yield of different states in India.</a:t>
            </a:r>
            <a:br>
              <a:rPr lang="en-US" u="sng" dirty="0">
                <a:solidFill>
                  <a:srgbClr val="0070C0"/>
                </a:solidFill>
              </a:rPr>
            </a:br>
            <a:endParaRPr lang="en-US" u="sng" dirty="0">
              <a:solidFill>
                <a:srgbClr val="0070C0"/>
              </a:solidFill>
            </a:endParaRPr>
          </a:p>
        </p:txBody>
      </p:sp>
      <p:pic>
        <p:nvPicPr>
          <p:cNvPr id="7" name="Content Placeholder 6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A0D5B54D-EF1A-CF55-4252-3F9D53867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51" y="1904566"/>
            <a:ext cx="8596312" cy="2271382"/>
          </a:xfrm>
        </p:spPr>
      </p:pic>
      <p:pic>
        <p:nvPicPr>
          <p:cNvPr id="9" name="Picture 8" descr="A picture containing text, screenshot, colorfulness, diagram&#10;&#10;Description automatically generated">
            <a:extLst>
              <a:ext uri="{FF2B5EF4-FFF2-40B4-BE49-F238E27FC236}">
                <a16:creationId xmlns:a16="http://schemas.microsoft.com/office/drawing/2014/main" id="{8596E5D1-08B6-0A3D-1C77-9594C840C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36" y="4011283"/>
            <a:ext cx="9340281" cy="274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60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9737-7EA9-0E8A-5388-573589D1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6928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Dorling Cartogram for showing crop Rice yield of different states in India.</a:t>
            </a:r>
            <a:endParaRPr lang="en-US" sz="2800" dirty="0"/>
          </a:p>
        </p:txBody>
      </p:sp>
      <p:pic>
        <p:nvPicPr>
          <p:cNvPr id="11" name="Picture 10" descr="A screen shot of a graph&#10;&#10;Description automatically generated with medium confidence">
            <a:extLst>
              <a:ext uri="{FF2B5EF4-FFF2-40B4-BE49-F238E27FC236}">
                <a16:creationId xmlns:a16="http://schemas.microsoft.com/office/drawing/2014/main" id="{BE2E2408-4E81-9133-8201-9400C1B7A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57865"/>
            <a:ext cx="8785843" cy="482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59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4C6C-2A47-AB67-78E9-582D8E1F0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1360"/>
          </a:xfrm>
        </p:spPr>
        <p:txBody>
          <a:bodyPr/>
          <a:lstStyle/>
          <a:p>
            <a:r>
              <a:rPr lang="en-US" u="sng" dirty="0" err="1">
                <a:solidFill>
                  <a:srgbClr val="0070C0"/>
                </a:solidFill>
              </a:rPr>
              <a:t>ScatterPlot</a:t>
            </a:r>
            <a:r>
              <a:rPr lang="en-US" u="sng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79B-DD46-3A59-74ED-9C73D3667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851227"/>
          </a:xfrm>
        </p:spPr>
        <p:txBody>
          <a:bodyPr/>
          <a:lstStyle/>
          <a:p>
            <a:r>
              <a:rPr lang="en-US" dirty="0"/>
              <a:t>We are showing the crop Maize yield when compared to all the crops yield in different states of India.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44382275-4BEB-96D1-1A71-074C8C306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196884"/>
            <a:ext cx="8596669" cy="405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62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0853C-3C64-7A73-6AEC-01BADF1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8223"/>
            <a:ext cx="8509196" cy="6581553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 descr="A picture containing text, screenshot, line, rectangle&#10;&#10;Description automatically generated">
            <a:extLst>
              <a:ext uri="{FF2B5EF4-FFF2-40B4-BE49-F238E27FC236}">
                <a16:creationId xmlns:a16="http://schemas.microsoft.com/office/drawing/2014/main" id="{E1995D2A-B35B-A091-4AE7-74C918073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92" y="704470"/>
            <a:ext cx="7617124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11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44ED-CB90-7CA6-B75F-C7DBC9F0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19" y="609599"/>
            <a:ext cx="9558669" cy="1527545"/>
          </a:xfrm>
        </p:spPr>
        <p:txBody>
          <a:bodyPr>
            <a:normAutofit/>
          </a:bodyPr>
          <a:lstStyle/>
          <a:p>
            <a:r>
              <a:rPr lang="en-US" sz="3200" u="sng" dirty="0">
                <a:solidFill>
                  <a:srgbClr val="0070C0"/>
                </a:solidFill>
              </a:rPr>
              <a:t>Density Plot(KDE):</a:t>
            </a:r>
            <a:br>
              <a:rPr lang="en-US" sz="3200" u="sng" dirty="0">
                <a:solidFill>
                  <a:srgbClr val="0070C0"/>
                </a:solidFill>
              </a:rPr>
            </a:b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Density plot using KDE for Crops Rice and Maize</a:t>
            </a:r>
          </a:p>
        </p:txBody>
      </p:sp>
      <p:pic>
        <p:nvPicPr>
          <p:cNvPr id="7" name="Content Placeholder 6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9FF0C178-0578-4179-C1E4-093DE1521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1" y="1846054"/>
            <a:ext cx="7755147" cy="4675516"/>
          </a:xfrm>
        </p:spPr>
      </p:pic>
    </p:spTree>
    <p:extLst>
      <p:ext uri="{BB962C8B-B14F-4D97-AF65-F5344CB8AC3E}">
        <p14:creationId xmlns:p14="http://schemas.microsoft.com/office/powerpoint/2010/main" val="506249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A8FD-CA49-AF90-7811-555447867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740986" cy="5370576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References:</a:t>
            </a:r>
            <a:br>
              <a:rPr lang="en-US" u="sng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Data Set Reference from </a:t>
            </a:r>
            <a:r>
              <a:rPr lang="en-US" sz="2000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Dataverse Project - Dataverse.org</a:t>
            </a:r>
            <a:br>
              <a:rPr lang="en-US" sz="2000" dirty="0">
                <a:solidFill>
                  <a:srgbClr val="FFC000"/>
                </a:solidFill>
              </a:rPr>
            </a:br>
            <a:br>
              <a:rPr lang="en-US" sz="2000" dirty="0">
                <a:solidFill>
                  <a:srgbClr val="FFC000"/>
                </a:solidFill>
              </a:rPr>
            </a:br>
            <a:br>
              <a:rPr lang="en-US" sz="2000" dirty="0">
                <a:solidFill>
                  <a:srgbClr val="FFC000"/>
                </a:solidFill>
              </a:rPr>
            </a:br>
            <a:br>
              <a:rPr lang="en-US" sz="2000" dirty="0">
                <a:solidFill>
                  <a:srgbClr val="FFC000"/>
                </a:solidFill>
              </a:rPr>
            </a:br>
            <a:br>
              <a:rPr lang="en-US" sz="2000" dirty="0">
                <a:solidFill>
                  <a:srgbClr val="FFC000"/>
                </a:solidFill>
              </a:rPr>
            </a:br>
            <a:r>
              <a:rPr lang="en-US" sz="3200" u="sng" dirty="0">
                <a:solidFill>
                  <a:srgbClr val="0070C0"/>
                </a:solidFill>
              </a:rPr>
              <a:t>Conclusion:</a:t>
            </a:r>
            <a:br>
              <a:rPr lang="en-US" sz="3200" u="sng" dirty="0">
                <a:solidFill>
                  <a:srgbClr val="0070C0"/>
                </a:solidFill>
              </a:rPr>
            </a:br>
            <a:br>
              <a:rPr lang="en-US" sz="3200" u="sng" dirty="0">
                <a:solidFill>
                  <a:srgbClr val="0070C0"/>
                </a:solidFill>
              </a:rPr>
            </a:br>
            <a:r>
              <a:rPr lang="en-US" sz="2700" dirty="0">
                <a:solidFill>
                  <a:srgbClr val="7030A0"/>
                </a:solidFill>
              </a:rPr>
              <a:t>Using </a:t>
            </a:r>
            <a:r>
              <a:rPr lang="en-US" sz="2700">
                <a:solidFill>
                  <a:srgbClr val="7030A0"/>
                </a:solidFill>
              </a:rPr>
              <a:t>this data set </a:t>
            </a:r>
            <a:r>
              <a:rPr lang="en-US" sz="2700" dirty="0">
                <a:solidFill>
                  <a:srgbClr val="7030A0"/>
                </a:solidFill>
              </a:rPr>
              <a:t>we used different kinds of visualization techniques to show different crops yielded in various cities , total employment and types of employment and population density in different states in India.</a:t>
            </a:r>
            <a:br>
              <a:rPr lang="en-US" sz="3200" u="sng" dirty="0">
                <a:solidFill>
                  <a:srgbClr val="0070C0"/>
                </a:solidFill>
              </a:rPr>
            </a:br>
            <a:endParaRPr lang="en-US" sz="32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297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75C1-31CE-0E6A-DCBC-06ACED6A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47232"/>
          </a:xfrm>
        </p:spPr>
        <p:txBody>
          <a:bodyPr>
            <a:normAutofit/>
          </a:bodyPr>
          <a:lstStyle/>
          <a:p>
            <a:pPr algn="ctr">
              <a:lnSpc>
                <a:spcPct val="250000"/>
              </a:lnSpc>
            </a:pPr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3296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92BDA0-9DA5-8ABF-6852-55BAD8601C55}"/>
              </a:ext>
            </a:extLst>
          </p:cNvPr>
          <p:cNvSpPr txBox="1"/>
          <p:nvPr/>
        </p:nvSpPr>
        <p:spPr>
          <a:xfrm>
            <a:off x="1010093" y="574158"/>
            <a:ext cx="9346019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600" dirty="0">
                <a:solidFill>
                  <a:srgbClr val="0070C0"/>
                </a:solidFill>
              </a:rPr>
              <a:t>Objectives :</a:t>
            </a:r>
          </a:p>
          <a:p>
            <a:endParaRPr lang="en-US" sz="3600" dirty="0">
              <a:solidFill>
                <a:srgbClr val="0070C0"/>
              </a:solidFill>
            </a:endParaRPr>
          </a:p>
          <a:p>
            <a:r>
              <a:rPr lang="en-US" sz="2800" dirty="0">
                <a:solidFill>
                  <a:srgbClr val="0070C0"/>
                </a:solidFill>
              </a:rPr>
              <a:t>Using Maps and Aggregation Visualization analyze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below: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Analysis on different types of crops yielded in different states.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Analysis on different states population in India.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Analyzing ratios of employment and types of employment.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9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3F10-69A9-1DFC-CF0B-AD205D623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374"/>
          </a:xfrm>
        </p:spPr>
        <p:txBody>
          <a:bodyPr>
            <a:normAutofit/>
          </a:bodyPr>
          <a:lstStyle/>
          <a:p>
            <a:r>
              <a:rPr lang="en-US" sz="3200" u="sng" dirty="0">
                <a:solidFill>
                  <a:srgbClr val="0070C0"/>
                </a:solidFill>
              </a:rPr>
              <a:t>Data Set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26E42-645B-0F2A-2E8E-A5543229B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719" y="164300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this Project we are using  a dataset which is -</a:t>
            </a:r>
          </a:p>
          <a:p>
            <a:r>
              <a:rPr lang="en-US" dirty="0"/>
              <a:t>Derived from publicly available sources, this dataset contains data on a variety of indicators from the years 2001 for India at three levels of administrative geography.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Thematic areas include: Business, Demographics, Economic Activity, Education, Environment, Finance, Health, Information Technology, Infrastructure, Jobs, Living Standards, Urban Extent.</a:t>
            </a:r>
          </a:p>
          <a:p>
            <a:endParaRPr lang="en-US" dirty="0"/>
          </a:p>
          <a:p>
            <a:r>
              <a:rPr lang="en-US" dirty="0"/>
              <a:t>Dataset is named project.csv( We are using Same Dataset which we used in Project 1 and Project 2 is Continuation for Project 1).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0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8D84-53C0-1D6A-0A50-3B16785EF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552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Data Loading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CD0DE-3CE2-4691-B1E7-C1D80B4D4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8280"/>
            <a:ext cx="8596668" cy="3880773"/>
          </a:xfrm>
        </p:spPr>
        <p:txBody>
          <a:bodyPr/>
          <a:lstStyle/>
          <a:p>
            <a:r>
              <a:rPr lang="en-US" dirty="0"/>
              <a:t>We load the data using pandas ‘</a:t>
            </a:r>
            <a:r>
              <a:rPr lang="en-US" dirty="0" err="1"/>
              <a:t>read_csv</a:t>
            </a:r>
            <a:r>
              <a:rPr lang="en-US" dirty="0"/>
              <a:t>’ as below.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8890CD7-7E93-AF16-5E5F-9D0A1FCAF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250659"/>
            <a:ext cx="9408160" cy="267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1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BD11-BA28-FBEF-0CB2-1776139A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We can see the top 5 records as in below:</a:t>
            </a:r>
            <a:br>
              <a:rPr lang="en-US" sz="2000" dirty="0">
                <a:solidFill>
                  <a:srgbClr val="0070C0"/>
                </a:solidFill>
              </a:rPr>
            </a:br>
            <a:br>
              <a:rPr lang="en-US" sz="2000" dirty="0">
                <a:solidFill>
                  <a:srgbClr val="0070C0"/>
                </a:solidFill>
              </a:rPr>
            </a:b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2D4BF7BF-1564-5735-4948-53459F998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1126216"/>
            <a:ext cx="8847282" cy="460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A977-805B-6E38-00AE-ECDD1BC9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08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Choropleth Map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9158F-5AF2-970C-2977-8F099293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0611"/>
            <a:ext cx="8596668" cy="4600751"/>
          </a:xfrm>
        </p:spPr>
        <p:txBody>
          <a:bodyPr/>
          <a:lstStyle/>
          <a:p>
            <a:r>
              <a:rPr lang="en-US" dirty="0"/>
              <a:t>We are using choropleth map to show the farmers of each state in India.</a:t>
            </a:r>
          </a:p>
          <a:p>
            <a:r>
              <a:rPr lang="en-US" dirty="0"/>
              <a:t>We are importing necessary required libraries.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EA5E09CE-6D91-3FCB-E302-DA7A718D1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7" y="2257520"/>
            <a:ext cx="3899140" cy="2685416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30FC7DC-2899-6D33-7917-06C158861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20" y="2257520"/>
            <a:ext cx="5110480" cy="2406862"/>
          </a:xfrm>
          <a:prstGeom prst="rect">
            <a:avLst/>
          </a:prstGeom>
        </p:spPr>
      </p:pic>
      <p:pic>
        <p:nvPicPr>
          <p:cNvPr id="12" name="Picture 11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A79942AF-25C5-F7B7-ACF0-CCF684C5CB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4942936"/>
            <a:ext cx="8415866" cy="163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58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48D7-C37F-0DC5-A57C-6D3F6E96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6358"/>
            <a:ext cx="8596668" cy="1129582"/>
          </a:xfrm>
        </p:spPr>
        <p:txBody>
          <a:bodyPr>
            <a:normAutofit/>
          </a:bodyPr>
          <a:lstStyle/>
          <a:p>
            <a:r>
              <a:rPr lang="en-US" u="sng" dirty="0" err="1">
                <a:solidFill>
                  <a:srgbClr val="0070C0"/>
                </a:solidFill>
              </a:rPr>
              <a:t>ChoroPleth</a:t>
            </a:r>
            <a:r>
              <a:rPr lang="en-US" u="sng" dirty="0">
                <a:solidFill>
                  <a:srgbClr val="0070C0"/>
                </a:solidFill>
              </a:rPr>
              <a:t> Map: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068D6-E637-92FA-C52E-FFC0DDF20B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picture containing map, text, atlas&#10;&#10;Description automatically generated">
            <a:extLst>
              <a:ext uri="{FF2B5EF4-FFF2-40B4-BE49-F238E27FC236}">
                <a16:creationId xmlns:a16="http://schemas.microsoft.com/office/drawing/2014/main" id="{5C0550E0-7DA1-6431-D3E4-20C45871D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8" y="1190445"/>
            <a:ext cx="9583948" cy="501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53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D201-7207-9F3B-07BE-DC54366BA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5824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Scatter Matrix: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6304F-1726-4127-50F9-37955F747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630"/>
            <a:ext cx="8596668" cy="4596770"/>
          </a:xfrm>
        </p:spPr>
        <p:txBody>
          <a:bodyPr/>
          <a:lstStyle/>
          <a:p>
            <a:r>
              <a:rPr lang="en-US" dirty="0"/>
              <a:t>Scatter Matrix for the different types of crops yielded in different states in India.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9C95E3B5-D685-F407-866F-F13826481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59050"/>
            <a:ext cx="8596668" cy="32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1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5FA9-0759-80C4-1E1B-A653A872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426026" cy="55575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9B4274-08ED-1E60-B629-CB84C33065DC}"/>
              </a:ext>
            </a:extLst>
          </p:cNvPr>
          <p:cNvSpPr txBox="1"/>
          <p:nvPr/>
        </p:nvSpPr>
        <p:spPr>
          <a:xfrm>
            <a:off x="382772" y="2806995"/>
            <a:ext cx="142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10" name="Picture 9" descr="A picture containing square, rectangle, screenshot, text&#10;&#10;Description automatically generated">
            <a:extLst>
              <a:ext uri="{FF2B5EF4-FFF2-40B4-BE49-F238E27FC236}">
                <a16:creationId xmlns:a16="http://schemas.microsoft.com/office/drawing/2014/main" id="{03BF913B-1181-6D7A-68A5-9C5869CDE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2" y="219063"/>
            <a:ext cx="9459968" cy="641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16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3362</TotalTime>
  <Words>381</Words>
  <Application>Microsoft Macintosh PowerPoint</Application>
  <PresentationFormat>Widescreen</PresentationFormat>
  <Paragraphs>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Project 2  Map and Aggregation Visualization for India Demography</vt:lpstr>
      <vt:lpstr>PowerPoint Presentation</vt:lpstr>
      <vt:lpstr>Data Set Used:</vt:lpstr>
      <vt:lpstr>Data Loading :</vt:lpstr>
      <vt:lpstr>We can see the top 5 records as in below:  </vt:lpstr>
      <vt:lpstr>Choropleth Map:</vt:lpstr>
      <vt:lpstr>ChoroPleth Map:</vt:lpstr>
      <vt:lpstr>Scatter Matrix:</vt:lpstr>
      <vt:lpstr>PowerPoint Presentation</vt:lpstr>
      <vt:lpstr>PowerPoint Presentation</vt:lpstr>
      <vt:lpstr>Dorling Cartogram: Dorling Cartogram for showing crop Maize yield of different states in India. </vt:lpstr>
      <vt:lpstr>Dorling Cartogram for showing crop Rice yield of different states in India.</vt:lpstr>
      <vt:lpstr>ScatterPlot:</vt:lpstr>
      <vt:lpstr>    </vt:lpstr>
      <vt:lpstr>Density Plot(KDE): Density plot using KDE for Crops Rice and Maize</vt:lpstr>
      <vt:lpstr>References: Data Set Reference from The Dataverse Project - Dataverse.org     Conclusion:  Using this data set we used different kinds of visualization techniques to show different crops yielded in various cities , total employment and types of employment and population density in different states in India.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 Tabular Data Visualization</dc:title>
  <dc:creator>Ajay Kumar</dc:creator>
  <cp:lastModifiedBy>8460</cp:lastModifiedBy>
  <cp:revision>3</cp:revision>
  <dcterms:created xsi:type="dcterms:W3CDTF">2023-03-27T15:47:17Z</dcterms:created>
  <dcterms:modified xsi:type="dcterms:W3CDTF">2025-01-17T23:08:52Z</dcterms:modified>
</cp:coreProperties>
</file>