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68" r:id="rId13"/>
    <p:sldId id="272" r:id="rId14"/>
    <p:sldId id="273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pperplate Gothic Bold" panose="020E0705020206020404" pitchFamily="34" charset="0"/>
      <p:regular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Halant Medium" panose="020B0604020202020204" charset="0"/>
      <p:regular r:id="rId26"/>
    </p:embeddedFont>
    <p:embeddedFont>
      <p:font typeface="Open Sans Extra Bold" panose="020B0604020202020204" charset="0"/>
      <p:regular r:id="rId27"/>
    </p:embeddedFont>
    <p:embeddedFont>
      <p:font typeface="Open Sans Light" panose="020B0604020202020204" charset="0"/>
      <p:regular r:id="rId28"/>
    </p:embeddedFont>
    <p:embeddedFont>
      <p:font typeface="Open Sans Light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4B94E-9332-4797-9507-B2B02F3F3C52}" v="105" dt="2021-02-21T07:24:32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59" autoAdjust="0"/>
  </p:normalViewPr>
  <p:slideViewPr>
    <p:cSldViewPr snapToGrid="0">
      <p:cViewPr varScale="1">
        <p:scale>
          <a:sx n="58" d="100"/>
          <a:sy n="58" d="100"/>
        </p:scale>
        <p:origin x="4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AC08-4986-4C7E-BA45-0D3A5D2A37D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ACD6-D7A1-49FA-BCE1-C7CC8FD7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LRESULT -&gt; Long (result) Pointer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CALLBACK -&gt;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WPARAM -&gt; A 'Word' Parameter pointer (Unsigned int)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LPARAM -&gt; A 'Long" Parameter Pointer (long 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PKBDLLHOOKSTRUCT -&gt; Pointer to a Key Board DLL Hook structure (a keyboard input event)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WINAPI -&gt; (same as callback)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WinMain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the windows specific entry point to a C program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HINSTANCE -&gt; Handle to an instance (Handles are the way that Windows tracks running processes)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LPSTR -&gt; Long Pointer to a String (an array of char*)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MSG -&gt; a Message in the current threads Message queue (see </a:t>
            </a:r>
            <a:r>
              <a:rPr lang="en-US" sz="3399" u="sng">
                <a:solidFill>
                  <a:srgbClr val="000000"/>
                </a:solidFill>
                <a:latin typeface="Open Sans Light"/>
              </a:rPr>
              <a:t>MSG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HHOOK -&gt; Handle to the Hook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Reference (Pointer)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CGEventMask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Mask (a mask of which events to capture)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Machine Port Reference (A structure pointing into an event tap)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CGEventTapCreate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 -&gt; creates an event tap ( a "tap" into events that are dispatched)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CFMachPortCreateRunLoopSource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creates a run loop from a machine port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CFRunLoopAddSource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adds a run loop into the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currrent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run loop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CGEventTapEnable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enables an event tap, (or disables it)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CFRunLoopRun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Run default Loop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indefinately</a:t>
            </a: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CG -&gt; Core Graphics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CF -&gt; Core Foundation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kCG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kCF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Graphics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or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Foundation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10667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733"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00"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97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leadership/interview-leadership-is-both-art-and-science-1684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creativecommons.org/licenses/by/3.0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valds/linux/blob/master/include/uapi/linux/input-event-codes.h" TargetMode="External"/><Relationship Id="rId3" Type="http://schemas.openxmlformats.org/officeDocument/2006/relationships/hyperlink" Target="https://docs.microsoft.com/en-us/windows/win32/api/winuser/" TargetMode="External"/><Relationship Id="rId7" Type="http://schemas.openxmlformats.org/officeDocument/2006/relationships/hyperlink" Target="https://docs.microsoft.com/en-us/windows/win32/inputdev/virtual-key-co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singh93/keylogger" TargetMode="External"/><Relationship Id="rId5" Type="http://schemas.openxmlformats.org/officeDocument/2006/relationships/hyperlink" Target="https://github.com/5ynatra/keylogger.rs" TargetMode="External"/><Relationship Id="rId10" Type="http://schemas.openxmlformats.org/officeDocument/2006/relationships/hyperlink" Target="https://github.com/leppanayr/KeyLogger" TargetMode="External"/><Relationship Id="rId4" Type="http://schemas.openxmlformats.org/officeDocument/2006/relationships/hyperlink" Target="https://github.com/vakho10/java-keylogger" TargetMode="External"/><Relationship Id="rId9" Type="http://schemas.openxmlformats.org/officeDocument/2006/relationships/hyperlink" Target="https://github.com/phracker/MacOSX-SDKs/blob/master/MacOSX10.6.sdk/System/Library/Frameworks/Carbon.framework/Versions/A/Frameworks/HIToolbox.framework/Versions/A/Headers/Events.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5CD5582-AF82-4D33-97A4-461AFAF3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72" y="930312"/>
            <a:ext cx="16039634" cy="914493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168B19-C108-4ACD-9832-4E00D247715F}"/>
              </a:ext>
            </a:extLst>
          </p:cNvPr>
          <p:cNvSpPr/>
          <p:nvPr/>
        </p:nvSpPr>
        <p:spPr>
          <a:xfrm>
            <a:off x="9729787" y="3014663"/>
            <a:ext cx="7158038" cy="488632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129028" y="3400165"/>
            <a:ext cx="6604388" cy="4215491"/>
            <a:chOff x="6190171" y="-1188648"/>
            <a:chExt cx="8805851" cy="5620654"/>
          </a:xfrm>
        </p:grpSpPr>
        <p:sp>
          <p:nvSpPr>
            <p:cNvPr id="3" name="TextBox 3"/>
            <p:cNvSpPr txBox="1"/>
            <p:nvPr/>
          </p:nvSpPr>
          <p:spPr>
            <a:xfrm>
              <a:off x="7135124" y="3286393"/>
              <a:ext cx="7860898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6720"/>
                </a:lnSpc>
                <a:spcBef>
                  <a:spcPct val="0"/>
                </a:spcBef>
              </a:pPr>
              <a:r>
                <a:rPr lang="en-US" sz="4800" err="1">
                  <a:solidFill>
                    <a:srgbClr val="CDD0D1"/>
                  </a:solidFill>
                  <a:latin typeface="Halant Medium"/>
                </a:rPr>
                <a:t>CyberSecurity</a:t>
              </a:r>
              <a:r>
                <a:rPr lang="en-US" sz="4800">
                  <a:solidFill>
                    <a:srgbClr val="CDD0D1"/>
                  </a:solidFill>
                  <a:latin typeface="Halant Medium"/>
                </a:rPr>
                <a:t> Club </a:t>
              </a:r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190171" y="-1188648"/>
              <a:ext cx="8602734" cy="40497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284"/>
                </a:lnSpc>
              </a:pPr>
              <a:r>
                <a:rPr lang="en-US" sz="8000">
                  <a:solidFill>
                    <a:schemeClr val="accent1"/>
                  </a:solidFill>
                  <a:latin typeface="Copperplate Gothic Bold"/>
                </a:rPr>
                <a:t>Coding a Keylogger</a:t>
              </a:r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0250" y="2205673"/>
            <a:ext cx="16230600" cy="51206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CGEventRef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CGEventMask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CFMachPortRef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CGEventTapCreate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CFMachPortCreateRunLoopSource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CFRunLoopAddSource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CGEventTapEnable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CFRunLoopRun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CG -&gt; Core Graphics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CF -&gt; Core Foundation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kCG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Core Graphics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kCF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Core Foundation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Specialty keywords (MacOS)</a:t>
            </a:r>
            <a:endParaRPr lang="en-US" sz="8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8" name="Picture 8" descr="A picture containing text, clock, oven&#10;&#10;Description automatically generated">
            <a:extLst>
              <a:ext uri="{FF2B5EF4-FFF2-40B4-BE49-F238E27FC236}">
                <a16:creationId xmlns:a16="http://schemas.microsoft.com/office/drawing/2014/main" id="{C28A9B1D-BB00-47A3-859C-A0A946A9E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7" r="-1" b="19735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90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0F234C1-C98B-48DF-B122-D36E43C5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529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7" descr="A picture containing stationary, pen&#10;&#10;Description automatically generated">
            <a:extLst>
              <a:ext uri="{FF2B5EF4-FFF2-40B4-BE49-F238E27FC236}">
                <a16:creationId xmlns:a16="http://schemas.microsoft.com/office/drawing/2014/main" id="{5185878C-C739-432F-AD7B-FA8E54D3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98"/>
          <a:stretch/>
        </p:blipFill>
        <p:spPr>
          <a:xfrm>
            <a:off x="1012890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546E-E158-46B0-877F-5F8E09B50175}"/>
              </a:ext>
            </a:extLst>
          </p:cNvPr>
          <p:cNvSpPr txBox="1"/>
          <p:nvPr/>
        </p:nvSpPr>
        <p:spPr>
          <a:xfrm>
            <a:off x="16048284" y="10086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0B537-8C13-4B45-8747-02B1F129CADF}"/>
              </a:ext>
            </a:extLst>
          </p:cNvPr>
          <p:cNvSpPr/>
          <p:nvPr/>
        </p:nvSpPr>
        <p:spPr>
          <a:xfrm>
            <a:off x="4243735" y="7362244"/>
            <a:ext cx="6378496" cy="28303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696F63A6-A6B2-4CDE-B677-BBF381B9C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598" y="7527073"/>
            <a:ext cx="2495085" cy="2495085"/>
          </a:xfrm>
          <a:prstGeom prst="rect">
            <a:avLst/>
          </a:prstGeom>
        </p:spPr>
      </p:pic>
      <p:pic>
        <p:nvPicPr>
          <p:cNvPr id="11" name="Picture 11" descr="Qr code&#10;&#10;Description automatically generated">
            <a:extLst>
              <a:ext uri="{FF2B5EF4-FFF2-40B4-BE49-F238E27FC236}">
                <a16:creationId xmlns:a16="http://schemas.microsoft.com/office/drawing/2014/main" id="{82D43107-6F73-4195-8587-B79020366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2106" y="7527122"/>
            <a:ext cx="2506237" cy="24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0250" y="2205673"/>
            <a:ext cx="16230600" cy="6848029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  <a:ea typeface="Open Sans Light"/>
                <a:cs typeface="Open Sans Light"/>
                <a:hlinkClick r:id="rId3"/>
              </a:rPr>
              <a:t>https://docs.microsoft.com/en-us/windows/win32/api/winuser/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u="sng" dirty="0">
                <a:solidFill>
                  <a:schemeClr val="bg1"/>
                </a:solidFill>
                <a:latin typeface="Open Sans Light"/>
                <a:hlinkClick r:id="rId4"/>
              </a:rPr>
              <a:t>https://github.com/vakho10/java-keylogger</a:t>
            </a:r>
            <a:endParaRPr lang="en-US" sz="3350" u="sng" dirty="0">
              <a:solidFill>
                <a:schemeClr val="bg1"/>
              </a:solidFill>
              <a:latin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u="sng" dirty="0">
                <a:solidFill>
                  <a:schemeClr val="bg1"/>
                </a:solidFill>
                <a:latin typeface="Open Sans Light"/>
                <a:hlinkClick r:id="rId5"/>
              </a:rPr>
              <a:t>https://github.com/5ynatra/keylogger.rs</a:t>
            </a:r>
            <a:endParaRPr lang="en-US" sz="3350" u="sng" dirty="0">
              <a:solidFill>
                <a:schemeClr val="bg1"/>
              </a:solidFill>
              <a:latin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u="sng" dirty="0">
                <a:solidFill>
                  <a:schemeClr val="bg1"/>
                </a:solidFill>
                <a:latin typeface="Open Sans Light"/>
                <a:hlinkClick r:id="rId6"/>
              </a:rPr>
              <a:t>https://github.com/gsingh93/keylogger</a:t>
            </a:r>
            <a:endParaRPr lang="en-US" sz="3350" u="sng" dirty="0">
              <a:solidFill>
                <a:schemeClr val="bg1"/>
              </a:solidFill>
              <a:latin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7"/>
              </a:rPr>
              <a:t>https://docs.microsoft.com/en-us/windows/win32/inputdev/virtual-key-codes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8"/>
              </a:rPr>
              <a:t>https://github.com/torvalds/linux/blob/master/include/uapi/linux/input-event-codes.h</a:t>
            </a:r>
            <a:endParaRPr lang="en-US" sz="3600" u="sng" dirty="0">
              <a:solidFill>
                <a:schemeClr val="bg1"/>
              </a:solidFill>
              <a:latin typeface="Open Sans Light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3600" u="sng" dirty="0">
                <a:solidFill>
                  <a:schemeClr val="bg1"/>
                </a:solidFill>
                <a:latin typeface="Open Sans Light"/>
                <a:hlinkClick r:id="rId9"/>
              </a:rPr>
              <a:t>https://github.com/phracker/MacOSX-SDKs/blob/master/MacOSX10.6.sdk/System/Library/Frameworks/Carbon.framework/Versions/A/Frameworks/HIToolbox.framework/Versions/A/Headers/Events.h</a:t>
            </a:r>
            <a:endParaRPr lang="en-US" sz="3600" dirty="0">
              <a:solidFill>
                <a:schemeClr val="bg1"/>
              </a:solidFill>
              <a:latin typeface="Open Sans Light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3350" u="sng" dirty="0">
                <a:solidFill>
                  <a:schemeClr val="bg1"/>
                </a:solidFill>
                <a:latin typeface="Open Sans Light"/>
                <a:hlinkClick r:id="rId10"/>
              </a:rPr>
              <a:t>https://github.com/leppanayr/KeyLogger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47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 dirty="0">
                <a:solidFill>
                  <a:schemeClr val="accent1"/>
                </a:solidFill>
                <a:latin typeface="Open Sans Extra Bold"/>
              </a:rPr>
              <a:t>Resources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4832" y="2562274"/>
            <a:ext cx="16230600" cy="701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550" dirty="0">
                <a:solidFill>
                  <a:schemeClr val="accent1"/>
                </a:solidFill>
                <a:latin typeface="Open Sans Light Bold"/>
              </a:rPr>
              <a:t>Work: Bank of America</a:t>
            </a:r>
            <a:endParaRPr lang="en-US" sz="3550" dirty="0">
              <a:solidFill>
                <a:schemeClr val="accent1"/>
              </a:solidFill>
              <a:latin typeface="Open Sans Light Bold"/>
              <a:ea typeface="Open Sans Light Bold"/>
              <a:cs typeface="Open Sans Light Bold"/>
            </a:endParaRPr>
          </a:p>
          <a:p>
            <a:pPr marL="571500" indent="-5715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550" dirty="0">
                <a:solidFill>
                  <a:schemeClr val="accent1"/>
                </a:solidFill>
                <a:latin typeface="Open Sans Light Bold"/>
              </a:rPr>
              <a:t>School: Cybersecurity, Technology, and Policy M.S. degree at UTD</a:t>
            </a:r>
            <a:endParaRPr lang="en-US" sz="3550" dirty="0">
              <a:solidFill>
                <a:schemeClr val="accent1"/>
              </a:solidFill>
              <a:latin typeface="Open Sans Light Bold"/>
              <a:ea typeface="Open Sans Light Bold"/>
              <a:cs typeface="Open Sans Light Bold"/>
            </a:endParaRPr>
          </a:p>
          <a:p>
            <a:pPr marL="690245" lvl="1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Software Engineer –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Mainframe (REXX, Java, C, Assembler)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Windows Web Servers (VB.NET, C#)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PowerShell </a:t>
            </a:r>
          </a:p>
          <a:p>
            <a:pPr marL="1148079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Additional roles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Database design and administration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Integration with other platforms such as AD/</a:t>
            </a:r>
            <a:r>
              <a:rPr lang="en-US" sz="3150" dirty="0" err="1">
                <a:solidFill>
                  <a:srgbClr val="FFFFFF"/>
                </a:solidFill>
                <a:latin typeface="Open Sans Light"/>
              </a:rPr>
              <a:t>Ldap</a:t>
            </a:r>
            <a:r>
              <a:rPr lang="en-US" sz="3150" dirty="0">
                <a:solidFill>
                  <a:srgbClr val="FFFFFF"/>
                </a:solidFill>
                <a:latin typeface="Open Sans Light"/>
              </a:rPr>
              <a:t>, email, etc. 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Infrastructure maintenance (SSL certificates, etc.)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Administrative duties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 dirty="0">
                <a:solidFill>
                  <a:srgbClr val="FFFFFF"/>
                </a:solidFill>
                <a:latin typeface="Open Sans Light"/>
              </a:rPr>
              <a:t>Various others</a:t>
            </a:r>
            <a:endParaRPr lang="en-US" sz="31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69515" y="1028700"/>
            <a:ext cx="17610629" cy="1574602"/>
            <a:chOff x="0" y="0"/>
            <a:chExt cx="21405282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405283" cy="1913890"/>
            </a:xfrm>
            <a:custGeom>
              <a:avLst/>
              <a:gdLst/>
              <a:ahLst/>
              <a:cxnLst/>
              <a:rect l="l" t="t" r="r" b="b"/>
              <a:pathLst>
                <a:path w="21405283" h="1913890">
                  <a:moveTo>
                    <a:pt x="0" y="0"/>
                  </a:moveTo>
                  <a:lnTo>
                    <a:pt x="21405283" y="0"/>
                  </a:lnTo>
                  <a:lnTo>
                    <a:pt x="21405283" y="1913890"/>
                  </a:lnTo>
                  <a:lnTo>
                    <a:pt x="0" y="1913890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sp>
      </p:grpSp>
      <p:sp>
        <p:nvSpPr>
          <p:cNvPr id="5" name="TextBox 5"/>
          <p:cNvSpPr txBox="1"/>
          <p:nvPr/>
        </p:nvSpPr>
        <p:spPr>
          <a:xfrm>
            <a:off x="517996" y="1110615"/>
            <a:ext cx="17252007" cy="1442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760"/>
              </a:lnSpc>
            </a:pPr>
            <a:r>
              <a:rPr lang="en-US" sz="8400">
                <a:solidFill>
                  <a:schemeClr val="accent1"/>
                </a:solidFill>
                <a:latin typeface="Open Sans Extra Bold"/>
              </a:rPr>
              <a:t>About our Speaker: Ryan Appel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0226" y="866775"/>
            <a:ext cx="16907774" cy="313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My Background: Medical vs Bank Cybersecurity</a:t>
            </a:r>
            <a:endParaRPr lang="en-US" sz="8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3150" y="2571750"/>
            <a:ext cx="12541886" cy="6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Keyloggers are easy to code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minimum of about 20 - 30 lines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easy to execute from a flash drive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Scenarios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Hospital with a sick friend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coworkers desktop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libraries computers / School Computers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There are real keyloggers, these are more for demonstration.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1563" y="-100013"/>
            <a:ext cx="18288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chemeClr val="accent1"/>
                </a:solidFill>
                <a:latin typeface="Open Sans Extra Bold"/>
              </a:rPr>
              <a:t>Keylogger Attack</a:t>
            </a:r>
            <a:endParaRPr lang="en-US" sz="9000" dirty="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81A0C-573E-41F8-A1BF-B9A4F1B5D21D}"/>
              </a:ext>
            </a:extLst>
          </p:cNvPr>
          <p:cNvCxnSpPr/>
          <p:nvPr/>
        </p:nvCxnSpPr>
        <p:spPr>
          <a:xfrm flipV="1">
            <a:off x="3228975" y="1300163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68DD1-B47B-44A8-AEC0-74BD5F502363}"/>
              </a:ext>
            </a:extLst>
          </p:cNvPr>
          <p:cNvSpPr/>
          <p:nvPr/>
        </p:nvSpPr>
        <p:spPr>
          <a:xfrm>
            <a:off x="3371850" y="3357563"/>
            <a:ext cx="3100387" cy="4300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3800475" y="3634423"/>
            <a:ext cx="3657601" cy="4881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C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C++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Obj-C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Swift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</a:t>
            </a: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>
              <a:lnSpc>
                <a:spcPts val="4759"/>
              </a:lnSpc>
              <a:buFont typeface="Arial"/>
              <a:buChar char="⚬"/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62307" y="-119062"/>
            <a:ext cx="953516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Languages Used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A5513A9-935C-4444-98ED-F53156661D84}"/>
              </a:ext>
            </a:extLst>
          </p:cNvPr>
          <p:cNvSpPr txBox="1"/>
          <p:nvPr/>
        </p:nvSpPr>
        <p:spPr>
          <a:xfrm>
            <a:off x="7553325" y="1315085"/>
            <a:ext cx="9472613" cy="795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Every language was chosen for the following reasons: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Compiled (except Python) so no dependencies on interpreter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Design can be the same across languages. have the design before coding.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 / C++ - provide the master template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 / swift - great for web interactions to get data out.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 algn="l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- special request.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8AED0-2370-44F3-8BE1-95DA44FE9867}"/>
              </a:ext>
            </a:extLst>
          </p:cNvPr>
          <p:cNvCxnSpPr/>
          <p:nvPr/>
        </p:nvCxnSpPr>
        <p:spPr>
          <a:xfrm flipV="1">
            <a:off x="2986088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1800" y="1491298"/>
            <a:ext cx="16230600" cy="857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chemeClr val="bg1"/>
                </a:solidFill>
                <a:latin typeface="Open Sans Light"/>
              </a:rPr>
              <a:t>Examples exist</a:t>
            </a:r>
            <a:endParaRPr lang="en-US" sz="340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Java -&gt; </a:t>
            </a:r>
            <a:r>
              <a:rPr lang="en-US" sz="3350" u="sng" dirty="0">
                <a:solidFill>
                  <a:schemeClr val="bg1"/>
                </a:solidFill>
                <a:latin typeface="Open Sans Light"/>
              </a:rPr>
              <a:t>https://github.com/vakho10/java-keylogger</a:t>
            </a:r>
            <a:endParaRPr lang="en-US" sz="3350" u="sng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Uses -&gt; </a:t>
            </a:r>
            <a:r>
              <a:rPr lang="en-US" sz="3350" u="sng" dirty="0">
                <a:solidFill>
                  <a:schemeClr val="bg1"/>
                </a:solidFill>
                <a:latin typeface="Open Sans Light"/>
              </a:rPr>
              <a:t>https://github.com/kwhat/jnativehook</a:t>
            </a:r>
            <a:endParaRPr lang="en-US" sz="3350" u="sng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Relies on -&gt; </a:t>
            </a:r>
            <a:r>
              <a:rPr lang="en-US" sz="3350" u="sng" dirty="0">
                <a:solidFill>
                  <a:schemeClr val="bg1"/>
                </a:solidFill>
                <a:latin typeface="Open Sans Light"/>
              </a:rPr>
              <a:t>https://github.com/kwhat/libuiohook</a:t>
            </a:r>
            <a:endParaRPr lang="en-US" sz="3350" u="sng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This is a written in the language.... </a:t>
            </a:r>
            <a:r>
              <a:rPr lang="en-US" sz="3350" b="1" dirty="0">
                <a:solidFill>
                  <a:schemeClr val="bg1"/>
                </a:solidFill>
                <a:latin typeface="Open Sans Light"/>
              </a:rPr>
              <a:t>C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!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Rust (for Windows) -&gt; </a:t>
            </a:r>
            <a:r>
              <a:rPr lang="en-US" sz="3350" u="sng" dirty="0">
                <a:solidFill>
                  <a:schemeClr val="bg1"/>
                </a:solidFill>
                <a:latin typeface="Open Sans Light"/>
              </a:rPr>
              <a:t>https://github.com/5ynatra/keylogger.rs</a:t>
            </a:r>
            <a:endParaRPr lang="en-US" sz="3350" u="sng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Rust (for Linux) -&gt; </a:t>
            </a:r>
            <a:r>
              <a:rPr lang="en-US" sz="3350" u="sng" dirty="0">
                <a:solidFill>
                  <a:schemeClr val="bg1"/>
                </a:solidFill>
                <a:latin typeface="Open Sans Light"/>
              </a:rPr>
              <a:t>https://github.com/gsingh93/keylogger</a:t>
            </a:r>
            <a:endParaRPr lang="en-US" sz="3350" u="sng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Points: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Everything leads back to the same input events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C and C++ - only "cross platform" languages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can use all OS effectively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Python with 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Great job of being cross platform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2180" lvl="3" indent="-550545">
              <a:lnSpc>
                <a:spcPts val="4759"/>
              </a:lnSpc>
              <a:buFont typeface="Arial"/>
              <a:buChar char="￭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Requires python and </a:t>
            </a:r>
            <a:r>
              <a:rPr lang="en-US" sz="3350" dirty="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 dirty="0">
                <a:solidFill>
                  <a:schemeClr val="bg1"/>
                </a:solidFill>
                <a:latin typeface="Open Sans Light"/>
              </a:rPr>
              <a:t> be installed on target. 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16437" y="52388"/>
            <a:ext cx="1542684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Why not other languages?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ABDBEB-588E-47BF-8C20-1A1F740ADA67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1738" y="1477010"/>
            <a:ext cx="15444788" cy="7960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Because OS's and language variations are different, I'm going to do a high-level design: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Get the keyboard / input event to listen to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setup a function to process input events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write each event to a file detailing as much information in as few characters as possible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quit on a certain key-press or by killing the Keylogger.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Windows and MacOS we use an Event-Driven Programming Model.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Linux and in Go we use Procedural Programming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In Swift we also use Object Oriented Programming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4060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uses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which abstracts Event-Driven code behind a class. (using specific contexts for various OS including using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Xorg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for Linux)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51608" y="-161925"/>
            <a:ext cx="39847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Design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AD06B-DD53-4D4D-BEAF-DCD5AFD333EF}"/>
              </a:ext>
            </a:extLst>
          </p:cNvPr>
          <p:cNvCxnSpPr/>
          <p:nvPr/>
        </p:nvCxnSpPr>
        <p:spPr>
          <a:xfrm flipV="1">
            <a:off x="3228975" y="12858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651" y="1248410"/>
            <a:ext cx="16430625" cy="7942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chemeClr val="bg1"/>
                </a:solidFill>
                <a:latin typeface="Open Sans Light"/>
              </a:rPr>
              <a:t>Specific kernel Specification</a:t>
            </a:r>
            <a:endParaRPr lang="en-US" sz="340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Virtual Key Codes OS specific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Virtual Keycode '1':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on MacOS -&gt; "s"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on Linux -&gt; "ESC"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on Windows -&gt; "Left Mouse Button Click"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MacOS and Windows - Events to hook into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dirty="0">
                <a:solidFill>
                  <a:schemeClr val="bg1"/>
                </a:solidFill>
                <a:latin typeface="Open Sans Light"/>
              </a:rPr>
              <a:t>Linux - read from keyboard or use "X"</a:t>
            </a: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 dirty="0">
                <a:solidFill>
                  <a:schemeClr val="bg1"/>
                </a:solidFill>
                <a:latin typeface="Open Sans Light"/>
              </a:rPr>
              <a:t>Windows </a:t>
            </a:r>
            <a:r>
              <a:rPr lang="en-US" sz="2650" dirty="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 dirty="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 dirty="0">
                <a:solidFill>
                  <a:schemeClr val="bg1"/>
                </a:solidFill>
                <a:latin typeface="Open Sans Light"/>
              </a:rPr>
              <a:t>https://docs.microsoft.com/en-us/windows/win32/inputdev/virtual-key-codes</a:t>
            </a:r>
            <a:endParaRPr lang="en-US" sz="2650" u="sng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 dirty="0">
                <a:solidFill>
                  <a:schemeClr val="bg1"/>
                </a:solidFill>
                <a:latin typeface="Open Sans Light"/>
              </a:rPr>
              <a:t>Linux </a:t>
            </a:r>
            <a:r>
              <a:rPr lang="en-US" sz="2650" dirty="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 dirty="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 dirty="0">
                <a:solidFill>
                  <a:schemeClr val="bg1"/>
                </a:solidFill>
                <a:latin typeface="Open Sans Light"/>
              </a:rPr>
              <a:t>https://github.com/torvalds/linux/blob/master/include/uapi/linux/input-event-codes.h</a:t>
            </a:r>
            <a:endParaRPr lang="en-US" sz="2650" u="sng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50" dirty="0">
                <a:solidFill>
                  <a:schemeClr val="bg1"/>
                </a:solidFill>
                <a:latin typeface="Open Sans Light"/>
              </a:rPr>
              <a:t>MacOS </a:t>
            </a:r>
            <a:r>
              <a:rPr lang="en-US" sz="2650" dirty="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 dirty="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 dirty="0">
                <a:solidFill>
                  <a:schemeClr val="bg1"/>
                </a:solidFill>
                <a:latin typeface="Open Sans Light"/>
              </a:rPr>
              <a:t>https://github.com/phracker/MacOSX-SDKs/blob/master/MacOSX10.6.sdk/System/Library/Frameworks/Carbon.framework/Versions/A/Frameworks/HIToolbox.framework/Versions/A/Headers/Events.h</a:t>
            </a:r>
            <a:r>
              <a:rPr lang="en-US" sz="2650" dirty="0">
                <a:solidFill>
                  <a:schemeClr val="bg1"/>
                </a:solidFill>
                <a:latin typeface="Open Sans Light"/>
              </a:rPr>
              <a:t> (NOT OFFICIAL but can be found on your MAC)</a:t>
            </a:r>
            <a:endParaRPr lang="en-US" sz="2650" dirty="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38658" y="-161925"/>
            <a:ext cx="80106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OS Specificity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7CDBEA-006C-43AA-90BC-E93DA541ECC8}"/>
              </a:ext>
            </a:extLst>
          </p:cNvPr>
          <p:cNvCxnSpPr/>
          <p:nvPr/>
        </p:nvCxnSpPr>
        <p:spPr>
          <a:xfrm flipV="1">
            <a:off x="3228975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7438" y="2634298"/>
            <a:ext cx="16230600" cy="37490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LRESULT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CALLBACK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PKBDLLHOOKSTRUCT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WINAPI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WinMain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HINSTANCE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LPSTR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MSG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HHOOK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8101" y="-190500"/>
            <a:ext cx="18052098" cy="145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>
                <a:solidFill>
                  <a:schemeClr val="accent1"/>
                </a:solidFill>
                <a:latin typeface="Open Sans Extra Bold"/>
              </a:rPr>
              <a:t>Specialty keywords (Windows)</a:t>
            </a:r>
            <a:endParaRPr lang="en-US" sz="72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231EC-E33A-405D-9195-7ECF618EC60B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Custom</PresentationFormat>
  <Paragraphs>140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Corbel</vt:lpstr>
      <vt:lpstr>Arial</vt:lpstr>
      <vt:lpstr>Open Sans Light Bold</vt:lpstr>
      <vt:lpstr>Open Sans Light</vt:lpstr>
      <vt:lpstr>Halant Medium</vt:lpstr>
      <vt:lpstr>Copperplate Gothic Bold</vt:lpstr>
      <vt:lpstr>Calibri</vt:lpstr>
      <vt:lpstr>Open Sans Extra Bold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Keylogger</dc:title>
  <dc:creator>Ryan Appel</dc:creator>
  <cp:lastModifiedBy>Ryan</cp:lastModifiedBy>
  <cp:revision>2</cp:revision>
  <dcterms:created xsi:type="dcterms:W3CDTF">2006-08-16T00:00:00Z</dcterms:created>
  <dcterms:modified xsi:type="dcterms:W3CDTF">2021-02-21T07:24:32Z</dcterms:modified>
  <dc:identifier>DAEVeuzmTDA</dc:identifier>
</cp:coreProperties>
</file>