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m" initials="mm" lastIdx="1" clrIdx="0">
    <p:extLst>
      <p:ext uri="{19B8F6BF-5375-455C-9EA6-DF929625EA0E}">
        <p15:presenceInfo xmlns:p15="http://schemas.microsoft.com/office/powerpoint/2012/main" userId="a35cbe467f71a2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02:39:32.037" idx="1">
    <p:pos x="7680" y="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C85B3-F88F-4895-94E1-F1E30AFBB875}" type="datetimeFigureOut">
              <a:rPr lang="en-US" smtClean="0"/>
              <a:t>2020-06-01</a:t>
            </a:fld>
            <a:endParaRPr lang="en-US"/>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AAB23-A7F4-48F3-BDB4-5717B38A8228}" type="slidenum">
              <a:rPr lang="en-US" smtClean="0"/>
              <a:t>‹#›</a:t>
            </a:fld>
            <a:endParaRPr lang="en-US"/>
          </a:p>
        </p:txBody>
      </p:sp>
    </p:spTree>
    <p:extLst>
      <p:ext uri="{BB962C8B-B14F-4D97-AF65-F5344CB8AC3E}">
        <p14:creationId xmlns:p14="http://schemas.microsoft.com/office/powerpoint/2010/main" val="349009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Galima </a:t>
            </a:r>
            <a:r>
              <a:rPr lang="lt-LT" dirty="0" err="1"/>
              <a:t>pridūrti</a:t>
            </a:r>
            <a:r>
              <a:rPr lang="lt-LT" dirty="0"/>
              <a:t>, kad kritinės sistemos, norint užtikrinti jų korektiškumą kartais yra skiriama atskira testuotojų grupė, kurių tikslas yra daryti patikras ir detaliai jų rezultatus pateikti programuotojams.</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2</a:t>
            </a:fld>
            <a:endParaRPr lang="en-US"/>
          </a:p>
        </p:txBody>
      </p:sp>
    </p:spTree>
    <p:extLst>
      <p:ext uri="{BB962C8B-B14F-4D97-AF65-F5344CB8AC3E}">
        <p14:creationId xmlns:p14="http://schemas.microsoft.com/office/powerpoint/2010/main" val="156294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Taip pat sisteminiams testavimams dažnai yra naudojama atskira testuotojų komandą neprisidėjus prie sistemos kūrimo.</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11</a:t>
            </a:fld>
            <a:endParaRPr lang="en-US"/>
          </a:p>
        </p:txBody>
      </p:sp>
    </p:spTree>
    <p:extLst>
      <p:ext uri="{BB962C8B-B14F-4D97-AF65-F5344CB8AC3E}">
        <p14:creationId xmlns:p14="http://schemas.microsoft.com/office/powerpoint/2010/main" val="145156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14</a:t>
            </a:fld>
            <a:endParaRPr lang="en-US"/>
          </a:p>
        </p:txBody>
      </p:sp>
    </p:spTree>
    <p:extLst>
      <p:ext uri="{BB962C8B-B14F-4D97-AF65-F5344CB8AC3E}">
        <p14:creationId xmlns:p14="http://schemas.microsoft.com/office/powerpoint/2010/main" val="27498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Paveikslėlyje vaizduojamas ratas. Vedama analogija, kad jeigu mašina yra pilnai veikianti programa, ratas yra kaip vienetas. Šiame testavimo etape programuotojai testuos ar ratas elgiasi taip kaip tikėtasi: ar jis tolygiai sukasi, ar tobulai apvalus, ar gerai tvirtinasi prie ašių, ar padangos paviršius tinkantis stabdymui.</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3</a:t>
            </a:fld>
            <a:endParaRPr lang="en-US"/>
          </a:p>
        </p:txBody>
      </p:sp>
    </p:spTree>
    <p:extLst>
      <p:ext uri="{BB962C8B-B14F-4D97-AF65-F5344CB8AC3E}">
        <p14:creationId xmlns:p14="http://schemas.microsoft.com/office/powerpoint/2010/main" val="121136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Paveikslėlyje vaizduojamas programos klasės </a:t>
            </a:r>
            <a:r>
              <a:rPr lang="lt-LT" dirty="0" err="1"/>
              <a:t>MeteorologinėStotelė</a:t>
            </a:r>
            <a:r>
              <a:rPr lang="lt-LT" dirty="0"/>
              <a:t> objektas, turintis vieną atributą ‚</a:t>
            </a:r>
            <a:r>
              <a:rPr lang="lt-LT" dirty="0" err="1"/>
              <a:t>identifier</a:t>
            </a:r>
            <a:r>
              <a:rPr lang="lt-LT" dirty="0"/>
              <a:t>‘, kuris nusako objekto statusą. Taip pat klasėje yra septyni metodai, kurie kontroliuoja stotelės veiklą ir keičia jo statusą.</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4</a:t>
            </a:fld>
            <a:endParaRPr lang="en-US"/>
          </a:p>
        </p:txBody>
      </p:sp>
    </p:spTree>
    <p:extLst>
      <p:ext uri="{BB962C8B-B14F-4D97-AF65-F5344CB8AC3E}">
        <p14:creationId xmlns:p14="http://schemas.microsoft.com/office/powerpoint/2010/main" val="92867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Objektams, kurie paveldi šia klasę negalima daryti išvados, jog šie metodai ir atributai tikrai veiks teisingai. Paveldinčios klasės atributai ir metodai gali klaidinti rezultatus, todėl toje klasėje šiuos metodus taip pat reikia individualiai ištestuoti.</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5</a:t>
            </a:fld>
            <a:endParaRPr lang="en-US"/>
          </a:p>
        </p:txBody>
      </p:sp>
    </p:spTree>
    <p:extLst>
      <p:ext uri="{BB962C8B-B14F-4D97-AF65-F5344CB8AC3E}">
        <p14:creationId xmlns:p14="http://schemas.microsoft.com/office/powerpoint/2010/main" val="750343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Paveikslėlyje yra vaizduojamas vienas iš programavimo karkasų naudojamas norint </a:t>
            </a:r>
            <a:r>
              <a:rPr lang="lt-LT" dirty="0" err="1"/>
              <a:t>implementuoti</a:t>
            </a:r>
            <a:r>
              <a:rPr lang="lt-LT" dirty="0"/>
              <a:t> automatizuota vienetinį testavimą - </a:t>
            </a:r>
            <a:r>
              <a:rPr lang="lt-LT" dirty="0" err="1"/>
              <a:t>JUnit</a:t>
            </a:r>
            <a:r>
              <a:rPr lang="lt-LT" dirty="0"/>
              <a:t>.</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6</a:t>
            </a:fld>
            <a:endParaRPr lang="en-US"/>
          </a:p>
        </p:txBody>
      </p:sp>
    </p:spTree>
    <p:extLst>
      <p:ext uri="{BB962C8B-B14F-4D97-AF65-F5344CB8AC3E}">
        <p14:creationId xmlns:p14="http://schemas.microsoft.com/office/powerpoint/2010/main" val="286738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7</a:t>
            </a:fld>
            <a:endParaRPr lang="en-US"/>
          </a:p>
        </p:txBody>
      </p:sp>
    </p:spTree>
    <p:extLst>
      <p:ext uri="{BB962C8B-B14F-4D97-AF65-F5344CB8AC3E}">
        <p14:creationId xmlns:p14="http://schemas.microsoft.com/office/powerpoint/2010/main" val="3333164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Netinkamas naudojimas – komponentė perduodama duomenis kitai komponentai netinkamai naudoja sąsaja ir perduoda netinkama skaičių parametrų, arba parametrai būna išdėstyti netinkama tvarka</a:t>
            </a:r>
          </a:p>
          <a:p>
            <a:r>
              <a:rPr lang="lt-LT" dirty="0"/>
              <a:t>Neteisingas supratimas – komponentė blogai interpretuoja sąsajos specifikacijas ir duomenis kitai komponentei perduoda </a:t>
            </a:r>
            <a:r>
              <a:rPr lang="lt-LT" dirty="0" err="1"/>
              <a:t>nekorektškus</a:t>
            </a:r>
            <a:r>
              <a:rPr lang="lt-LT" dirty="0"/>
              <a:t>. Pvz.: duomenys dvinariam paieškos metodus perduodami neišrikiuotu masyvu – to </a:t>
            </a:r>
            <a:r>
              <a:rPr lang="lt-LT" dirty="0" err="1"/>
              <a:t>pasekoje</a:t>
            </a:r>
            <a:r>
              <a:rPr lang="lt-LT" dirty="0"/>
              <a:t> rezultatai gražinami klaidingi.</a:t>
            </a:r>
          </a:p>
          <a:p>
            <a:r>
              <a:rPr lang="lt-LT" dirty="0"/>
              <a:t>Laiko nesutapimas – dvi komponentės gali veikti skirtingu greičiu, dėl to perduodamos duomenis vieną komponentė gali dirbti su jau pasenusia informacija.</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8</a:t>
            </a:fld>
            <a:endParaRPr lang="en-US"/>
          </a:p>
        </p:txBody>
      </p:sp>
    </p:spTree>
    <p:extLst>
      <p:ext uri="{BB962C8B-B14F-4D97-AF65-F5344CB8AC3E}">
        <p14:creationId xmlns:p14="http://schemas.microsoft.com/office/powerpoint/2010/main" val="90387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4. Taip testuojant dažnai paaiškėja laiko derinimo problemos</a:t>
            </a:r>
          </a:p>
          <a:p>
            <a:r>
              <a:rPr lang="lt-LT" dirty="0"/>
              <a:t>5. Taip testuojant paaiškėja ar komponentai nedaro nepriimtinu išvadų apie tam tikrus duomenis, kuriais dalinasi su kitomis komponentėmis (pvz.: ar masyvas jau yra surikiuotas)</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9</a:t>
            </a:fld>
            <a:endParaRPr lang="en-US"/>
          </a:p>
        </p:txBody>
      </p:sp>
    </p:spTree>
    <p:extLst>
      <p:ext uri="{BB962C8B-B14F-4D97-AF65-F5344CB8AC3E}">
        <p14:creationId xmlns:p14="http://schemas.microsoft.com/office/powerpoint/2010/main" val="194515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a:t>Paveikslėlyje vėl vedama analogija į mašina kaip į programos sistemą. Šis testavimo etapas yra tikrinimas ar sukurti mašinos komponentai tarpusavyje dirba ir dalinasi informacija teisingai. Ar varikliui kuras paduodamas teisingu kiekiu priklausomai nuo pedalo paspaudimo. Ar variklis korektiškai sujungtas su dujų išmetimo sistema. Ar greitis korektiškai matuojamas, vaizduojamas spidometre, ar stabdžių diskai gerai stabdo besisukančius ratus.</a:t>
            </a:r>
            <a:endParaRPr lang="en-US" dirty="0"/>
          </a:p>
        </p:txBody>
      </p:sp>
      <p:sp>
        <p:nvSpPr>
          <p:cNvPr id="4" name="Skaidrės numerio vietos rezervavimo ženklas 3"/>
          <p:cNvSpPr>
            <a:spLocks noGrp="1"/>
          </p:cNvSpPr>
          <p:nvPr>
            <p:ph type="sldNum" sz="quarter" idx="5"/>
          </p:nvPr>
        </p:nvSpPr>
        <p:spPr/>
        <p:txBody>
          <a:bodyPr/>
          <a:lstStyle/>
          <a:p>
            <a:fld id="{636AAB23-A7F4-48F3-BDB4-5717B38A8228}" type="slidenum">
              <a:rPr lang="en-US" smtClean="0"/>
              <a:t>10</a:t>
            </a:fld>
            <a:endParaRPr lang="en-US"/>
          </a:p>
        </p:txBody>
      </p:sp>
    </p:spTree>
    <p:extLst>
      <p:ext uri="{BB962C8B-B14F-4D97-AF65-F5344CB8AC3E}">
        <p14:creationId xmlns:p14="http://schemas.microsoft.com/office/powerpoint/2010/main" val="388566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4A1F134-56A6-4488-A99A-8AFE037D811A}"/>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endParaRPr lang="en-US"/>
          </a:p>
        </p:txBody>
      </p:sp>
      <p:sp>
        <p:nvSpPr>
          <p:cNvPr id="3" name="Antrinis pavadinimas 2">
            <a:extLst>
              <a:ext uri="{FF2B5EF4-FFF2-40B4-BE49-F238E27FC236}">
                <a16:creationId xmlns:a16="http://schemas.microsoft.com/office/drawing/2014/main" id="{F8E7AF61-0EF3-410B-8D07-53A01894E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a:p>
        </p:txBody>
      </p:sp>
      <p:sp>
        <p:nvSpPr>
          <p:cNvPr id="4" name="Datos vietos rezervavimo ženklas 3">
            <a:extLst>
              <a:ext uri="{FF2B5EF4-FFF2-40B4-BE49-F238E27FC236}">
                <a16:creationId xmlns:a16="http://schemas.microsoft.com/office/drawing/2014/main" id="{44D5DD47-6209-4911-A0AA-5B1EB9033312}"/>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5" name="Poraštės vietos rezervavimo ženklas 4">
            <a:extLst>
              <a:ext uri="{FF2B5EF4-FFF2-40B4-BE49-F238E27FC236}">
                <a16:creationId xmlns:a16="http://schemas.microsoft.com/office/drawing/2014/main" id="{B1692D41-AD05-4CC0-82CD-D12E4432A8EF}"/>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87004682-049A-48F5-972F-370A23F72E5F}"/>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338517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901F636-B33D-4467-816F-4E680AE9D069}"/>
              </a:ext>
            </a:extLst>
          </p:cNvPr>
          <p:cNvSpPr>
            <a:spLocks noGrp="1"/>
          </p:cNvSpPr>
          <p:nvPr>
            <p:ph type="title"/>
          </p:nvPr>
        </p:nvSpPr>
        <p:spPr/>
        <p:txBody>
          <a:bodyPr/>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7646CA67-3BA6-482B-8F71-641022260509}"/>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AFE22A02-3198-45CB-B7E1-6A10AF35C546}"/>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5" name="Poraštės vietos rezervavimo ženklas 4">
            <a:extLst>
              <a:ext uri="{FF2B5EF4-FFF2-40B4-BE49-F238E27FC236}">
                <a16:creationId xmlns:a16="http://schemas.microsoft.com/office/drawing/2014/main" id="{086798EB-287D-4EC0-B562-3C9938A97E19}"/>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593257CF-0381-4C0F-B934-5D9732DC3E1D}"/>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182103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9AAFC33D-EE81-482E-BB44-44923B913539}"/>
              </a:ext>
            </a:extLst>
          </p:cNvPr>
          <p:cNvSpPr>
            <a:spLocks noGrp="1"/>
          </p:cNvSpPr>
          <p:nvPr>
            <p:ph type="title" orient="vert"/>
          </p:nvPr>
        </p:nvSpPr>
        <p:spPr>
          <a:xfrm>
            <a:off x="8724900" y="365125"/>
            <a:ext cx="2628900" cy="5811838"/>
          </a:xfrm>
        </p:spPr>
        <p:txBody>
          <a:bodyPr vert="eaVert"/>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5C3A5255-DEF6-4312-BE81-947F732BE4CA}"/>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9ED12126-8DBA-4C3A-84B5-0E5FD4C41333}"/>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5" name="Poraštės vietos rezervavimo ženklas 4">
            <a:extLst>
              <a:ext uri="{FF2B5EF4-FFF2-40B4-BE49-F238E27FC236}">
                <a16:creationId xmlns:a16="http://schemas.microsoft.com/office/drawing/2014/main" id="{B2C862B8-6446-406D-8991-2CA76D81A07B}"/>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144E4491-E772-4D8E-A8BD-046287D7A061}"/>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175065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61AF201-6830-4402-8AA5-8A88B998CD1D}"/>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808D15E7-DD5E-4E5C-A8A9-C91435422BEE}"/>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6EFBBA3E-B454-4CA8-A3FC-AD0CC5C85AE8}"/>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5" name="Poraštės vietos rezervavimo ženklas 4">
            <a:extLst>
              <a:ext uri="{FF2B5EF4-FFF2-40B4-BE49-F238E27FC236}">
                <a16:creationId xmlns:a16="http://schemas.microsoft.com/office/drawing/2014/main" id="{F2486BC2-53A8-4730-A0A8-7935BDD89F1D}"/>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F77EE5EC-6D31-489F-9B1D-09A6B9B12880}"/>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222293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ECE9A51-B2C0-4B5A-AC40-5D9745AF2E4A}"/>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9DEB667F-D228-4279-9E0F-4DDCFA3A8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2FC43382-69C0-4487-BD55-C5D5A21AC96F}"/>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5" name="Poraštės vietos rezervavimo ženklas 4">
            <a:extLst>
              <a:ext uri="{FF2B5EF4-FFF2-40B4-BE49-F238E27FC236}">
                <a16:creationId xmlns:a16="http://schemas.microsoft.com/office/drawing/2014/main" id="{FE5A0510-AEC1-40E8-936D-0D636A5A880A}"/>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EF985149-A348-4DF8-9842-7C0BC0D865B5}"/>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107819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AD3AE4D-D963-4BDC-B841-C1FFD2A4049E}"/>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62334E2D-47F0-45D5-81A8-28EF36D9789A}"/>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urinio vietos rezervavimo ženklas 3">
            <a:extLst>
              <a:ext uri="{FF2B5EF4-FFF2-40B4-BE49-F238E27FC236}">
                <a16:creationId xmlns:a16="http://schemas.microsoft.com/office/drawing/2014/main" id="{AB84B3E4-6A00-4BFC-801C-7119865BE3FE}"/>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Datos vietos rezervavimo ženklas 4">
            <a:extLst>
              <a:ext uri="{FF2B5EF4-FFF2-40B4-BE49-F238E27FC236}">
                <a16:creationId xmlns:a16="http://schemas.microsoft.com/office/drawing/2014/main" id="{F6E3DA4C-58F5-421E-A0B5-18B89CB4407E}"/>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6" name="Poraštės vietos rezervavimo ženklas 5">
            <a:extLst>
              <a:ext uri="{FF2B5EF4-FFF2-40B4-BE49-F238E27FC236}">
                <a16:creationId xmlns:a16="http://schemas.microsoft.com/office/drawing/2014/main" id="{A5ADFE6D-76B4-4AAE-B388-F874B4405190}"/>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8A84CC4D-B601-414C-935D-72D5C6B8D1AB}"/>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6707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3647D86-46A8-481E-911C-CD8E230BAF21}"/>
              </a:ext>
            </a:extLst>
          </p:cNvPr>
          <p:cNvSpPr>
            <a:spLocks noGrp="1"/>
          </p:cNvSpPr>
          <p:nvPr>
            <p:ph type="title"/>
          </p:nvPr>
        </p:nvSpPr>
        <p:spPr>
          <a:xfrm>
            <a:off x="839788" y="365125"/>
            <a:ext cx="10515600" cy="1325563"/>
          </a:xfrm>
        </p:spPr>
        <p:txBody>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F282AAA1-8167-40C9-820B-F3C728E42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FFA36C95-E818-48AF-968D-65870BF983E4}"/>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Teksto vietos rezervavimo ženklas 4">
            <a:extLst>
              <a:ext uri="{FF2B5EF4-FFF2-40B4-BE49-F238E27FC236}">
                <a16:creationId xmlns:a16="http://schemas.microsoft.com/office/drawing/2014/main" id="{19E63770-1AFB-4BF7-8455-28FC6DACA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BF7BC92F-0BAA-44F5-A371-D942B380A4A1}"/>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7" name="Datos vietos rezervavimo ženklas 6">
            <a:extLst>
              <a:ext uri="{FF2B5EF4-FFF2-40B4-BE49-F238E27FC236}">
                <a16:creationId xmlns:a16="http://schemas.microsoft.com/office/drawing/2014/main" id="{975AF637-5978-4F4F-816F-73F9D0C79D6D}"/>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8" name="Poraštės vietos rezervavimo ženklas 7">
            <a:extLst>
              <a:ext uri="{FF2B5EF4-FFF2-40B4-BE49-F238E27FC236}">
                <a16:creationId xmlns:a16="http://schemas.microsoft.com/office/drawing/2014/main" id="{EA4EFE29-9C61-4567-BA30-5BA13DCE1990}"/>
              </a:ext>
            </a:extLst>
          </p:cNvPr>
          <p:cNvSpPr>
            <a:spLocks noGrp="1"/>
          </p:cNvSpPr>
          <p:nvPr>
            <p:ph type="ftr" sz="quarter" idx="11"/>
          </p:nvPr>
        </p:nvSpPr>
        <p:spPr/>
        <p:txBody>
          <a:bodyPr/>
          <a:lstStyle/>
          <a:p>
            <a:endParaRPr lang="en-US"/>
          </a:p>
        </p:txBody>
      </p:sp>
      <p:sp>
        <p:nvSpPr>
          <p:cNvPr id="9" name="Skaidrės numerio vietos rezervavimo ženklas 8">
            <a:extLst>
              <a:ext uri="{FF2B5EF4-FFF2-40B4-BE49-F238E27FC236}">
                <a16:creationId xmlns:a16="http://schemas.microsoft.com/office/drawing/2014/main" id="{E0271D30-0D33-489F-9131-6F59271B064C}"/>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115673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BB7EF4C-2659-42EB-A4F3-0E582D3B3483}"/>
              </a:ext>
            </a:extLst>
          </p:cNvPr>
          <p:cNvSpPr>
            <a:spLocks noGrp="1"/>
          </p:cNvSpPr>
          <p:nvPr>
            <p:ph type="title"/>
          </p:nvPr>
        </p:nvSpPr>
        <p:spPr/>
        <p:txBody>
          <a:bodyPr/>
          <a:lstStyle/>
          <a:p>
            <a:r>
              <a:rPr lang="lt-LT"/>
              <a:t>Spustelėję redaguokite stilių</a:t>
            </a:r>
            <a:endParaRPr lang="en-US"/>
          </a:p>
        </p:txBody>
      </p:sp>
      <p:sp>
        <p:nvSpPr>
          <p:cNvPr id="3" name="Datos vietos rezervavimo ženklas 2">
            <a:extLst>
              <a:ext uri="{FF2B5EF4-FFF2-40B4-BE49-F238E27FC236}">
                <a16:creationId xmlns:a16="http://schemas.microsoft.com/office/drawing/2014/main" id="{31D2871D-2A51-4166-9905-637D5FF32BC4}"/>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4" name="Poraštės vietos rezervavimo ženklas 3">
            <a:extLst>
              <a:ext uri="{FF2B5EF4-FFF2-40B4-BE49-F238E27FC236}">
                <a16:creationId xmlns:a16="http://schemas.microsoft.com/office/drawing/2014/main" id="{3D1D97F2-ECC6-4917-9FC6-8729402B195E}"/>
              </a:ext>
            </a:extLst>
          </p:cNvPr>
          <p:cNvSpPr>
            <a:spLocks noGrp="1"/>
          </p:cNvSpPr>
          <p:nvPr>
            <p:ph type="ftr" sz="quarter" idx="11"/>
          </p:nvPr>
        </p:nvSpPr>
        <p:spPr/>
        <p:txBody>
          <a:bodyPr/>
          <a:lstStyle/>
          <a:p>
            <a:endParaRPr lang="en-US"/>
          </a:p>
        </p:txBody>
      </p:sp>
      <p:sp>
        <p:nvSpPr>
          <p:cNvPr id="5" name="Skaidrės numerio vietos rezervavimo ženklas 4">
            <a:extLst>
              <a:ext uri="{FF2B5EF4-FFF2-40B4-BE49-F238E27FC236}">
                <a16:creationId xmlns:a16="http://schemas.microsoft.com/office/drawing/2014/main" id="{A0E2BC52-5BCD-4EF0-BDFD-79C19C84613D}"/>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22984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0458832B-CB0F-4786-ABAF-779D7AE0C086}"/>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3" name="Poraštės vietos rezervavimo ženklas 2">
            <a:extLst>
              <a:ext uri="{FF2B5EF4-FFF2-40B4-BE49-F238E27FC236}">
                <a16:creationId xmlns:a16="http://schemas.microsoft.com/office/drawing/2014/main" id="{19278805-54BB-40B8-96D6-D4C11DF78DB0}"/>
              </a:ext>
            </a:extLst>
          </p:cNvPr>
          <p:cNvSpPr>
            <a:spLocks noGrp="1"/>
          </p:cNvSpPr>
          <p:nvPr>
            <p:ph type="ftr" sz="quarter" idx="11"/>
          </p:nvPr>
        </p:nvSpPr>
        <p:spPr/>
        <p:txBody>
          <a:bodyPr/>
          <a:lstStyle/>
          <a:p>
            <a:endParaRPr lang="en-US"/>
          </a:p>
        </p:txBody>
      </p:sp>
      <p:sp>
        <p:nvSpPr>
          <p:cNvPr id="4" name="Skaidrės numerio vietos rezervavimo ženklas 3">
            <a:extLst>
              <a:ext uri="{FF2B5EF4-FFF2-40B4-BE49-F238E27FC236}">
                <a16:creationId xmlns:a16="http://schemas.microsoft.com/office/drawing/2014/main" id="{543AE86F-DAD4-41BF-AD6F-A901FC1D02A1}"/>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180304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61F4746-0FB3-4965-8B36-20AE627463CB}"/>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4AAA9737-90D2-4AE8-8322-825442F2C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eksto vietos rezervavimo ženklas 3">
            <a:extLst>
              <a:ext uri="{FF2B5EF4-FFF2-40B4-BE49-F238E27FC236}">
                <a16:creationId xmlns:a16="http://schemas.microsoft.com/office/drawing/2014/main" id="{452A90B7-2953-406F-A4BB-48E9AFCBD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C1DDB7A4-3BE3-4D2A-833D-C5C48CFC91BE}"/>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6" name="Poraštės vietos rezervavimo ženklas 5">
            <a:extLst>
              <a:ext uri="{FF2B5EF4-FFF2-40B4-BE49-F238E27FC236}">
                <a16:creationId xmlns:a16="http://schemas.microsoft.com/office/drawing/2014/main" id="{3ED74C46-91DB-4B12-A4BC-37535E91CFEC}"/>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7E7F38EB-639F-44E2-9D88-2099057BC300}"/>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25365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5D05374-789D-4D5C-8EBB-DB38AA64A081}"/>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Paveikslėlio vietos rezervavimo ženklas 2">
            <a:extLst>
              <a:ext uri="{FF2B5EF4-FFF2-40B4-BE49-F238E27FC236}">
                <a16:creationId xmlns:a16="http://schemas.microsoft.com/office/drawing/2014/main" id="{326ECC20-0222-43C5-8E63-8C582823F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ksto vietos rezervavimo ženklas 3">
            <a:extLst>
              <a:ext uri="{FF2B5EF4-FFF2-40B4-BE49-F238E27FC236}">
                <a16:creationId xmlns:a16="http://schemas.microsoft.com/office/drawing/2014/main" id="{0DDC15C9-2F0B-42BC-978B-41DD64391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A9B69C13-5E66-4ABC-B76E-4B7EF91D41A5}"/>
              </a:ext>
            </a:extLst>
          </p:cNvPr>
          <p:cNvSpPr>
            <a:spLocks noGrp="1"/>
          </p:cNvSpPr>
          <p:nvPr>
            <p:ph type="dt" sz="half" idx="10"/>
          </p:nvPr>
        </p:nvSpPr>
        <p:spPr/>
        <p:txBody>
          <a:bodyPr/>
          <a:lstStyle/>
          <a:p>
            <a:fld id="{0542B733-8910-42C9-8D76-315978B5CCFE}" type="datetimeFigureOut">
              <a:rPr lang="en-US" smtClean="0"/>
              <a:t>2020-06-01</a:t>
            </a:fld>
            <a:endParaRPr lang="en-US"/>
          </a:p>
        </p:txBody>
      </p:sp>
      <p:sp>
        <p:nvSpPr>
          <p:cNvPr id="6" name="Poraštės vietos rezervavimo ženklas 5">
            <a:extLst>
              <a:ext uri="{FF2B5EF4-FFF2-40B4-BE49-F238E27FC236}">
                <a16:creationId xmlns:a16="http://schemas.microsoft.com/office/drawing/2014/main" id="{9B4D2B6F-A33F-4CB0-84E8-7C0B11B7A39F}"/>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08811ED5-B508-4FE9-8916-2BD867DB9F40}"/>
              </a:ext>
            </a:extLst>
          </p:cNvPr>
          <p:cNvSpPr>
            <a:spLocks noGrp="1"/>
          </p:cNvSpPr>
          <p:nvPr>
            <p:ph type="sldNum" sz="quarter" idx="12"/>
          </p:nvPr>
        </p:nvSpPr>
        <p:spPr/>
        <p:txBody>
          <a:bodyPr/>
          <a:lstStyle/>
          <a:p>
            <a:fld id="{96251ADA-6D04-42A3-AC36-2023CFC4EEBC}" type="slidenum">
              <a:rPr lang="en-US" smtClean="0"/>
              <a:t>‹#›</a:t>
            </a:fld>
            <a:endParaRPr lang="en-US"/>
          </a:p>
        </p:txBody>
      </p:sp>
    </p:spTree>
    <p:extLst>
      <p:ext uri="{BB962C8B-B14F-4D97-AF65-F5344CB8AC3E}">
        <p14:creationId xmlns:p14="http://schemas.microsoft.com/office/powerpoint/2010/main" val="426534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0BFEB358-569A-4CB6-8BFE-0628911AB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F2AB70A3-9A06-48AC-9E53-92B8650E1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75256FAC-0EF7-40E3-ADAD-D40E98D3E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2B733-8910-42C9-8D76-315978B5CCFE}" type="datetimeFigureOut">
              <a:rPr lang="en-US" smtClean="0"/>
              <a:t>2020-06-01</a:t>
            </a:fld>
            <a:endParaRPr lang="en-US"/>
          </a:p>
        </p:txBody>
      </p:sp>
      <p:sp>
        <p:nvSpPr>
          <p:cNvPr id="5" name="Poraštės vietos rezervavimo ženklas 4">
            <a:extLst>
              <a:ext uri="{FF2B5EF4-FFF2-40B4-BE49-F238E27FC236}">
                <a16:creationId xmlns:a16="http://schemas.microsoft.com/office/drawing/2014/main" id="{F97CBAFF-EE44-495D-B68B-3E3671CD2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kaidrės numerio vietos rezervavimo ženklas 5">
            <a:extLst>
              <a:ext uri="{FF2B5EF4-FFF2-40B4-BE49-F238E27FC236}">
                <a16:creationId xmlns:a16="http://schemas.microsoft.com/office/drawing/2014/main" id="{A12D7492-5EFE-4A8C-83BC-200B128AB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51ADA-6D04-42A3-AC36-2023CFC4EEBC}" type="slidenum">
              <a:rPr lang="en-US" smtClean="0"/>
              <a:t>‹#›</a:t>
            </a:fld>
            <a:endParaRPr lang="en-US"/>
          </a:p>
        </p:txBody>
      </p:sp>
    </p:spTree>
    <p:extLst>
      <p:ext uri="{BB962C8B-B14F-4D97-AF65-F5344CB8AC3E}">
        <p14:creationId xmlns:p14="http://schemas.microsoft.com/office/powerpoint/2010/main" val="818929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oolsqa.com/software-testing/istqb/component-testing/" TargetMode="External"/><Relationship Id="rId2" Type="http://schemas.openxmlformats.org/officeDocument/2006/relationships/hyperlink" Target="http://tuv.pe/cambodia/en/automotive-testing.html" TargetMode="External"/><Relationship Id="rId1" Type="http://schemas.openxmlformats.org/officeDocument/2006/relationships/slideLayout" Target="../slideLayouts/slideLayout2.xml"/><Relationship Id="rId4" Type="http://schemas.openxmlformats.org/officeDocument/2006/relationships/hyperlink" Target="https://www.softwaretestinghelp.com/unit-testi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7D1250C-9621-47EE-9B6F-01086B6CD6DC}"/>
              </a:ext>
            </a:extLst>
          </p:cNvPr>
          <p:cNvSpPr>
            <a:spLocks noGrp="1"/>
          </p:cNvSpPr>
          <p:nvPr>
            <p:ph type="ctrTitle"/>
          </p:nvPr>
        </p:nvSpPr>
        <p:spPr/>
        <p:txBody>
          <a:bodyPr/>
          <a:lstStyle/>
          <a:p>
            <a:r>
              <a:rPr lang="en-US" dirty="0"/>
              <a:t>Development testing</a:t>
            </a:r>
          </a:p>
        </p:txBody>
      </p:sp>
      <p:sp>
        <p:nvSpPr>
          <p:cNvPr id="3" name="Antrinis pavadinimas 2">
            <a:extLst>
              <a:ext uri="{FF2B5EF4-FFF2-40B4-BE49-F238E27FC236}">
                <a16:creationId xmlns:a16="http://schemas.microsoft.com/office/drawing/2014/main" id="{4BDE7998-339A-49CD-85C4-1222E49B7DB0}"/>
              </a:ext>
            </a:extLst>
          </p:cNvPr>
          <p:cNvSpPr>
            <a:spLocks noGrp="1"/>
          </p:cNvSpPr>
          <p:nvPr>
            <p:ph type="subTitle" idx="1"/>
          </p:nvPr>
        </p:nvSpPr>
        <p:spPr/>
        <p:txBody>
          <a:bodyPr/>
          <a:lstStyle/>
          <a:p>
            <a:r>
              <a:rPr lang="en-US" dirty="0" err="1"/>
              <a:t>Mykolas</a:t>
            </a:r>
            <a:r>
              <a:rPr lang="en-US" dirty="0"/>
              <a:t> </a:t>
            </a:r>
            <a:r>
              <a:rPr lang="en-US" dirty="0" err="1"/>
              <a:t>Paulauskas</a:t>
            </a:r>
            <a:r>
              <a:rPr lang="en-US" dirty="0"/>
              <a:t> IFF-8/13</a:t>
            </a:r>
          </a:p>
          <a:p>
            <a:r>
              <a:rPr lang="en-US" dirty="0"/>
              <a:t>KTU</a:t>
            </a:r>
          </a:p>
        </p:txBody>
      </p:sp>
    </p:spTree>
    <p:extLst>
      <p:ext uri="{BB962C8B-B14F-4D97-AF65-F5344CB8AC3E}">
        <p14:creationId xmlns:p14="http://schemas.microsoft.com/office/powerpoint/2010/main" val="1214803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20B6091-E13C-477A-90E8-B61F453DCC03}"/>
              </a:ext>
            </a:extLst>
          </p:cNvPr>
          <p:cNvSpPr>
            <a:spLocks noGrp="1"/>
          </p:cNvSpPr>
          <p:nvPr>
            <p:ph type="title"/>
          </p:nvPr>
        </p:nvSpPr>
        <p:spPr/>
        <p:txBody>
          <a:bodyPr/>
          <a:lstStyle/>
          <a:p>
            <a:r>
              <a:rPr lang="lt-LT"/>
              <a:t>Sistemos testavimas</a:t>
            </a:r>
            <a:endParaRPr lang="en-US" dirty="0"/>
          </a:p>
        </p:txBody>
      </p:sp>
      <p:sp>
        <p:nvSpPr>
          <p:cNvPr id="3" name="Turinio vietos rezervavimo ženklas 2">
            <a:extLst>
              <a:ext uri="{FF2B5EF4-FFF2-40B4-BE49-F238E27FC236}">
                <a16:creationId xmlns:a16="http://schemas.microsoft.com/office/drawing/2014/main" id="{CB56D220-DC0D-4A9F-979F-183C725A8CDD}"/>
              </a:ext>
            </a:extLst>
          </p:cNvPr>
          <p:cNvSpPr>
            <a:spLocks noGrp="1"/>
          </p:cNvSpPr>
          <p:nvPr>
            <p:ph idx="1"/>
          </p:nvPr>
        </p:nvSpPr>
        <p:spPr>
          <a:xfrm>
            <a:off x="6686550" y="1825625"/>
            <a:ext cx="4667250" cy="4351338"/>
          </a:xfrm>
        </p:spPr>
        <p:txBody>
          <a:bodyPr>
            <a:normAutofit lnSpcReduction="10000"/>
          </a:bodyPr>
          <a:lstStyle/>
          <a:p>
            <a:r>
              <a:rPr lang="lt-LT" dirty="0"/>
              <a:t>Šiame testavimo etape sukurti ir ištestuoti visi komponentai yra apjungiami į vieną bendrą veikiančios sistemos versiją.</a:t>
            </a:r>
          </a:p>
          <a:p>
            <a:r>
              <a:rPr lang="lt-LT" dirty="0"/>
              <a:t>Sistemoje tada tikrinama komponentų suderinamumas, jų sąsajos, ar duomenys sistemoje yra perduodami korektiški ir tinkamu laiku.</a:t>
            </a:r>
            <a:endParaRPr lang="en-US" dirty="0"/>
          </a:p>
        </p:txBody>
      </p:sp>
      <p:pic>
        <p:nvPicPr>
          <p:cNvPr id="4" name="Paveikslėlis 3">
            <a:extLst>
              <a:ext uri="{FF2B5EF4-FFF2-40B4-BE49-F238E27FC236}">
                <a16:creationId xmlns:a16="http://schemas.microsoft.com/office/drawing/2014/main" id="{6A9A760F-BB06-4230-AF29-950402D31A3F}"/>
              </a:ext>
            </a:extLst>
          </p:cNvPr>
          <p:cNvPicPr>
            <a:picLocks noChangeAspect="1"/>
          </p:cNvPicPr>
          <p:nvPr/>
        </p:nvPicPr>
        <p:blipFill>
          <a:blip r:embed="rId3"/>
          <a:stretch>
            <a:fillRect/>
          </a:stretch>
        </p:blipFill>
        <p:spPr>
          <a:xfrm>
            <a:off x="70819" y="1883780"/>
            <a:ext cx="6549056" cy="4235028"/>
          </a:xfrm>
          <a:prstGeom prst="rect">
            <a:avLst/>
          </a:prstGeom>
        </p:spPr>
      </p:pic>
    </p:spTree>
    <p:extLst>
      <p:ext uri="{BB962C8B-B14F-4D97-AF65-F5344CB8AC3E}">
        <p14:creationId xmlns:p14="http://schemas.microsoft.com/office/powerpoint/2010/main" val="67086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AA1F4D-47F0-4B6A-9343-B116F5B90A57}"/>
              </a:ext>
            </a:extLst>
          </p:cNvPr>
          <p:cNvSpPr>
            <a:spLocks noGrp="1"/>
          </p:cNvSpPr>
          <p:nvPr>
            <p:ph type="title"/>
          </p:nvPr>
        </p:nvSpPr>
        <p:spPr/>
        <p:txBody>
          <a:bodyPr/>
          <a:lstStyle/>
          <a:p>
            <a:r>
              <a:rPr lang="lt-LT" dirty="0"/>
              <a:t>Skirtumas nuo komponentų testavimo</a:t>
            </a:r>
            <a:endParaRPr lang="en-US" dirty="0"/>
          </a:p>
        </p:txBody>
      </p:sp>
      <p:sp>
        <p:nvSpPr>
          <p:cNvPr id="3" name="Turinio vietos rezervavimo ženklas 2">
            <a:extLst>
              <a:ext uri="{FF2B5EF4-FFF2-40B4-BE49-F238E27FC236}">
                <a16:creationId xmlns:a16="http://schemas.microsoft.com/office/drawing/2014/main" id="{27F7C5D0-B838-40D5-995A-26F5B752D03E}"/>
              </a:ext>
            </a:extLst>
          </p:cNvPr>
          <p:cNvSpPr>
            <a:spLocks noGrp="1"/>
          </p:cNvSpPr>
          <p:nvPr>
            <p:ph idx="1"/>
          </p:nvPr>
        </p:nvSpPr>
        <p:spPr/>
        <p:txBody>
          <a:bodyPr/>
          <a:lstStyle/>
          <a:p>
            <a:r>
              <a:rPr lang="lt-LT" dirty="0"/>
              <a:t>Akivaizdu, jog sisteminis testavimas iš principo labai panašus į komponentų testavimą, tačiau yra du esminiai skirtumai.</a:t>
            </a:r>
          </a:p>
          <a:p>
            <a:pPr marL="514350" indent="-514350">
              <a:buFont typeface="+mj-lt"/>
              <a:buAutoNum type="arabicPeriod"/>
            </a:pPr>
            <a:r>
              <a:rPr lang="lt-LT" dirty="0"/>
              <a:t>Šiame etape yra integruojami ir komponentai, kurie buvo kuriami atskirai nuo bendro projekto ar atskiri komponentai seniau sukurti ir pritaikyti šiai sistemai.</a:t>
            </a:r>
          </a:p>
          <a:p>
            <a:pPr marL="514350" indent="-514350">
              <a:buFont typeface="+mj-lt"/>
              <a:buAutoNum type="arabicPeriod"/>
            </a:pPr>
            <a:r>
              <a:rPr lang="lt-LT" dirty="0"/>
              <a:t>Šis etapas yra bendras visos sistemos testavimas, todėl į jį yra įtraukiami visi programuotojai dirbę prie skirtingų komponentų.</a:t>
            </a:r>
            <a:endParaRPr lang="en-US" dirty="0"/>
          </a:p>
        </p:txBody>
      </p:sp>
    </p:spTree>
    <p:extLst>
      <p:ext uri="{BB962C8B-B14F-4D97-AF65-F5344CB8AC3E}">
        <p14:creationId xmlns:p14="http://schemas.microsoft.com/office/powerpoint/2010/main" val="264708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E91ABB0-9431-481A-8617-F934DAD02341}"/>
              </a:ext>
            </a:extLst>
          </p:cNvPr>
          <p:cNvSpPr>
            <a:spLocks noGrp="1"/>
          </p:cNvSpPr>
          <p:nvPr>
            <p:ph type="title"/>
          </p:nvPr>
        </p:nvSpPr>
        <p:spPr/>
        <p:txBody>
          <a:bodyPr/>
          <a:lstStyle/>
          <a:p>
            <a:r>
              <a:rPr lang="lt-LT" dirty="0"/>
              <a:t>Sisteminio testavimo akcentai</a:t>
            </a:r>
            <a:endParaRPr lang="en-US" dirty="0"/>
          </a:p>
        </p:txBody>
      </p:sp>
      <p:sp>
        <p:nvSpPr>
          <p:cNvPr id="3" name="Turinio vietos rezervavimo ženklas 2">
            <a:extLst>
              <a:ext uri="{FF2B5EF4-FFF2-40B4-BE49-F238E27FC236}">
                <a16:creationId xmlns:a16="http://schemas.microsoft.com/office/drawing/2014/main" id="{182F032C-7D32-4E50-BDA1-D5DF61450E3D}"/>
              </a:ext>
            </a:extLst>
          </p:cNvPr>
          <p:cNvSpPr>
            <a:spLocks noGrp="1"/>
          </p:cNvSpPr>
          <p:nvPr>
            <p:ph idx="1"/>
          </p:nvPr>
        </p:nvSpPr>
        <p:spPr/>
        <p:txBody>
          <a:bodyPr/>
          <a:lstStyle/>
          <a:p>
            <a:r>
              <a:rPr lang="lt-LT" dirty="0"/>
              <a:t>Dažnai testuojant sistema jos trūkumai išryškėja tiktai sudėjus visus komponentus į visumą.</a:t>
            </a:r>
          </a:p>
          <a:p>
            <a:r>
              <a:rPr lang="lt-LT" dirty="0"/>
              <a:t>Dėl to yra svarbu kurti testus skirtus išsiaiškinti ar programą veikia tiksliai taip kaip pageidautina.</a:t>
            </a:r>
          </a:p>
          <a:p>
            <a:r>
              <a:rPr lang="lt-LT" dirty="0"/>
              <a:t>Dažniausiai trūkumai išryškėja kartu integruojant kelis retai naudojamus komponentus. Pvz.: kuriant žodinių dokumentų redaktorių, naudojant išnašas kelių stulpelių puslapyje žodžių išsidėstymas išsibarsto.</a:t>
            </a:r>
            <a:endParaRPr lang="en-US" dirty="0"/>
          </a:p>
        </p:txBody>
      </p:sp>
    </p:spTree>
    <p:extLst>
      <p:ext uri="{BB962C8B-B14F-4D97-AF65-F5344CB8AC3E}">
        <p14:creationId xmlns:p14="http://schemas.microsoft.com/office/powerpoint/2010/main" val="103558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5F26EF4-743B-4A6E-8B3C-1D70BB0EFCED}"/>
              </a:ext>
            </a:extLst>
          </p:cNvPr>
          <p:cNvSpPr>
            <a:spLocks noGrp="1"/>
          </p:cNvSpPr>
          <p:nvPr>
            <p:ph type="title"/>
          </p:nvPr>
        </p:nvSpPr>
        <p:spPr/>
        <p:txBody>
          <a:bodyPr/>
          <a:lstStyle/>
          <a:p>
            <a:r>
              <a:rPr lang="lt-LT" dirty="0"/>
              <a:t>Literatūros sąrašas</a:t>
            </a:r>
            <a:endParaRPr lang="en-US" dirty="0"/>
          </a:p>
        </p:txBody>
      </p:sp>
      <p:sp>
        <p:nvSpPr>
          <p:cNvPr id="3" name="Turinio vietos rezervavimo ženklas 2">
            <a:extLst>
              <a:ext uri="{FF2B5EF4-FFF2-40B4-BE49-F238E27FC236}">
                <a16:creationId xmlns:a16="http://schemas.microsoft.com/office/drawing/2014/main" id="{BE88BC74-BEAF-48EB-B0C0-598AAE6B421C}"/>
              </a:ext>
            </a:extLst>
          </p:cNvPr>
          <p:cNvSpPr>
            <a:spLocks noGrp="1"/>
          </p:cNvSpPr>
          <p:nvPr>
            <p:ph idx="1"/>
          </p:nvPr>
        </p:nvSpPr>
        <p:spPr/>
        <p:txBody>
          <a:bodyPr/>
          <a:lstStyle/>
          <a:p>
            <a:r>
              <a:rPr lang="lt-LT" dirty="0" err="1"/>
              <a:t>Ian</a:t>
            </a:r>
            <a:r>
              <a:rPr lang="lt-LT" dirty="0"/>
              <a:t> </a:t>
            </a:r>
            <a:r>
              <a:rPr lang="lt-LT" dirty="0" err="1"/>
              <a:t>Sommerville</a:t>
            </a:r>
            <a:r>
              <a:rPr lang="lt-LT" dirty="0"/>
              <a:t> „</a:t>
            </a:r>
            <a:r>
              <a:rPr lang="lt-LT" dirty="0" err="1"/>
              <a:t>Software</a:t>
            </a:r>
            <a:r>
              <a:rPr lang="lt-LT" dirty="0"/>
              <a:t> </a:t>
            </a:r>
            <a:r>
              <a:rPr lang="lt-LT" dirty="0" err="1"/>
              <a:t>Engineering</a:t>
            </a:r>
            <a:r>
              <a:rPr lang="lt-LT" dirty="0"/>
              <a:t>. </a:t>
            </a:r>
            <a:r>
              <a:rPr lang="lt-LT" dirty="0" err="1"/>
              <a:t>Tenth</a:t>
            </a:r>
            <a:r>
              <a:rPr lang="lt-LT" dirty="0"/>
              <a:t> </a:t>
            </a:r>
            <a:r>
              <a:rPr lang="lt-LT" dirty="0" err="1"/>
              <a:t>edition</a:t>
            </a:r>
            <a:r>
              <a:rPr lang="lt-LT" dirty="0"/>
              <a:t>“ 2016</a:t>
            </a:r>
          </a:p>
          <a:p>
            <a:r>
              <a:rPr lang="en-US" dirty="0">
                <a:hlinkClick r:id="rId2"/>
              </a:rPr>
              <a:t>http://tuv.pe/cambodia/en/automotive-testing.html</a:t>
            </a:r>
            <a:endParaRPr lang="lt-LT" dirty="0"/>
          </a:p>
          <a:p>
            <a:r>
              <a:rPr lang="en-US" dirty="0">
                <a:hlinkClick r:id="rId3"/>
              </a:rPr>
              <a:t>https://www.toolsqa.com/software-testing/istqb/component-testing/</a:t>
            </a:r>
            <a:endParaRPr lang="lt-LT" dirty="0"/>
          </a:p>
          <a:p>
            <a:r>
              <a:rPr lang="en-US" dirty="0">
                <a:hlinkClick r:id="rId4"/>
              </a:rPr>
              <a:t>https://www.softwaretestinghelp.com/unit-testing/</a:t>
            </a:r>
            <a:endParaRPr lang="en-US" dirty="0"/>
          </a:p>
        </p:txBody>
      </p:sp>
    </p:spTree>
    <p:extLst>
      <p:ext uri="{BB962C8B-B14F-4D97-AF65-F5344CB8AC3E}">
        <p14:creationId xmlns:p14="http://schemas.microsoft.com/office/powerpoint/2010/main" val="347817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4615399-7F80-4E7D-A596-41DE7CF559E9}"/>
              </a:ext>
            </a:extLst>
          </p:cNvPr>
          <p:cNvSpPr>
            <a:spLocks noGrp="1"/>
          </p:cNvSpPr>
          <p:nvPr>
            <p:ph type="title"/>
          </p:nvPr>
        </p:nvSpPr>
        <p:spPr/>
        <p:txBody>
          <a:bodyPr/>
          <a:lstStyle/>
          <a:p>
            <a:r>
              <a:rPr lang="lt-LT" dirty="0"/>
              <a:t>Klausimai</a:t>
            </a:r>
            <a:endParaRPr lang="en-US" dirty="0"/>
          </a:p>
        </p:txBody>
      </p:sp>
      <p:sp>
        <p:nvSpPr>
          <p:cNvPr id="3" name="Turinio vietos rezervavimo ženklas 2">
            <a:extLst>
              <a:ext uri="{FF2B5EF4-FFF2-40B4-BE49-F238E27FC236}">
                <a16:creationId xmlns:a16="http://schemas.microsoft.com/office/drawing/2014/main" id="{3D3FDEC9-B3BF-406F-8D23-E6A32074C395}"/>
              </a:ext>
            </a:extLst>
          </p:cNvPr>
          <p:cNvSpPr>
            <a:spLocks noGrp="1"/>
          </p:cNvSpPr>
          <p:nvPr>
            <p:ph idx="1"/>
          </p:nvPr>
        </p:nvSpPr>
        <p:spPr/>
        <p:txBody>
          <a:bodyPr/>
          <a:lstStyle/>
          <a:p>
            <a:r>
              <a:rPr lang="lt-LT" dirty="0"/>
              <a:t>Kuo sisteminis testavimas skiriasi nuo komponentų testavimo?</a:t>
            </a:r>
          </a:p>
          <a:p>
            <a:r>
              <a:rPr lang="lt-LT" dirty="0"/>
              <a:t>Kokios yra trys sąsajos problemų klasės?</a:t>
            </a:r>
          </a:p>
          <a:p>
            <a:r>
              <a:rPr lang="lt-LT" dirty="0" err="1"/>
              <a:t>Development</a:t>
            </a:r>
            <a:r>
              <a:rPr lang="lt-LT" dirty="0"/>
              <a:t> </a:t>
            </a:r>
            <a:r>
              <a:rPr lang="lt-LT" dirty="0" err="1"/>
              <a:t>testing</a:t>
            </a:r>
            <a:r>
              <a:rPr lang="lt-LT" dirty="0"/>
              <a:t> fazės?</a:t>
            </a:r>
          </a:p>
          <a:p>
            <a:r>
              <a:rPr lang="lt-LT" dirty="0"/>
              <a:t>Kas tikrinama komponentų testavimo fazėje?</a:t>
            </a:r>
          </a:p>
          <a:p>
            <a:r>
              <a:rPr lang="lt-LT" dirty="0"/>
              <a:t>Kas tikrinama vienetų testavimo fazėje?</a:t>
            </a:r>
          </a:p>
          <a:p>
            <a:endParaRPr lang="lt-LT" dirty="0"/>
          </a:p>
          <a:p>
            <a:endParaRPr lang="lt-LT" dirty="0"/>
          </a:p>
          <a:p>
            <a:endParaRPr lang="lt-LT" dirty="0"/>
          </a:p>
          <a:p>
            <a:endParaRPr lang="lt-LT" dirty="0"/>
          </a:p>
          <a:p>
            <a:endParaRPr lang="en-US" dirty="0"/>
          </a:p>
        </p:txBody>
      </p:sp>
    </p:spTree>
    <p:extLst>
      <p:ext uri="{BB962C8B-B14F-4D97-AF65-F5344CB8AC3E}">
        <p14:creationId xmlns:p14="http://schemas.microsoft.com/office/powerpoint/2010/main" val="224974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testers need to know about testing - Lotus QA - Best Quality ...">
            <a:extLst>
              <a:ext uri="{FF2B5EF4-FFF2-40B4-BE49-F238E27FC236}">
                <a16:creationId xmlns:a16="http://schemas.microsoft.com/office/drawing/2014/main" id="{DECE21E3-9074-4622-9D32-7A11C1A5A4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23" r="5466" b="1"/>
          <a:stretch/>
        </p:blipFill>
        <p:spPr bwMode="auto">
          <a:xfrm>
            <a:off x="0" y="-31431"/>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Pavadinimas 1">
            <a:extLst>
              <a:ext uri="{FF2B5EF4-FFF2-40B4-BE49-F238E27FC236}">
                <a16:creationId xmlns:a16="http://schemas.microsoft.com/office/drawing/2014/main" id="{76FC4B7F-2E67-40B8-9710-5E494DE59F5A}"/>
              </a:ext>
            </a:extLst>
          </p:cNvPr>
          <p:cNvSpPr>
            <a:spLocks noGrp="1"/>
          </p:cNvSpPr>
          <p:nvPr>
            <p:ph type="title"/>
          </p:nvPr>
        </p:nvSpPr>
        <p:spPr>
          <a:xfrm>
            <a:off x="756810" y="1536704"/>
            <a:ext cx="3995902" cy="1618400"/>
          </a:xfrm>
        </p:spPr>
        <p:txBody>
          <a:bodyPr>
            <a:normAutofit/>
          </a:bodyPr>
          <a:lstStyle/>
          <a:p>
            <a:pPr algn="ctr"/>
            <a:r>
              <a:rPr lang="en-US" sz="3600" dirty="0"/>
              <a:t>Kas </a:t>
            </a:r>
            <a:r>
              <a:rPr lang="en-US" sz="3600" dirty="0" err="1"/>
              <a:t>yra</a:t>
            </a:r>
            <a:r>
              <a:rPr lang="en-US" sz="3600" dirty="0"/>
              <a:t> ‘development testing’?</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3A773246-004E-4CD0-89D1-FC249DE9877B}"/>
              </a:ext>
            </a:extLst>
          </p:cNvPr>
          <p:cNvSpPr>
            <a:spLocks noGrp="1"/>
          </p:cNvSpPr>
          <p:nvPr>
            <p:ph idx="1"/>
          </p:nvPr>
        </p:nvSpPr>
        <p:spPr>
          <a:xfrm>
            <a:off x="458250" y="3519175"/>
            <a:ext cx="4770975" cy="3205475"/>
          </a:xfrm>
        </p:spPr>
        <p:txBody>
          <a:bodyPr anchor="ctr">
            <a:normAutofit/>
          </a:bodyPr>
          <a:lstStyle/>
          <a:p>
            <a:r>
              <a:rPr lang="lt-LT" sz="1800" dirty="0"/>
              <a:t>Apibrėžia visas testavimo veiklas, kuriomis programuotojų komandą užsiims, programos kūrimo metu.</a:t>
            </a:r>
          </a:p>
          <a:p>
            <a:r>
              <a:rPr lang="lt-LT" sz="1800" dirty="0"/>
              <a:t>Sudaromas iš trijų fazių: vienetų testavimas, komponentų testavimas ir sistemos testavimas</a:t>
            </a:r>
          </a:p>
          <a:p>
            <a:r>
              <a:rPr lang="lt-LT" sz="1800" dirty="0"/>
              <a:t>Testuojant dažniausiai programą tikrina tie patys programuotojai, kurie ir sukūrė programą.</a:t>
            </a:r>
          </a:p>
          <a:p>
            <a:r>
              <a:rPr lang="lt-LT" sz="1800" dirty="0"/>
              <a:t>Šis procesas yra glaustai susijęs su </a:t>
            </a:r>
            <a:r>
              <a:rPr lang="lt-LT" sz="1800" dirty="0" err="1"/>
              <a:t>debugg‘inimu</a:t>
            </a:r>
            <a:r>
              <a:rPr lang="lt-LT" sz="1800" dirty="0"/>
              <a:t>, nes testuojant programą tikslas būna atrasti joje esančias klaidas.</a:t>
            </a:r>
          </a:p>
          <a:p>
            <a:endParaRPr lang="en-US" sz="1800" dirty="0"/>
          </a:p>
        </p:txBody>
      </p:sp>
    </p:spTree>
    <p:extLst>
      <p:ext uri="{BB962C8B-B14F-4D97-AF65-F5344CB8AC3E}">
        <p14:creationId xmlns:p14="http://schemas.microsoft.com/office/powerpoint/2010/main" val="102462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AF17C1F-756F-417B-A815-EFFEFFDE3A27}"/>
              </a:ext>
            </a:extLst>
          </p:cNvPr>
          <p:cNvSpPr>
            <a:spLocks noGrp="1"/>
          </p:cNvSpPr>
          <p:nvPr>
            <p:ph type="title"/>
          </p:nvPr>
        </p:nvSpPr>
        <p:spPr/>
        <p:txBody>
          <a:bodyPr/>
          <a:lstStyle/>
          <a:p>
            <a:r>
              <a:rPr lang="lt-LT" dirty="0"/>
              <a:t>Vienetų testavimas</a:t>
            </a:r>
            <a:endParaRPr lang="en-US" dirty="0"/>
          </a:p>
        </p:txBody>
      </p:sp>
      <p:sp>
        <p:nvSpPr>
          <p:cNvPr id="3" name="Turinio vietos rezervavimo ženklas 2">
            <a:extLst>
              <a:ext uri="{FF2B5EF4-FFF2-40B4-BE49-F238E27FC236}">
                <a16:creationId xmlns:a16="http://schemas.microsoft.com/office/drawing/2014/main" id="{F610B3A5-9226-4286-9B07-E10E0846134D}"/>
              </a:ext>
            </a:extLst>
          </p:cNvPr>
          <p:cNvSpPr>
            <a:spLocks noGrp="1"/>
          </p:cNvSpPr>
          <p:nvPr>
            <p:ph idx="1"/>
          </p:nvPr>
        </p:nvSpPr>
        <p:spPr>
          <a:xfrm>
            <a:off x="742950" y="2141537"/>
            <a:ext cx="4162425" cy="4351338"/>
          </a:xfrm>
        </p:spPr>
        <p:txBody>
          <a:bodyPr/>
          <a:lstStyle/>
          <a:p>
            <a:r>
              <a:rPr lang="lt-LT" dirty="0"/>
              <a:t>Pirma kuriamos programos testavimo fazė.</a:t>
            </a:r>
          </a:p>
          <a:p>
            <a:r>
              <a:rPr lang="lt-LT" dirty="0"/>
              <a:t>Testuojamos individualios klasės ir visi jų komponentai.</a:t>
            </a:r>
            <a:endParaRPr lang="en-US" dirty="0"/>
          </a:p>
        </p:txBody>
      </p:sp>
      <p:pic>
        <p:nvPicPr>
          <p:cNvPr id="4" name="Paveikslėlis 3">
            <a:extLst>
              <a:ext uri="{FF2B5EF4-FFF2-40B4-BE49-F238E27FC236}">
                <a16:creationId xmlns:a16="http://schemas.microsoft.com/office/drawing/2014/main" id="{933C56D6-1498-42AF-B867-740B8765CAAF}"/>
              </a:ext>
            </a:extLst>
          </p:cNvPr>
          <p:cNvPicPr>
            <a:picLocks noChangeAspect="1"/>
          </p:cNvPicPr>
          <p:nvPr/>
        </p:nvPicPr>
        <p:blipFill>
          <a:blip r:embed="rId3"/>
          <a:stretch>
            <a:fillRect/>
          </a:stretch>
        </p:blipFill>
        <p:spPr>
          <a:xfrm>
            <a:off x="5208043" y="1495425"/>
            <a:ext cx="6241007" cy="4181475"/>
          </a:xfrm>
          <a:prstGeom prst="rect">
            <a:avLst/>
          </a:prstGeom>
        </p:spPr>
      </p:pic>
    </p:spTree>
    <p:extLst>
      <p:ext uri="{BB962C8B-B14F-4D97-AF65-F5344CB8AC3E}">
        <p14:creationId xmlns:p14="http://schemas.microsoft.com/office/powerpoint/2010/main" val="40278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20D56C3-355E-4BC9-9C59-55D6FF736B1D}"/>
              </a:ext>
            </a:extLst>
          </p:cNvPr>
          <p:cNvSpPr>
            <a:spLocks noGrp="1"/>
          </p:cNvSpPr>
          <p:nvPr>
            <p:ph type="title"/>
          </p:nvPr>
        </p:nvSpPr>
        <p:spPr/>
        <p:txBody>
          <a:bodyPr/>
          <a:lstStyle/>
          <a:p>
            <a:pPr algn="ctr"/>
            <a:r>
              <a:rPr lang="lt-LT" dirty="0"/>
              <a:t>Vienetų testavimo pavyzdys</a:t>
            </a:r>
            <a:endParaRPr lang="en-US" dirty="0"/>
          </a:p>
        </p:txBody>
      </p:sp>
      <p:pic>
        <p:nvPicPr>
          <p:cNvPr id="4" name="Turinio vietos rezervavimo ženklas 3">
            <a:extLst>
              <a:ext uri="{FF2B5EF4-FFF2-40B4-BE49-F238E27FC236}">
                <a16:creationId xmlns:a16="http://schemas.microsoft.com/office/drawing/2014/main" id="{3F7FECAE-E907-4B7B-9715-E208075154F8}"/>
              </a:ext>
            </a:extLst>
          </p:cNvPr>
          <p:cNvPicPr>
            <a:picLocks noGrp="1" noChangeAspect="1"/>
          </p:cNvPicPr>
          <p:nvPr>
            <p:ph idx="1"/>
          </p:nvPr>
        </p:nvPicPr>
        <p:blipFill>
          <a:blip r:embed="rId3"/>
          <a:stretch>
            <a:fillRect/>
          </a:stretch>
        </p:blipFill>
        <p:spPr>
          <a:xfrm>
            <a:off x="3767137" y="1690688"/>
            <a:ext cx="4657725" cy="4869441"/>
          </a:xfrm>
          <a:prstGeom prst="rect">
            <a:avLst/>
          </a:prstGeom>
        </p:spPr>
      </p:pic>
    </p:spTree>
    <p:extLst>
      <p:ext uri="{BB962C8B-B14F-4D97-AF65-F5344CB8AC3E}">
        <p14:creationId xmlns:p14="http://schemas.microsoft.com/office/powerpoint/2010/main" val="177797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E05B9B9-8C0E-492A-9B29-7F8DF2D6602E}"/>
              </a:ext>
            </a:extLst>
          </p:cNvPr>
          <p:cNvSpPr>
            <a:spLocks noGrp="1"/>
          </p:cNvSpPr>
          <p:nvPr>
            <p:ph type="title"/>
          </p:nvPr>
        </p:nvSpPr>
        <p:spPr/>
        <p:txBody>
          <a:bodyPr/>
          <a:lstStyle/>
          <a:p>
            <a:r>
              <a:rPr lang="lt-LT" dirty="0"/>
              <a:t>Vienetų testavimo pavyzdys</a:t>
            </a:r>
            <a:endParaRPr lang="en-US" dirty="0"/>
          </a:p>
        </p:txBody>
      </p:sp>
      <p:sp>
        <p:nvSpPr>
          <p:cNvPr id="3" name="Turinio vietos rezervavimo ženklas 2">
            <a:extLst>
              <a:ext uri="{FF2B5EF4-FFF2-40B4-BE49-F238E27FC236}">
                <a16:creationId xmlns:a16="http://schemas.microsoft.com/office/drawing/2014/main" id="{80B35D06-02FB-42E7-A9C4-52171310E5C9}"/>
              </a:ext>
            </a:extLst>
          </p:cNvPr>
          <p:cNvSpPr>
            <a:spLocks noGrp="1"/>
          </p:cNvSpPr>
          <p:nvPr>
            <p:ph idx="1"/>
          </p:nvPr>
        </p:nvSpPr>
        <p:spPr/>
        <p:txBody>
          <a:bodyPr>
            <a:normAutofit/>
          </a:bodyPr>
          <a:lstStyle/>
          <a:p>
            <a:r>
              <a:rPr lang="lt-LT" dirty="0"/>
              <a:t>Pirmiausiai šiam objektui turėsime ištestuoti visus metodus individualiai norėdami sužinoti ar jie veikia korektiškai, paduodami jiems įvairius duomenis ir tikrindami ar rezultatai yra teisingi.</a:t>
            </a:r>
          </a:p>
          <a:p>
            <a:r>
              <a:rPr lang="lt-LT" dirty="0"/>
              <a:t>Taip pat reikės testuoti ar vykdant įvairias operacijas atributas ‚</a:t>
            </a:r>
            <a:r>
              <a:rPr lang="lt-LT" dirty="0" err="1"/>
              <a:t>identifier</a:t>
            </a:r>
            <a:r>
              <a:rPr lang="lt-LT" dirty="0"/>
              <a:t>‘ rodo teisingus statusus.</a:t>
            </a:r>
          </a:p>
          <a:p>
            <a:r>
              <a:rPr lang="lt-LT" dirty="0"/>
              <a:t>Kadangi objektas savo statusą gali keisti skirtingomis tvarkomis reikėtų papildomai testuoti kuo daugiau statuso keitimo sekų. Pvz.:</a:t>
            </a:r>
            <a:br>
              <a:rPr lang="lt-LT" dirty="0"/>
            </a:br>
            <a:r>
              <a:rPr lang="en-US" sz="2400" dirty="0"/>
              <a:t>Shutdown → Running → Shutdown </a:t>
            </a:r>
            <a:br>
              <a:rPr lang="lt-LT" sz="2400" dirty="0"/>
            </a:br>
            <a:r>
              <a:rPr lang="en-US" sz="2400" dirty="0"/>
              <a:t>Configuring → Running → Testing → Transmitting → Running </a:t>
            </a:r>
            <a:br>
              <a:rPr lang="lt-LT" sz="2400" dirty="0"/>
            </a:br>
            <a:r>
              <a:rPr lang="en-US" sz="2400" dirty="0"/>
              <a:t>Running → Collecting → Running → Summarizing → Transmitting → Running</a:t>
            </a:r>
          </a:p>
        </p:txBody>
      </p:sp>
    </p:spTree>
    <p:extLst>
      <p:ext uri="{BB962C8B-B14F-4D97-AF65-F5344CB8AC3E}">
        <p14:creationId xmlns:p14="http://schemas.microsoft.com/office/powerpoint/2010/main" val="371685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10E8CA4-E601-48B3-97EC-661F91BF98F3}"/>
              </a:ext>
            </a:extLst>
          </p:cNvPr>
          <p:cNvSpPr>
            <a:spLocks noGrp="1"/>
          </p:cNvSpPr>
          <p:nvPr>
            <p:ph type="title"/>
          </p:nvPr>
        </p:nvSpPr>
        <p:spPr>
          <a:xfrm>
            <a:off x="481013" y="327026"/>
            <a:ext cx="3290887" cy="2287588"/>
          </a:xfrm>
        </p:spPr>
        <p:txBody>
          <a:bodyPr anchor="ctr">
            <a:normAutofit/>
          </a:bodyPr>
          <a:lstStyle/>
          <a:p>
            <a:r>
              <a:rPr lang="lt-LT" sz="3300"/>
              <a:t>Vienetų testavimo automatizavimas	</a:t>
            </a:r>
            <a:endParaRPr lang="en-US" sz="3300"/>
          </a:p>
        </p:txBody>
      </p:sp>
      <p:sp>
        <p:nvSpPr>
          <p:cNvPr id="3" name="Turinio vietos rezervavimo ženklas 2">
            <a:extLst>
              <a:ext uri="{FF2B5EF4-FFF2-40B4-BE49-F238E27FC236}">
                <a16:creationId xmlns:a16="http://schemas.microsoft.com/office/drawing/2014/main" id="{700E2E8A-F6A0-405D-BD04-1A7C59CC5D9F}"/>
              </a:ext>
            </a:extLst>
          </p:cNvPr>
          <p:cNvSpPr>
            <a:spLocks noGrp="1"/>
          </p:cNvSpPr>
          <p:nvPr>
            <p:ph idx="1"/>
          </p:nvPr>
        </p:nvSpPr>
        <p:spPr>
          <a:xfrm>
            <a:off x="4223982" y="327026"/>
            <a:ext cx="7485413" cy="2287587"/>
          </a:xfrm>
        </p:spPr>
        <p:txBody>
          <a:bodyPr anchor="ctr">
            <a:normAutofit/>
          </a:bodyPr>
          <a:lstStyle/>
          <a:p>
            <a:r>
              <a:rPr lang="lt-LT" sz="1800"/>
              <a:t>Kai tiktais tai įmanoma padaryti, yra rekomenduojama automatizuoti vienetų testavimą.</a:t>
            </a:r>
          </a:p>
          <a:p>
            <a:r>
              <a:rPr lang="lt-LT" sz="1800"/>
              <a:t>Naudojantis testavimo karkasu, galima sukurti testines situacijas, kurios įvykdytos galės rezultatus pateikti per grafinę vartotojo sąsaja.</a:t>
            </a:r>
          </a:p>
          <a:p>
            <a:r>
              <a:rPr lang="lt-LT" sz="1800"/>
              <a:t>Automatizuoti testai trunka tik kelias sekundes, todėl galima juos paleidinėti kiekvieną kartą kai yra pakeičiama ši programos dalis.</a:t>
            </a:r>
            <a:endParaRPr lang="en-US" sz="1800"/>
          </a:p>
        </p:txBody>
      </p:sp>
      <p:pic>
        <p:nvPicPr>
          <p:cNvPr id="5" name="Paveikslėlis 4" descr="Paveikslėlis, kuriame yra stalas&#10;&#10;Automatiškai sugeneruotas aprašymas">
            <a:extLst>
              <a:ext uri="{FF2B5EF4-FFF2-40B4-BE49-F238E27FC236}">
                <a16:creationId xmlns:a16="http://schemas.microsoft.com/office/drawing/2014/main" id="{218F58EA-B1B0-41B5-9A96-3DA6676A8A50}"/>
              </a:ext>
            </a:extLst>
          </p:cNvPr>
          <p:cNvPicPr>
            <a:picLocks noChangeAspect="1"/>
          </p:cNvPicPr>
          <p:nvPr/>
        </p:nvPicPr>
        <p:blipFill rotWithShape="1">
          <a:blip r:embed="rId3"/>
          <a:srcRect t="17482" b="18617"/>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230648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6011010-208C-4B69-9540-0FB5E8EFD589}"/>
              </a:ext>
            </a:extLst>
          </p:cNvPr>
          <p:cNvSpPr>
            <a:spLocks noGrp="1"/>
          </p:cNvSpPr>
          <p:nvPr>
            <p:ph type="title"/>
          </p:nvPr>
        </p:nvSpPr>
        <p:spPr/>
        <p:txBody>
          <a:bodyPr/>
          <a:lstStyle/>
          <a:p>
            <a:r>
              <a:rPr lang="lt-LT" dirty="0"/>
              <a:t>Komponentų testavimas</a:t>
            </a:r>
            <a:endParaRPr lang="en-US" dirty="0"/>
          </a:p>
        </p:txBody>
      </p:sp>
      <p:sp>
        <p:nvSpPr>
          <p:cNvPr id="3" name="Turinio vietos rezervavimo ženklas 2">
            <a:extLst>
              <a:ext uri="{FF2B5EF4-FFF2-40B4-BE49-F238E27FC236}">
                <a16:creationId xmlns:a16="http://schemas.microsoft.com/office/drawing/2014/main" id="{55CCE04F-7BD3-43EC-9961-C205FDEC5CD3}"/>
              </a:ext>
            </a:extLst>
          </p:cNvPr>
          <p:cNvSpPr>
            <a:spLocks noGrp="1"/>
          </p:cNvSpPr>
          <p:nvPr>
            <p:ph idx="1"/>
          </p:nvPr>
        </p:nvSpPr>
        <p:spPr/>
        <p:txBody>
          <a:bodyPr/>
          <a:lstStyle/>
          <a:p>
            <a:r>
              <a:rPr lang="lt-LT" dirty="0"/>
              <a:t>Įvykdžius vienetinius testavimus keliems programos komponentams, jie yra apjungiami į vieną didesnį komponentą.</a:t>
            </a:r>
          </a:p>
          <a:p>
            <a:r>
              <a:rPr lang="lt-LT" dirty="0"/>
              <a:t>Apjungti komponentai (šio pavyzdžiu apjungtos klasės) tarpusavyje bendrauja per kažkokia sąsaja.</a:t>
            </a:r>
          </a:p>
          <a:p>
            <a:r>
              <a:rPr lang="lt-LT" dirty="0"/>
              <a:t>Todėl norėdami ištestuoti ir kartu klasės veikia kaip norėta, yra testuojama jų bendravimo sąsaja.</a:t>
            </a:r>
            <a:endParaRPr lang="en-US" dirty="0"/>
          </a:p>
        </p:txBody>
      </p:sp>
    </p:spTree>
    <p:extLst>
      <p:ext uri="{BB962C8B-B14F-4D97-AF65-F5344CB8AC3E}">
        <p14:creationId xmlns:p14="http://schemas.microsoft.com/office/powerpoint/2010/main" val="204543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8A0787E-63EA-484F-9C95-6A6B006B2B1A}"/>
              </a:ext>
            </a:extLst>
          </p:cNvPr>
          <p:cNvSpPr>
            <a:spLocks noGrp="1"/>
          </p:cNvSpPr>
          <p:nvPr>
            <p:ph type="title"/>
          </p:nvPr>
        </p:nvSpPr>
        <p:spPr/>
        <p:txBody>
          <a:bodyPr/>
          <a:lstStyle/>
          <a:p>
            <a:r>
              <a:rPr lang="lt-LT" dirty="0"/>
              <a:t>Sąsajos trūkumai</a:t>
            </a:r>
            <a:endParaRPr lang="en-US" dirty="0"/>
          </a:p>
        </p:txBody>
      </p:sp>
      <p:sp>
        <p:nvSpPr>
          <p:cNvPr id="3" name="Turinio vietos rezervavimo ženklas 2">
            <a:extLst>
              <a:ext uri="{FF2B5EF4-FFF2-40B4-BE49-F238E27FC236}">
                <a16:creationId xmlns:a16="http://schemas.microsoft.com/office/drawing/2014/main" id="{8C31D6E8-AFBD-441A-AC71-C7E9A9384421}"/>
              </a:ext>
            </a:extLst>
          </p:cNvPr>
          <p:cNvSpPr>
            <a:spLocks noGrp="1"/>
          </p:cNvSpPr>
          <p:nvPr>
            <p:ph idx="1"/>
          </p:nvPr>
        </p:nvSpPr>
        <p:spPr/>
        <p:txBody>
          <a:bodyPr/>
          <a:lstStyle/>
          <a:p>
            <a:r>
              <a:rPr lang="lt-LT" dirty="0"/>
              <a:t>Sudėtingoms sistemoms dažniausios klaidos yra dėl komponentų sąsajos.</a:t>
            </a:r>
          </a:p>
          <a:p>
            <a:r>
              <a:rPr lang="lt-LT" dirty="0"/>
              <a:t>Šios klaidos yra skirstomos į tris klases</a:t>
            </a:r>
          </a:p>
          <a:p>
            <a:pPr marL="514350" indent="-514350">
              <a:buFont typeface="+mj-lt"/>
              <a:buAutoNum type="arabicPeriod"/>
            </a:pPr>
            <a:r>
              <a:rPr lang="lt-LT" dirty="0"/>
              <a:t>Netinkamas naudojimas</a:t>
            </a:r>
          </a:p>
          <a:p>
            <a:pPr marL="514350" indent="-514350">
              <a:buFont typeface="+mj-lt"/>
              <a:buAutoNum type="arabicPeriod"/>
            </a:pPr>
            <a:r>
              <a:rPr lang="lt-LT" dirty="0"/>
              <a:t>Neteisingas supratimas</a:t>
            </a:r>
          </a:p>
          <a:p>
            <a:pPr marL="514350" indent="-514350">
              <a:buFont typeface="+mj-lt"/>
              <a:buAutoNum type="arabicPeriod"/>
            </a:pPr>
            <a:r>
              <a:rPr lang="lt-LT" dirty="0"/>
              <a:t>Laiko nesutapimas</a:t>
            </a:r>
            <a:endParaRPr lang="en-US" dirty="0"/>
          </a:p>
        </p:txBody>
      </p:sp>
    </p:spTree>
    <p:extLst>
      <p:ext uri="{BB962C8B-B14F-4D97-AF65-F5344CB8AC3E}">
        <p14:creationId xmlns:p14="http://schemas.microsoft.com/office/powerpoint/2010/main" val="38976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30E78B2-CF28-4C98-9198-00197A958FD5}"/>
              </a:ext>
            </a:extLst>
          </p:cNvPr>
          <p:cNvSpPr>
            <a:spLocks noGrp="1"/>
          </p:cNvSpPr>
          <p:nvPr>
            <p:ph type="title"/>
          </p:nvPr>
        </p:nvSpPr>
        <p:spPr/>
        <p:txBody>
          <a:bodyPr/>
          <a:lstStyle/>
          <a:p>
            <a:r>
              <a:rPr lang="lt-LT" dirty="0"/>
              <a:t>Komponentų testavimo metodai</a:t>
            </a:r>
            <a:endParaRPr lang="en-US" dirty="0"/>
          </a:p>
        </p:txBody>
      </p:sp>
      <p:sp>
        <p:nvSpPr>
          <p:cNvPr id="3" name="Turinio vietos rezervavimo ženklas 2">
            <a:extLst>
              <a:ext uri="{FF2B5EF4-FFF2-40B4-BE49-F238E27FC236}">
                <a16:creationId xmlns:a16="http://schemas.microsoft.com/office/drawing/2014/main" id="{51B00895-B6E0-4E87-9F43-ED8FAF64E4C4}"/>
              </a:ext>
            </a:extLst>
          </p:cNvPr>
          <p:cNvSpPr>
            <a:spLocks noGrp="1"/>
          </p:cNvSpPr>
          <p:nvPr>
            <p:ph idx="1"/>
          </p:nvPr>
        </p:nvSpPr>
        <p:spPr/>
        <p:txBody>
          <a:bodyPr>
            <a:normAutofit/>
          </a:bodyPr>
          <a:lstStyle/>
          <a:p>
            <a:r>
              <a:rPr lang="lt-LT" dirty="0"/>
              <a:t>Testuoti komponentų sąsajas gali būti sudėtinga, nes dažnai sąsajos klaidos paaiškėja tik labai retoms situacijomis.</a:t>
            </a:r>
          </a:p>
          <a:p>
            <a:r>
              <a:rPr lang="lt-LT" dirty="0"/>
              <a:t>Todėl yra siūlomi keli testavimo metodai:</a:t>
            </a:r>
          </a:p>
          <a:p>
            <a:pPr marL="514350" indent="-514350">
              <a:buFont typeface="+mj-lt"/>
              <a:buAutoNum type="arabicPeriod"/>
            </a:pPr>
            <a:r>
              <a:rPr lang="lt-LT" sz="2400" dirty="0"/>
              <a:t>Komponentams perduoti duomenis parametrams nustačius kraštines vertes.</a:t>
            </a:r>
          </a:p>
          <a:p>
            <a:pPr marL="514350" indent="-514350">
              <a:buFont typeface="+mj-lt"/>
              <a:buAutoNum type="arabicPeriod"/>
            </a:pPr>
            <a:r>
              <a:rPr lang="lt-LT" sz="2400" dirty="0"/>
              <a:t>Perduodant rodykles ištestuoji paduodant jas tuščias.</a:t>
            </a:r>
          </a:p>
          <a:p>
            <a:pPr marL="514350" indent="-514350">
              <a:buFont typeface="+mj-lt"/>
              <a:buAutoNum type="arabicPeriod"/>
            </a:pPr>
            <a:r>
              <a:rPr lang="lt-LT" sz="2400" dirty="0"/>
              <a:t>Priverstinai išlaužti komponentus ir stebėti kaip sąsaja elgsis.</a:t>
            </a:r>
          </a:p>
          <a:p>
            <a:pPr marL="514350" indent="-514350">
              <a:buFont typeface="+mj-lt"/>
              <a:buAutoNum type="arabicPeriod"/>
            </a:pPr>
            <a:r>
              <a:rPr lang="lt-LT" sz="2400" dirty="0"/>
              <a:t>Testuoti sistemą kai siunčiama labai didelis kiekis pranešimų.</a:t>
            </a:r>
          </a:p>
          <a:p>
            <a:pPr marL="514350" indent="-514350">
              <a:buFont typeface="+mj-lt"/>
              <a:buAutoNum type="arabicPeriod"/>
            </a:pPr>
            <a:r>
              <a:rPr lang="lt-LT" sz="2400" dirty="0"/>
              <a:t>Bendros atminties sistemoms keisti eilės tvarką kaip komponentai keičia duomenis.</a:t>
            </a:r>
            <a:endParaRPr lang="en-US" sz="2400" dirty="0"/>
          </a:p>
        </p:txBody>
      </p:sp>
    </p:spTree>
    <p:extLst>
      <p:ext uri="{BB962C8B-B14F-4D97-AF65-F5344CB8AC3E}">
        <p14:creationId xmlns:p14="http://schemas.microsoft.com/office/powerpoint/2010/main" val="594158321"/>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1000</Words>
  <Application>Microsoft Office PowerPoint</Application>
  <PresentationFormat>Plačiaekranė</PresentationFormat>
  <Paragraphs>86</Paragraphs>
  <Slides>14</Slides>
  <Notes>11</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14</vt:i4>
      </vt:variant>
    </vt:vector>
  </HeadingPairs>
  <TitlesOfParts>
    <vt:vector size="18" baseType="lpstr">
      <vt:lpstr>Arial</vt:lpstr>
      <vt:lpstr>Calibri</vt:lpstr>
      <vt:lpstr>Calibri Light</vt:lpstr>
      <vt:lpstr>„Office“ tema</vt:lpstr>
      <vt:lpstr>Development testing</vt:lpstr>
      <vt:lpstr>Kas yra ‘development testing’?</vt:lpstr>
      <vt:lpstr>Vienetų testavimas</vt:lpstr>
      <vt:lpstr>Vienetų testavimo pavyzdys</vt:lpstr>
      <vt:lpstr>Vienetų testavimo pavyzdys</vt:lpstr>
      <vt:lpstr>Vienetų testavimo automatizavimas </vt:lpstr>
      <vt:lpstr>Komponentų testavimas</vt:lpstr>
      <vt:lpstr>Sąsajos trūkumai</vt:lpstr>
      <vt:lpstr>Komponentų testavimo metodai</vt:lpstr>
      <vt:lpstr>Sistemos testavimas</vt:lpstr>
      <vt:lpstr>Skirtumas nuo komponentų testavimo</vt:lpstr>
      <vt:lpstr>Sisteminio testavimo akcentai</vt:lpstr>
      <vt:lpstr>Literatūros sąrašas</vt:lpstr>
      <vt:lpstr>Klausimai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testing</dc:title>
  <dc:creator>m m</dc:creator>
  <cp:lastModifiedBy>m m</cp:lastModifiedBy>
  <cp:revision>11</cp:revision>
  <dcterms:created xsi:type="dcterms:W3CDTF">2020-06-01T00:32:50Z</dcterms:created>
  <dcterms:modified xsi:type="dcterms:W3CDTF">2020-06-01T02:03:02Z</dcterms:modified>
</cp:coreProperties>
</file>