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
  </p:notesMasterIdLst>
  <p:handoutMasterIdLst>
    <p:handoutMasterId r:id="rId12"/>
  </p:handoutMasterIdLst>
  <p:sldIdLst>
    <p:sldId id="270" r:id="rId2"/>
    <p:sldId id="260" r:id="rId3"/>
    <p:sldId id="283" r:id="rId4"/>
    <p:sldId id="287" r:id="rId5"/>
    <p:sldId id="275" r:id="rId6"/>
    <p:sldId id="276" r:id="rId7"/>
    <p:sldId id="279" r:id="rId8"/>
    <p:sldId id="285" r:id="rId9"/>
    <p:sldId id="286" r:id="rId10"/>
  </p:sldIdLst>
  <p:sldSz cx="9144000" cy="6858000" type="screen4x3"/>
  <p:notesSz cx="6794500" cy="9931400"/>
  <p:defaultTextStyle>
    <a:defPPr>
      <a:defRPr lang="en-US"/>
    </a:defPPr>
    <a:lvl1pPr algn="l" rtl="0" eaLnBrk="0" fontAlgn="base" hangingPunct="0">
      <a:spcBef>
        <a:spcPct val="0"/>
      </a:spcBef>
      <a:spcAft>
        <a:spcPct val="0"/>
      </a:spcAft>
      <a:defRPr sz="2000" b="1" kern="1200">
        <a:solidFill>
          <a:schemeClr val="tx2"/>
        </a:solidFill>
        <a:latin typeface="Arial" charset="0"/>
        <a:ea typeface="+mn-ea"/>
        <a:cs typeface="+mn-cs"/>
      </a:defRPr>
    </a:lvl1pPr>
    <a:lvl2pPr marL="457200" algn="l" rtl="0" eaLnBrk="0" fontAlgn="base" hangingPunct="0">
      <a:spcBef>
        <a:spcPct val="0"/>
      </a:spcBef>
      <a:spcAft>
        <a:spcPct val="0"/>
      </a:spcAft>
      <a:defRPr sz="2000" b="1" kern="1200">
        <a:solidFill>
          <a:schemeClr val="tx2"/>
        </a:solidFill>
        <a:latin typeface="Arial" charset="0"/>
        <a:ea typeface="+mn-ea"/>
        <a:cs typeface="+mn-cs"/>
      </a:defRPr>
    </a:lvl2pPr>
    <a:lvl3pPr marL="914400" algn="l" rtl="0" eaLnBrk="0" fontAlgn="base" hangingPunct="0">
      <a:spcBef>
        <a:spcPct val="0"/>
      </a:spcBef>
      <a:spcAft>
        <a:spcPct val="0"/>
      </a:spcAft>
      <a:defRPr sz="2000" b="1" kern="1200">
        <a:solidFill>
          <a:schemeClr val="tx2"/>
        </a:solidFill>
        <a:latin typeface="Arial" charset="0"/>
        <a:ea typeface="+mn-ea"/>
        <a:cs typeface="+mn-cs"/>
      </a:defRPr>
    </a:lvl3pPr>
    <a:lvl4pPr marL="1371600" algn="l" rtl="0" eaLnBrk="0" fontAlgn="base" hangingPunct="0">
      <a:spcBef>
        <a:spcPct val="0"/>
      </a:spcBef>
      <a:spcAft>
        <a:spcPct val="0"/>
      </a:spcAft>
      <a:defRPr sz="2000" b="1" kern="1200">
        <a:solidFill>
          <a:schemeClr val="tx2"/>
        </a:solidFill>
        <a:latin typeface="Arial" charset="0"/>
        <a:ea typeface="+mn-ea"/>
        <a:cs typeface="+mn-cs"/>
      </a:defRPr>
    </a:lvl4pPr>
    <a:lvl5pPr marL="1828800" algn="l" rtl="0" eaLnBrk="0" fontAlgn="base" hangingPunct="0">
      <a:spcBef>
        <a:spcPct val="0"/>
      </a:spcBef>
      <a:spcAft>
        <a:spcPct val="0"/>
      </a:spcAft>
      <a:defRPr sz="2000" b="1" kern="1200">
        <a:solidFill>
          <a:schemeClr val="tx2"/>
        </a:solidFill>
        <a:latin typeface="Arial" charset="0"/>
        <a:ea typeface="+mn-ea"/>
        <a:cs typeface="+mn-cs"/>
      </a:defRPr>
    </a:lvl5pPr>
    <a:lvl6pPr marL="2286000" algn="l" defTabSz="914400" rtl="0" eaLnBrk="1" latinLnBrk="0" hangingPunct="1">
      <a:defRPr sz="2000" b="1" kern="1200">
        <a:solidFill>
          <a:schemeClr val="tx2"/>
        </a:solidFill>
        <a:latin typeface="Arial" charset="0"/>
        <a:ea typeface="+mn-ea"/>
        <a:cs typeface="+mn-cs"/>
      </a:defRPr>
    </a:lvl6pPr>
    <a:lvl7pPr marL="2743200" algn="l" defTabSz="914400" rtl="0" eaLnBrk="1" latinLnBrk="0" hangingPunct="1">
      <a:defRPr sz="2000" b="1" kern="1200">
        <a:solidFill>
          <a:schemeClr val="tx2"/>
        </a:solidFill>
        <a:latin typeface="Arial" charset="0"/>
        <a:ea typeface="+mn-ea"/>
        <a:cs typeface="+mn-cs"/>
      </a:defRPr>
    </a:lvl7pPr>
    <a:lvl8pPr marL="3200400" algn="l" defTabSz="914400" rtl="0" eaLnBrk="1" latinLnBrk="0" hangingPunct="1">
      <a:defRPr sz="2000" b="1" kern="1200">
        <a:solidFill>
          <a:schemeClr val="tx2"/>
        </a:solidFill>
        <a:latin typeface="Arial" charset="0"/>
        <a:ea typeface="+mn-ea"/>
        <a:cs typeface="+mn-cs"/>
      </a:defRPr>
    </a:lvl8pPr>
    <a:lvl9pPr marL="3657600" algn="l" defTabSz="914400" rtl="0" eaLnBrk="1" latinLnBrk="0" hangingPunct="1">
      <a:defRPr sz="2000" b="1" kern="1200">
        <a:solidFill>
          <a:schemeClr val="tx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8025"/>
    <a:srgbClr val="660066"/>
    <a:srgbClr val="6C74BC"/>
    <a:srgbClr val="424990"/>
    <a:srgbClr val="8C92CA"/>
    <a:srgbClr val="FF6600"/>
    <a:srgbClr val="9966FF"/>
    <a:srgbClr val="1E4680"/>
    <a:srgbClr val="29668B"/>
    <a:srgbClr val="3077A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6723" autoAdjust="0"/>
  </p:normalViewPr>
  <p:slideViewPr>
    <p:cSldViewPr>
      <p:cViewPr varScale="1">
        <p:scale>
          <a:sx n="71" d="100"/>
          <a:sy n="71" d="100"/>
        </p:scale>
        <p:origin x="-1338" y="-90"/>
      </p:cViewPr>
      <p:guideLst>
        <p:guide orient="horz" pos="981"/>
        <p:guide orient="horz" pos="1207"/>
        <p:guide orient="horz" pos="527"/>
        <p:guide orient="horz" pos="119"/>
        <p:guide orient="horz" pos="4065"/>
        <p:guide pos="2880"/>
        <p:guide pos="295"/>
        <p:guide pos="5193"/>
        <p:guide pos="5420"/>
        <p:guide pos="567"/>
        <p:guide pos="340"/>
      </p:guideLst>
    </p:cSldViewPr>
  </p:slideViewPr>
  <p:outlineViewPr>
    <p:cViewPr>
      <p:scale>
        <a:sx n="33" d="100"/>
        <a:sy n="33" d="100"/>
      </p:scale>
      <p:origin x="0" y="43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6" d="100"/>
          <a:sy n="76" d="100"/>
        </p:scale>
        <p:origin x="-2166" y="-114"/>
      </p:cViewPr>
      <p:guideLst>
        <p:guide orient="horz" pos="3128"/>
        <p:guide pos="214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388" cy="49657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546" y="0"/>
            <a:ext cx="2944388" cy="496570"/>
          </a:xfrm>
          <a:prstGeom prst="rect">
            <a:avLst/>
          </a:prstGeom>
        </p:spPr>
        <p:txBody>
          <a:bodyPr vert="horz" lIns="91440" tIns="45720" rIns="91440" bIns="45720" rtlCol="0"/>
          <a:lstStyle>
            <a:lvl1pPr algn="r">
              <a:defRPr sz="1200"/>
            </a:lvl1pPr>
          </a:lstStyle>
          <a:p>
            <a:fld id="{155BDFF3-56FD-4DE9-8875-4402AA5E03A6}" type="datetimeFigureOut">
              <a:rPr lang="en-US" smtClean="0"/>
              <a:pPr/>
              <a:t>10/17/2010</a:t>
            </a:fld>
            <a:endParaRPr lang="en-US"/>
          </a:p>
        </p:txBody>
      </p:sp>
      <p:sp>
        <p:nvSpPr>
          <p:cNvPr id="4" name="Footer Placeholder 3"/>
          <p:cNvSpPr>
            <a:spLocks noGrp="1"/>
          </p:cNvSpPr>
          <p:nvPr>
            <p:ph type="ftr" sz="quarter" idx="2"/>
          </p:nvPr>
        </p:nvSpPr>
        <p:spPr>
          <a:xfrm>
            <a:off x="1" y="9433239"/>
            <a:ext cx="2944388" cy="49657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546" y="9433239"/>
            <a:ext cx="2944388" cy="496570"/>
          </a:xfrm>
          <a:prstGeom prst="rect">
            <a:avLst/>
          </a:prstGeom>
        </p:spPr>
        <p:txBody>
          <a:bodyPr vert="horz" lIns="91440" tIns="45720" rIns="91440" bIns="45720" rtlCol="0" anchor="b"/>
          <a:lstStyle>
            <a:lvl1pPr algn="r">
              <a:defRPr sz="1200"/>
            </a:lvl1pPr>
          </a:lstStyle>
          <a:p>
            <a:fld id="{C13BB346-6086-481D-8BF5-C9023CB6451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388" cy="49657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8546" y="0"/>
            <a:ext cx="2944388" cy="496570"/>
          </a:xfrm>
          <a:prstGeom prst="rect">
            <a:avLst/>
          </a:prstGeom>
        </p:spPr>
        <p:txBody>
          <a:bodyPr vert="horz" lIns="91440" tIns="45720" rIns="91440" bIns="45720" rtlCol="0"/>
          <a:lstStyle>
            <a:lvl1pPr algn="r">
              <a:defRPr sz="1200"/>
            </a:lvl1pPr>
          </a:lstStyle>
          <a:p>
            <a:fld id="{E72A0D10-1118-4B38-AD56-972B1F83B18D}" type="datetimeFigureOut">
              <a:rPr lang="en-US" smtClean="0"/>
              <a:pPr/>
              <a:t>10/17/2010</a:t>
            </a:fld>
            <a:endParaRPr lang="en-US"/>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077" y="4717415"/>
            <a:ext cx="5434346" cy="44691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33239"/>
            <a:ext cx="2944388" cy="49657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8546" y="9433239"/>
            <a:ext cx="2944388" cy="496570"/>
          </a:xfrm>
          <a:prstGeom prst="rect">
            <a:avLst/>
          </a:prstGeom>
        </p:spPr>
        <p:txBody>
          <a:bodyPr vert="horz" lIns="91440" tIns="45720" rIns="91440" bIns="45720" rtlCol="0" anchor="b"/>
          <a:lstStyle>
            <a:lvl1pPr algn="r">
              <a:defRPr sz="1200"/>
            </a:lvl1pPr>
          </a:lstStyle>
          <a:p>
            <a:fld id="{D3A6348A-D3E0-431C-8A5E-645B6EFF50C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4400" y="744538"/>
            <a:ext cx="4965700" cy="3724275"/>
          </a:xfrm>
        </p:spPr>
      </p:sp>
      <p:sp>
        <p:nvSpPr>
          <p:cNvPr id="3" name="Notes Placeholder 2"/>
          <p:cNvSpPr>
            <a:spLocks noGrp="1"/>
          </p:cNvSpPr>
          <p:nvPr>
            <p:ph type="body" idx="1"/>
          </p:nvPr>
        </p:nvSpPr>
        <p:spPr/>
        <p:txBody>
          <a:bodyPr>
            <a:normAutofit/>
          </a:bodyPr>
          <a:lstStyle/>
          <a:p>
            <a:r>
              <a:rPr lang="en-US" noProof="0" dirty="0" smtClean="0">
                <a:latin typeface="+mj-lt"/>
              </a:rPr>
              <a:t>Good</a:t>
            </a:r>
            <a:r>
              <a:rPr lang="en-US" baseline="0" noProof="0" dirty="0" smtClean="0">
                <a:latin typeface="+mj-lt"/>
              </a:rPr>
              <a:t> morning, dear ladies and gentlemen.</a:t>
            </a:r>
          </a:p>
          <a:p>
            <a:endParaRPr lang="nl-NL" baseline="0" noProof="0" dirty="0" smtClean="0">
              <a:latin typeface="+mj-lt"/>
            </a:endParaRPr>
          </a:p>
          <a:p>
            <a:r>
              <a:rPr lang="nl-NL" baseline="0" noProof="0" dirty="0" err="1" smtClean="0">
                <a:latin typeface="+mj-lt"/>
              </a:rPr>
              <a:t>Very</a:t>
            </a:r>
            <a:r>
              <a:rPr lang="nl-NL" baseline="0" noProof="0" dirty="0" smtClean="0">
                <a:latin typeface="+mj-lt"/>
              </a:rPr>
              <a:t> </a:t>
            </a:r>
            <a:r>
              <a:rPr lang="nl-NL" baseline="0" noProof="0" dirty="0" err="1" smtClean="0">
                <a:latin typeface="+mj-lt"/>
              </a:rPr>
              <a:t>welcome</a:t>
            </a:r>
            <a:r>
              <a:rPr lang="nl-NL" baseline="0" noProof="0" dirty="0" smtClean="0">
                <a:latin typeface="+mj-lt"/>
              </a:rPr>
              <a:t> to the </a:t>
            </a:r>
            <a:r>
              <a:rPr lang="nl-NL" baseline="0" noProof="0" dirty="0" err="1" smtClean="0">
                <a:latin typeface="+mj-lt"/>
              </a:rPr>
              <a:t>presentation</a:t>
            </a:r>
            <a:r>
              <a:rPr lang="nl-NL" baseline="0" noProof="0" dirty="0" smtClean="0">
                <a:latin typeface="+mj-lt"/>
              </a:rPr>
              <a:t> , </a:t>
            </a:r>
            <a:r>
              <a:rPr lang="nl-NL" baseline="0" noProof="0" dirty="0" err="1" smtClean="0">
                <a:latin typeface="+mj-lt"/>
              </a:rPr>
              <a:t>my</a:t>
            </a:r>
            <a:r>
              <a:rPr lang="nl-NL" baseline="0" noProof="0" dirty="0" smtClean="0">
                <a:latin typeface="+mj-lt"/>
              </a:rPr>
              <a:t> name is Qian Li. </a:t>
            </a:r>
            <a:r>
              <a:rPr lang="nl-NL" baseline="0" noProof="0" dirty="0" err="1" smtClean="0">
                <a:latin typeface="+mj-lt"/>
              </a:rPr>
              <a:t>Today</a:t>
            </a:r>
            <a:r>
              <a:rPr lang="nl-NL" baseline="0" noProof="0" dirty="0" smtClean="0">
                <a:latin typeface="+mj-lt"/>
              </a:rPr>
              <a:t> I </a:t>
            </a:r>
            <a:r>
              <a:rPr lang="nl-NL" baseline="0" noProof="0" dirty="0" err="1" smtClean="0">
                <a:latin typeface="+mj-lt"/>
              </a:rPr>
              <a:t>would</a:t>
            </a:r>
            <a:r>
              <a:rPr lang="nl-NL" baseline="0" noProof="0" dirty="0" smtClean="0">
                <a:latin typeface="+mj-lt"/>
              </a:rPr>
              <a:t> </a:t>
            </a:r>
            <a:r>
              <a:rPr lang="nl-NL" baseline="0" noProof="0" dirty="0" err="1" smtClean="0">
                <a:latin typeface="+mj-lt"/>
              </a:rPr>
              <a:t>like</a:t>
            </a:r>
            <a:r>
              <a:rPr lang="nl-NL" baseline="0" noProof="0" dirty="0" smtClean="0">
                <a:latin typeface="+mj-lt"/>
              </a:rPr>
              <a:t> to </a:t>
            </a:r>
            <a:r>
              <a:rPr lang="nl-NL" baseline="0" noProof="0" dirty="0" err="1" smtClean="0">
                <a:latin typeface="+mj-lt"/>
              </a:rPr>
              <a:t>share</a:t>
            </a:r>
            <a:r>
              <a:rPr lang="nl-NL" baseline="0" noProof="0" dirty="0" smtClean="0">
                <a:latin typeface="+mj-lt"/>
              </a:rPr>
              <a:t> the story </a:t>
            </a:r>
            <a:r>
              <a:rPr lang="nl-NL" baseline="0" noProof="0" dirty="0" err="1" smtClean="0">
                <a:latin typeface="+mj-lt"/>
              </a:rPr>
              <a:t>about</a:t>
            </a:r>
            <a:r>
              <a:rPr lang="nl-NL" baseline="0" noProof="0" dirty="0" smtClean="0">
                <a:latin typeface="+mj-lt"/>
              </a:rPr>
              <a:t> the </a:t>
            </a:r>
            <a:r>
              <a:rPr lang="nl-NL" baseline="0" noProof="0" dirty="0" err="1" smtClean="0">
                <a:latin typeface="+mj-lt"/>
              </a:rPr>
              <a:t>internship</a:t>
            </a:r>
            <a:r>
              <a:rPr lang="nl-NL" baseline="0" noProof="0" dirty="0" smtClean="0">
                <a:latin typeface="+mj-lt"/>
              </a:rPr>
              <a:t> i had in </a:t>
            </a:r>
            <a:r>
              <a:rPr lang="nl-NL" baseline="0" noProof="0" dirty="0" err="1" smtClean="0">
                <a:latin typeface="+mj-lt"/>
              </a:rPr>
              <a:t>Vanderlande</a:t>
            </a:r>
            <a:r>
              <a:rPr lang="nl-NL" baseline="0" noProof="0" dirty="0" smtClean="0">
                <a:latin typeface="+mj-lt"/>
              </a:rPr>
              <a:t> </a:t>
            </a:r>
            <a:r>
              <a:rPr lang="nl-NL" baseline="0" noProof="0" dirty="0" err="1" smtClean="0">
                <a:latin typeface="+mj-lt"/>
              </a:rPr>
              <a:t>from</a:t>
            </a:r>
            <a:r>
              <a:rPr lang="nl-NL" baseline="0" noProof="0" dirty="0" smtClean="0">
                <a:latin typeface="+mj-lt"/>
              </a:rPr>
              <a:t> </a:t>
            </a:r>
            <a:r>
              <a:rPr lang="nl-NL" baseline="0" noProof="0" dirty="0" err="1" smtClean="0">
                <a:latin typeface="+mj-lt"/>
              </a:rPr>
              <a:t>this</a:t>
            </a:r>
            <a:r>
              <a:rPr lang="nl-NL" baseline="0" noProof="0" dirty="0" smtClean="0">
                <a:latin typeface="+mj-lt"/>
              </a:rPr>
              <a:t> </a:t>
            </a:r>
            <a:r>
              <a:rPr lang="nl-NL" baseline="0" noProof="0" dirty="0" err="1" smtClean="0">
                <a:latin typeface="+mj-lt"/>
              </a:rPr>
              <a:t>February</a:t>
            </a:r>
            <a:r>
              <a:rPr lang="nl-NL" baseline="0" noProof="0" dirty="0" smtClean="0">
                <a:latin typeface="+mj-lt"/>
              </a:rPr>
              <a:t> </a:t>
            </a:r>
            <a:r>
              <a:rPr lang="nl-NL" baseline="0" noProof="0" dirty="0" err="1" smtClean="0">
                <a:latin typeface="+mj-lt"/>
              </a:rPr>
              <a:t>till</a:t>
            </a:r>
            <a:r>
              <a:rPr lang="nl-NL" baseline="0" noProof="0" dirty="0" smtClean="0">
                <a:latin typeface="+mj-lt"/>
              </a:rPr>
              <a:t> </a:t>
            </a:r>
            <a:r>
              <a:rPr lang="nl-NL" baseline="0" noProof="0" dirty="0" err="1" smtClean="0">
                <a:latin typeface="+mj-lt"/>
              </a:rPr>
              <a:t>now</a:t>
            </a:r>
            <a:r>
              <a:rPr lang="nl-NL" baseline="0" noProof="0" dirty="0" smtClean="0">
                <a:latin typeface="+mj-lt"/>
              </a:rPr>
              <a:t>, and all the </a:t>
            </a:r>
            <a:r>
              <a:rPr lang="nl-NL" baseline="0" noProof="0" dirty="0" err="1" smtClean="0">
                <a:latin typeface="+mj-lt"/>
              </a:rPr>
              <a:t>experiences</a:t>
            </a:r>
            <a:r>
              <a:rPr lang="nl-NL" baseline="0" noProof="0" dirty="0" smtClean="0">
                <a:latin typeface="+mj-lt"/>
              </a:rPr>
              <a:t> i have </a:t>
            </a:r>
            <a:r>
              <a:rPr lang="nl-NL" baseline="0" noProof="0" dirty="0" err="1" smtClean="0">
                <a:latin typeface="+mj-lt"/>
              </a:rPr>
              <a:t>gained</a:t>
            </a:r>
            <a:r>
              <a:rPr lang="nl-NL" baseline="0" noProof="0" dirty="0" smtClean="0">
                <a:latin typeface="+mj-lt"/>
              </a:rPr>
              <a:t> </a:t>
            </a:r>
            <a:r>
              <a:rPr lang="nl-NL" baseline="0" noProof="0" dirty="0" err="1" smtClean="0">
                <a:latin typeface="+mj-lt"/>
              </a:rPr>
              <a:t>from</a:t>
            </a:r>
            <a:r>
              <a:rPr lang="nl-NL" baseline="0" noProof="0" dirty="0" smtClean="0">
                <a:latin typeface="+mj-lt"/>
              </a:rPr>
              <a:t> the “Software </a:t>
            </a:r>
            <a:r>
              <a:rPr lang="nl-NL" baseline="0" noProof="0" dirty="0" err="1" smtClean="0">
                <a:latin typeface="+mj-lt"/>
              </a:rPr>
              <a:t>License</a:t>
            </a:r>
            <a:r>
              <a:rPr lang="nl-NL" baseline="0" noProof="0" dirty="0" smtClean="0">
                <a:latin typeface="+mj-lt"/>
              </a:rPr>
              <a:t> Management </a:t>
            </a:r>
            <a:r>
              <a:rPr lang="nl-NL" baseline="0" noProof="0" dirty="0" err="1" smtClean="0">
                <a:latin typeface="+mj-lt"/>
              </a:rPr>
              <a:t>Implementation</a:t>
            </a:r>
            <a:r>
              <a:rPr lang="nl-NL" baseline="0" noProof="0" dirty="0" smtClean="0">
                <a:latin typeface="+mj-lt"/>
              </a:rPr>
              <a:t>” project.</a:t>
            </a:r>
          </a:p>
          <a:p>
            <a:endParaRPr lang="nl-NL" baseline="0" noProof="0" dirty="0" smtClean="0">
              <a:latin typeface="+mj-lt"/>
            </a:endParaRPr>
          </a:p>
          <a:p>
            <a:endParaRPr lang="en-US" noProof="0" dirty="0">
              <a:latin typeface="+mj-lt"/>
            </a:endParaRPr>
          </a:p>
        </p:txBody>
      </p:sp>
      <p:sp>
        <p:nvSpPr>
          <p:cNvPr id="4" name="Slide Number Placeholder 3"/>
          <p:cNvSpPr>
            <a:spLocks noGrp="1"/>
          </p:cNvSpPr>
          <p:nvPr>
            <p:ph type="sldNum" sz="quarter" idx="10"/>
          </p:nvPr>
        </p:nvSpPr>
        <p:spPr/>
        <p:txBody>
          <a:bodyPr/>
          <a:lstStyle/>
          <a:p>
            <a:fld id="{D3A6348A-D3E0-431C-8A5E-645B6EFF50C1}"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noProof="0" dirty="0" smtClean="0"/>
              <a:t>I</a:t>
            </a:r>
            <a:r>
              <a:rPr lang="en-US" baseline="0" noProof="0" dirty="0" smtClean="0"/>
              <a:t>n order to give you an insight into the whole project, </a:t>
            </a:r>
            <a:r>
              <a:rPr lang="en-US" noProof="0" dirty="0" smtClean="0"/>
              <a:t>I will start with a brief introduction to the </a:t>
            </a:r>
            <a:r>
              <a:rPr lang="en-US" baseline="0" noProof="0" dirty="0" smtClean="0"/>
              <a:t>company background and the real situation related to the project.</a:t>
            </a:r>
          </a:p>
          <a:p>
            <a:endParaRPr lang="en-US" baseline="0" noProof="0" dirty="0" smtClean="0"/>
          </a:p>
          <a:p>
            <a:r>
              <a:rPr lang="en-US" baseline="0" noProof="0" dirty="0" smtClean="0"/>
              <a:t>Following the company section, there will an explanation of the assignment which includes the objectives set for the project from VI. I will clarify some technical terms here. Also I will cover the approach chosen to tackle the problems to accomplish the project, which is exactly how I processed the assignment during this period. Then I will continue with the final results and deliverables of my project and the recommendations </a:t>
            </a:r>
            <a:r>
              <a:rPr lang="en-US" baseline="0" noProof="0" dirty="0" err="1" smtClean="0"/>
              <a:t>i</a:t>
            </a:r>
            <a:r>
              <a:rPr lang="en-US" baseline="0" noProof="0" dirty="0" smtClean="0"/>
              <a:t> have for </a:t>
            </a:r>
            <a:r>
              <a:rPr lang="en-US" baseline="0" noProof="0" dirty="0" err="1" smtClean="0"/>
              <a:t>Vanderlande</a:t>
            </a:r>
            <a:r>
              <a:rPr lang="en-US" baseline="0" noProof="0" dirty="0" smtClean="0"/>
              <a:t>.</a:t>
            </a:r>
          </a:p>
          <a:p>
            <a:endParaRPr lang="en-US" baseline="0" noProof="0" dirty="0" smtClean="0"/>
          </a:p>
          <a:p>
            <a:r>
              <a:rPr lang="en-US" baseline="0" noProof="0" dirty="0" smtClean="0"/>
              <a:t>Finally, I will conclude my internship and go on to the question session. So if you have any questions, please propose in the end.</a:t>
            </a:r>
            <a:endParaRPr lang="en-US" noProof="0" dirty="0"/>
          </a:p>
        </p:txBody>
      </p:sp>
      <p:sp>
        <p:nvSpPr>
          <p:cNvPr id="4" name="Slide Number Placeholder 3"/>
          <p:cNvSpPr>
            <a:spLocks noGrp="1"/>
          </p:cNvSpPr>
          <p:nvPr>
            <p:ph type="sldNum" sz="quarter" idx="10"/>
          </p:nvPr>
        </p:nvSpPr>
        <p:spPr/>
        <p:txBody>
          <a:bodyPr/>
          <a:lstStyle/>
          <a:p>
            <a:fld id="{D3A6348A-D3E0-431C-8A5E-645B6EFF50C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Seen from</a:t>
            </a:r>
            <a:r>
              <a:rPr lang="en-US" baseline="0" dirty="0" smtClean="0"/>
              <a:t> the current situation,</a:t>
            </a:r>
          </a:p>
          <a:p>
            <a:endParaRPr lang="en-US" baseline="0" dirty="0" smtClean="0"/>
          </a:p>
          <a:p>
            <a:pPr>
              <a:buFont typeface="Arial" pitchFamily="34" charset="0"/>
              <a:buChar char="•"/>
            </a:pPr>
            <a:r>
              <a:rPr lang="en-US" baseline="0" dirty="0" smtClean="0"/>
              <a:t> There are many mismatches found between the number of licenses and the number of SW installations. </a:t>
            </a:r>
            <a:r>
              <a:rPr lang="en-US" baseline="0" dirty="0" err="1" smtClean="0"/>
              <a:t>Becuz</a:t>
            </a:r>
            <a:r>
              <a:rPr lang="en-US" baseline="0" dirty="0" smtClean="0"/>
              <a:t> when a request for SW is sent to the Service Desk, the Service Desk just installs the SW without checking whether there is a valid license available.</a:t>
            </a:r>
          </a:p>
          <a:p>
            <a:pPr>
              <a:buFont typeface="Arial" pitchFamily="34" charset="0"/>
              <a:buChar char="•"/>
            </a:pPr>
            <a:endParaRPr lang="en-US" baseline="0" dirty="0" smtClean="0"/>
          </a:p>
          <a:p>
            <a:pPr>
              <a:buFont typeface="Arial" pitchFamily="34" charset="0"/>
              <a:buChar char="•"/>
            </a:pPr>
            <a:r>
              <a:rPr lang="en-US" baseline="0" dirty="0" smtClean="0"/>
              <a:t> Why doesn’t the Service Desk check? Well, the main reason that the Service Desk doesn’t check the licenses is that IT department doesn’t not have a license inventory, either a physical storage or a license database.  People can’t check how many licenses VI has exactly bought and when the licenses expire. Some are bought by local departments and IT department is not aware of them.</a:t>
            </a:r>
          </a:p>
          <a:p>
            <a:pPr>
              <a:buFont typeface="Arial" pitchFamily="34" charset="0"/>
              <a:buChar char="•"/>
            </a:pPr>
            <a:endParaRPr lang="en-US" baseline="0" dirty="0" smtClean="0"/>
          </a:p>
          <a:p>
            <a:pPr>
              <a:buFont typeface="Arial" pitchFamily="34" charset="0"/>
              <a:buChar char="•"/>
            </a:pPr>
            <a:r>
              <a:rPr lang="en-US" baseline="0" dirty="0" smtClean="0"/>
              <a:t> At this moment, IT department pays for most of the software. It is also why people are not aware of the cost and just keep asking for SW even if they don’t really need it.</a:t>
            </a:r>
          </a:p>
          <a:p>
            <a:pPr>
              <a:buFont typeface="Arial" pitchFamily="34" charset="0"/>
              <a:buChar char="•"/>
            </a:pPr>
            <a:endParaRPr lang="en-US" baseline="0" dirty="0" smtClean="0"/>
          </a:p>
          <a:p>
            <a:pPr>
              <a:buFont typeface="Arial" pitchFamily="34" charset="0"/>
              <a:buNone/>
            </a:pPr>
            <a:r>
              <a:rPr lang="en-US" baseline="0" dirty="0" smtClean="0"/>
              <a:t>With the increasing cost of software and the inconvenience of managing software and its related licenses, IT Department has realized the necessity of  implementing a SLM process to administer software and its licenses and initial specification has been done earlier.</a:t>
            </a:r>
          </a:p>
          <a:p>
            <a:pPr>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D3A6348A-D3E0-431C-8A5E-645B6EFF50C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getting</a:t>
            </a:r>
            <a:r>
              <a:rPr lang="en-US" baseline="0" dirty="0" smtClean="0"/>
              <a:t> an idea about the assignment and the objectives, an approach was chosen to accomplish the project, which was taken in 3 steps as you can see from the screen.</a:t>
            </a:r>
            <a:endParaRPr lang="en-US" baseline="0" smtClean="0"/>
          </a:p>
          <a:p>
            <a:endParaRPr lang="en-US" baseline="0" dirty="0" smtClean="0"/>
          </a:p>
          <a:p>
            <a:r>
              <a:rPr lang="en-US" baseline="0" dirty="0" smtClean="0"/>
              <a:t>I started with doing research about relevant IT knowledge and project information. The ITIL course at school helped me get a overview of IT service mgt, and I spent more time researching on SAM, SLM and how it’s related to other mgt like </a:t>
            </a:r>
            <a:r>
              <a:rPr lang="en-US" baseline="0" dirty="0" err="1" smtClean="0"/>
              <a:t>Config</a:t>
            </a:r>
            <a:r>
              <a:rPr lang="en-US" baseline="0" dirty="0" smtClean="0"/>
              <a:t> mgt, Change mgt, Release mgt etc. </a:t>
            </a:r>
          </a:p>
          <a:p>
            <a:pPr>
              <a:buFont typeface="Arial" pitchFamily="34" charset="0"/>
              <a:buChar char="•"/>
            </a:pPr>
            <a:endParaRPr lang="en-US" baseline="0" dirty="0" smtClean="0"/>
          </a:p>
          <a:p>
            <a:pPr>
              <a:buFont typeface="Arial" pitchFamily="34" charset="0"/>
              <a:buNone/>
            </a:pPr>
            <a:r>
              <a:rPr lang="en-US" baseline="0" dirty="0" smtClean="0"/>
              <a:t>Interviews with involved parties, like the Service Desk, ICT assistant, procurement, were set up to gather information of the current situation and users requirements. </a:t>
            </a:r>
          </a:p>
          <a:p>
            <a:pPr>
              <a:buFont typeface="Arial" pitchFamily="34" charset="0"/>
              <a:buNone/>
            </a:pPr>
            <a:endParaRPr lang="en-US" baseline="0" dirty="0" smtClean="0"/>
          </a:p>
          <a:p>
            <a:pPr>
              <a:buFont typeface="Arial" pitchFamily="34" charset="0"/>
              <a:buNone/>
            </a:pPr>
            <a:r>
              <a:rPr lang="en-US" baseline="0" dirty="0" smtClean="0"/>
              <a:t>All the collected information was analyzed for the design phase.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3A6348A-D3E0-431C-8A5E-645B6EFF50C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baseline="0" dirty="0" smtClean="0"/>
              <a:t>The next phase was to design and develop the SLM process. Based on the analysis before, roles and responsibilities of end users were defined. I set up a document specify the roles and requirements of people involved in SLM. Also the process workflow was designed at the same time. Reviews were set up to discuss the designed process to gather feedback for improvements. In the end, the process along with user requirements were approved. It was ready for implementation.</a:t>
            </a:r>
            <a:endParaRPr lang="en-US" dirty="0"/>
          </a:p>
        </p:txBody>
      </p:sp>
      <p:sp>
        <p:nvSpPr>
          <p:cNvPr id="4" name="Slide Number Placeholder 3"/>
          <p:cNvSpPr>
            <a:spLocks noGrp="1"/>
          </p:cNvSpPr>
          <p:nvPr>
            <p:ph type="sldNum" sz="quarter" idx="10"/>
          </p:nvPr>
        </p:nvSpPr>
        <p:spPr/>
        <p:txBody>
          <a:bodyPr/>
          <a:lstStyle/>
          <a:p>
            <a:fld id="{D3A6348A-D3E0-431C-8A5E-645B6EFF50C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When having a specific process workflow,</a:t>
            </a:r>
            <a:r>
              <a:rPr lang="en-US" baseline="0" dirty="0" smtClean="0"/>
              <a:t> a test was performed, which is to use MS Visio as a pilot to clean up the installations, so as to set a baseline for Visio licenses. After that the process was implemented into real life activities. Also, IT departments started to set up a license database to record license information. Along with the Charge-back project, IT was also cleaning up the installations of a few high-cost software. </a:t>
            </a:r>
            <a:endParaRPr lang="en-US" dirty="0"/>
          </a:p>
        </p:txBody>
      </p:sp>
      <p:sp>
        <p:nvSpPr>
          <p:cNvPr id="4" name="Slide Number Placeholder 3"/>
          <p:cNvSpPr>
            <a:spLocks noGrp="1"/>
          </p:cNvSpPr>
          <p:nvPr>
            <p:ph type="sldNum" sz="quarter" idx="10"/>
          </p:nvPr>
        </p:nvSpPr>
        <p:spPr/>
        <p:txBody>
          <a:bodyPr/>
          <a:lstStyle/>
          <a:p>
            <a:fld id="{D3A6348A-D3E0-431C-8A5E-645B6EFF50C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During</a:t>
            </a:r>
            <a:r>
              <a:rPr lang="en-US" baseline="0" dirty="0" smtClean="0"/>
              <a:t> the implementing phase, there were several problems discovered.</a:t>
            </a:r>
          </a:p>
          <a:p>
            <a:endParaRPr lang="en-US" baseline="0" dirty="0" smtClean="0"/>
          </a:p>
          <a:p>
            <a:pPr marL="228600" indent="-228600">
              <a:buFont typeface="+mj-lt"/>
              <a:buAutoNum type="arabicPeriod"/>
            </a:pPr>
            <a:r>
              <a:rPr lang="en-US" baseline="0" dirty="0" smtClean="0"/>
              <a:t>MS SMS could not provide up-to-date data. In the test of MS Visio, users were complaining about the incorrect/old data. Luckily, it was able to use </a:t>
            </a:r>
            <a:r>
              <a:rPr lang="en-US" baseline="0" dirty="0" err="1" smtClean="0"/>
              <a:t>SmarTeam</a:t>
            </a:r>
            <a:r>
              <a:rPr lang="en-US" baseline="0" dirty="0" smtClean="0"/>
              <a:t> to get accurate data.</a:t>
            </a:r>
          </a:p>
          <a:p>
            <a:pPr marL="228600" indent="-228600">
              <a:buFont typeface="+mj-lt"/>
              <a:buAutoNum type="arabicPeriod"/>
            </a:pPr>
            <a:endParaRPr lang="en-US" baseline="0" dirty="0" smtClean="0"/>
          </a:p>
          <a:p>
            <a:pPr marL="228600" indent="-228600">
              <a:buFont typeface="+mj-lt"/>
              <a:buAutoNum type="arabicPeriod"/>
            </a:pPr>
            <a:r>
              <a:rPr lang="en-US" baseline="0" dirty="0" smtClean="0"/>
              <a:t>The application for license database was in discussion at that time. There were many options and IT department was still trying to look for more. It is of high priority to set up a license database and </a:t>
            </a:r>
            <a:r>
              <a:rPr lang="en-US" baseline="0" dirty="0" err="1" smtClean="0"/>
              <a:t>TopDesk</a:t>
            </a:r>
            <a:r>
              <a:rPr lang="en-US" baseline="0" dirty="0" smtClean="0"/>
              <a:t> has been chosen to build the database.</a:t>
            </a:r>
          </a:p>
          <a:p>
            <a:pPr marL="228600" indent="-228600">
              <a:buFont typeface="+mj-lt"/>
              <a:buAutoNum type="arabicPeriod"/>
            </a:pPr>
            <a:endParaRPr lang="en-US" baseline="0" dirty="0" smtClean="0"/>
          </a:p>
          <a:p>
            <a:pPr marL="228600" indent="-228600">
              <a:buFont typeface="+mj-lt"/>
              <a:buAutoNum type="arabicPeriod"/>
            </a:pPr>
            <a:r>
              <a:rPr lang="en-US" baseline="0" dirty="0" smtClean="0"/>
              <a:t>These were technical problems, and VI have hired external people to solve these 2 problems. There are still possibilities to succeed even though it’s difficult to remove some software.</a:t>
            </a:r>
          </a:p>
          <a:p>
            <a:pPr marL="228600" indent="-228600">
              <a:buFont typeface="+mj-lt"/>
              <a:buAutoNum type="arabicPeriod"/>
            </a:pPr>
            <a:endParaRPr lang="en-US" baseline="0" dirty="0" smtClean="0"/>
          </a:p>
          <a:p>
            <a:pPr marL="228600" indent="-228600">
              <a:buFont typeface="+mj-lt"/>
              <a:buAutoNum type="arabicPeriod"/>
            </a:pPr>
            <a:r>
              <a:rPr lang="en-US" baseline="0" dirty="0" smtClean="0"/>
              <a:t>Users were not happy when they received emails asking whether they need the software. Some people even didn’t reply. We had to send more emails to remind them. A better way is to communicate with the department managers.</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D3A6348A-D3E0-431C-8A5E-645B6EFF50C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That’s the</a:t>
            </a:r>
            <a:r>
              <a:rPr lang="en-US" altLang="zh-CN" baseline="0" dirty="0" smtClean="0"/>
              <a:t> end of my presentation, thank you for all the help and supports during my internship and thank you for coming today.</a:t>
            </a:r>
          </a:p>
          <a:p>
            <a:endParaRPr lang="en-US" dirty="0"/>
          </a:p>
        </p:txBody>
      </p:sp>
      <p:sp>
        <p:nvSpPr>
          <p:cNvPr id="4" name="Slide Number Placeholder 3"/>
          <p:cNvSpPr>
            <a:spLocks noGrp="1"/>
          </p:cNvSpPr>
          <p:nvPr>
            <p:ph type="sldNum" sz="quarter" idx="10"/>
          </p:nvPr>
        </p:nvSpPr>
        <p:spPr/>
        <p:txBody>
          <a:bodyPr/>
          <a:lstStyle/>
          <a:p>
            <a:fld id="{D3A6348A-D3E0-431C-8A5E-645B6EFF50C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67229"/>
            <a:ext cx="5486400" cy="400110"/>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6318" y="811214"/>
            <a:ext cx="1538883" cy="5665787"/>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381001" y="811214"/>
            <a:ext cx="6000751" cy="5665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46550"/>
          </a:xfrm>
        </p:spPr>
        <p:txBody>
          <a:bodyPr/>
          <a:lstStyle/>
          <a:p>
            <a:r>
              <a:rPr lang="en-US" smtClean="0"/>
              <a:t>Click to edit Master title style</a:t>
            </a:r>
            <a:endParaRPr lang="nl-N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nl-N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7159" y="642918"/>
            <a:ext cx="8429684" cy="707886"/>
          </a:xfrm>
        </p:spPr>
        <p:txBody>
          <a:bodyPr/>
          <a:lstStyle>
            <a:lvl1pPr>
              <a:defRPr sz="4000"/>
            </a:lvl1pPr>
          </a:lstStyle>
          <a:p>
            <a:r>
              <a:rPr lang="en-US" dirty="0" smtClean="0"/>
              <a:t>Click to edit title style</a:t>
            </a:r>
            <a:endParaRPr lang="nl-NL" dirty="0"/>
          </a:p>
        </p:txBody>
      </p:sp>
      <p:sp>
        <p:nvSpPr>
          <p:cNvPr id="3" name="Content Placeholder 2"/>
          <p:cNvSpPr>
            <a:spLocks noGrp="1"/>
          </p:cNvSpPr>
          <p:nvPr>
            <p:ph idx="1"/>
          </p:nvPr>
        </p:nvSpPr>
        <p:spPr/>
        <p:txBody>
          <a:bodyPr/>
          <a:lstStyle>
            <a:lvl1pPr>
              <a:defRPr sz="2000">
                <a:solidFill>
                  <a:schemeClr val="bg1">
                    <a:lumMod val="50000"/>
                  </a:schemeClr>
                </a:solidFill>
              </a:defRPr>
            </a:lvl1pPr>
            <a:lvl2pPr>
              <a:defRPr sz="1800"/>
            </a:lvl2pPr>
          </a:lstStyle>
          <a:p>
            <a:pPr lvl="0"/>
            <a:r>
              <a:rPr lang="en-US" dirty="0" smtClean="0"/>
              <a:t>Click to edit Master text styles</a:t>
            </a:r>
          </a:p>
          <a:p>
            <a:pPr lvl="1"/>
            <a:r>
              <a:rPr lang="en-US" dirty="0" smtClean="0"/>
              <a:t>Second level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23439"/>
          </a:xfrm>
        </p:spPr>
        <p:txBody>
          <a:bodyPr/>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457200" y="1828800"/>
            <a:ext cx="3987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Content Placeholder 3"/>
          <p:cNvSpPr>
            <a:spLocks noGrp="1"/>
          </p:cNvSpPr>
          <p:nvPr>
            <p:ph sz="half" idx="2"/>
          </p:nvPr>
        </p:nvSpPr>
        <p:spPr>
          <a:xfrm>
            <a:off x="4597400" y="1828800"/>
            <a:ext cx="3987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46550"/>
          </a:xfrm>
        </p:spPr>
        <p:txBody>
          <a:bodyPr/>
          <a:lstStyle>
            <a:lvl1pPr>
              <a:defRPr/>
            </a:lvl1pPr>
          </a:lstStyle>
          <a:p>
            <a:r>
              <a:rPr lang="en-US" dirty="0" smtClean="0"/>
              <a:t>Click to edit Master title style</a:t>
            </a:r>
            <a:endParaRPr lang="nl-NL" dirty="0"/>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nl-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27215"/>
            <a:ext cx="3008313" cy="707886"/>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auto">
          <a:xfrm>
            <a:off x="0" y="571481"/>
            <a:ext cx="9144000" cy="142876"/>
          </a:xfrm>
          <a:prstGeom prst="rect">
            <a:avLst/>
          </a:prstGeom>
          <a:solidFill>
            <a:srgbClr val="FE8025"/>
          </a:solidFill>
          <a:ln w="0">
            <a:noFill/>
            <a:miter lim="800000"/>
            <a:headEnd/>
            <a:tailEnd/>
          </a:ln>
          <a:effectLst/>
        </p:spPr>
        <p:txBody>
          <a:bodyPr wrap="none" lIns="90000" tIns="46800" rIns="90000" bIns="46800" anchor="ctr"/>
          <a:lstStyle/>
          <a:p>
            <a:pPr>
              <a:defRPr/>
            </a:pPr>
            <a:endParaRPr lang="nl-NL" dirty="0">
              <a:solidFill>
                <a:srgbClr val="9966FF"/>
              </a:solidFill>
            </a:endParaRPr>
          </a:p>
        </p:txBody>
      </p:sp>
      <p:sp>
        <p:nvSpPr>
          <p:cNvPr id="1029" name="Rectangle 20"/>
          <p:cNvSpPr>
            <a:spLocks noGrp="1" noChangeArrowheads="1"/>
          </p:cNvSpPr>
          <p:nvPr>
            <p:ph type="title"/>
          </p:nvPr>
        </p:nvSpPr>
        <p:spPr bwMode="auto">
          <a:xfrm>
            <a:off x="357159" y="714356"/>
            <a:ext cx="8429684" cy="1446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smtClean="0"/>
              <a:t>Click to edit Master title style</a:t>
            </a:r>
            <a:endParaRPr lang="en-GB" dirty="0" smtClean="0"/>
          </a:p>
        </p:txBody>
      </p:sp>
      <p:sp>
        <p:nvSpPr>
          <p:cNvPr id="1030" name="Rectangle 21"/>
          <p:cNvSpPr>
            <a:spLocks noGrp="1" noChangeArrowheads="1"/>
          </p:cNvSpPr>
          <p:nvPr>
            <p:ph type="body" idx="1"/>
          </p:nvPr>
        </p:nvSpPr>
        <p:spPr bwMode="auto">
          <a:xfrm>
            <a:off x="457200" y="1828800"/>
            <a:ext cx="8128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p:txBody>
      </p:sp>
      <p:sp>
        <p:nvSpPr>
          <p:cNvPr id="1058" name="AutoShape 34"/>
          <p:cNvSpPr>
            <a:spLocks noChangeAspect="1" noChangeArrowheads="1" noTextEdit="1"/>
          </p:cNvSpPr>
          <p:nvPr/>
        </p:nvSpPr>
        <p:spPr bwMode="auto">
          <a:xfrm>
            <a:off x="611190" y="4221163"/>
            <a:ext cx="8359775" cy="425450"/>
          </a:xfrm>
          <a:prstGeom prst="rect">
            <a:avLst/>
          </a:prstGeom>
          <a:noFill/>
          <a:ln w="9525">
            <a:noFill/>
            <a:miter lim="800000"/>
            <a:headEnd/>
            <a:tailEnd/>
          </a:ln>
        </p:spPr>
        <p:txBody>
          <a:bodyPr/>
          <a:lstStyle/>
          <a:p>
            <a:pPr>
              <a:defRPr/>
            </a:pPr>
            <a:endParaRPr lang="nl-NL"/>
          </a:p>
        </p:txBody>
      </p:sp>
      <p:sp>
        <p:nvSpPr>
          <p:cNvPr id="1103" name="AutoShape 79"/>
          <p:cNvSpPr>
            <a:spLocks noChangeAspect="1" noChangeArrowheads="1" noTextEdit="1"/>
          </p:cNvSpPr>
          <p:nvPr/>
        </p:nvSpPr>
        <p:spPr bwMode="auto">
          <a:xfrm>
            <a:off x="-612775" y="3068639"/>
            <a:ext cx="9483725" cy="465137"/>
          </a:xfrm>
          <a:prstGeom prst="rect">
            <a:avLst/>
          </a:prstGeom>
          <a:noFill/>
          <a:ln w="9525">
            <a:noFill/>
            <a:miter lim="800000"/>
            <a:headEnd/>
            <a:tailEnd/>
          </a:ln>
        </p:spPr>
        <p:txBody>
          <a:bodyPr/>
          <a:lstStyle/>
          <a:p>
            <a:pPr>
              <a:defRPr/>
            </a:pPr>
            <a:endParaRPr lang="nl-NL"/>
          </a:p>
        </p:txBody>
      </p:sp>
      <p:pic>
        <p:nvPicPr>
          <p:cNvPr id="8" name="Picture 7" descr="Logo_Fontys.jpg"/>
          <p:cNvPicPr>
            <a:picLocks noChangeAspect="1"/>
          </p:cNvPicPr>
          <p:nvPr userDrawn="1"/>
        </p:nvPicPr>
        <p:blipFill>
          <a:blip r:embed="rId14" cstate="print"/>
          <a:stretch>
            <a:fillRect/>
          </a:stretch>
        </p:blipFill>
        <p:spPr>
          <a:xfrm>
            <a:off x="7884368" y="0"/>
            <a:ext cx="1000132" cy="546327"/>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rtl="0" eaLnBrk="1" fontAlgn="base" hangingPunct="1">
        <a:spcBef>
          <a:spcPct val="0"/>
        </a:spcBef>
        <a:spcAft>
          <a:spcPct val="0"/>
        </a:spcAft>
        <a:defRPr sz="4400" b="1">
          <a:solidFill>
            <a:schemeClr val="tx1">
              <a:lumMod val="65000"/>
              <a:lumOff val="35000"/>
            </a:schemeClr>
          </a:solidFill>
          <a:latin typeface="Comic Sans MS" pitchFamily="66" charset="0"/>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185738" indent="-185738" algn="l" rtl="0" eaLnBrk="1" fontAlgn="base" hangingPunct="1">
        <a:spcBef>
          <a:spcPct val="20000"/>
        </a:spcBef>
        <a:spcAft>
          <a:spcPct val="0"/>
        </a:spcAft>
        <a:buFont typeface="Arial" pitchFamily="34" charset="0"/>
        <a:buChar char="•"/>
        <a:defRPr sz="2400" b="1">
          <a:solidFill>
            <a:schemeClr val="bg1">
              <a:lumMod val="50000"/>
            </a:schemeClr>
          </a:solidFill>
          <a:latin typeface="Comic Sans MS" pitchFamily="66" charset="0"/>
          <a:ea typeface="+mn-ea"/>
          <a:cs typeface="+mn-cs"/>
        </a:defRPr>
      </a:lvl1pPr>
      <a:lvl2pPr marL="565150" indent="-184150" algn="l" rtl="0" eaLnBrk="1" fontAlgn="base" hangingPunct="1">
        <a:spcBef>
          <a:spcPct val="20000"/>
        </a:spcBef>
        <a:spcAft>
          <a:spcPct val="0"/>
        </a:spcAft>
        <a:buChar char="-"/>
        <a:defRPr sz="2000">
          <a:solidFill>
            <a:schemeClr val="bg1">
              <a:lumMod val="65000"/>
            </a:schemeClr>
          </a:solidFill>
          <a:latin typeface="Comic Sans MS" pitchFamily="66" charset="0"/>
        </a:defRPr>
      </a:lvl2pPr>
      <a:lvl3pPr marL="941388" indent="-185738" algn="l" rtl="0" eaLnBrk="1" fontAlgn="base" hangingPunct="1">
        <a:spcBef>
          <a:spcPct val="20000"/>
        </a:spcBef>
        <a:spcAft>
          <a:spcPct val="0"/>
        </a:spcAft>
        <a:buFont typeface="Courier New" pitchFamily="49" charset="0"/>
        <a:buChar char="o"/>
        <a:defRPr sz="2000" i="1">
          <a:solidFill>
            <a:srgbClr val="6C74BC"/>
          </a:solidFill>
          <a:latin typeface="Comic Sans MS" pitchFamily="66" charset="0"/>
        </a:defRPr>
      </a:lvl3pPr>
      <a:lvl4pPr marL="1330325" indent="-198438" algn="l" rtl="0" eaLnBrk="1" fontAlgn="base" hangingPunct="1">
        <a:spcBef>
          <a:spcPct val="20000"/>
        </a:spcBef>
        <a:spcAft>
          <a:spcPct val="0"/>
        </a:spcAft>
        <a:buSzPct val="80000"/>
        <a:buChar char="-"/>
        <a:defRPr sz="1800">
          <a:solidFill>
            <a:srgbClr val="6C74BC"/>
          </a:solidFill>
          <a:latin typeface="Comic Sans MS" pitchFamily="66" charset="0"/>
        </a:defRPr>
      </a:lvl4pPr>
      <a:lvl5pPr marL="1719263" indent="-198438" algn="l" rtl="0" eaLnBrk="1" fontAlgn="base" hangingPunct="1">
        <a:spcBef>
          <a:spcPct val="20000"/>
        </a:spcBef>
        <a:spcAft>
          <a:spcPct val="0"/>
        </a:spcAft>
        <a:buSzPct val="80000"/>
        <a:buChar char="•"/>
        <a:defRPr sz="1600">
          <a:solidFill>
            <a:srgbClr val="6C74BC"/>
          </a:solidFill>
          <a:latin typeface="Comic Sans MS" pitchFamily="66" charset="0"/>
        </a:defRPr>
      </a:lvl5pPr>
      <a:lvl6pPr marL="2176463" indent="-198438" algn="l" rtl="0" eaLnBrk="1" fontAlgn="base" hangingPunct="1">
        <a:spcBef>
          <a:spcPct val="20000"/>
        </a:spcBef>
        <a:spcAft>
          <a:spcPct val="0"/>
        </a:spcAft>
        <a:buSzPct val="80000"/>
        <a:buChar char="•"/>
        <a:defRPr sz="1600">
          <a:solidFill>
            <a:schemeClr val="tx1"/>
          </a:solidFill>
          <a:latin typeface="+mn-lt"/>
        </a:defRPr>
      </a:lvl6pPr>
      <a:lvl7pPr marL="2633663" indent="-198438" algn="l" rtl="0" eaLnBrk="1" fontAlgn="base" hangingPunct="1">
        <a:spcBef>
          <a:spcPct val="20000"/>
        </a:spcBef>
        <a:spcAft>
          <a:spcPct val="0"/>
        </a:spcAft>
        <a:buSzPct val="80000"/>
        <a:buChar char="•"/>
        <a:defRPr sz="1600">
          <a:solidFill>
            <a:schemeClr val="tx1"/>
          </a:solidFill>
          <a:latin typeface="+mn-lt"/>
        </a:defRPr>
      </a:lvl7pPr>
      <a:lvl8pPr marL="3090863" indent="-198438" algn="l" rtl="0" eaLnBrk="1" fontAlgn="base" hangingPunct="1">
        <a:spcBef>
          <a:spcPct val="20000"/>
        </a:spcBef>
        <a:spcAft>
          <a:spcPct val="0"/>
        </a:spcAft>
        <a:buSzPct val="80000"/>
        <a:buChar char="•"/>
        <a:defRPr sz="1600">
          <a:solidFill>
            <a:schemeClr val="tx1"/>
          </a:solidFill>
          <a:latin typeface="+mn-lt"/>
        </a:defRPr>
      </a:lvl8pPr>
      <a:lvl9pPr marL="3548063" indent="-198438" algn="l" rtl="0" eaLnBrk="1" fontAlgn="base" hangingPunct="1">
        <a:spcBef>
          <a:spcPct val="20000"/>
        </a:spcBef>
        <a:spcAft>
          <a:spcPct val="0"/>
        </a:spcAft>
        <a:buSzPct val="80000"/>
        <a:buChar char="•"/>
        <a:defRPr sz="16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42910" y="1357298"/>
            <a:ext cx="8072493" cy="830997"/>
          </a:xfrm>
        </p:spPr>
        <p:txBody>
          <a:bodyPr/>
          <a:lstStyle/>
          <a:p>
            <a:pPr lvl="0" algn="ctr"/>
            <a:r>
              <a:rPr lang="nl-NL" sz="4800" dirty="0" smtClean="0"/>
              <a:t>Parcel Handling Simualtion</a:t>
            </a:r>
            <a:endParaRPr lang="en-US" sz="4000" dirty="0"/>
          </a:p>
        </p:txBody>
      </p:sp>
      <p:sp>
        <p:nvSpPr>
          <p:cNvPr id="4" name="Title 6"/>
          <p:cNvSpPr txBox="1">
            <a:spLocks/>
          </p:cNvSpPr>
          <p:nvPr/>
        </p:nvSpPr>
        <p:spPr bwMode="auto">
          <a:xfrm>
            <a:off x="3059832" y="3284984"/>
            <a:ext cx="3143272" cy="954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0" kern="0" noProof="0" dirty="0" smtClean="0">
                <a:solidFill>
                  <a:srgbClr val="FE8025"/>
                </a:solidFill>
                <a:latin typeface="Comic Sans MS" pitchFamily="66" charset="0"/>
                <a:ea typeface="+mj-ea"/>
                <a:cs typeface="+mj-cs"/>
              </a:rPr>
              <a:t>1</a:t>
            </a:r>
            <a:r>
              <a:rPr lang="en-US" sz="2800" b="0" kern="0" baseline="30000" noProof="0" dirty="0" smtClean="0">
                <a:solidFill>
                  <a:srgbClr val="FE8025"/>
                </a:solidFill>
                <a:latin typeface="Comic Sans MS" pitchFamily="66" charset="0"/>
                <a:ea typeface="+mj-ea"/>
                <a:cs typeface="+mj-cs"/>
              </a:rPr>
              <a:t>st</a:t>
            </a:r>
            <a:r>
              <a:rPr lang="en-US" sz="2800" b="0" kern="0" noProof="0" dirty="0" smtClean="0">
                <a:solidFill>
                  <a:srgbClr val="FE8025"/>
                </a:solidFill>
                <a:latin typeface="Comic Sans MS" pitchFamily="66" charset="0"/>
                <a:ea typeface="+mj-ea"/>
                <a:cs typeface="+mj-cs"/>
              </a:rPr>
              <a:t> iteration presentation</a:t>
            </a:r>
            <a:endParaRPr lang="nl-NL" sz="1800" b="0" kern="0" noProof="0" dirty="0" smtClean="0">
              <a:solidFill>
                <a:srgbClr val="FE8025"/>
              </a:solidFill>
              <a:latin typeface="Comic Sans MS" pitchFamily="66" charset="0"/>
              <a:ea typeface="+mj-ea"/>
              <a:cs typeface="+mj-cs"/>
            </a:endParaRPr>
          </a:p>
        </p:txBody>
      </p:sp>
      <p:cxnSp>
        <p:nvCxnSpPr>
          <p:cNvPr id="17" name="Straight Connector 16"/>
          <p:cNvCxnSpPr/>
          <p:nvPr/>
        </p:nvCxnSpPr>
        <p:spPr bwMode="auto">
          <a:xfrm>
            <a:off x="0" y="642918"/>
            <a:ext cx="9144000" cy="0"/>
          </a:xfrm>
          <a:prstGeom prst="line">
            <a:avLst/>
          </a:prstGeom>
          <a:solidFill>
            <a:schemeClr val="accent1"/>
          </a:solidFill>
          <a:ln w="127000" cap="flat" cmpd="thickThin" algn="ctr">
            <a:solidFill>
              <a:srgbClr val="FE8025"/>
            </a:solidFill>
            <a:prstDash val="solid"/>
            <a:round/>
            <a:headEnd type="none" w="med" len="med"/>
            <a:tailEnd type="none" w="med" len="med"/>
          </a:ln>
          <a:effectLst/>
        </p:spPr>
      </p:cxnSp>
      <p:cxnSp>
        <p:nvCxnSpPr>
          <p:cNvPr id="22" name="Straight Connector 21"/>
          <p:cNvCxnSpPr/>
          <p:nvPr/>
        </p:nvCxnSpPr>
        <p:spPr bwMode="auto">
          <a:xfrm rot="5400000">
            <a:off x="-857277" y="1500186"/>
            <a:ext cx="3000372" cy="0"/>
          </a:xfrm>
          <a:prstGeom prst="line">
            <a:avLst/>
          </a:prstGeom>
          <a:solidFill>
            <a:schemeClr val="accent1"/>
          </a:solidFill>
          <a:ln w="127000" cap="flat" cmpd="thinThick" algn="ctr">
            <a:solidFill>
              <a:srgbClr val="FE8025"/>
            </a:solidFill>
            <a:prstDash val="solid"/>
            <a:round/>
            <a:headEnd type="none" w="med" len="med"/>
            <a:tailEnd type="none" w="med" len="med"/>
          </a:ln>
          <a:effectLst/>
        </p:spPr>
      </p:cxnSp>
      <p:cxnSp>
        <p:nvCxnSpPr>
          <p:cNvPr id="33" name="Straight Connector 32"/>
          <p:cNvCxnSpPr/>
          <p:nvPr/>
        </p:nvCxnSpPr>
        <p:spPr bwMode="auto">
          <a:xfrm>
            <a:off x="0" y="6215082"/>
            <a:ext cx="9144000" cy="0"/>
          </a:xfrm>
          <a:prstGeom prst="line">
            <a:avLst/>
          </a:prstGeom>
          <a:solidFill>
            <a:schemeClr val="accent1"/>
          </a:solidFill>
          <a:ln w="127000" cap="flat" cmpd="thinThick" algn="ctr">
            <a:solidFill>
              <a:srgbClr val="FE8025"/>
            </a:solidFill>
            <a:prstDash val="solid"/>
            <a:round/>
            <a:headEnd type="none" w="med" len="med"/>
            <a:tailEnd type="none" w="med" len="med"/>
          </a:ln>
          <a:effectLst/>
        </p:spPr>
      </p:cxnSp>
      <p:cxnSp>
        <p:nvCxnSpPr>
          <p:cNvPr id="34" name="Straight Connector 33"/>
          <p:cNvCxnSpPr/>
          <p:nvPr/>
        </p:nvCxnSpPr>
        <p:spPr bwMode="auto">
          <a:xfrm rot="5400000">
            <a:off x="7000905" y="5357814"/>
            <a:ext cx="3000372" cy="0"/>
          </a:xfrm>
          <a:prstGeom prst="line">
            <a:avLst/>
          </a:prstGeom>
          <a:solidFill>
            <a:schemeClr val="accent1"/>
          </a:solidFill>
          <a:ln w="127000" cap="flat" cmpd="thickThin" algn="ctr">
            <a:solidFill>
              <a:srgbClr val="FE8025"/>
            </a:solidFill>
            <a:prstDash val="solid"/>
            <a:round/>
            <a:headEnd type="none" w="med" len="med"/>
            <a:tailEnd type="none" w="med" len="med"/>
          </a:ln>
          <a:effectLst/>
        </p:spPr>
      </p:cxnSp>
      <p:pic>
        <p:nvPicPr>
          <p:cNvPr id="46" name="Picture 45" descr="Logo_Fontys.jpg"/>
          <p:cNvPicPr>
            <a:picLocks noChangeAspect="1"/>
          </p:cNvPicPr>
          <p:nvPr/>
        </p:nvPicPr>
        <p:blipFill>
          <a:blip r:embed="rId3" cstate="print"/>
          <a:stretch>
            <a:fillRect/>
          </a:stretch>
        </p:blipFill>
        <p:spPr>
          <a:xfrm>
            <a:off x="755576" y="0"/>
            <a:ext cx="1000132" cy="546327"/>
          </a:xfrm>
          <a:prstGeom prst="rect">
            <a:avLst/>
          </a:prstGeom>
        </p:spPr>
      </p:pic>
      <p:sp>
        <p:nvSpPr>
          <p:cNvPr id="10" name="Title 6"/>
          <p:cNvSpPr txBox="1">
            <a:spLocks/>
          </p:cNvSpPr>
          <p:nvPr/>
        </p:nvSpPr>
        <p:spPr bwMode="auto">
          <a:xfrm>
            <a:off x="6732240" y="6309320"/>
            <a:ext cx="1728192"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b="0" kern="0" noProof="0" dirty="0" smtClean="0">
                <a:solidFill>
                  <a:schemeClr val="tx1">
                    <a:lumMod val="75000"/>
                    <a:lumOff val="25000"/>
                  </a:schemeClr>
                </a:solidFill>
                <a:latin typeface="Comic Sans MS" pitchFamily="66" charset="0"/>
                <a:ea typeface="+mj-ea"/>
                <a:cs typeface="+mj-cs"/>
              </a:rPr>
              <a:t>GDS group3</a:t>
            </a:r>
            <a:endParaRPr lang="nl-NL" b="0" kern="0" noProof="0" dirty="0" smtClean="0">
              <a:solidFill>
                <a:schemeClr val="tx1">
                  <a:lumMod val="75000"/>
                  <a:lumOff val="25000"/>
                </a:schemeClr>
              </a:solidFill>
              <a:latin typeface="Comic Sans MS" pitchFamily="66" charset="0"/>
              <a:ea typeface="+mj-ea"/>
              <a:cs typeface="+mj-cs"/>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9" y="714356"/>
            <a:ext cx="8429684" cy="707886"/>
          </a:xfrm>
        </p:spPr>
        <p:txBody>
          <a:bodyPr/>
          <a:lstStyle/>
          <a:p>
            <a:r>
              <a:rPr lang="en-US" sz="4000" dirty="0" smtClean="0">
                <a:latin typeface="Comic Sans MS" pitchFamily="66" charset="0"/>
              </a:rPr>
              <a:t>Overview</a:t>
            </a:r>
            <a:endParaRPr lang="en-US" sz="4000" dirty="0">
              <a:latin typeface="Comic Sans MS" pitchFamily="66" charset="0"/>
            </a:endParaRPr>
          </a:p>
        </p:txBody>
      </p:sp>
      <p:sp>
        <p:nvSpPr>
          <p:cNvPr id="3" name="Content Placeholder 2"/>
          <p:cNvSpPr>
            <a:spLocks noGrp="1"/>
          </p:cNvSpPr>
          <p:nvPr>
            <p:ph sz="half" idx="1"/>
          </p:nvPr>
        </p:nvSpPr>
        <p:spPr>
          <a:xfrm>
            <a:off x="928662" y="2060848"/>
            <a:ext cx="6307634" cy="3096344"/>
          </a:xfrm>
        </p:spPr>
        <p:txBody>
          <a:bodyPr/>
          <a:lstStyle/>
          <a:p>
            <a:pPr marL="514350" indent="-514350">
              <a:buNone/>
            </a:pPr>
            <a:r>
              <a:rPr lang="nl-NL" dirty="0" smtClean="0">
                <a:solidFill>
                  <a:schemeClr val="bg1">
                    <a:lumMod val="50000"/>
                  </a:schemeClr>
                </a:solidFill>
              </a:rPr>
              <a:t>Assignment Requirements</a:t>
            </a:r>
          </a:p>
          <a:p>
            <a:pPr marL="514350" indent="-514350">
              <a:buNone/>
            </a:pPr>
            <a:r>
              <a:rPr lang="nl-NL" dirty="0" smtClean="0">
                <a:solidFill>
                  <a:schemeClr val="bg1">
                    <a:lumMod val="50000"/>
                  </a:schemeClr>
                </a:solidFill>
              </a:rPr>
              <a:t>  </a:t>
            </a:r>
          </a:p>
          <a:p>
            <a:pPr marL="514350" indent="-514350">
              <a:buNone/>
            </a:pPr>
            <a:r>
              <a:rPr lang="nl-NL" dirty="0" smtClean="0"/>
              <a:t>Project Approach</a:t>
            </a:r>
          </a:p>
          <a:p>
            <a:pPr marL="514350" indent="-514350">
              <a:buNone/>
            </a:pPr>
            <a:endParaRPr lang="nl-NL" dirty="0" smtClean="0"/>
          </a:p>
          <a:p>
            <a:pPr marL="514350" indent="-514350">
              <a:buNone/>
            </a:pPr>
            <a:r>
              <a:rPr lang="nl-NL" dirty="0" smtClean="0"/>
              <a:t>Progress Demonstration</a:t>
            </a:r>
          </a:p>
          <a:p>
            <a:pPr marL="514350" indent="-514350">
              <a:buNone/>
            </a:pPr>
            <a:endParaRPr lang="nl-NL" dirty="0" smtClean="0">
              <a:latin typeface="Lucida Handwriting" pitchFamily="66" charset="0"/>
            </a:endParaRPr>
          </a:p>
          <a:p>
            <a:pPr marL="514350" indent="-514350">
              <a:buNone/>
            </a:pPr>
            <a:endParaRPr lang="nl-NL" dirty="0" smtClean="0">
              <a:latin typeface="Lucida Handwriting" pitchFamily="66" charset="0"/>
            </a:endParaRPr>
          </a:p>
          <a:p>
            <a:pPr marL="514350" indent="-514350">
              <a:buNone/>
            </a:pPr>
            <a:endParaRPr lang="nl-NL" dirty="0" smtClean="0">
              <a:solidFill>
                <a:schemeClr val="bg1">
                  <a:lumMod val="50000"/>
                </a:schemeClr>
              </a:solidFill>
              <a:latin typeface="Lucida Handwriting" pitchFamily="66" charset="0"/>
            </a:endParaRPr>
          </a:p>
          <a:p>
            <a:pPr marL="514350" indent="-514350">
              <a:buNone/>
            </a:pPr>
            <a:r>
              <a:rPr lang="nl-NL" dirty="0" smtClean="0">
                <a:solidFill>
                  <a:srgbClr val="FE8025"/>
                </a:solidFill>
                <a:latin typeface="Lucida Handwriting" pitchFamily="66" charset="0"/>
              </a:rPr>
              <a:t> </a:t>
            </a:r>
            <a:r>
              <a:rPr lang="nl-NL" dirty="0" smtClean="0">
                <a:latin typeface="Lucida Handwriting" pitchFamily="66" charset="0"/>
              </a:rPr>
              <a:t>                                </a:t>
            </a:r>
            <a:endParaRPr lang="en-US" dirty="0">
              <a:latin typeface="Lucida Handwriting" pitchFamily="66" charset="0"/>
            </a:endParaRPr>
          </a:p>
        </p:txBody>
      </p:sp>
      <p:sp>
        <p:nvSpPr>
          <p:cNvPr id="11" name="Text Box 35"/>
          <p:cNvSpPr txBox="1">
            <a:spLocks noChangeArrowheads="1"/>
          </p:cNvSpPr>
          <p:nvPr/>
        </p:nvSpPr>
        <p:spPr bwMode="auto">
          <a:xfrm>
            <a:off x="857224" y="142853"/>
            <a:ext cx="5334000" cy="307777"/>
          </a:xfrm>
          <a:prstGeom prst="rect">
            <a:avLst/>
          </a:prstGeom>
          <a:noFill/>
          <a:ln w="9525">
            <a:noFill/>
            <a:miter lim="800000"/>
            <a:headEnd/>
            <a:tailEnd/>
          </a:ln>
          <a:effectLst/>
        </p:spPr>
        <p:txBody>
          <a:bodyPr>
            <a:spAutoFit/>
          </a:bodyPr>
          <a:lstStyle/>
          <a:p>
            <a:pPr algn="l">
              <a:defRPr/>
            </a:pPr>
            <a:r>
              <a:rPr lang="en-GB" altLang="nl-NL" sz="1400" b="0" baseline="0" dirty="0" smtClean="0">
                <a:solidFill>
                  <a:schemeClr val="tx1"/>
                </a:solidFill>
                <a:latin typeface="Comic Sans MS" pitchFamily="66" charset="0"/>
              </a:rPr>
              <a:t>  </a:t>
            </a:r>
            <a:r>
              <a:rPr lang="en-GB" altLang="nl-NL" sz="1400" b="0" dirty="0" smtClean="0">
                <a:solidFill>
                  <a:schemeClr val="tx1"/>
                </a:solidFill>
                <a:latin typeface="Comic Sans MS" pitchFamily="66" charset="0"/>
              </a:rPr>
              <a:t> </a:t>
            </a:r>
            <a:endParaRPr lang="en-GB" altLang="nl-NL" sz="1400" b="0" dirty="0">
              <a:solidFill>
                <a:schemeClr val="tx1"/>
              </a:solidFill>
              <a:latin typeface="Comic Sans MS" pitchFamily="66" charset="0"/>
            </a:endParaRPr>
          </a:p>
        </p:txBody>
      </p:sp>
      <p:sp>
        <p:nvSpPr>
          <p:cNvPr id="12" name="Text Box 35"/>
          <p:cNvSpPr txBox="1">
            <a:spLocks noChangeArrowheads="1"/>
          </p:cNvSpPr>
          <p:nvPr/>
        </p:nvSpPr>
        <p:spPr bwMode="auto">
          <a:xfrm>
            <a:off x="857224" y="142853"/>
            <a:ext cx="5334000" cy="307777"/>
          </a:xfrm>
          <a:prstGeom prst="rect">
            <a:avLst/>
          </a:prstGeom>
          <a:noFill/>
          <a:ln w="9525">
            <a:noFill/>
            <a:miter lim="800000"/>
            <a:headEnd/>
            <a:tailEnd/>
          </a:ln>
          <a:effectLst/>
        </p:spPr>
        <p:txBody>
          <a:bodyPr>
            <a:spAutoFit/>
          </a:bodyPr>
          <a:lstStyle/>
          <a:p>
            <a:pPr algn="l">
              <a:defRPr/>
            </a:pPr>
            <a:r>
              <a:rPr lang="en-GB" altLang="nl-NL" sz="1400" b="0" baseline="0" dirty="0" smtClean="0">
                <a:solidFill>
                  <a:schemeClr val="tx1"/>
                </a:solidFill>
                <a:latin typeface="Comic Sans MS" pitchFamily="66" charset="0"/>
              </a:rPr>
              <a:t>  </a:t>
            </a:r>
            <a:r>
              <a:rPr lang="en-GB" altLang="nl-NL" sz="1400" b="0" dirty="0" smtClean="0">
                <a:solidFill>
                  <a:schemeClr val="tx1"/>
                </a:solidFill>
                <a:latin typeface="Comic Sans MS" pitchFamily="66" charset="0"/>
              </a:rPr>
              <a:t> </a:t>
            </a:r>
            <a:endParaRPr lang="en-GB" altLang="nl-NL" sz="1400" b="0" dirty="0">
              <a:solidFill>
                <a:schemeClr val="tx1"/>
              </a:solidFill>
              <a:latin typeface="Comic Sans MS" pitchFamily="66" charset="0"/>
            </a:endParaRPr>
          </a:p>
        </p:txBody>
      </p:sp>
      <p:pic>
        <p:nvPicPr>
          <p:cNvPr id="15" name="Picture 14" descr="2.JPG"/>
          <p:cNvPicPr>
            <a:picLocks noChangeAspect="1"/>
          </p:cNvPicPr>
          <p:nvPr/>
        </p:nvPicPr>
        <p:blipFill>
          <a:blip r:embed="rId3" cstate="print"/>
          <a:stretch>
            <a:fillRect/>
          </a:stretch>
        </p:blipFill>
        <p:spPr>
          <a:xfrm>
            <a:off x="7072331" y="3750473"/>
            <a:ext cx="2071670" cy="3107527"/>
          </a:xfrm>
          <a:prstGeom prst="rect">
            <a:avLst/>
          </a:prstGeom>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872" y="2924945"/>
            <a:ext cx="5328592" cy="720080"/>
          </a:xfrm>
        </p:spPr>
        <p:txBody>
          <a:bodyPr/>
          <a:lstStyle/>
          <a:p>
            <a:r>
              <a:rPr lang="en-US" sz="2800" dirty="0" smtClean="0"/>
              <a:t>Parcel Handling Simulation</a:t>
            </a:r>
            <a:endParaRPr lang="en-US" sz="2800" dirty="0"/>
          </a:p>
        </p:txBody>
      </p:sp>
      <p:sp>
        <p:nvSpPr>
          <p:cNvPr id="3" name="Content Placeholder 2"/>
          <p:cNvSpPr>
            <a:spLocks noGrp="1"/>
          </p:cNvSpPr>
          <p:nvPr>
            <p:ph idx="1"/>
          </p:nvPr>
        </p:nvSpPr>
        <p:spPr>
          <a:xfrm>
            <a:off x="3059832" y="3284984"/>
            <a:ext cx="5616624" cy="3262314"/>
          </a:xfrm>
        </p:spPr>
        <p:txBody>
          <a:bodyPr/>
          <a:lstStyle/>
          <a:p>
            <a:pPr lvl="1">
              <a:buNone/>
            </a:pPr>
            <a:endParaRPr lang="en-US" sz="2000" dirty="0" smtClean="0">
              <a:solidFill>
                <a:schemeClr val="bg1">
                  <a:lumMod val="50000"/>
                </a:schemeClr>
              </a:solidFill>
            </a:endParaRPr>
          </a:p>
          <a:p>
            <a:pPr lvl="1"/>
            <a:r>
              <a:rPr lang="en-US" sz="2000" dirty="0" smtClean="0">
                <a:solidFill>
                  <a:schemeClr val="bg1">
                    <a:lumMod val="50000"/>
                  </a:schemeClr>
                </a:solidFill>
              </a:rPr>
              <a:t>Distributed application for airports</a:t>
            </a:r>
          </a:p>
          <a:p>
            <a:pPr lvl="1"/>
            <a:endParaRPr lang="en-US" sz="2000" dirty="0" smtClean="0">
              <a:solidFill>
                <a:schemeClr val="bg1">
                  <a:lumMod val="50000"/>
                </a:schemeClr>
              </a:solidFill>
            </a:endParaRPr>
          </a:p>
          <a:p>
            <a:pPr lvl="1"/>
            <a:r>
              <a:rPr lang="en-US" sz="2000" dirty="0" smtClean="0">
                <a:solidFill>
                  <a:schemeClr val="bg1">
                    <a:lumMod val="50000"/>
                  </a:schemeClr>
                </a:solidFill>
              </a:rPr>
              <a:t>Simulation to transport parcels through conveyors, sorters</a:t>
            </a:r>
          </a:p>
          <a:p>
            <a:pPr lvl="1"/>
            <a:endParaRPr lang="en-US" sz="2000" dirty="0" smtClean="0">
              <a:solidFill>
                <a:schemeClr val="bg1">
                  <a:lumMod val="50000"/>
                </a:schemeClr>
              </a:solidFill>
            </a:endParaRPr>
          </a:p>
          <a:p>
            <a:pPr lvl="1"/>
            <a:r>
              <a:rPr lang="en-US" sz="2000" dirty="0" smtClean="0">
                <a:solidFill>
                  <a:schemeClr val="bg1">
                    <a:lumMod val="50000"/>
                  </a:schemeClr>
                </a:solidFill>
              </a:rPr>
              <a:t>Should be user friendly</a:t>
            </a:r>
          </a:p>
          <a:p>
            <a:endParaRPr lang="en-US" dirty="0" smtClean="0"/>
          </a:p>
          <a:p>
            <a:pPr lvl="1"/>
            <a:endParaRPr lang="en-US" sz="2000" dirty="0" smtClean="0">
              <a:solidFill>
                <a:schemeClr val="bg1">
                  <a:lumMod val="50000"/>
                </a:schemeClr>
              </a:solidFill>
            </a:endParaRPr>
          </a:p>
        </p:txBody>
      </p:sp>
      <p:sp>
        <p:nvSpPr>
          <p:cNvPr id="7" name="Title 1"/>
          <p:cNvSpPr txBox="1">
            <a:spLocks/>
          </p:cNvSpPr>
          <p:nvPr/>
        </p:nvSpPr>
        <p:spPr bwMode="auto">
          <a:xfrm>
            <a:off x="214281" y="142853"/>
            <a:ext cx="2786083"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400" b="0" kern="0" noProof="0" dirty="0" smtClean="0">
                <a:solidFill>
                  <a:srgbClr val="FE8025"/>
                </a:solidFill>
                <a:latin typeface="Lucida Handwriting" pitchFamily="66" charset="0"/>
                <a:ea typeface="+mj-ea"/>
                <a:cs typeface="+mj-cs"/>
              </a:rPr>
              <a:t>ASSIGNMENT</a:t>
            </a:r>
            <a:endParaRPr kumimoji="0" lang="en-US" sz="2400" b="0" i="0" u="none" strike="noStrike" kern="0" cap="none" spc="0" normalizeH="0" baseline="0" noProof="0" dirty="0">
              <a:ln>
                <a:noFill/>
              </a:ln>
              <a:solidFill>
                <a:srgbClr val="FE8025"/>
              </a:solidFill>
              <a:effectLst/>
              <a:uLnTx/>
              <a:uFillTx/>
              <a:latin typeface="Lucida Handwriting" pitchFamily="66" charset="0"/>
              <a:ea typeface="+mj-ea"/>
              <a:cs typeface="+mj-cs"/>
            </a:endParaRPr>
          </a:p>
        </p:txBody>
      </p:sp>
      <p:pic>
        <p:nvPicPr>
          <p:cNvPr id="6" name="Picture 5" descr="business-names-ideas-main_Full.jpg"/>
          <p:cNvPicPr>
            <a:picLocks noChangeAspect="1"/>
          </p:cNvPicPr>
          <p:nvPr/>
        </p:nvPicPr>
        <p:blipFill>
          <a:blip r:embed="rId3" cstate="print"/>
          <a:stretch>
            <a:fillRect/>
          </a:stretch>
        </p:blipFill>
        <p:spPr>
          <a:xfrm>
            <a:off x="1" y="714356"/>
            <a:ext cx="3000364" cy="2923461"/>
          </a:xfrm>
          <a:prstGeom prst="rect">
            <a:avLst/>
          </a:prstGeo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9" y="714357"/>
            <a:ext cx="8429684" cy="707886"/>
          </a:xfrm>
        </p:spPr>
        <p:txBody>
          <a:bodyPr/>
          <a:lstStyle/>
          <a:p>
            <a:r>
              <a:rPr lang="en-US" dirty="0" smtClean="0"/>
              <a:t>Approach</a:t>
            </a:r>
            <a:endParaRPr lang="en-US" dirty="0"/>
          </a:p>
        </p:txBody>
      </p:sp>
      <p:sp>
        <p:nvSpPr>
          <p:cNvPr id="5" name="Content Placeholder 4"/>
          <p:cNvSpPr>
            <a:spLocks noGrp="1"/>
          </p:cNvSpPr>
          <p:nvPr>
            <p:ph idx="1"/>
          </p:nvPr>
        </p:nvSpPr>
        <p:spPr>
          <a:xfrm>
            <a:off x="857224" y="1828800"/>
            <a:ext cx="7727976" cy="4648200"/>
          </a:xfrm>
        </p:spPr>
        <p:txBody>
          <a:bodyPr/>
          <a:lstStyle/>
          <a:p>
            <a:pPr marL="457200" indent="-457200">
              <a:buNone/>
            </a:pPr>
            <a:r>
              <a:rPr lang="en-US" sz="2400" dirty="0" smtClean="0"/>
              <a:t>1</a:t>
            </a:r>
            <a:r>
              <a:rPr lang="en-US" sz="2400" baseline="30000" dirty="0" smtClean="0"/>
              <a:t>st</a:t>
            </a:r>
            <a:r>
              <a:rPr lang="en-US" sz="2400" dirty="0" smtClean="0"/>
              <a:t> iteration</a:t>
            </a:r>
          </a:p>
          <a:p>
            <a:pPr marL="457200" indent="-457200">
              <a:buNone/>
            </a:pPr>
            <a:endParaRPr lang="en-US" sz="2400" dirty="0" smtClean="0"/>
          </a:p>
          <a:p>
            <a:pPr marL="457200" indent="-457200">
              <a:buNone/>
            </a:pPr>
            <a:r>
              <a:rPr lang="en-US" sz="2400" dirty="0" smtClean="0"/>
              <a:t>2</a:t>
            </a:r>
            <a:r>
              <a:rPr lang="en-US" sz="2400" baseline="30000" dirty="0" smtClean="0"/>
              <a:t>nd</a:t>
            </a:r>
            <a:r>
              <a:rPr lang="en-US" sz="2400" dirty="0" smtClean="0"/>
              <a:t> iteration</a:t>
            </a:r>
          </a:p>
          <a:p>
            <a:pPr marL="457200" indent="-457200">
              <a:buNone/>
            </a:pPr>
            <a:endParaRPr lang="en-US" sz="2400" dirty="0" smtClean="0"/>
          </a:p>
          <a:p>
            <a:pPr marL="457200" indent="-457200">
              <a:buNone/>
            </a:pPr>
            <a:r>
              <a:rPr lang="en-US" sz="2400" dirty="0" smtClean="0"/>
              <a:t>3</a:t>
            </a:r>
            <a:r>
              <a:rPr lang="en-US" sz="2400" baseline="30000" dirty="0" smtClean="0"/>
              <a:t>rd</a:t>
            </a:r>
            <a:r>
              <a:rPr lang="en-US" sz="2400" dirty="0" smtClean="0"/>
              <a:t> iteration</a:t>
            </a:r>
            <a:endParaRPr lang="en-US" sz="2400" dirty="0"/>
          </a:p>
        </p:txBody>
      </p:sp>
      <p:pic>
        <p:nvPicPr>
          <p:cNvPr id="8" name="Picture 2" descr="G:\Internship\ing\3. Final\pic\jigsaw-success.jpg"/>
          <p:cNvPicPr>
            <a:picLocks noChangeAspect="1" noChangeArrowheads="1"/>
          </p:cNvPicPr>
          <p:nvPr/>
        </p:nvPicPr>
        <p:blipFill>
          <a:blip r:embed="rId3" cstate="print"/>
          <a:srcRect/>
          <a:stretch>
            <a:fillRect/>
          </a:stretch>
        </p:blipFill>
        <p:spPr bwMode="auto">
          <a:xfrm>
            <a:off x="4928033" y="3500439"/>
            <a:ext cx="4215969" cy="3357562"/>
          </a:xfrm>
          <a:prstGeom prst="rect">
            <a:avLst/>
          </a:prstGeom>
          <a:noFill/>
        </p:spPr>
      </p:pic>
      <p:sp>
        <p:nvSpPr>
          <p:cNvPr id="6" name="Flowchart: Alternate Process 5"/>
          <p:cNvSpPr/>
          <p:nvPr/>
        </p:nvSpPr>
        <p:spPr bwMode="auto">
          <a:xfrm>
            <a:off x="4429124" y="1857365"/>
            <a:ext cx="3714776" cy="3371835"/>
          </a:xfrm>
          <a:prstGeom prst="flowChartAlternateProcess">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endParaRPr lang="en-US" dirty="0" smtClean="0">
              <a:solidFill>
                <a:schemeClr val="bg1">
                  <a:lumMod val="50000"/>
                </a:schemeClr>
              </a:solidFill>
              <a:latin typeface="Comic Sans MS" pitchFamily="66" charset="0"/>
            </a:endParaRP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endParaRPr lang="en-US" dirty="0" smtClean="0">
              <a:solidFill>
                <a:schemeClr val="bg1">
                  <a:lumMod val="50000"/>
                </a:schemeClr>
              </a:solidFill>
              <a:latin typeface="Comic Sans MS" pitchFamily="66" charset="0"/>
            </a:endParaRP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r>
              <a:rPr lang="en-US" dirty="0" smtClean="0">
                <a:solidFill>
                  <a:schemeClr val="bg1">
                    <a:lumMod val="50000"/>
                  </a:schemeClr>
                </a:solidFill>
                <a:latin typeface="Comic Sans MS" pitchFamily="66" charset="0"/>
              </a:rPr>
              <a:t> User interface</a:t>
            </a: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2000" b="1" i="0" u="none" strike="noStrike" cap="none" normalizeH="0" baseline="0" dirty="0" smtClean="0">
              <a:ln>
                <a:noFill/>
              </a:ln>
              <a:solidFill>
                <a:schemeClr val="bg1">
                  <a:lumMod val="50000"/>
                </a:schemeClr>
              </a:solidFill>
              <a:effectLst/>
              <a:latin typeface="Comic Sans MS" pitchFamily="66" charset="0"/>
            </a:endParaRP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r>
              <a:rPr lang="en-US" dirty="0" smtClean="0">
                <a:solidFill>
                  <a:schemeClr val="bg1">
                    <a:lumMod val="50000"/>
                  </a:schemeClr>
                </a:solidFill>
                <a:latin typeface="Comic Sans MS" pitchFamily="66" charset="0"/>
              </a:rPr>
              <a:t> Basic functions</a:t>
            </a:r>
          </a:p>
          <a:p>
            <a:pPr lvl="1">
              <a:buFont typeface="Arial" pitchFamily="34" charset="0"/>
              <a:buChar char="•"/>
            </a:pPr>
            <a:r>
              <a:rPr lang="en-US" dirty="0" smtClean="0">
                <a:solidFill>
                  <a:schemeClr val="bg1">
                    <a:lumMod val="50000"/>
                  </a:schemeClr>
                </a:solidFill>
                <a:latin typeface="Comic Sans MS" pitchFamily="66" charset="0"/>
              </a:rPr>
              <a:t> New, Save, etc</a:t>
            </a:r>
          </a:p>
          <a:p>
            <a:pPr lvl="1">
              <a:buFont typeface="Arial" pitchFamily="34" charset="0"/>
              <a:buChar char="•"/>
            </a:pPr>
            <a:r>
              <a:rPr lang="en-US" dirty="0" smtClean="0">
                <a:solidFill>
                  <a:schemeClr val="bg1">
                    <a:lumMod val="50000"/>
                  </a:schemeClr>
                </a:solidFill>
                <a:latin typeface="Comic Sans MS" pitchFamily="66" charset="0"/>
              </a:rPr>
              <a:t> Add components</a:t>
            </a:r>
          </a:p>
          <a:p>
            <a:pPr lvl="1"/>
            <a:endParaRPr kumimoji="0" lang="en-US" b="1" i="0" u="none" strike="noStrike" cap="none" normalizeH="0" baseline="0" dirty="0" smtClean="0">
              <a:ln>
                <a:noFill/>
              </a:ln>
              <a:solidFill>
                <a:schemeClr val="bg1">
                  <a:lumMod val="50000"/>
                </a:schemeClr>
              </a:solidFill>
              <a:effectLst/>
              <a:latin typeface="Comic Sans MS" pitchFamily="66" charset="0"/>
            </a:endParaRPr>
          </a:p>
        </p:txBody>
      </p:sp>
      <p:pic>
        <p:nvPicPr>
          <p:cNvPr id="7" name="Picture 2" descr="G:\Internship\ing\3. Final\pic\safsdf.png"/>
          <p:cNvPicPr>
            <a:picLocks noChangeAspect="1" noChangeArrowheads="1"/>
          </p:cNvPicPr>
          <p:nvPr/>
        </p:nvPicPr>
        <p:blipFill>
          <a:blip r:embed="rId4" cstate="print"/>
          <a:srcRect/>
          <a:stretch>
            <a:fillRect/>
          </a:stretch>
        </p:blipFill>
        <p:spPr bwMode="auto">
          <a:xfrm>
            <a:off x="214283" y="1714488"/>
            <a:ext cx="596908" cy="596908"/>
          </a:xfrm>
          <a:prstGeom prst="rect">
            <a:avLst/>
          </a:prstGeom>
          <a:noFill/>
        </p:spPr>
      </p:pic>
      <p:sp>
        <p:nvSpPr>
          <p:cNvPr id="10" name="Title 1"/>
          <p:cNvSpPr txBox="1">
            <a:spLocks/>
          </p:cNvSpPr>
          <p:nvPr/>
        </p:nvSpPr>
        <p:spPr bwMode="auto">
          <a:xfrm>
            <a:off x="214281" y="142853"/>
            <a:ext cx="2786083"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400" b="0" kern="0" noProof="0" dirty="0" smtClean="0">
                <a:solidFill>
                  <a:srgbClr val="FE8025"/>
                </a:solidFill>
                <a:latin typeface="Lucida Handwriting" pitchFamily="66" charset="0"/>
                <a:ea typeface="+mj-ea"/>
                <a:cs typeface="+mj-cs"/>
              </a:rPr>
              <a:t>PROJECT</a:t>
            </a:r>
            <a:endParaRPr kumimoji="0" lang="en-US" sz="2400" b="0" i="0" u="none" strike="noStrike" kern="0" cap="none" spc="0" normalizeH="0" baseline="0" noProof="0" dirty="0">
              <a:ln>
                <a:noFill/>
              </a:ln>
              <a:solidFill>
                <a:srgbClr val="FE8025"/>
              </a:solidFill>
              <a:effectLst/>
              <a:uLnTx/>
              <a:uFillTx/>
              <a:latin typeface="Lucida Handwriting" pitchFamily="66" charset="0"/>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9" presetClass="emph" presetSubtype="0" nodeType="withEffect">
                                  <p:stCondLst>
                                    <p:cond delay="0"/>
                                  </p:stCondLst>
                                  <p:childTnLst>
                                    <p:set>
                                      <p:cBhvr rctx="PPT">
                                        <p:cTn id="12" dur="indefinite"/>
                                        <p:tgtEl>
                                          <p:spTgt spid="5">
                                            <p:txEl>
                                              <p:pRg st="2" end="2"/>
                                            </p:txEl>
                                          </p:spTgt>
                                        </p:tgtEl>
                                        <p:attrNameLst>
                                          <p:attrName>style.opacity</p:attrName>
                                        </p:attrNameLst>
                                      </p:cBhvr>
                                      <p:to>
                                        <p:strVal val="0.25"/>
                                      </p:to>
                                    </p:set>
                                    <p:animEffect filter="image" prLst="opacity: 0.25">
                                      <p:cBhvr rctx="IE">
                                        <p:cTn id="13" dur="indefinite"/>
                                        <p:tgtEl>
                                          <p:spTgt spid="5">
                                            <p:txEl>
                                              <p:pRg st="2" end="2"/>
                                            </p:txEl>
                                          </p:spTgt>
                                        </p:tgtEl>
                                      </p:cBhvr>
                                    </p:animEffect>
                                  </p:childTnLst>
                                </p:cTn>
                              </p:par>
                              <p:par>
                                <p:cTn id="14" presetID="9" presetClass="emph" presetSubtype="0" nodeType="withEffect">
                                  <p:stCondLst>
                                    <p:cond delay="0"/>
                                  </p:stCondLst>
                                  <p:childTnLst>
                                    <p:set>
                                      <p:cBhvr rctx="PPT">
                                        <p:cTn id="15" dur="indefinite"/>
                                        <p:tgtEl>
                                          <p:spTgt spid="5">
                                            <p:txEl>
                                              <p:pRg st="4" end="4"/>
                                            </p:txEl>
                                          </p:spTgt>
                                        </p:tgtEl>
                                        <p:attrNameLst>
                                          <p:attrName>style.opacity</p:attrName>
                                        </p:attrNameLst>
                                      </p:cBhvr>
                                      <p:to>
                                        <p:strVal val="0.25"/>
                                      </p:to>
                                    </p:set>
                                    <p:animEffect filter="image" prLst="opacity: 0.25">
                                      <p:cBhvr rctx="IE">
                                        <p:cTn id="16" dur="indefinite"/>
                                        <p:tgtEl>
                                          <p:spTgt spid="5">
                                            <p:txEl>
                                              <p:pRg st="4" end="4"/>
                                            </p:txEl>
                                          </p:spTgt>
                                        </p:tgtEl>
                                      </p:cBhvr>
                                    </p:animEffect>
                                  </p:childTnLst>
                                </p:cTn>
                              </p:par>
                              <p:par>
                                <p:cTn id="17" presetID="9" presetClass="emph" presetSubtype="0" nodeType="withEffect">
                                  <p:stCondLst>
                                    <p:cond delay="0"/>
                                  </p:stCondLst>
                                  <p:childTnLst>
                                    <p:set>
                                      <p:cBhvr rctx="PPT">
                                        <p:cTn id="18" dur="indefinite"/>
                                        <p:tgtEl>
                                          <p:spTgt spid="8"/>
                                        </p:tgtEl>
                                        <p:attrNameLst>
                                          <p:attrName>style.opacity</p:attrName>
                                        </p:attrNameLst>
                                      </p:cBhvr>
                                      <p:to>
                                        <p:strVal val="0"/>
                                      </p:to>
                                    </p:set>
                                    <p:animEffect filter="image" prLst="opacity: 0">
                                      <p:cBhvr rctx="IE">
                                        <p:cTn id="19" dur="indefinite"/>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9" y="714357"/>
            <a:ext cx="8429684" cy="707886"/>
          </a:xfrm>
        </p:spPr>
        <p:txBody>
          <a:bodyPr/>
          <a:lstStyle/>
          <a:p>
            <a:r>
              <a:rPr lang="en-US" dirty="0" smtClean="0"/>
              <a:t>Approach</a:t>
            </a:r>
            <a:endParaRPr lang="en-US" dirty="0"/>
          </a:p>
        </p:txBody>
      </p:sp>
      <p:sp>
        <p:nvSpPr>
          <p:cNvPr id="5" name="Content Placeholder 4"/>
          <p:cNvSpPr>
            <a:spLocks noGrp="1"/>
          </p:cNvSpPr>
          <p:nvPr>
            <p:ph idx="1"/>
          </p:nvPr>
        </p:nvSpPr>
        <p:spPr>
          <a:xfrm>
            <a:off x="857224" y="1828800"/>
            <a:ext cx="7727976" cy="4648200"/>
          </a:xfrm>
        </p:spPr>
        <p:txBody>
          <a:bodyPr/>
          <a:lstStyle/>
          <a:p>
            <a:pPr marL="457200" indent="-457200">
              <a:buNone/>
            </a:pPr>
            <a:r>
              <a:rPr lang="en-US" sz="2400" dirty="0" smtClean="0"/>
              <a:t>1</a:t>
            </a:r>
            <a:r>
              <a:rPr lang="en-US" sz="2400" baseline="30000" dirty="0" smtClean="0"/>
              <a:t>st</a:t>
            </a:r>
            <a:r>
              <a:rPr lang="en-US" sz="2400" dirty="0" smtClean="0"/>
              <a:t> iteration</a:t>
            </a:r>
          </a:p>
          <a:p>
            <a:pPr marL="457200" indent="-457200">
              <a:buNone/>
            </a:pPr>
            <a:endParaRPr lang="en-US" sz="2400" dirty="0" smtClean="0"/>
          </a:p>
          <a:p>
            <a:pPr marL="457200" indent="-457200">
              <a:buNone/>
            </a:pPr>
            <a:r>
              <a:rPr lang="en-US" sz="2400" dirty="0" smtClean="0"/>
              <a:t>2</a:t>
            </a:r>
            <a:r>
              <a:rPr lang="en-US" sz="2400" baseline="30000" dirty="0" smtClean="0"/>
              <a:t>nd</a:t>
            </a:r>
            <a:r>
              <a:rPr lang="en-US" sz="2400" dirty="0" smtClean="0"/>
              <a:t> iteration</a:t>
            </a:r>
          </a:p>
          <a:p>
            <a:pPr marL="457200" indent="-457200">
              <a:buNone/>
            </a:pPr>
            <a:endParaRPr lang="en-US" sz="2400" dirty="0" smtClean="0"/>
          </a:p>
          <a:p>
            <a:pPr marL="457200" indent="-457200">
              <a:buNone/>
            </a:pPr>
            <a:r>
              <a:rPr lang="en-US" sz="2400" dirty="0" smtClean="0"/>
              <a:t>3</a:t>
            </a:r>
            <a:r>
              <a:rPr lang="en-US" sz="2400" baseline="30000" dirty="0" smtClean="0"/>
              <a:t>rd</a:t>
            </a:r>
            <a:r>
              <a:rPr lang="en-US" sz="2400" dirty="0" smtClean="0"/>
              <a:t> iteration</a:t>
            </a:r>
          </a:p>
          <a:p>
            <a:pPr marL="457200" indent="-457200">
              <a:buNone/>
            </a:pPr>
            <a:endParaRPr lang="en-US" sz="2400" dirty="0"/>
          </a:p>
        </p:txBody>
      </p:sp>
      <p:sp>
        <p:nvSpPr>
          <p:cNvPr id="7" name="Flowchart: Alternate Process 6"/>
          <p:cNvSpPr/>
          <p:nvPr/>
        </p:nvSpPr>
        <p:spPr bwMode="auto">
          <a:xfrm>
            <a:off x="4429124" y="1857365"/>
            <a:ext cx="3714776" cy="3371835"/>
          </a:xfrm>
          <a:prstGeom prst="flowChartAlternateProcess">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endParaRPr lang="en-US" dirty="0" smtClean="0">
              <a:solidFill>
                <a:schemeClr val="bg1">
                  <a:lumMod val="50000"/>
                </a:schemeClr>
              </a:solidFill>
              <a:latin typeface="Comic Sans MS" pitchFamily="66" charset="0"/>
            </a:endParaRP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endParaRPr lang="en-US" dirty="0" smtClean="0">
              <a:solidFill>
                <a:schemeClr val="bg1">
                  <a:lumMod val="50000"/>
                </a:schemeClr>
              </a:solidFill>
              <a:latin typeface="Comic Sans MS" pitchFamily="66" charset="0"/>
            </a:endParaRPr>
          </a:p>
          <a:p>
            <a:pPr>
              <a:buFont typeface="Arial" pitchFamily="34" charset="0"/>
              <a:buChar char="•"/>
            </a:pPr>
            <a:r>
              <a:rPr lang="en-US" dirty="0" smtClean="0">
                <a:solidFill>
                  <a:schemeClr val="bg1">
                    <a:lumMod val="50000"/>
                  </a:schemeClr>
                </a:solidFill>
                <a:latin typeface="Comic Sans MS" pitchFamily="66" charset="0"/>
              </a:rPr>
              <a:t> Distributed system</a:t>
            </a:r>
          </a:p>
          <a:p>
            <a:endParaRPr lang="en-US" dirty="0" smtClean="0">
              <a:solidFill>
                <a:schemeClr val="bg1">
                  <a:lumMod val="50000"/>
                </a:schemeClr>
              </a:solidFill>
              <a:latin typeface="Comic Sans MS" pitchFamily="66" charset="0"/>
            </a:endParaRPr>
          </a:p>
          <a:p>
            <a:pPr>
              <a:buFont typeface="Arial" pitchFamily="34" charset="0"/>
              <a:buChar char="•"/>
            </a:pPr>
            <a:r>
              <a:rPr lang="en-US" dirty="0" smtClean="0">
                <a:solidFill>
                  <a:schemeClr val="bg1">
                    <a:lumMod val="50000"/>
                  </a:schemeClr>
                </a:solidFill>
                <a:latin typeface="Comic Sans MS" pitchFamily="66" charset="0"/>
              </a:rPr>
              <a:t> Algorithm for sorters</a:t>
            </a:r>
          </a:p>
          <a:p>
            <a:pPr lvl="1"/>
            <a:endParaRPr kumimoji="0" lang="en-US" b="1" i="0" u="none" strike="noStrike" cap="none" normalizeH="0" baseline="0" dirty="0" smtClean="0">
              <a:ln>
                <a:noFill/>
              </a:ln>
              <a:solidFill>
                <a:schemeClr val="bg1">
                  <a:lumMod val="50000"/>
                </a:schemeClr>
              </a:solidFill>
              <a:effectLst/>
              <a:latin typeface="Comic Sans MS" pitchFamily="66" charset="0"/>
            </a:endParaRPr>
          </a:p>
        </p:txBody>
      </p:sp>
      <p:sp>
        <p:nvSpPr>
          <p:cNvPr id="8" name="Title 1"/>
          <p:cNvSpPr txBox="1">
            <a:spLocks/>
          </p:cNvSpPr>
          <p:nvPr/>
        </p:nvSpPr>
        <p:spPr bwMode="auto">
          <a:xfrm>
            <a:off x="214281" y="142853"/>
            <a:ext cx="2786083"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FE8025"/>
                </a:solidFill>
                <a:effectLst/>
                <a:uLnTx/>
                <a:uFillTx/>
                <a:latin typeface="Lucida Handwriting" pitchFamily="66" charset="0"/>
                <a:ea typeface="+mj-ea"/>
                <a:cs typeface="+mj-cs"/>
              </a:rPr>
              <a:t>PROJECT</a:t>
            </a:r>
            <a:endParaRPr kumimoji="0" lang="en-US" sz="2400" b="0" i="0" u="none" strike="noStrike" kern="0" cap="none" spc="0" normalizeH="0" baseline="0" noProof="0" dirty="0">
              <a:ln>
                <a:noFill/>
              </a:ln>
              <a:solidFill>
                <a:srgbClr val="FE8025"/>
              </a:solidFill>
              <a:effectLst/>
              <a:uLnTx/>
              <a:uFillTx/>
              <a:latin typeface="Lucida Handwriting" pitchFamily="66" charset="0"/>
              <a:ea typeface="+mj-ea"/>
              <a:cs typeface="+mj-cs"/>
            </a:endParaRPr>
          </a:p>
        </p:txBody>
      </p:sp>
      <p:pic>
        <p:nvPicPr>
          <p:cNvPr id="9" name="Picture 2" descr="G:\Internship\ing\3. Final\pic\safsdf.png"/>
          <p:cNvPicPr>
            <a:picLocks noChangeAspect="1" noChangeArrowheads="1"/>
          </p:cNvPicPr>
          <p:nvPr/>
        </p:nvPicPr>
        <p:blipFill>
          <a:blip r:embed="rId3" cstate="print"/>
          <a:srcRect/>
          <a:stretch>
            <a:fillRect/>
          </a:stretch>
        </p:blipFill>
        <p:spPr bwMode="auto">
          <a:xfrm>
            <a:off x="214283" y="2571744"/>
            <a:ext cx="596908" cy="596908"/>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5">
                                            <p:txEl>
                                              <p:pRg st="0" end="0"/>
                                            </p:txEl>
                                          </p:spTgt>
                                        </p:tgtEl>
                                        <p:attrNameLst>
                                          <p:attrName>style.opacity</p:attrName>
                                        </p:attrNameLst>
                                      </p:cBhvr>
                                      <p:to>
                                        <p:strVal val="0.25"/>
                                      </p:to>
                                    </p:set>
                                    <p:animEffect filter="image" prLst="opacity: 0.25">
                                      <p:cBhvr rctx="IE">
                                        <p:cTn id="7" dur="indefinite"/>
                                        <p:tgtEl>
                                          <p:spTgt spid="5">
                                            <p:txEl>
                                              <p:pRg st="0" end="0"/>
                                            </p:txEl>
                                          </p:spTgt>
                                        </p:tgtEl>
                                      </p:cBhvr>
                                    </p:animEffect>
                                  </p:childTnLst>
                                </p:cTn>
                              </p:par>
                              <p:par>
                                <p:cTn id="8" presetID="9" presetClass="emph" presetSubtype="0" nodeType="withEffect">
                                  <p:stCondLst>
                                    <p:cond delay="0"/>
                                  </p:stCondLst>
                                  <p:childTnLst>
                                    <p:set>
                                      <p:cBhvr rctx="PPT">
                                        <p:cTn id="9" dur="indefinite"/>
                                        <p:tgtEl>
                                          <p:spTgt spid="5">
                                            <p:txEl>
                                              <p:pRg st="4" end="4"/>
                                            </p:txEl>
                                          </p:spTgt>
                                        </p:tgtEl>
                                        <p:attrNameLst>
                                          <p:attrName>style.opacity</p:attrName>
                                        </p:attrNameLst>
                                      </p:cBhvr>
                                      <p:to>
                                        <p:strVal val="0.25"/>
                                      </p:to>
                                    </p:set>
                                    <p:animEffect filter="image" prLst="opacity: 0.25">
                                      <p:cBhvr rctx="IE">
                                        <p:cTn id="10" dur="indefinite"/>
                                        <p:tgtEl>
                                          <p:spTgt spid="5">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9" y="714357"/>
            <a:ext cx="8429684" cy="707886"/>
          </a:xfrm>
        </p:spPr>
        <p:txBody>
          <a:bodyPr/>
          <a:lstStyle/>
          <a:p>
            <a:r>
              <a:rPr lang="en-US" dirty="0" smtClean="0"/>
              <a:t>Approach</a:t>
            </a:r>
            <a:endParaRPr lang="en-US" dirty="0"/>
          </a:p>
        </p:txBody>
      </p:sp>
      <p:sp>
        <p:nvSpPr>
          <p:cNvPr id="5" name="Content Placeholder 4"/>
          <p:cNvSpPr>
            <a:spLocks noGrp="1"/>
          </p:cNvSpPr>
          <p:nvPr>
            <p:ph idx="1"/>
          </p:nvPr>
        </p:nvSpPr>
        <p:spPr>
          <a:xfrm>
            <a:off x="857224" y="1828800"/>
            <a:ext cx="7727976" cy="4648200"/>
          </a:xfrm>
        </p:spPr>
        <p:txBody>
          <a:bodyPr/>
          <a:lstStyle/>
          <a:p>
            <a:pPr marL="457200" indent="-457200">
              <a:buNone/>
            </a:pPr>
            <a:r>
              <a:rPr lang="en-US" sz="2400" dirty="0" smtClean="0"/>
              <a:t>1</a:t>
            </a:r>
            <a:r>
              <a:rPr lang="en-US" sz="2400" baseline="30000" dirty="0" smtClean="0"/>
              <a:t>st</a:t>
            </a:r>
            <a:r>
              <a:rPr lang="en-US" sz="2400" dirty="0" smtClean="0"/>
              <a:t> iteration</a:t>
            </a:r>
          </a:p>
          <a:p>
            <a:pPr marL="457200" indent="-457200">
              <a:buNone/>
            </a:pPr>
            <a:endParaRPr lang="en-US" sz="2400" dirty="0" smtClean="0"/>
          </a:p>
          <a:p>
            <a:pPr marL="457200" indent="-457200">
              <a:buNone/>
            </a:pPr>
            <a:r>
              <a:rPr lang="en-US" sz="2400" dirty="0" smtClean="0"/>
              <a:t>2</a:t>
            </a:r>
            <a:r>
              <a:rPr lang="en-US" sz="2400" baseline="30000" dirty="0" smtClean="0"/>
              <a:t>nd</a:t>
            </a:r>
            <a:r>
              <a:rPr lang="en-US" sz="2400" dirty="0" smtClean="0"/>
              <a:t> iteration</a:t>
            </a:r>
          </a:p>
          <a:p>
            <a:pPr marL="457200" indent="-457200">
              <a:buNone/>
            </a:pPr>
            <a:endParaRPr lang="en-US" sz="2400" dirty="0" smtClean="0"/>
          </a:p>
          <a:p>
            <a:pPr marL="457200" indent="-457200">
              <a:buNone/>
            </a:pPr>
            <a:r>
              <a:rPr lang="en-US" sz="2400" dirty="0" smtClean="0"/>
              <a:t>3</a:t>
            </a:r>
            <a:r>
              <a:rPr lang="en-US" sz="2400" baseline="30000" dirty="0" smtClean="0"/>
              <a:t>rd</a:t>
            </a:r>
            <a:r>
              <a:rPr lang="en-US" sz="2400" dirty="0" smtClean="0"/>
              <a:t> iteration</a:t>
            </a:r>
          </a:p>
          <a:p>
            <a:pPr marL="457200" indent="-457200">
              <a:buNone/>
            </a:pPr>
            <a:endParaRPr lang="en-US" sz="2400" dirty="0"/>
          </a:p>
        </p:txBody>
      </p:sp>
      <p:sp>
        <p:nvSpPr>
          <p:cNvPr id="7" name="Flowchart: Alternate Process 6"/>
          <p:cNvSpPr/>
          <p:nvPr/>
        </p:nvSpPr>
        <p:spPr bwMode="auto">
          <a:xfrm>
            <a:off x="4429124" y="1857365"/>
            <a:ext cx="3714776" cy="3371835"/>
          </a:xfrm>
          <a:prstGeom prst="flowChartAlternateProcess">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endParaRPr lang="en-US" dirty="0" smtClean="0">
              <a:solidFill>
                <a:schemeClr val="bg1">
                  <a:lumMod val="50000"/>
                </a:schemeClr>
              </a:solidFill>
              <a:latin typeface="Comic Sans MS" pitchFamily="66" charset="0"/>
            </a:endParaRP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endParaRPr lang="en-US" dirty="0" smtClean="0">
              <a:solidFill>
                <a:schemeClr val="bg1">
                  <a:lumMod val="50000"/>
                </a:schemeClr>
              </a:solidFill>
              <a:latin typeface="Comic Sans MS" pitchFamily="66" charset="0"/>
            </a:endParaRPr>
          </a:p>
          <a:p>
            <a:pPr>
              <a:buFont typeface="Arial" pitchFamily="34" charset="0"/>
              <a:buChar char="•"/>
            </a:pPr>
            <a:r>
              <a:rPr lang="en-US" dirty="0" smtClean="0">
                <a:solidFill>
                  <a:schemeClr val="bg1">
                    <a:lumMod val="50000"/>
                  </a:schemeClr>
                </a:solidFill>
                <a:latin typeface="Comic Sans MS" pitchFamily="66" charset="0"/>
              </a:rPr>
              <a:t> Extra functions</a:t>
            </a:r>
          </a:p>
          <a:p>
            <a:pPr lvl="1">
              <a:buFont typeface="Arial" pitchFamily="34" charset="0"/>
              <a:buChar char="•"/>
            </a:pPr>
            <a:r>
              <a:rPr lang="en-US" dirty="0" smtClean="0">
                <a:solidFill>
                  <a:schemeClr val="bg1">
                    <a:lumMod val="50000"/>
                  </a:schemeClr>
                </a:solidFill>
                <a:latin typeface="Comic Sans MS" pitchFamily="66" charset="0"/>
              </a:rPr>
              <a:t> Set conveyor speed</a:t>
            </a:r>
          </a:p>
          <a:p>
            <a:pPr lvl="1">
              <a:buFont typeface="Arial" pitchFamily="34" charset="0"/>
              <a:buChar char="•"/>
            </a:pPr>
            <a:r>
              <a:rPr lang="en-US" dirty="0" smtClean="0">
                <a:solidFill>
                  <a:schemeClr val="bg1">
                    <a:lumMod val="50000"/>
                  </a:schemeClr>
                </a:solidFill>
                <a:latin typeface="Comic Sans MS" pitchFamily="66" charset="0"/>
              </a:rPr>
              <a:t> Set system speed</a:t>
            </a:r>
          </a:p>
          <a:p>
            <a:pPr>
              <a:buFont typeface="Arial" pitchFamily="34" charset="0"/>
              <a:buChar char="•"/>
            </a:pPr>
            <a:endParaRPr lang="en-US" dirty="0" smtClean="0">
              <a:solidFill>
                <a:schemeClr val="bg1">
                  <a:lumMod val="50000"/>
                </a:schemeClr>
              </a:solidFill>
              <a:latin typeface="Comic Sans MS" pitchFamily="66" charset="0"/>
            </a:endParaRPr>
          </a:p>
          <a:p>
            <a:pPr>
              <a:buFont typeface="Arial" pitchFamily="34" charset="0"/>
              <a:buChar char="•"/>
            </a:pPr>
            <a:r>
              <a:rPr lang="en-US" dirty="0" smtClean="0">
                <a:solidFill>
                  <a:schemeClr val="bg1">
                    <a:lumMod val="50000"/>
                  </a:schemeClr>
                </a:solidFill>
                <a:latin typeface="Comic Sans MS" pitchFamily="66" charset="0"/>
              </a:rPr>
              <a:t> Complete the project</a:t>
            </a:r>
          </a:p>
          <a:p>
            <a:pPr>
              <a:buFont typeface="Arial" pitchFamily="34" charset="0"/>
              <a:buChar char="•"/>
            </a:pPr>
            <a:endParaRPr lang="en-US" dirty="0" smtClean="0">
              <a:solidFill>
                <a:schemeClr val="bg1">
                  <a:lumMod val="50000"/>
                </a:schemeClr>
              </a:solidFill>
              <a:latin typeface="Comic Sans MS" pitchFamily="66" charset="0"/>
            </a:endParaRPr>
          </a:p>
          <a:p>
            <a:pPr lvl="1"/>
            <a:endParaRPr kumimoji="0" lang="en-US" b="1" i="0" u="none" strike="noStrike" cap="none" normalizeH="0" baseline="0" dirty="0" smtClean="0">
              <a:ln>
                <a:noFill/>
              </a:ln>
              <a:solidFill>
                <a:schemeClr val="bg1">
                  <a:lumMod val="50000"/>
                </a:schemeClr>
              </a:solidFill>
              <a:effectLst/>
              <a:latin typeface="Comic Sans MS" pitchFamily="66" charset="0"/>
            </a:endParaRPr>
          </a:p>
        </p:txBody>
      </p:sp>
      <p:sp>
        <p:nvSpPr>
          <p:cNvPr id="9" name="Title 1"/>
          <p:cNvSpPr txBox="1">
            <a:spLocks/>
          </p:cNvSpPr>
          <p:nvPr/>
        </p:nvSpPr>
        <p:spPr bwMode="auto">
          <a:xfrm>
            <a:off x="214281" y="142853"/>
            <a:ext cx="2786083"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FE8025"/>
                </a:solidFill>
                <a:effectLst/>
                <a:uLnTx/>
                <a:uFillTx/>
                <a:latin typeface="Lucida Handwriting" pitchFamily="66" charset="0"/>
                <a:ea typeface="+mj-ea"/>
                <a:cs typeface="+mj-cs"/>
              </a:rPr>
              <a:t>PROJECT</a:t>
            </a:r>
            <a:endParaRPr kumimoji="0" lang="en-US" sz="2400" b="0" i="0" u="none" strike="noStrike" kern="0" cap="none" spc="0" normalizeH="0" baseline="0" noProof="0" dirty="0">
              <a:ln>
                <a:noFill/>
              </a:ln>
              <a:solidFill>
                <a:srgbClr val="FE8025"/>
              </a:solidFill>
              <a:effectLst/>
              <a:uLnTx/>
              <a:uFillTx/>
              <a:latin typeface="Lucida Handwriting" pitchFamily="66" charset="0"/>
              <a:ea typeface="+mj-ea"/>
              <a:cs typeface="+mj-cs"/>
            </a:endParaRPr>
          </a:p>
        </p:txBody>
      </p:sp>
      <p:pic>
        <p:nvPicPr>
          <p:cNvPr id="10" name="Picture 2" descr="G:\Internship\ing\3. Final\pic\safsdf.png"/>
          <p:cNvPicPr>
            <a:picLocks noChangeAspect="1" noChangeArrowheads="1"/>
          </p:cNvPicPr>
          <p:nvPr/>
        </p:nvPicPr>
        <p:blipFill>
          <a:blip r:embed="rId3" cstate="print"/>
          <a:srcRect/>
          <a:stretch>
            <a:fillRect/>
          </a:stretch>
        </p:blipFill>
        <p:spPr bwMode="auto">
          <a:xfrm>
            <a:off x="214283" y="3500439"/>
            <a:ext cx="596908" cy="571504"/>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5">
                                            <p:txEl>
                                              <p:pRg st="0" end="0"/>
                                            </p:txEl>
                                          </p:spTgt>
                                        </p:tgtEl>
                                        <p:attrNameLst>
                                          <p:attrName>style.opacity</p:attrName>
                                        </p:attrNameLst>
                                      </p:cBhvr>
                                      <p:to>
                                        <p:strVal val="0.25"/>
                                      </p:to>
                                    </p:set>
                                    <p:animEffect filter="image" prLst="opacity: 0.25">
                                      <p:cBhvr rctx="IE">
                                        <p:cTn id="7" dur="indefinite"/>
                                        <p:tgtEl>
                                          <p:spTgt spid="5">
                                            <p:txEl>
                                              <p:pRg st="0" end="0"/>
                                            </p:txEl>
                                          </p:spTgt>
                                        </p:tgtEl>
                                      </p:cBhvr>
                                    </p:animEffect>
                                  </p:childTnLst>
                                </p:cTn>
                              </p:par>
                              <p:par>
                                <p:cTn id="8" presetID="9" presetClass="emph" presetSubtype="0" nodeType="withEffect">
                                  <p:stCondLst>
                                    <p:cond delay="0"/>
                                  </p:stCondLst>
                                  <p:childTnLst>
                                    <p:set>
                                      <p:cBhvr rctx="PPT">
                                        <p:cTn id="9" dur="indefinite"/>
                                        <p:tgtEl>
                                          <p:spTgt spid="5">
                                            <p:txEl>
                                              <p:pRg st="2" end="2"/>
                                            </p:txEl>
                                          </p:spTgt>
                                        </p:tgtEl>
                                        <p:attrNameLst>
                                          <p:attrName>style.opacity</p:attrName>
                                        </p:attrNameLst>
                                      </p:cBhvr>
                                      <p:to>
                                        <p:strVal val="0.25"/>
                                      </p:to>
                                    </p:set>
                                    <p:animEffect filter="image" prLst="opacity: 0.25">
                                      <p:cBhvr rctx="IE">
                                        <p:cTn id="10" dur="indefinite"/>
                                        <p:tgtEl>
                                          <p:spTgt spid="5">
                                            <p:txEl>
                                              <p:pRg st="2" end="2"/>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214281" y="142853"/>
            <a:ext cx="2786083"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FE8025"/>
                </a:solidFill>
                <a:effectLst/>
                <a:uLnTx/>
                <a:uFillTx/>
                <a:latin typeface="Lucida Handwriting" pitchFamily="66" charset="0"/>
                <a:ea typeface="+mj-ea"/>
                <a:cs typeface="+mj-cs"/>
              </a:rPr>
              <a:t>PROGRESS</a:t>
            </a:r>
            <a:endParaRPr kumimoji="0" lang="en-US" sz="2400" b="0" i="0" u="none" strike="noStrike" kern="0" cap="none" spc="0" normalizeH="0" baseline="0" noProof="0" dirty="0">
              <a:ln>
                <a:noFill/>
              </a:ln>
              <a:solidFill>
                <a:srgbClr val="FE8025"/>
              </a:solidFill>
              <a:effectLst/>
              <a:uLnTx/>
              <a:uFillTx/>
              <a:latin typeface="Lucida Handwriting" pitchFamily="66" charset="0"/>
              <a:ea typeface="+mj-ea"/>
              <a:cs typeface="+mj-cs"/>
            </a:endParaRPr>
          </a:p>
        </p:txBody>
      </p:sp>
      <p:sp>
        <p:nvSpPr>
          <p:cNvPr id="7" name="Title 6"/>
          <p:cNvSpPr>
            <a:spLocks noGrp="1"/>
          </p:cNvSpPr>
          <p:nvPr>
            <p:ph type="title"/>
          </p:nvPr>
        </p:nvSpPr>
        <p:spPr>
          <a:xfrm>
            <a:off x="323528" y="1268760"/>
            <a:ext cx="8429684" cy="707886"/>
          </a:xfrm>
        </p:spPr>
        <p:txBody>
          <a:bodyPr/>
          <a:lstStyle/>
          <a:p>
            <a:r>
              <a:rPr lang="en-US" dirty="0" smtClean="0"/>
              <a:t>Demonstration</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2428868"/>
            <a:ext cx="5000660" cy="1822376"/>
          </a:xfrm>
        </p:spPr>
        <p:txBody>
          <a:bodyPr/>
          <a:lstStyle/>
          <a:p>
            <a:r>
              <a:rPr lang="en-US" sz="6600" dirty="0" smtClean="0"/>
              <a:t>Questions</a:t>
            </a:r>
            <a:endParaRPr lang="en-US" sz="6600" dirty="0"/>
          </a:p>
        </p:txBody>
      </p:sp>
      <p:pic>
        <p:nvPicPr>
          <p:cNvPr id="5" name="Picture 4" descr="3.JPG"/>
          <p:cNvPicPr>
            <a:picLocks noChangeAspect="1"/>
          </p:cNvPicPr>
          <p:nvPr/>
        </p:nvPicPr>
        <p:blipFill>
          <a:blip r:embed="rId2" cstate="print"/>
          <a:stretch>
            <a:fillRect/>
          </a:stretch>
        </p:blipFill>
        <p:spPr>
          <a:xfrm>
            <a:off x="5214943" y="1357298"/>
            <a:ext cx="3443472" cy="4643470"/>
          </a:xfrm>
          <a:prstGeom prst="rect">
            <a:avLst/>
          </a:prstGeo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86058"/>
            <a:ext cx="8429684" cy="923330"/>
          </a:xfrm>
        </p:spPr>
        <p:txBody>
          <a:bodyPr/>
          <a:lstStyle/>
          <a:p>
            <a:pPr algn="ctr"/>
            <a:r>
              <a:rPr lang="en-US" sz="5400" b="0" dirty="0" smtClean="0">
                <a:latin typeface="Lucida Handwriting" pitchFamily="66" charset="0"/>
              </a:rPr>
              <a:t>- Thank you -</a:t>
            </a:r>
            <a:endParaRPr lang="en-US" sz="5400" dirty="0">
              <a:latin typeface="Lucida Handwriting" pitchFamily="66" charset="0"/>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a:themeElements>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2"/>
            </a:solidFill>
            <a:effectLst/>
            <a:latin typeface="Arial" charset="0"/>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4367</TotalTime>
  <Words>1015</Words>
  <Application>Microsoft Office PowerPoint</Application>
  <PresentationFormat>On-screen Show (4:3)</PresentationFormat>
  <Paragraphs>111</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Blank</vt:lpstr>
      <vt:lpstr>Parcel Handling Simualtion</vt:lpstr>
      <vt:lpstr>Overview</vt:lpstr>
      <vt:lpstr>Parcel Handling Simulation</vt:lpstr>
      <vt:lpstr>Approach</vt:lpstr>
      <vt:lpstr>Approach</vt:lpstr>
      <vt:lpstr>Approach</vt:lpstr>
      <vt:lpstr>Demonstration</vt:lpstr>
      <vt:lpstr>Questions</vt:lpstr>
      <vt:lpstr>- Thank you -</vt:lpstr>
    </vt:vector>
  </TitlesOfParts>
  <Company>Vanderlande Industries B.V.</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Vanderlande templates</dc:subject>
  <dc:creator>Qian Li</dc:creator>
  <cp:lastModifiedBy>Qian</cp:lastModifiedBy>
  <cp:revision>321</cp:revision>
  <dcterms:created xsi:type="dcterms:W3CDTF">2010-05-18T13:57:34Z</dcterms:created>
  <dcterms:modified xsi:type="dcterms:W3CDTF">2010-10-17T11:55:50Z</dcterms:modified>
  <cp:category>EU templates, SmarTeam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DM-Application reference file">
    <vt:lpwstr>SmarTeam Application reference file</vt:lpwstr>
  </property>
  <property fmtid="{D5CDD505-2E9C-101B-9397-08002B2CF9AE}" pid="3" name="PDM-Author">
    <vt:lpwstr>Heuvel, Nico van den</vt:lpwstr>
  </property>
  <property fmtid="{D5CDD505-2E9C-101B-9397-08002B2CF9AE}" pid="4" name="PDM-Author department">
    <vt:lpwstr>SmarTeam Author department</vt:lpwstr>
  </property>
  <property fmtid="{D5CDD505-2E9C-101B-9397-08002B2CF9AE}" pid="5" name="PDM-Author e-mail">
    <vt:lpwstr>SmarTeam Author e-mail</vt:lpwstr>
  </property>
  <property fmtid="{D5CDD505-2E9C-101B-9397-08002B2CF9AE}" pid="6" name="PDM-Author fax">
    <vt:lpwstr>SmarTeam Author fax</vt:lpwstr>
  </property>
  <property fmtid="{D5CDD505-2E9C-101B-9397-08002B2CF9AE}" pid="7" name="PDM-Author function">
    <vt:lpwstr>SmarTeam Author function</vt:lpwstr>
  </property>
  <property fmtid="{D5CDD505-2E9C-101B-9397-08002B2CF9AE}" pid="8" name="PDM-Author logon initials">
    <vt:lpwstr>SmarTeam Author logon initials</vt:lpwstr>
  </property>
  <property fmtid="{D5CDD505-2E9C-101B-9397-08002B2CF9AE}" pid="9" name="PDM-Author name 1">
    <vt:lpwstr>SmarTeam Author name 1</vt:lpwstr>
  </property>
  <property fmtid="{D5CDD505-2E9C-101B-9397-08002B2CF9AE}" pid="10" name="PDM-Author name 2">
    <vt:lpwstr>SmarTeam Author name 2</vt:lpwstr>
  </property>
  <property fmtid="{D5CDD505-2E9C-101B-9397-08002B2CF9AE}" pid="11" name="PDM-Author phone short">
    <vt:lpwstr>SmarTeam Author phone short</vt:lpwstr>
  </property>
  <property fmtid="{D5CDD505-2E9C-101B-9397-08002B2CF9AE}" pid="12" name="PDM-Class level leaf">
    <vt:lpwstr>SmarTeam Class level leaf</vt:lpwstr>
  </property>
  <property fmtid="{D5CDD505-2E9C-101B-9397-08002B2CF9AE}" pid="13" name="PDM-Company address">
    <vt:lpwstr/>
  </property>
  <property fmtid="{D5CDD505-2E9C-101B-9397-08002B2CF9AE}" pid="14" name="PDM-Company city">
    <vt:lpwstr/>
  </property>
  <property fmtid="{D5CDD505-2E9C-101B-9397-08002B2CF9AE}" pid="15" name="PDM-Company country">
    <vt:lpwstr/>
  </property>
  <property fmtid="{D5CDD505-2E9C-101B-9397-08002B2CF9AE}" pid="16" name="PDM-Company ID">
    <vt:lpwstr/>
  </property>
  <property fmtid="{D5CDD505-2E9C-101B-9397-08002B2CF9AE}" pid="17" name="PDM-Company name">
    <vt:lpwstr/>
  </property>
  <property fmtid="{D5CDD505-2E9C-101B-9397-08002B2CF9AE}" pid="18" name="PDM-Company postal code">
    <vt:lpwstr/>
  </property>
  <property fmtid="{D5CDD505-2E9C-101B-9397-08002B2CF9AE}" pid="19" name="PDM-Component description">
    <vt:lpwstr>SmarTeam Component description</vt:lpwstr>
  </property>
  <property fmtid="{D5CDD505-2E9C-101B-9397-08002B2CF9AE}" pid="20" name="PDM-Creation date">
    <vt:filetime>2006-12-31T23:00:00Z</vt:filetime>
  </property>
  <property fmtid="{D5CDD505-2E9C-101B-9397-08002B2CF9AE}" pid="21" name="PDM-Description">
    <vt:lpwstr>SmarTeam Description</vt:lpwstr>
  </property>
  <property fmtid="{D5CDD505-2E9C-101B-9397-08002B2CF9AE}" pid="22" name="PDM-DESCRIPTION1">
    <vt:lpwstr>SmarTeam DESCRIPTION1</vt:lpwstr>
  </property>
  <property fmtid="{D5CDD505-2E9C-101B-9397-08002B2CF9AE}" pid="23" name="PDM-DESCRIPTION2">
    <vt:lpwstr>SmarTeam DESCRIPTION2</vt:lpwstr>
  </property>
  <property fmtid="{D5CDD505-2E9C-101B-9397-08002B2CF9AE}" pid="24" name="PDM-Document ID">
    <vt:lpwstr>SmarTeam Document ID</vt:lpwstr>
  </property>
  <property fmtid="{D5CDD505-2E9C-101B-9397-08002B2CF9AE}" pid="25" name="PDM-Document number">
    <vt:lpwstr>A_DOC023298</vt:lpwstr>
  </property>
  <property fmtid="{D5CDD505-2E9C-101B-9397-08002B2CF9AE}" pid="26" name="PDM-Document sequence number">
    <vt:lpwstr>SmarTeam Document sequence number</vt:lpwstr>
  </property>
  <property fmtid="{D5CDD505-2E9C-101B-9397-08002B2CF9AE}" pid="27" name="PDM-Document type">
    <vt:lpwstr>SmarTeam Document type</vt:lpwstr>
  </property>
  <property fmtid="{D5CDD505-2E9C-101B-9397-08002B2CF9AE}" pid="28" name="PDM-Language">
    <vt:lpwstr>SmarTeam Language</vt:lpwstr>
  </property>
  <property fmtid="{D5CDD505-2E9C-101B-9397-08002B2CF9AE}" pid="29" name="PDM-Last modification date">
    <vt:filetime>2008-05-20T06:48:46Z</vt:filetime>
  </property>
  <property fmtid="{D5CDD505-2E9C-101B-9397-08002B2CF9AE}" pid="30" name="PDM-Manager">
    <vt:lpwstr>SmarTeam Manager</vt:lpwstr>
  </property>
  <property fmtid="{D5CDD505-2E9C-101B-9397-08002B2CF9AE}" pid="31" name="PDM-Project description">
    <vt:lpwstr>SmarTeam Project description</vt:lpwstr>
  </property>
  <property fmtid="{D5CDD505-2E9C-101B-9397-08002B2CF9AE}" pid="32" name="PDM-Project number">
    <vt:lpwstr>SmarTeam Project number</vt:lpwstr>
  </property>
  <property fmtid="{D5CDD505-2E9C-101B-9397-08002B2CF9AE}" pid="33" name="PDM-Project sequence number">
    <vt:lpwstr>SmarTeam Project sequence number</vt:lpwstr>
  </property>
  <property fmtid="{D5CDD505-2E9C-101B-9397-08002B2CF9AE}" pid="34" name="PDM-Release date">
    <vt:filetime>1899-12-29T23:00:00Z</vt:filetime>
  </property>
  <property fmtid="{D5CDD505-2E9C-101B-9397-08002B2CF9AE}" pid="35" name="PDM-Responsible department">
    <vt:lpwstr>SmarTeam Responsible department</vt:lpwstr>
  </property>
  <property fmtid="{D5CDD505-2E9C-101B-9397-08002B2CF9AE}" pid="36" name="PDM-Revision">
    <vt:lpwstr>H.01</vt:lpwstr>
  </property>
  <property fmtid="{D5CDD505-2E9C-101B-9397-08002B2CF9AE}" pid="37" name="PDM-Sequence number">
    <vt:lpwstr>SmarTeam Sequence number</vt:lpwstr>
  </property>
  <property fmtid="{D5CDD505-2E9C-101B-9397-08002B2CF9AE}" pid="38" name="PDM-System comp description">
    <vt:lpwstr>SmarTeam System comp description</vt:lpwstr>
  </property>
  <property fmtid="{D5CDD505-2E9C-101B-9397-08002B2CF9AE}" pid="39" name="PDM-VI Status">
    <vt:lpwstr>SmarTeam VI Status</vt:lpwstr>
  </property>
</Properties>
</file>