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B88"/>
    <a:srgbClr val="F7F6E6"/>
    <a:srgbClr val="FF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1"/>
    <p:restoredTop sz="94679"/>
  </p:normalViewPr>
  <p:slideViewPr>
    <p:cSldViewPr snapToGrid="0" snapToObjects="1">
      <p:cViewPr>
        <p:scale>
          <a:sx n="89" d="100"/>
          <a:sy n="89" d="100"/>
        </p:scale>
        <p:origin x="-12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EE468-50B3-B644-BDDD-53ACEF49113F}" type="datetimeFigureOut">
              <a:rPr kumimoji="1" lang="zh-CN" altLang="en-US" smtClean="0"/>
              <a:t>2017/6/30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8A0B8-0C82-CB43-B18D-026072ADB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39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ea typeface="Microsoft YaHei Regular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F662-22A3-3344-9120-3FCC5D1C02DF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7CDC-7012-5F40-9A7B-68BC4229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8728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 smtClean="0"/>
              <a:t>Raptor-DDAL</a:t>
            </a:r>
            <a:r>
              <a:rPr kumimoji="1" lang="zh-CN" altLang="en-US" sz="7200" b="1" dirty="0" smtClean="0"/>
              <a:t> </a:t>
            </a:r>
            <a:r>
              <a:rPr kumimoji="1" lang="zh-CN" altLang="en-US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功能详细设计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0117" y="4149970"/>
            <a:ext cx="399154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CTC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CRM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South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Product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Dept.</a:t>
            </a:r>
          </a:p>
          <a:p>
            <a:r>
              <a:rPr kumimoji="1" lang="en-US" altLang="zh-CN" dirty="0" smtClean="0"/>
              <a:t>Version: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3.0.3</a:t>
            </a:r>
          </a:p>
          <a:p>
            <a:r>
              <a:rPr kumimoji="1" lang="en-US" altLang="zh-CN" dirty="0" smtClean="0"/>
              <a:t>Developer: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Sam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Cai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Jack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Cao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Charley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5252484" y="3413051"/>
            <a:ext cx="2880000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rot="16200000" flipV="1">
            <a:off x="3810001" y="1973051"/>
            <a:ext cx="2880000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rot="8700000" flipV="1">
            <a:off x="2972504" y="4119852"/>
            <a:ext cx="2520000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5250001" y="124241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rot="5400000">
            <a:off x="6330001" y="2333051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rot="8700000">
            <a:off x="5772764" y="3906162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760073" y="4422381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rot="5400000">
            <a:off x="2689762" y="3342381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rot="8700000">
            <a:off x="3621876" y="1756072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3784639" y="227928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rot="5400000">
            <a:off x="4855527" y="3342381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rot="8700000">
            <a:off x="5784625" y="1763069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rot="8700000">
            <a:off x="5772143" y="2896832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784639" y="3389943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rot="5400000">
            <a:off x="3760073" y="3352291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rot="5400000">
            <a:off x="5592143" y="2836072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rot="8700000">
            <a:off x="4677310" y="1757753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4521876" y="1756072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532904" y="352606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(X)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29609" y="54060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(Y)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60484" y="471126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(X)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04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 82"/>
          <p:cNvGrpSpPr/>
          <p:nvPr/>
        </p:nvGrpSpPr>
        <p:grpSpPr>
          <a:xfrm>
            <a:off x="3562331" y="1095153"/>
            <a:ext cx="4837390" cy="4049704"/>
            <a:chOff x="3562331" y="1095153"/>
            <a:chExt cx="4837390" cy="4049704"/>
          </a:xfrm>
        </p:grpSpPr>
        <p:cxnSp>
          <p:nvCxnSpPr>
            <p:cNvPr id="25" name="直线箭头连接符 24"/>
            <p:cNvCxnSpPr/>
            <p:nvPr/>
          </p:nvCxnSpPr>
          <p:spPr>
            <a:xfrm>
              <a:off x="4810013" y="4139902"/>
              <a:ext cx="3589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 flipH="1" flipV="1">
              <a:off x="4810012" y="1095153"/>
              <a:ext cx="3" cy="3044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/>
            <p:nvPr/>
          </p:nvCxnSpPr>
          <p:spPr>
            <a:xfrm flipH="1">
              <a:off x="3562331" y="4132285"/>
              <a:ext cx="1247684" cy="101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19"/>
          <p:cNvGrpSpPr/>
          <p:nvPr/>
        </p:nvGrpSpPr>
        <p:grpSpPr>
          <a:xfrm>
            <a:off x="4274288" y="3352257"/>
            <a:ext cx="2880012" cy="1440014"/>
            <a:chOff x="4274288" y="3352257"/>
            <a:chExt cx="2880012" cy="1440014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1" name="组 40"/>
            <p:cNvGrpSpPr/>
            <p:nvPr/>
          </p:nvGrpSpPr>
          <p:grpSpPr>
            <a:xfrm>
              <a:off x="4889682" y="3352259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42" name="矩形 41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平行四边形 42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4274288" y="3817084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2" name="矩形 1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" name="平行四边形 2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平行四边形 3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6074295" y="3352257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31" name="矩形 30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平行四边形 31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5429686" y="3817083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38" name="矩形 37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4274288" y="2053465"/>
            <a:ext cx="2880012" cy="1440014"/>
            <a:chOff x="4274288" y="3352257"/>
            <a:chExt cx="2880012" cy="1440014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3" name="组 62"/>
            <p:cNvGrpSpPr/>
            <p:nvPr/>
          </p:nvGrpSpPr>
          <p:grpSpPr>
            <a:xfrm>
              <a:off x="4889682" y="3352259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76" name="矩形 75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平行四边形 76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平行四边形 77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4274288" y="3817084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73" name="矩形 72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平行四边形 73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平行四边形 74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6074295" y="3352257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70" name="矩形 69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平行四边形 70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平行四边形 71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6" name="组 65"/>
            <p:cNvGrpSpPr/>
            <p:nvPr/>
          </p:nvGrpSpPr>
          <p:grpSpPr>
            <a:xfrm>
              <a:off x="5429686" y="3817083"/>
              <a:ext cx="1080005" cy="975187"/>
              <a:chOff x="5124892" y="3561903"/>
              <a:chExt cx="1080005" cy="975187"/>
            </a:xfrm>
            <a:grpFill/>
          </p:grpSpPr>
          <p:sp>
            <p:nvSpPr>
              <p:cNvPr id="67" name="矩形 66"/>
              <p:cNvSpPr/>
              <p:nvPr/>
            </p:nvSpPr>
            <p:spPr>
              <a:xfrm>
                <a:off x="5124893" y="3817088"/>
                <a:ext cx="720000" cy="72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 rot="16200000" flipH="1">
                <a:off x="5537304" y="3869498"/>
                <a:ext cx="975183" cy="360002"/>
              </a:xfrm>
              <a:prstGeom prst="parallelogram">
                <a:avLst>
                  <a:gd name="adj" fmla="val 7199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5124892" y="3561903"/>
                <a:ext cx="1080005" cy="255182"/>
              </a:xfrm>
              <a:prstGeom prst="parallelogram">
                <a:avLst>
                  <a:gd name="adj" fmla="val 14368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84" name="文本框 83"/>
          <p:cNvSpPr txBox="1"/>
          <p:nvPr/>
        </p:nvSpPr>
        <p:spPr>
          <a:xfrm>
            <a:off x="3017854" y="52048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(Z)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798910" y="42181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(X)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859751" y="109515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(Y)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120332" y="4847308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Shard_0_0_1</a:t>
            </a:r>
            <a:endParaRPr kumimoji="1"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75730" y="4847935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Shard_1_0_1</a:t>
            </a:r>
            <a:endParaRPr kumimoji="1"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3425221" y="302353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Shard_0_1_1</a:t>
            </a:r>
            <a:endParaRPr kumimoji="1"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67888" y="3005887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Shard_1_1_1</a:t>
            </a:r>
            <a:endParaRPr kumimoji="1" lang="zh-CN" altLang="en-US" sz="1000" dirty="0"/>
          </a:p>
        </p:txBody>
      </p:sp>
      <p:sp>
        <p:nvSpPr>
          <p:cNvPr id="91" name="文本框 90"/>
          <p:cNvSpPr txBox="1"/>
          <p:nvPr/>
        </p:nvSpPr>
        <p:spPr>
          <a:xfrm>
            <a:off x="7152712" y="367403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Shard_1_0_0</a:t>
            </a:r>
            <a:endParaRPr kumimoji="1" lang="zh-CN" altLang="en-US" sz="10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434296" y="1754373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Shard_1_1_0</a:t>
            </a:r>
            <a:endParaRPr kumimoji="1"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5221471" y="1754373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Shard_0_1_0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181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2743199" y="560247"/>
            <a:ext cx="3978155" cy="22517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1319" y="931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>
                <a:latin typeface="Microsoft YaHei" charset="0"/>
                <a:ea typeface="Microsoft YaHei" charset="0"/>
                <a:cs typeface="Microsoft YaHei" charset="0"/>
              </a:rPr>
              <a:t>配置中心</a:t>
            </a:r>
            <a:endParaRPr kumimoji="1" lang="en-US" sz="2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199" y="4460486"/>
            <a:ext cx="2379401" cy="1330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2434" y="46790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应用程序</a:t>
            </a:r>
            <a:endParaRPr kumimoji="1" 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7845" y="4460486"/>
            <a:ext cx="2464090" cy="1330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4984" y="4597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应用程序</a:t>
            </a:r>
            <a:endParaRPr kumimoji="1" 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Straight Arrow Connector 19"/>
          <p:cNvCxnSpPr>
            <a:stCxn id="2" idx="2"/>
            <a:endCxn id="21" idx="0"/>
          </p:cNvCxnSpPr>
          <p:nvPr/>
        </p:nvCxnSpPr>
        <p:spPr>
          <a:xfrm flipH="1">
            <a:off x="4476590" y="2431482"/>
            <a:ext cx="644756" cy="247234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4524" y="362550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配置下载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同步</a:t>
            </a:r>
            <a:endParaRPr kumimoji="1" 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Straight Arrow Connector 27"/>
          <p:cNvCxnSpPr>
            <a:stCxn id="2" idx="2"/>
            <a:endCxn id="26" idx="0"/>
          </p:cNvCxnSpPr>
          <p:nvPr/>
        </p:nvCxnSpPr>
        <p:spPr>
          <a:xfrm>
            <a:off x="5121346" y="2431482"/>
            <a:ext cx="1697372" cy="241286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51442" y="36255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配置下载／同步</a:t>
            </a:r>
            <a:endParaRPr kumimoji="1" 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447" y="1086625"/>
            <a:ext cx="638090" cy="678444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endCxn id="3" idx="3"/>
          </p:cNvCxnSpPr>
          <p:nvPr/>
        </p:nvCxnSpPr>
        <p:spPr>
          <a:xfrm flipH="1">
            <a:off x="5598399" y="1493976"/>
            <a:ext cx="2269319" cy="53015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03302" y="996455"/>
            <a:ext cx="744451" cy="30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上传</a:t>
            </a:r>
            <a:endParaRPr kumimoji="1" 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7823067" y="1360441"/>
            <a:ext cx="70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endParaRPr kumimoji="1" 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03302" y="1723631"/>
            <a:ext cx="72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管理</a:t>
            </a:r>
            <a:endParaRPr kumimoji="1" 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Folded Corner 1"/>
          <p:cNvSpPr/>
          <p:nvPr/>
        </p:nvSpPr>
        <p:spPr>
          <a:xfrm>
            <a:off x="4664146" y="1517082"/>
            <a:ext cx="914400" cy="914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4292" y="1793298"/>
            <a:ext cx="9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数据库密码</a:t>
            </a:r>
          </a:p>
          <a:p>
            <a:pPr algn="ctr"/>
            <a:r>
              <a:rPr kumimoji="1" lang="zh-CN" altLang="en-US" sz="1200" dirty="0" smtClean="0"/>
              <a:t>配置</a:t>
            </a:r>
            <a:endParaRPr kumimoji="1" lang="en-US" sz="1200" dirty="0"/>
          </a:p>
        </p:txBody>
      </p:sp>
      <p:sp>
        <p:nvSpPr>
          <p:cNvPr id="21" name="Folded Corner 20"/>
          <p:cNvSpPr/>
          <p:nvPr/>
        </p:nvSpPr>
        <p:spPr>
          <a:xfrm>
            <a:off x="4019390" y="4903823"/>
            <a:ext cx="914400" cy="546931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7679" y="5049032"/>
            <a:ext cx="1098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/>
              <a:t>数据库</a:t>
            </a:r>
            <a:r>
              <a:rPr kumimoji="1" lang="zh-CN" altLang="en-US" sz="1200" smtClean="0"/>
              <a:t>密码</a:t>
            </a:r>
            <a:endParaRPr kumimoji="1" lang="zh-CN" altLang="en-US" sz="1200" dirty="0"/>
          </a:p>
        </p:txBody>
      </p:sp>
      <p:sp>
        <p:nvSpPr>
          <p:cNvPr id="26" name="Folded Corner 25"/>
          <p:cNvSpPr/>
          <p:nvPr/>
        </p:nvSpPr>
        <p:spPr>
          <a:xfrm>
            <a:off x="6361518" y="4844342"/>
            <a:ext cx="914400" cy="546931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89807" y="4989551"/>
            <a:ext cx="1098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数据库</a:t>
            </a:r>
            <a:r>
              <a:rPr kumimoji="1" lang="zh-CN" altLang="en-US" sz="1200" dirty="0" smtClean="0"/>
              <a:t>密码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5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360" y="182377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mtClean="0">
                <a:latin typeface="Microsoft YaHei" charset="-122"/>
                <a:ea typeface="Microsoft YaHei" charset="-122"/>
                <a:cs typeface="Microsoft YaHei" charset="-122"/>
              </a:rPr>
              <a:t>目  录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0321" y="644042"/>
            <a:ext cx="419377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运行模式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1.1.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代理模式架构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1.2.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嵌入模式架构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二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功能模块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2.1.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2.1.1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会话管理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2.1.2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安全管控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2.1.3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命令分发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2.1.4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协议解析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2.2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JDBC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接口实现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2.3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DDAL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核心模块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2.3.1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解析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支持语法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解析流程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解析结果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2.3.2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路由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路由规则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路由逻辑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路由算法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路由结果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2.3.3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执行器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单节点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执行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多节点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执行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读写分离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多写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8259" y="644042"/>
            <a:ext cx="4389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2.3.4.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数据库连接池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JDBC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连接池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Native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连接池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2.3.5.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结果集合并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操作对象定义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归并算法实现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2.3.6.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执行流程定义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Hint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执行流程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DQL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执行流程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IUD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执行流程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DCL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执行流程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DAL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执行流程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2.3.7.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Config</a:t>
            </a: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系统配置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分片配置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路由配置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2.3.8.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内存管理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堆内内存管理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对外内存管理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2.4.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分布式序列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2.4.1.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Snowflake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实现方式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2.4.2.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Ticktock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实现方式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2.4.3.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Breadcrumb</a:t>
            </a:r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实现方式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42995" cy="56180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JDBC+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77028" y="1086589"/>
            <a:ext cx="10515600" cy="4351338"/>
          </a:xfrm>
        </p:spPr>
        <p:txBody>
          <a:bodyPr/>
          <a:lstStyle/>
          <a:p>
            <a:pPr>
              <a:buFont typeface="Wingdings" charset="2"/>
              <a:buChar char="l"/>
            </a:pP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en-US" altLang="zh-CN" dirty="0" err="1" smtClean="0"/>
              <a:t>DataSource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数据源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数据库连接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lang="en-US" altLang="zh-CN" dirty="0"/>
              <a:t>Statement:</a:t>
            </a:r>
            <a:r>
              <a:rPr lang="zh-CN" altLang="en-US" dirty="0"/>
              <a:t>静态语句</a:t>
            </a:r>
            <a:endParaRPr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err="1"/>
              <a:t>Prepare</a:t>
            </a:r>
            <a:r>
              <a:rPr lang="en-US" altLang="zh-CN" dirty="0" err="1"/>
              <a:t>Statement</a:t>
            </a:r>
            <a:r>
              <a:rPr lang="en-US" altLang="zh-CN" dirty="0"/>
              <a:t>:</a:t>
            </a:r>
            <a:r>
              <a:rPr lang="zh-CN" altLang="en-US" dirty="0"/>
              <a:t>预编译语句</a:t>
            </a:r>
            <a:endParaRPr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err="1"/>
              <a:t>ResultSet</a:t>
            </a:r>
            <a:r>
              <a:rPr kumimoji="1" lang="en-US" altLang="zh-CN" dirty="0"/>
              <a:t>:</a:t>
            </a:r>
            <a:r>
              <a:rPr kumimoji="1" lang="zh-CN" altLang="en-US" dirty="0"/>
              <a:t>返回结果集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err="1"/>
              <a:t>CallableStatement</a:t>
            </a:r>
            <a:r>
              <a:rPr kumimoji="1" lang="en-US" altLang="zh-CN" dirty="0"/>
              <a:t>:</a:t>
            </a:r>
            <a:r>
              <a:rPr kumimoji="1" lang="zh-CN" altLang="en-US" dirty="0"/>
              <a:t>调用存储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049" y="342900"/>
            <a:ext cx="1129394" cy="6368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853837" y="347597"/>
            <a:ext cx="1052650" cy="6321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JDBC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smtClean="0"/>
              <a:t>Interfaces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593666" y="342900"/>
            <a:ext cx="1089971" cy="63681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JDBC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Driver</a:t>
            </a:r>
            <a:endParaRPr kumimoji="1"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5370816" y="342900"/>
            <a:ext cx="1089971" cy="6368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Connection</a:t>
            </a:r>
            <a:endParaRPr kumimoji="1"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7287971" y="342900"/>
            <a:ext cx="1104467" cy="6368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Statement</a:t>
            </a:r>
            <a:endParaRPr kumimoji="1"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9079617" y="342900"/>
            <a:ext cx="1028885" cy="6368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ResultSet</a:t>
            </a:r>
            <a:endParaRPr kumimoji="1"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10622406" y="342900"/>
            <a:ext cx="1028885" cy="6368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ResultSet</a:t>
            </a:r>
            <a:endParaRPr kumimoji="1" lang="zh-CN" altLang="en-US" sz="1400" dirty="0"/>
          </a:p>
        </p:txBody>
      </p:sp>
      <p:cxnSp>
        <p:nvCxnSpPr>
          <p:cNvPr id="13" name="直线连接符 12"/>
          <p:cNvCxnSpPr>
            <a:stCxn id="5" idx="2"/>
          </p:cNvCxnSpPr>
          <p:nvPr/>
        </p:nvCxnSpPr>
        <p:spPr>
          <a:xfrm>
            <a:off x="725746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380162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4172942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5915801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7890823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9594059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1136848" y="979714"/>
            <a:ext cx="0" cy="587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725746" y="1681843"/>
            <a:ext cx="165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7215" y="137406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Load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Driver</a:t>
            </a:r>
            <a:endParaRPr kumimoji="1" lang="zh-CN" altLang="en-US" sz="1400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25746" y="2204357"/>
            <a:ext cx="165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47837" y="183573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Open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Connection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6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94321" y="1453247"/>
            <a:ext cx="1779809" cy="571500"/>
          </a:xfrm>
          <a:prstGeom prst="rect">
            <a:avLst/>
          </a:prstGeom>
          <a:solidFill>
            <a:srgbClr val="FF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Connection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6921" y="114301"/>
            <a:ext cx="1453241" cy="571500"/>
          </a:xfrm>
          <a:prstGeom prst="rect">
            <a:avLst/>
          </a:prstGeom>
          <a:solidFill>
            <a:srgbClr val="FF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      </a:t>
            </a:r>
            <a:r>
              <a:rPr kumimoji="1" lang="en-US" altLang="zh-CN" dirty="0" smtClean="0">
                <a:solidFill>
                  <a:schemeClr val="tx1"/>
                </a:solidFill>
              </a:rPr>
              <a:t>Wrapper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0162" y="1534888"/>
            <a:ext cx="2400309" cy="489859"/>
          </a:xfrm>
          <a:prstGeom prst="rect">
            <a:avLst/>
          </a:prstGeom>
          <a:solidFill>
            <a:srgbClr val="F7F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WrapperAdapter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72047" y="293915"/>
            <a:ext cx="244936" cy="212271"/>
          </a:xfrm>
          <a:prstGeom prst="ellipse">
            <a:avLst/>
          </a:prstGeom>
          <a:solidFill>
            <a:srgbClr val="B0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56899" y="1654628"/>
            <a:ext cx="244936" cy="212271"/>
          </a:xfrm>
          <a:prstGeom prst="ellipse">
            <a:avLst/>
          </a:prstGeom>
          <a:solidFill>
            <a:srgbClr val="B0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88548" y="1673681"/>
            <a:ext cx="269430" cy="212271"/>
          </a:xfrm>
          <a:prstGeom prst="ellipse">
            <a:avLst/>
          </a:prstGeom>
          <a:solidFill>
            <a:srgbClr val="B0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6030" y="1475015"/>
            <a:ext cx="1779809" cy="571500"/>
          </a:xfrm>
          <a:prstGeom prst="rect">
            <a:avLst/>
          </a:prstGeom>
          <a:solidFill>
            <a:srgbClr val="FF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DataSource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88608" y="1676396"/>
            <a:ext cx="244936" cy="212271"/>
          </a:xfrm>
          <a:prstGeom prst="ellipse">
            <a:avLst/>
          </a:prstGeom>
          <a:solidFill>
            <a:srgbClr val="B0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95708" y="2552705"/>
            <a:ext cx="1779809" cy="571500"/>
          </a:xfrm>
          <a:prstGeom prst="rect">
            <a:avLst/>
          </a:prstGeom>
          <a:solidFill>
            <a:srgbClr val="FF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Statement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58286" y="2754086"/>
            <a:ext cx="244936" cy="212271"/>
          </a:xfrm>
          <a:prstGeom prst="ellipse">
            <a:avLst/>
          </a:prstGeom>
          <a:solidFill>
            <a:srgbClr val="B0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64168" y="1330420"/>
            <a:ext cx="1362416" cy="797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ResultData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64168" y="2752151"/>
            <a:ext cx="1362416" cy="797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ResultData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64168" y="4126284"/>
            <a:ext cx="1362416" cy="797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ResultData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92128" y="2340032"/>
            <a:ext cx="1860744" cy="16217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ResultData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4256" y="672768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28344" y="627888"/>
            <a:ext cx="4882200" cy="54437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8071104" y="1012235"/>
            <a:ext cx="13608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71104" y="2480314"/>
            <a:ext cx="13608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Having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071104" y="3213308"/>
            <a:ext cx="13608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Distinct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071104" y="3954668"/>
            <a:ext cx="1360800" cy="359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071104" y="4681749"/>
            <a:ext cx="13608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Limit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71104" y="1750123"/>
            <a:ext cx="1360800" cy="359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Aggregation</a:t>
            </a:r>
            <a:endParaRPr kumimoji="1" lang="zh-CN" altLang="en-US" dirty="0"/>
          </a:p>
        </p:txBody>
      </p:sp>
      <p:sp>
        <p:nvSpPr>
          <p:cNvPr id="40" name="下箭头 39"/>
          <p:cNvSpPr/>
          <p:nvPr/>
        </p:nvSpPr>
        <p:spPr>
          <a:xfrm>
            <a:off x="8647872" y="1369438"/>
            <a:ext cx="207264" cy="3778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8647872" y="2115488"/>
            <a:ext cx="207264" cy="3713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8647872" y="2833839"/>
            <a:ext cx="207264" cy="3713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647872" y="3584185"/>
            <a:ext cx="207264" cy="3713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8647872" y="4301083"/>
            <a:ext cx="207264" cy="3713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右箭头 45"/>
          <p:cNvSpPr/>
          <p:nvPr/>
        </p:nvSpPr>
        <p:spPr>
          <a:xfrm rot="3001573">
            <a:off x="1945034" y="2119849"/>
            <a:ext cx="1938959" cy="2947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2226584" y="3032024"/>
            <a:ext cx="1365544" cy="2377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 rot="19101694">
            <a:off x="2068842" y="3763355"/>
            <a:ext cx="1720394" cy="2661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31896" y="627888"/>
            <a:ext cx="5053584" cy="54437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6480048" y="6688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Coupling</a:t>
            </a:r>
            <a:endParaRPr kumimoji="1"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452873" y="2865120"/>
            <a:ext cx="8754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6529" y="-2131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Raptor-DDAL</a:t>
            </a:r>
            <a:r>
              <a:rPr kumimoji="1" lang="zh-CN" altLang="en-US" dirty="0" smtClean="0"/>
              <a:t> 结果处理流程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5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39968" y="1544749"/>
            <a:ext cx="995423" cy="393539"/>
            <a:chOff x="2176041" y="1620455"/>
            <a:chExt cx="995423" cy="393539"/>
          </a:xfrm>
        </p:grpSpPr>
        <p:sp>
          <p:nvSpPr>
            <p:cNvPr id="4" name="Folded Corner 3"/>
            <p:cNvSpPr/>
            <p:nvPr/>
          </p:nvSpPr>
          <p:spPr>
            <a:xfrm>
              <a:off x="2176041" y="1620455"/>
              <a:ext cx="995423" cy="393539"/>
            </a:xfrm>
            <a:prstGeom prst="foldedCorner">
              <a:avLst>
                <a:gd name="adj" fmla="val 313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766" y="1705688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  <a:ea typeface="Microsoft YaHei" charset="0"/>
                  <a:cs typeface="Microsoft YaHei" charset="0"/>
                </a:rPr>
                <a:t>SQL </a:t>
              </a:r>
              <a:r>
                <a:rPr lang="en-US" sz="1000" dirty="0" smtClean="0">
                  <a:latin typeface="+mj-lt"/>
                  <a:ea typeface="Microsoft YaHei" charset="0"/>
                  <a:cs typeface="Microsoft YaHei" charset="0"/>
                </a:rPr>
                <a:t>Scripts</a:t>
              </a:r>
              <a:endParaRPr lang="en-US" sz="1000" dirty="0"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706376" y="2846813"/>
            <a:ext cx="1462609" cy="580303"/>
          </a:xfrm>
          <a:prstGeom prst="round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3737" y="2102398"/>
            <a:ext cx="1462609" cy="580303"/>
          </a:xfrm>
          <a:prstGeom prst="roundRect">
            <a:avLst/>
          </a:prstGeom>
          <a:ln w="25400" cap="flat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100" y="3171570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800" dirty="0" smtClean="0">
                <a:latin typeface="+mj-lt"/>
                <a:ea typeface="Microsoft YaHei" charset="0"/>
                <a:cs typeface="Microsoft YaHei" charset="0"/>
              </a:rPr>
              <a:t>Fast, but maybe fail</a:t>
            </a:r>
            <a:endParaRPr kumimoji="1" lang="en-US" sz="800" dirty="0"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6385" y="2919285"/>
            <a:ext cx="852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ea typeface="Microsoft YaHei" charset="0"/>
                <a:cs typeface="Microsoft YaHei" charset="0"/>
              </a:rPr>
              <a:t>Fast </a:t>
            </a:r>
            <a:r>
              <a:rPr lang="en-US" sz="1200" dirty="0" smtClean="0">
                <a:latin typeface="+mj-lt"/>
                <a:ea typeface="Microsoft YaHei" charset="0"/>
                <a:cs typeface="Microsoft YaHei" charset="0"/>
              </a:rPr>
              <a:t>Parser</a:t>
            </a:r>
            <a:endParaRPr lang="en-US" sz="1200" dirty="0"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9080" y="2177573"/>
            <a:ext cx="968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  <a:ea typeface="Microsoft YaHei" charset="0"/>
                <a:cs typeface="Microsoft YaHei" charset="0"/>
              </a:rPr>
              <a:t>Parse Engine</a:t>
            </a:r>
            <a:endParaRPr lang="en-US" sz="1200" dirty="0"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7036" y="2419322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800" dirty="0" smtClean="0">
                <a:latin typeface="+mj-lt"/>
                <a:ea typeface="Microsoft YaHei" charset="0"/>
                <a:cs typeface="Microsoft YaHei" charset="0"/>
              </a:rPr>
              <a:t>Full function, Costs</a:t>
            </a:r>
            <a:endParaRPr kumimoji="1" lang="en-US" sz="800" dirty="0">
              <a:latin typeface="+mj-lt"/>
              <a:ea typeface="Microsoft YaHei" charset="0"/>
              <a:cs typeface="Microsoft YaHei" charset="0"/>
            </a:endParaRPr>
          </a:p>
        </p:txBody>
      </p: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3437680" y="1938288"/>
            <a:ext cx="1" cy="90852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9" idx="0"/>
          </p:cNvCxnSpPr>
          <p:nvPr/>
        </p:nvCxnSpPr>
        <p:spPr>
          <a:xfrm>
            <a:off x="3935391" y="1741519"/>
            <a:ext cx="1409651" cy="36087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68985" y="150687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SELECT</a:t>
            </a:r>
            <a:endParaRPr kumimoji="1" lang="en-US" sz="1000" dirty="0">
              <a:solidFill>
                <a:schemeClr val="bg1">
                  <a:lumMod val="6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8565" y="2102085"/>
            <a:ext cx="636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INSERT</a:t>
            </a:r>
          </a:p>
          <a:p>
            <a:r>
              <a:rPr kumimoji="1" 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UPDATE </a:t>
            </a:r>
          </a:p>
          <a:p>
            <a:r>
              <a:rPr kumimoji="1" 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DELETE</a:t>
            </a:r>
            <a:endParaRPr kumimoji="1" lang="en-US" sz="1000" dirty="0">
              <a:solidFill>
                <a:schemeClr val="bg1">
                  <a:lumMod val="6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cxnSp>
        <p:nvCxnSpPr>
          <p:cNvPr id="30" name="Elbow Connector 29"/>
          <p:cNvCxnSpPr>
            <a:stCxn id="8" idx="3"/>
            <a:endCxn id="9" idx="2"/>
          </p:cNvCxnSpPr>
          <p:nvPr/>
        </p:nvCxnSpPr>
        <p:spPr>
          <a:xfrm flipV="1">
            <a:off x="4168985" y="2682701"/>
            <a:ext cx="1176057" cy="45426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64751" y="291299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Fast parse failed</a:t>
            </a:r>
            <a:endParaRPr kumimoji="1" lang="en-US" sz="1000" dirty="0">
              <a:solidFill>
                <a:schemeClr val="bg1">
                  <a:lumMod val="6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36765" y="1642339"/>
            <a:ext cx="731413" cy="1506983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Microsoft YaHei" charset="0"/>
              <a:cs typeface="Microsoft YaHei" charset="0"/>
            </a:endParaRPr>
          </a:p>
        </p:txBody>
      </p:sp>
      <p:cxnSp>
        <p:nvCxnSpPr>
          <p:cNvPr id="36" name="Straight Arrow Connector 35"/>
          <p:cNvCxnSpPr>
            <a:stCxn id="9" idx="3"/>
            <a:endCxn id="35" idx="1"/>
          </p:cNvCxnSpPr>
          <p:nvPr/>
        </p:nvCxnSpPr>
        <p:spPr>
          <a:xfrm>
            <a:off x="6076346" y="2392550"/>
            <a:ext cx="460419" cy="328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35" idx="2"/>
          </p:cNvCxnSpPr>
          <p:nvPr/>
        </p:nvCxnSpPr>
        <p:spPr>
          <a:xfrm rot="5400000" flipH="1" flipV="1">
            <a:off x="5031179" y="1555823"/>
            <a:ext cx="277794" cy="3464791"/>
          </a:xfrm>
          <a:prstGeom prst="bentConnector3">
            <a:avLst>
              <a:gd name="adj1" fmla="val -82291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7924" y="3421850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Fast parse success</a:t>
            </a:r>
            <a:endParaRPr kumimoji="1" lang="en-US" sz="1000" dirty="0">
              <a:solidFill>
                <a:schemeClr val="bg1">
                  <a:lumMod val="6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2756" y="2069383"/>
            <a:ext cx="72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Parse</a:t>
            </a:r>
          </a:p>
          <a:p>
            <a:r>
              <a:rPr kumimoji="1" lang="en-US" sz="12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Result</a:t>
            </a:r>
          </a:p>
          <a:p>
            <a:r>
              <a:rPr kumimoji="1" lang="en-US" sz="12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Wrapper</a:t>
            </a:r>
            <a:endParaRPr kumimoji="1" lang="en-US" sz="1200" dirty="0">
              <a:solidFill>
                <a:schemeClr val="accent6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710896" y="1642339"/>
            <a:ext cx="681444" cy="1506983"/>
          </a:xfrm>
          <a:prstGeom prst="rect">
            <a:avLst/>
          </a:prstGeom>
          <a:ln w="1651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0896" y="211883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i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Parse</a:t>
            </a:r>
          </a:p>
          <a:p>
            <a:r>
              <a:rPr kumimoji="1" lang="en-US" sz="1000" i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Result</a:t>
            </a:r>
          </a:p>
          <a:p>
            <a:r>
              <a:rPr kumimoji="1" lang="en-US" sz="1000" i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Interface</a:t>
            </a:r>
            <a:endParaRPr kumimoji="1" lang="en-US" sz="1000" i="1" dirty="0">
              <a:solidFill>
                <a:schemeClr val="bg2">
                  <a:lumMod val="50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cxnSp>
        <p:nvCxnSpPr>
          <p:cNvPr id="54" name="Straight Arrow Connector 53"/>
          <p:cNvCxnSpPr>
            <a:stCxn id="35" idx="3"/>
            <a:endCxn id="51" idx="1"/>
          </p:cNvCxnSpPr>
          <p:nvPr/>
        </p:nvCxnSpPr>
        <p:spPr>
          <a:xfrm>
            <a:off x="7268178" y="2395831"/>
            <a:ext cx="442718" cy="0"/>
          </a:xfrm>
          <a:prstGeom prst="straightConnector1">
            <a:avLst/>
          </a:prstGeom>
          <a:ln w="25400"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4101400" y="1038027"/>
            <a:ext cx="1295400" cy="468699"/>
          </a:xfrm>
          <a:prstGeom prst="foldedCorner">
            <a:avLst>
              <a:gd name="adj" fmla="val 35634"/>
            </a:avLst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9904" y="11465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chemeClr val="tx2">
                    <a:lumMod val="75000"/>
                  </a:schemeClr>
                </a:solidFill>
              </a:rPr>
              <a:t>配置变化</a:t>
            </a:r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</a:rPr>
              <a:t>事件</a:t>
            </a:r>
            <a:endParaRPr kumimoji="1"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1500" y="1036826"/>
            <a:ext cx="1337682" cy="46990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</a:rPr>
              <a:t>分片配置重载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1" idx="3"/>
            <a:endCxn id="16" idx="1"/>
          </p:cNvCxnSpPr>
          <p:nvPr/>
        </p:nvCxnSpPr>
        <p:spPr>
          <a:xfrm flipV="1">
            <a:off x="5396800" y="1271776"/>
            <a:ext cx="774700" cy="60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183037" y="2132958"/>
            <a:ext cx="1337682" cy="46990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</a:rPr>
              <a:t>重置控制器状态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51878" y="1506726"/>
            <a:ext cx="0" cy="62623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4101400" y="2134159"/>
            <a:ext cx="1295400" cy="468699"/>
          </a:xfrm>
          <a:prstGeom prst="foldedCorner">
            <a:avLst>
              <a:gd name="adj" fmla="val 35634"/>
            </a:avLst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01400" y="22529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tx2">
                    <a:lumMod val="75000"/>
                  </a:schemeClr>
                </a:solidFill>
              </a:rPr>
              <a:t>连接池变化事件</a:t>
            </a:r>
            <a:endParaRPr kumimoji="1"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8424" y="2615186"/>
            <a:ext cx="111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i="1" dirty="0" smtClean="0">
                <a:solidFill>
                  <a:schemeClr val="tx2">
                    <a:lumMod val="75000"/>
                  </a:schemeClr>
                </a:solidFill>
              </a:rPr>
              <a:t>发布数据源配置</a:t>
            </a:r>
          </a:p>
          <a:p>
            <a:r>
              <a:rPr kumimoji="1" lang="zh-CN" altLang="en-US" sz="1000" i="1" dirty="0" smtClean="0">
                <a:solidFill>
                  <a:schemeClr val="tx2">
                    <a:lumMod val="75000"/>
                  </a:schemeClr>
                </a:solidFill>
              </a:rPr>
              <a:t>变化事件至总线</a:t>
            </a:r>
            <a:endParaRPr kumimoji="1" lang="en-US" sz="1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6887" y="17022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solidFill>
                  <a:schemeClr val="tx2">
                    <a:lumMod val="75000"/>
                  </a:schemeClr>
                </a:solidFill>
              </a:rPr>
              <a:t>事件</a:t>
            </a:r>
            <a:endParaRPr kumimoji="1" lang="zh-CN" altLang="en-US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79916" y="3407779"/>
            <a:ext cx="1337682" cy="46990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</a:rPr>
              <a:t>连接池变化监听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26" idx="2"/>
            <a:endCxn id="42" idx="0"/>
          </p:cNvCxnSpPr>
          <p:nvPr/>
        </p:nvCxnSpPr>
        <p:spPr>
          <a:xfrm flipH="1">
            <a:off x="4748757" y="2602858"/>
            <a:ext cx="343" cy="8049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183037" y="3395079"/>
            <a:ext cx="1337682" cy="469900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</a:rPr>
              <a:t>修改连接池属性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stCxn id="42" idx="3"/>
            <a:endCxn id="51" idx="1"/>
          </p:cNvCxnSpPr>
          <p:nvPr/>
        </p:nvCxnSpPr>
        <p:spPr>
          <a:xfrm flipV="1">
            <a:off x="5417598" y="3630029"/>
            <a:ext cx="765439" cy="12700"/>
          </a:xfrm>
          <a:prstGeom prst="curved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2" idx="1"/>
            <a:endCxn id="26" idx="3"/>
          </p:cNvCxnSpPr>
          <p:nvPr/>
        </p:nvCxnSpPr>
        <p:spPr>
          <a:xfrm rot="10800000" flipV="1">
            <a:off x="5396801" y="2367907"/>
            <a:ext cx="786237" cy="601"/>
          </a:xfrm>
          <a:prstGeom prst="curvedConnector3">
            <a:avLst>
              <a:gd name="adj1" fmla="val 66153"/>
            </a:avLst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1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>
            <a:off x="3795250" y="5241987"/>
            <a:ext cx="36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3795250" y="1641987"/>
            <a:ext cx="0" cy="360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795250" y="2361600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6675250" y="2364657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795250" y="3801600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5209816" y="2361987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18"/>
          <p:cNvGrpSpPr/>
          <p:nvPr/>
        </p:nvGrpSpPr>
        <p:grpSpPr>
          <a:xfrm>
            <a:off x="3566972" y="2467897"/>
            <a:ext cx="149617" cy="2664541"/>
            <a:chOff x="3547308" y="2467897"/>
            <a:chExt cx="149617" cy="2664541"/>
          </a:xfrm>
        </p:grpSpPr>
        <p:sp>
          <p:nvSpPr>
            <p:cNvPr id="14" name="左大括号 13"/>
            <p:cNvSpPr/>
            <p:nvPr/>
          </p:nvSpPr>
          <p:spPr>
            <a:xfrm>
              <a:off x="3547308" y="3929418"/>
              <a:ext cx="148339" cy="12030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3548585" y="2467897"/>
              <a:ext cx="148340" cy="11862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9"/>
          <p:cNvGrpSpPr/>
          <p:nvPr/>
        </p:nvGrpSpPr>
        <p:grpSpPr>
          <a:xfrm rot="16200000">
            <a:off x="5135007" y="4075472"/>
            <a:ext cx="149617" cy="2664541"/>
            <a:chOff x="3547308" y="2467897"/>
            <a:chExt cx="149617" cy="2664541"/>
          </a:xfrm>
        </p:grpSpPr>
        <p:sp>
          <p:nvSpPr>
            <p:cNvPr id="21" name="左大括号 20"/>
            <p:cNvSpPr/>
            <p:nvPr/>
          </p:nvSpPr>
          <p:spPr>
            <a:xfrm>
              <a:off x="3547308" y="3929418"/>
              <a:ext cx="148339" cy="12030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左大括号 21"/>
            <p:cNvSpPr/>
            <p:nvPr/>
          </p:nvSpPr>
          <p:spPr>
            <a:xfrm>
              <a:off x="3548585" y="2467897"/>
              <a:ext cx="148340" cy="11862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953353" y="164318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(Y)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99258" y="535195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字段</a:t>
            </a:r>
            <a:r>
              <a:rPr kumimoji="1" lang="en-US" altLang="zh-CN" sz="1200" i="1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(X)</a:t>
            </a:r>
            <a:endParaRPr kumimoji="1" lang="zh-CN" altLang="en-US" sz="12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1422" y="557221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Mod2=0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81343" y="557221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Mod2=1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48506" y="440781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Mod2=0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48250" y="2937896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Mod2=1</a:t>
            </a:r>
            <a:endParaRPr kumimoji="1"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20222" y="4407817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Shard_0_0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458262" y="4407817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Shard_1_0</a:t>
            </a:r>
            <a:endParaRPr kumimoji="1"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458263" y="2907117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Shard_1_1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020222" y="2927325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Shard_0_1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823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245</Words>
  <Application>Microsoft Macintosh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DengXian</vt:lpstr>
      <vt:lpstr>Microsoft YaHei</vt:lpstr>
      <vt:lpstr>Microsoft YaHei Regular</vt:lpstr>
      <vt:lpstr>Wingdings</vt:lpstr>
      <vt:lpstr>Arial</vt:lpstr>
      <vt:lpstr>Office Theme</vt:lpstr>
      <vt:lpstr>PowerPoint Presentation</vt:lpstr>
      <vt:lpstr>PowerPoint Presentation</vt:lpstr>
      <vt:lpstr>JDBC+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Tsai</dc:creator>
  <cp:lastModifiedBy>Sam Tsai</cp:lastModifiedBy>
  <cp:revision>95</cp:revision>
  <dcterms:created xsi:type="dcterms:W3CDTF">2016-11-24T03:16:14Z</dcterms:created>
  <dcterms:modified xsi:type="dcterms:W3CDTF">2017-06-29T18:57:15Z</dcterms:modified>
</cp:coreProperties>
</file>