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2" r:id="rId6"/>
    <p:sldId id="268" r:id="rId7"/>
    <p:sldId id="273" r:id="rId8"/>
    <p:sldId id="272" r:id="rId9"/>
    <p:sldId id="263" r:id="rId10"/>
    <p:sldId id="260" r:id="rId11"/>
    <p:sldId id="271" r:id="rId12"/>
    <p:sldId id="264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BBEB4"/>
    <a:srgbClr val="EFF694"/>
    <a:srgbClr val="3397D3"/>
    <a:srgbClr val="E7B921"/>
    <a:srgbClr val="ED5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0" autoAdjust="0"/>
    <p:restoredTop sz="94760" autoAdjust="0"/>
  </p:normalViewPr>
  <p:slideViewPr>
    <p:cSldViewPr snapToObjects="1">
      <p:cViewPr varScale="1">
        <p:scale>
          <a:sx n="115" d="100"/>
          <a:sy n="115" d="100"/>
        </p:scale>
        <p:origin x="126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745595667171"/>
          <c:y val="0.0604986588869397"/>
          <c:w val="0.856442999307551"/>
          <c:h val="0.8120238307104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列1(次/s)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ED5326"/>
              </a:solidFill>
            </c:spPr>
          </c:dPt>
          <c:dPt>
            <c:idx val="2"/>
            <c:invertIfNegative val="0"/>
            <c:bubble3D val="0"/>
            <c:spPr>
              <a:solidFill>
                <a:srgbClr val="E7B921"/>
              </a:solidFill>
            </c:spPr>
          </c:dPt>
          <c:dPt>
            <c:idx val="3"/>
            <c:invertIfNegative val="0"/>
            <c:bubble3D val="0"/>
            <c:spPr>
              <a:solidFill>
                <a:srgbClr val="3397D3"/>
              </a:solidFill>
            </c:spPr>
          </c:dPt>
          <c:cat>
            <c:strRef>
              <c:f>Sheet1!$A$2:$A$5</c:f>
              <c:strCache>
                <c:ptCount val="4"/>
                <c:pt idx="0">
                  <c:v>Oracle Sequence</c:v>
                </c:pt>
                <c:pt idx="1">
                  <c:v>Breadcrumb</c:v>
                </c:pt>
                <c:pt idx="2">
                  <c:v>Snowflake</c:v>
                </c:pt>
                <c:pt idx="3">
                  <c:v>Ticktock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10000.0</c:v>
                </c:pt>
                <c:pt idx="1">
                  <c:v>300000.0</c:v>
                </c:pt>
                <c:pt idx="2">
                  <c:v>512000.0</c:v>
                </c:pt>
                <c:pt idx="3">
                  <c:v>1.0E6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289511072"/>
        <c:axId val="-1289508752"/>
        <c:axId val="0"/>
      </c:bar3DChart>
      <c:catAx>
        <c:axId val="-1289511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bg2"/>
                </a:solidFill>
              </a:defRPr>
            </a:pPr>
            <a:endParaRPr lang="zh-CN"/>
          </a:p>
        </c:txPr>
        <c:crossAx val="-1289508752"/>
        <c:crosses val="autoZero"/>
        <c:auto val="1"/>
        <c:lblAlgn val="ctr"/>
        <c:lblOffset val="100"/>
        <c:noMultiLvlLbl val="0"/>
      </c:catAx>
      <c:valAx>
        <c:axId val="-1289508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  <c:crossAx val="-12895110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13CAB-05D3-433D-AE2D-25C7DC085A01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1F18E-68B1-4DF3-9FE5-454D5FE83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0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1F18E-68B1-4DF3-9FE5-454D5FE834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5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1F18E-68B1-4DF3-9FE5-454D5FE834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5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1F18E-68B1-4DF3-9FE5-454D5FE834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5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6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82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4644008" y="1995685"/>
            <a:ext cx="2476264" cy="769441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zh-CN" altLang="en-US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方案</a:t>
            </a:r>
            <a:r>
              <a:rPr lang="zh-CN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介绍</a:t>
            </a:r>
          </a:p>
          <a:p>
            <a:pPr marL="0" indent="0" algn="r">
              <a:buNone/>
            </a:pPr>
            <a:endParaRPr lang="zh-CN" altLang="en-US" sz="4400" b="1" dirty="0">
              <a:solidFill>
                <a:schemeClr val="bg1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5676" y="1997733"/>
            <a:ext cx="32403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华文隶书" pitchFamily="2" charset="-122"/>
                <a:ea typeface="华文隶书" pitchFamily="2" charset="-122"/>
              </a:rPr>
              <a:t>全局序列 </a:t>
            </a:r>
            <a:r>
              <a:rPr lang="en-US" altLang="zh-CN" sz="4400" b="1" dirty="0" smtClean="0">
                <a:solidFill>
                  <a:srgbClr val="00B050"/>
                </a:solidFill>
                <a:latin typeface="华文隶书" pitchFamily="2" charset="-122"/>
                <a:ea typeface="华文隶书" pitchFamily="2" charset="-122"/>
              </a:rPr>
              <a:t>·</a:t>
            </a:r>
            <a:endParaRPr lang="en-US" altLang="zh-CN" sz="4400" b="1" dirty="0">
              <a:solidFill>
                <a:srgbClr val="00B05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4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251520" y="699542"/>
            <a:ext cx="8662892" cy="0"/>
          </a:xfrm>
          <a:prstGeom prst="line">
            <a:avLst/>
          </a:prstGeom>
          <a:ln w="19050">
            <a:solidFill>
              <a:schemeClr val="accent2">
                <a:lumMod val="75000"/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557" y="176322"/>
            <a:ext cx="445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ED5326"/>
                </a:solidFill>
                <a:latin typeface="微软雅黑" pitchFamily="34" charset="-122"/>
                <a:ea typeface="微软雅黑" pitchFamily="34" charset="-122"/>
              </a:rPr>
              <a:t>Breadcrumb </a:t>
            </a:r>
            <a:r>
              <a:rPr lang="en-US" altLang="zh-CN" sz="2800" b="1" dirty="0">
                <a:solidFill>
                  <a:srgbClr val="ED5326"/>
                </a:solidFill>
                <a:latin typeface="微软雅黑" pitchFamily="34" charset="-122"/>
                <a:ea typeface="微软雅黑" pitchFamily="34" charset="-122"/>
              </a:rPr>
              <a:t>Advantage</a:t>
            </a:r>
            <a:endParaRPr lang="zh-CN" altLang="en-US" sz="2800" b="1" dirty="0">
              <a:solidFill>
                <a:srgbClr val="ED53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983174" y="2704448"/>
            <a:ext cx="2081214" cy="14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1" tIns="34286" rIns="68571" bIns="34286">
            <a:spAutoFit/>
          </a:bodyPr>
          <a:lstStyle/>
          <a:p>
            <a:pPr defTabSz="685487"/>
            <a:r>
              <a:rPr lang="en-US" sz="2400" b="1" dirty="0" smtClean="0">
                <a:solidFill>
                  <a:srgbClr val="00B050"/>
                </a:solidFill>
                <a:cs typeface="Segoe UI" charset="0"/>
              </a:rPr>
              <a:t>Easy </a:t>
            </a:r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T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o Use</a:t>
            </a:r>
            <a:endParaRPr lang="en-US" b="1" dirty="0">
              <a:solidFill>
                <a:schemeClr val="bg2">
                  <a:lumMod val="75000"/>
                </a:schemeClr>
              </a:solidFill>
              <a:cs typeface="Segoe UI" charset="0"/>
            </a:endParaRPr>
          </a:p>
          <a:p>
            <a:endParaRPr lang="en-US" sz="1800" b="1" dirty="0">
              <a:solidFill>
                <a:schemeClr val="bg2">
                  <a:lumMod val="75000"/>
                </a:schemeClr>
              </a:solidFill>
              <a:cs typeface="Segoe UI" charset="0"/>
            </a:endParaRPr>
          </a:p>
          <a:p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        “</a:t>
            </a:r>
            <a:r>
              <a:rPr lang="zh-CN" altLang="en-US" sz="1500" dirty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开</a:t>
            </a:r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箱即用”，业务应用无需任何配置即可使用</a:t>
            </a:r>
            <a:endParaRPr lang="en-US" sz="1500" b="1" dirty="0">
              <a:solidFill>
                <a:schemeClr val="bg2">
                  <a:lumMod val="75000"/>
                </a:schemeClr>
              </a:solidFill>
              <a:cs typeface="Segoe UI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574854" y="2704448"/>
            <a:ext cx="2016224" cy="14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1" tIns="34286" rIns="68571" bIns="34286">
            <a:spAutoFit/>
          </a:bodyPr>
          <a:lstStyle/>
          <a:p>
            <a:pPr defTabSz="685487"/>
            <a:r>
              <a:rPr lang="en-US" altLang="zh-CN" sz="2400" b="1" dirty="0" smtClean="0">
                <a:solidFill>
                  <a:srgbClr val="FF0000"/>
                </a:solidFill>
                <a:cs typeface="Segoe UI" charset="0"/>
              </a:rPr>
              <a:t>High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 </a:t>
            </a:r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Serialization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 </a:t>
            </a:r>
            <a:endParaRPr lang="en-US" altLang="zh-CN" b="1" dirty="0" smtClean="0">
              <a:solidFill>
                <a:schemeClr val="bg2">
                  <a:lumMod val="75000"/>
                </a:schemeClr>
              </a:solidFill>
              <a:cs typeface="Segoe UI" charset="0"/>
            </a:endParaRPr>
          </a:p>
          <a:p>
            <a:pPr defTabSz="685487"/>
            <a:endParaRPr lang="en-US" sz="1800" b="1" dirty="0" smtClean="0">
              <a:solidFill>
                <a:schemeClr val="bg2">
                  <a:lumMod val="75000"/>
                </a:schemeClr>
              </a:solidFill>
              <a:cs typeface="Segoe UI" charset="0"/>
            </a:endParaRPr>
          </a:p>
          <a:p>
            <a:r>
              <a:rPr 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        </a:t>
            </a:r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独立集群系统内部竞争机制触发步长为一的自增长</a:t>
            </a:r>
            <a:endParaRPr lang="en-US" sz="1500" dirty="0">
              <a:solidFill>
                <a:schemeClr val="bg2">
                  <a:lumMod val="75000"/>
                </a:schemeClr>
              </a:solidFill>
              <a:latin typeface="华文楷体" pitchFamily="2" charset="-122"/>
              <a:ea typeface="华文楷体" pitchFamily="2" charset="-122"/>
              <a:cs typeface="Segoe UI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187624" y="2704448"/>
            <a:ext cx="2087915" cy="163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1" tIns="34286" rIns="68571" bIns="34286">
            <a:spAutoFit/>
          </a:bodyPr>
          <a:lstStyle/>
          <a:p>
            <a:pPr defTabSz="685487"/>
            <a:r>
              <a:rPr lang="en-US" altLang="zh-CN" sz="2400" b="1" dirty="0">
                <a:solidFill>
                  <a:srgbClr val="FF0000"/>
                </a:solidFill>
                <a:cs typeface="Segoe UI" charset="0"/>
              </a:rPr>
              <a:t>High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Stable</a:t>
            </a:r>
          </a:p>
          <a:p>
            <a:pPr defTabSz="685487"/>
            <a:endParaRPr lang="en-US" dirty="0" smtClean="0">
              <a:solidFill>
                <a:schemeClr val="bg2">
                  <a:lumMod val="75000"/>
                </a:schemeClr>
              </a:solidFill>
              <a:cs typeface="Segoe UI" charset="0"/>
            </a:endParaRPr>
          </a:p>
          <a:p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        基于稳定集群相互协作产生全局唯一的</a:t>
            </a:r>
            <a:r>
              <a:rPr lang="en-US" altLang="zh-CN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GID</a:t>
            </a:r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，并以文件形式更新存储</a:t>
            </a:r>
            <a:endParaRPr lang="en-US" sz="1500" dirty="0">
              <a:solidFill>
                <a:schemeClr val="bg2">
                  <a:lumMod val="75000"/>
                </a:schemeClr>
              </a:solidFill>
              <a:latin typeface="华文楷体" pitchFamily="2" charset="-122"/>
              <a:ea typeface="华文楷体" pitchFamily="2" charset="-122"/>
              <a:cs typeface="Segoe UI" charset="0"/>
            </a:endParaRPr>
          </a:p>
        </p:txBody>
      </p:sp>
      <p:sp>
        <p:nvSpPr>
          <p:cNvPr id="29" name="Freeform 16"/>
          <p:cNvSpPr>
            <a:spLocks/>
          </p:cNvSpPr>
          <p:nvPr/>
        </p:nvSpPr>
        <p:spPr bwMode="black">
          <a:xfrm>
            <a:off x="6483275" y="1424968"/>
            <a:ext cx="1056371" cy="794956"/>
          </a:xfrm>
          <a:custGeom>
            <a:avLst/>
            <a:gdLst>
              <a:gd name="T0" fmla="*/ 313 w 315"/>
              <a:gd name="T1" fmla="*/ 135 h 236"/>
              <a:gd name="T2" fmla="*/ 300 w 315"/>
              <a:gd name="T3" fmla="*/ 125 h 236"/>
              <a:gd name="T4" fmla="*/ 294 w 315"/>
              <a:gd name="T5" fmla="*/ 122 h 236"/>
              <a:gd name="T6" fmla="*/ 124 w 315"/>
              <a:gd name="T7" fmla="*/ 58 h 236"/>
              <a:gd name="T8" fmla="*/ 125 w 315"/>
              <a:gd name="T9" fmla="*/ 56 h 236"/>
              <a:gd name="T10" fmla="*/ 100 w 315"/>
              <a:gd name="T11" fmla="*/ 39 h 236"/>
              <a:gd name="T12" fmla="*/ 153 w 315"/>
              <a:gd name="T13" fmla="*/ 11 h 236"/>
              <a:gd name="T14" fmla="*/ 103 w 315"/>
              <a:gd name="T15" fmla="*/ 8 h 236"/>
              <a:gd name="T16" fmla="*/ 61 w 315"/>
              <a:gd name="T17" fmla="*/ 44 h 236"/>
              <a:gd name="T18" fmla="*/ 54 w 315"/>
              <a:gd name="T19" fmla="*/ 85 h 236"/>
              <a:gd name="T20" fmla="*/ 37 w 315"/>
              <a:gd name="T21" fmla="*/ 112 h 236"/>
              <a:gd name="T22" fmla="*/ 56 w 315"/>
              <a:gd name="T23" fmla="*/ 133 h 236"/>
              <a:gd name="T24" fmla="*/ 63 w 315"/>
              <a:gd name="T25" fmla="*/ 135 h 236"/>
              <a:gd name="T26" fmla="*/ 35 w 315"/>
              <a:gd name="T27" fmla="*/ 135 h 236"/>
              <a:gd name="T28" fmla="*/ 31 w 315"/>
              <a:gd name="T29" fmla="*/ 141 h 236"/>
              <a:gd name="T30" fmla="*/ 35 w 315"/>
              <a:gd name="T31" fmla="*/ 147 h 236"/>
              <a:gd name="T32" fmla="*/ 50 w 315"/>
              <a:gd name="T33" fmla="*/ 147 h 236"/>
              <a:gd name="T34" fmla="*/ 50 w 315"/>
              <a:gd name="T35" fmla="*/ 176 h 236"/>
              <a:gd name="T36" fmla="*/ 0 w 315"/>
              <a:gd name="T37" fmla="*/ 176 h 236"/>
              <a:gd name="T38" fmla="*/ 0 w 315"/>
              <a:gd name="T39" fmla="*/ 236 h 236"/>
              <a:gd name="T40" fmla="*/ 227 w 315"/>
              <a:gd name="T41" fmla="*/ 236 h 236"/>
              <a:gd name="T42" fmla="*/ 227 w 315"/>
              <a:gd name="T43" fmla="*/ 176 h 236"/>
              <a:gd name="T44" fmla="*/ 61 w 315"/>
              <a:gd name="T45" fmla="*/ 176 h 236"/>
              <a:gd name="T46" fmla="*/ 61 w 315"/>
              <a:gd name="T47" fmla="*/ 147 h 236"/>
              <a:gd name="T48" fmla="*/ 75 w 315"/>
              <a:gd name="T49" fmla="*/ 147 h 236"/>
              <a:gd name="T50" fmla="*/ 79 w 315"/>
              <a:gd name="T51" fmla="*/ 141 h 236"/>
              <a:gd name="T52" fmla="*/ 75 w 315"/>
              <a:gd name="T53" fmla="*/ 135 h 236"/>
              <a:gd name="T54" fmla="*/ 70 w 315"/>
              <a:gd name="T55" fmla="*/ 135 h 236"/>
              <a:gd name="T56" fmla="*/ 77 w 315"/>
              <a:gd name="T57" fmla="*/ 127 h 236"/>
              <a:gd name="T58" fmla="*/ 84 w 315"/>
              <a:gd name="T59" fmla="*/ 93 h 236"/>
              <a:gd name="T60" fmla="*/ 112 w 315"/>
              <a:gd name="T61" fmla="*/ 93 h 236"/>
              <a:gd name="T62" fmla="*/ 113 w 315"/>
              <a:gd name="T63" fmla="*/ 90 h 236"/>
              <a:gd name="T64" fmla="*/ 282 w 315"/>
              <a:gd name="T65" fmla="*/ 154 h 236"/>
              <a:gd name="T66" fmla="*/ 289 w 315"/>
              <a:gd name="T67" fmla="*/ 156 h 236"/>
              <a:gd name="T68" fmla="*/ 305 w 315"/>
              <a:gd name="T69" fmla="*/ 156 h 236"/>
              <a:gd name="T70" fmla="*/ 314 w 315"/>
              <a:gd name="T71" fmla="*/ 145 h 236"/>
              <a:gd name="T72" fmla="*/ 313 w 315"/>
              <a:gd name="T73" fmla="*/ 1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236">
                <a:moveTo>
                  <a:pt x="313" y="135"/>
                </a:moveTo>
                <a:cubicBezTo>
                  <a:pt x="311" y="131"/>
                  <a:pt x="306" y="127"/>
                  <a:pt x="300" y="125"/>
                </a:cubicBezTo>
                <a:cubicBezTo>
                  <a:pt x="298" y="124"/>
                  <a:pt x="296" y="123"/>
                  <a:pt x="294" y="122"/>
                </a:cubicBezTo>
                <a:cubicBezTo>
                  <a:pt x="237" y="101"/>
                  <a:pt x="181" y="80"/>
                  <a:pt x="124" y="58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32" y="52"/>
                  <a:pt x="104" y="51"/>
                  <a:pt x="100" y="39"/>
                </a:cubicBezTo>
                <a:cubicBezTo>
                  <a:pt x="96" y="26"/>
                  <a:pt x="146" y="14"/>
                  <a:pt x="153" y="11"/>
                </a:cubicBezTo>
                <a:cubicBezTo>
                  <a:pt x="161" y="7"/>
                  <a:pt x="125" y="0"/>
                  <a:pt x="103" y="8"/>
                </a:cubicBezTo>
                <a:cubicBezTo>
                  <a:pt x="81" y="16"/>
                  <a:pt x="69" y="29"/>
                  <a:pt x="61" y="44"/>
                </a:cubicBezTo>
                <a:cubicBezTo>
                  <a:pt x="53" y="58"/>
                  <a:pt x="55" y="77"/>
                  <a:pt x="54" y="85"/>
                </a:cubicBezTo>
                <a:cubicBezTo>
                  <a:pt x="54" y="92"/>
                  <a:pt x="40" y="104"/>
                  <a:pt x="37" y="112"/>
                </a:cubicBezTo>
                <a:cubicBezTo>
                  <a:pt x="32" y="125"/>
                  <a:pt x="46" y="129"/>
                  <a:pt x="56" y="133"/>
                </a:cubicBezTo>
                <a:cubicBezTo>
                  <a:pt x="59" y="134"/>
                  <a:pt x="61" y="135"/>
                  <a:pt x="63" y="13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3" y="135"/>
                  <a:pt x="31" y="138"/>
                  <a:pt x="31" y="141"/>
                </a:cubicBezTo>
                <a:cubicBezTo>
                  <a:pt x="31" y="144"/>
                  <a:pt x="33" y="147"/>
                  <a:pt x="35" y="147"/>
                </a:cubicBezTo>
                <a:cubicBezTo>
                  <a:pt x="50" y="147"/>
                  <a:pt x="50" y="147"/>
                  <a:pt x="50" y="147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236"/>
                  <a:pt x="0" y="236"/>
                  <a:pt x="0" y="236"/>
                </a:cubicBezTo>
                <a:cubicBezTo>
                  <a:pt x="227" y="236"/>
                  <a:pt x="227" y="236"/>
                  <a:pt x="227" y="236"/>
                </a:cubicBezTo>
                <a:cubicBezTo>
                  <a:pt x="227" y="176"/>
                  <a:pt x="227" y="176"/>
                  <a:pt x="227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61" y="147"/>
                  <a:pt x="61" y="147"/>
                  <a:pt x="61" y="147"/>
                </a:cubicBezTo>
                <a:cubicBezTo>
                  <a:pt x="75" y="147"/>
                  <a:pt x="75" y="147"/>
                  <a:pt x="75" y="147"/>
                </a:cubicBezTo>
                <a:cubicBezTo>
                  <a:pt x="77" y="147"/>
                  <a:pt x="79" y="144"/>
                  <a:pt x="79" y="141"/>
                </a:cubicBezTo>
                <a:cubicBezTo>
                  <a:pt x="79" y="138"/>
                  <a:pt x="77" y="135"/>
                  <a:pt x="75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73" y="134"/>
                  <a:pt x="75" y="132"/>
                  <a:pt x="77" y="127"/>
                </a:cubicBezTo>
                <a:cubicBezTo>
                  <a:pt x="82" y="118"/>
                  <a:pt x="76" y="104"/>
                  <a:pt x="84" y="93"/>
                </a:cubicBezTo>
                <a:cubicBezTo>
                  <a:pt x="91" y="83"/>
                  <a:pt x="112" y="93"/>
                  <a:pt x="112" y="93"/>
                </a:cubicBezTo>
                <a:cubicBezTo>
                  <a:pt x="113" y="90"/>
                  <a:pt x="113" y="90"/>
                  <a:pt x="113" y="90"/>
                </a:cubicBezTo>
                <a:cubicBezTo>
                  <a:pt x="170" y="111"/>
                  <a:pt x="226" y="132"/>
                  <a:pt x="282" y="154"/>
                </a:cubicBezTo>
                <a:cubicBezTo>
                  <a:pt x="284" y="154"/>
                  <a:pt x="287" y="155"/>
                  <a:pt x="289" y="156"/>
                </a:cubicBezTo>
                <a:cubicBezTo>
                  <a:pt x="294" y="158"/>
                  <a:pt x="300" y="158"/>
                  <a:pt x="305" y="156"/>
                </a:cubicBezTo>
                <a:cubicBezTo>
                  <a:pt x="310" y="154"/>
                  <a:pt x="314" y="150"/>
                  <a:pt x="314" y="145"/>
                </a:cubicBezTo>
                <a:cubicBezTo>
                  <a:pt x="315" y="142"/>
                  <a:pt x="314" y="138"/>
                  <a:pt x="313" y="13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30" name="Freeform 15"/>
          <p:cNvSpPr>
            <a:spLocks noEditPoints="1"/>
          </p:cNvSpPr>
          <p:nvPr/>
        </p:nvSpPr>
        <p:spPr bwMode="black">
          <a:xfrm>
            <a:off x="4181690" y="1441130"/>
            <a:ext cx="802552" cy="791951"/>
          </a:xfrm>
          <a:custGeom>
            <a:avLst/>
            <a:gdLst>
              <a:gd name="T0" fmla="*/ 455 w 708"/>
              <a:gd name="T1" fmla="*/ 121 h 709"/>
              <a:gd name="T2" fmla="*/ 392 w 708"/>
              <a:gd name="T3" fmla="*/ 121 h 709"/>
              <a:gd name="T4" fmla="*/ 392 w 708"/>
              <a:gd name="T5" fmla="*/ 206 h 709"/>
              <a:gd name="T6" fmla="*/ 316 w 708"/>
              <a:gd name="T7" fmla="*/ 206 h 709"/>
              <a:gd name="T8" fmla="*/ 316 w 708"/>
              <a:gd name="T9" fmla="*/ 121 h 709"/>
              <a:gd name="T10" fmla="*/ 250 w 708"/>
              <a:gd name="T11" fmla="*/ 121 h 709"/>
              <a:gd name="T12" fmla="*/ 354 w 708"/>
              <a:gd name="T13" fmla="*/ 0 h 709"/>
              <a:gd name="T14" fmla="*/ 455 w 708"/>
              <a:gd name="T15" fmla="*/ 121 h 709"/>
              <a:gd name="T16" fmla="*/ 205 w 708"/>
              <a:gd name="T17" fmla="*/ 371 h 709"/>
              <a:gd name="T18" fmla="*/ 139 w 708"/>
              <a:gd name="T19" fmla="*/ 371 h 709"/>
              <a:gd name="T20" fmla="*/ 139 w 708"/>
              <a:gd name="T21" fmla="*/ 456 h 709"/>
              <a:gd name="T22" fmla="*/ 63 w 708"/>
              <a:gd name="T23" fmla="*/ 456 h 709"/>
              <a:gd name="T24" fmla="*/ 63 w 708"/>
              <a:gd name="T25" fmla="*/ 371 h 709"/>
              <a:gd name="T26" fmla="*/ 0 w 708"/>
              <a:gd name="T27" fmla="*/ 371 h 709"/>
              <a:gd name="T28" fmla="*/ 101 w 708"/>
              <a:gd name="T29" fmla="*/ 251 h 709"/>
              <a:gd name="T30" fmla="*/ 205 w 708"/>
              <a:gd name="T31" fmla="*/ 371 h 709"/>
              <a:gd name="T32" fmla="*/ 205 w 708"/>
              <a:gd name="T33" fmla="*/ 503 h 709"/>
              <a:gd name="T34" fmla="*/ 0 w 708"/>
              <a:gd name="T35" fmla="*/ 503 h 709"/>
              <a:gd name="T36" fmla="*/ 0 w 708"/>
              <a:gd name="T37" fmla="*/ 709 h 709"/>
              <a:gd name="T38" fmla="*/ 205 w 708"/>
              <a:gd name="T39" fmla="*/ 709 h 709"/>
              <a:gd name="T40" fmla="*/ 205 w 708"/>
              <a:gd name="T41" fmla="*/ 503 h 709"/>
              <a:gd name="T42" fmla="*/ 708 w 708"/>
              <a:gd name="T43" fmla="*/ 503 h 709"/>
              <a:gd name="T44" fmla="*/ 503 w 708"/>
              <a:gd name="T45" fmla="*/ 503 h 709"/>
              <a:gd name="T46" fmla="*/ 503 w 708"/>
              <a:gd name="T47" fmla="*/ 709 h 709"/>
              <a:gd name="T48" fmla="*/ 708 w 708"/>
              <a:gd name="T49" fmla="*/ 709 h 709"/>
              <a:gd name="T50" fmla="*/ 708 w 708"/>
              <a:gd name="T51" fmla="*/ 503 h 709"/>
              <a:gd name="T52" fmla="*/ 708 w 708"/>
              <a:gd name="T53" fmla="*/ 0 h 709"/>
              <a:gd name="T54" fmla="*/ 503 w 708"/>
              <a:gd name="T55" fmla="*/ 0 h 709"/>
              <a:gd name="T56" fmla="*/ 503 w 708"/>
              <a:gd name="T57" fmla="*/ 206 h 709"/>
              <a:gd name="T58" fmla="*/ 708 w 708"/>
              <a:gd name="T59" fmla="*/ 206 h 709"/>
              <a:gd name="T60" fmla="*/ 708 w 708"/>
              <a:gd name="T61" fmla="*/ 0 h 709"/>
              <a:gd name="T62" fmla="*/ 708 w 708"/>
              <a:gd name="T63" fmla="*/ 251 h 709"/>
              <a:gd name="T64" fmla="*/ 503 w 708"/>
              <a:gd name="T65" fmla="*/ 251 h 709"/>
              <a:gd name="T66" fmla="*/ 503 w 708"/>
              <a:gd name="T67" fmla="*/ 456 h 709"/>
              <a:gd name="T68" fmla="*/ 708 w 708"/>
              <a:gd name="T69" fmla="*/ 456 h 709"/>
              <a:gd name="T70" fmla="*/ 708 w 708"/>
              <a:gd name="T71" fmla="*/ 251 h 709"/>
              <a:gd name="T72" fmla="*/ 455 w 708"/>
              <a:gd name="T73" fmla="*/ 251 h 709"/>
              <a:gd name="T74" fmla="*/ 250 w 708"/>
              <a:gd name="T75" fmla="*/ 251 h 709"/>
              <a:gd name="T76" fmla="*/ 250 w 708"/>
              <a:gd name="T77" fmla="*/ 456 h 709"/>
              <a:gd name="T78" fmla="*/ 455 w 708"/>
              <a:gd name="T79" fmla="*/ 456 h 709"/>
              <a:gd name="T80" fmla="*/ 455 w 708"/>
              <a:gd name="T81" fmla="*/ 251 h 709"/>
              <a:gd name="T82" fmla="*/ 455 w 708"/>
              <a:gd name="T83" fmla="*/ 503 h 709"/>
              <a:gd name="T84" fmla="*/ 250 w 708"/>
              <a:gd name="T85" fmla="*/ 503 h 709"/>
              <a:gd name="T86" fmla="*/ 250 w 708"/>
              <a:gd name="T87" fmla="*/ 709 h 709"/>
              <a:gd name="T88" fmla="*/ 455 w 708"/>
              <a:gd name="T89" fmla="*/ 709 h 709"/>
              <a:gd name="T90" fmla="*/ 455 w 708"/>
              <a:gd name="T91" fmla="*/ 503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08" h="709">
                <a:moveTo>
                  <a:pt x="455" y="121"/>
                </a:moveTo>
                <a:lnTo>
                  <a:pt x="392" y="121"/>
                </a:lnTo>
                <a:lnTo>
                  <a:pt x="392" y="206"/>
                </a:lnTo>
                <a:lnTo>
                  <a:pt x="316" y="206"/>
                </a:lnTo>
                <a:lnTo>
                  <a:pt x="316" y="121"/>
                </a:lnTo>
                <a:lnTo>
                  <a:pt x="250" y="121"/>
                </a:lnTo>
                <a:lnTo>
                  <a:pt x="354" y="0"/>
                </a:lnTo>
                <a:lnTo>
                  <a:pt x="455" y="121"/>
                </a:lnTo>
                <a:close/>
                <a:moveTo>
                  <a:pt x="205" y="371"/>
                </a:moveTo>
                <a:lnTo>
                  <a:pt x="139" y="371"/>
                </a:lnTo>
                <a:lnTo>
                  <a:pt x="139" y="456"/>
                </a:lnTo>
                <a:lnTo>
                  <a:pt x="63" y="456"/>
                </a:lnTo>
                <a:lnTo>
                  <a:pt x="63" y="371"/>
                </a:lnTo>
                <a:lnTo>
                  <a:pt x="0" y="371"/>
                </a:lnTo>
                <a:lnTo>
                  <a:pt x="101" y="251"/>
                </a:lnTo>
                <a:lnTo>
                  <a:pt x="205" y="371"/>
                </a:lnTo>
                <a:close/>
                <a:moveTo>
                  <a:pt x="205" y="503"/>
                </a:moveTo>
                <a:lnTo>
                  <a:pt x="0" y="503"/>
                </a:lnTo>
                <a:lnTo>
                  <a:pt x="0" y="709"/>
                </a:lnTo>
                <a:lnTo>
                  <a:pt x="205" y="709"/>
                </a:lnTo>
                <a:lnTo>
                  <a:pt x="205" y="503"/>
                </a:lnTo>
                <a:close/>
                <a:moveTo>
                  <a:pt x="708" y="503"/>
                </a:moveTo>
                <a:lnTo>
                  <a:pt x="503" y="503"/>
                </a:lnTo>
                <a:lnTo>
                  <a:pt x="503" y="709"/>
                </a:lnTo>
                <a:lnTo>
                  <a:pt x="708" y="709"/>
                </a:lnTo>
                <a:lnTo>
                  <a:pt x="708" y="503"/>
                </a:lnTo>
                <a:close/>
                <a:moveTo>
                  <a:pt x="708" y="0"/>
                </a:moveTo>
                <a:lnTo>
                  <a:pt x="503" y="0"/>
                </a:lnTo>
                <a:lnTo>
                  <a:pt x="503" y="206"/>
                </a:lnTo>
                <a:lnTo>
                  <a:pt x="708" y="206"/>
                </a:lnTo>
                <a:lnTo>
                  <a:pt x="708" y="0"/>
                </a:lnTo>
                <a:close/>
                <a:moveTo>
                  <a:pt x="708" y="251"/>
                </a:moveTo>
                <a:lnTo>
                  <a:pt x="503" y="251"/>
                </a:lnTo>
                <a:lnTo>
                  <a:pt x="503" y="456"/>
                </a:lnTo>
                <a:lnTo>
                  <a:pt x="708" y="456"/>
                </a:lnTo>
                <a:lnTo>
                  <a:pt x="708" y="251"/>
                </a:lnTo>
                <a:close/>
                <a:moveTo>
                  <a:pt x="455" y="251"/>
                </a:moveTo>
                <a:lnTo>
                  <a:pt x="250" y="251"/>
                </a:lnTo>
                <a:lnTo>
                  <a:pt x="250" y="456"/>
                </a:lnTo>
                <a:lnTo>
                  <a:pt x="455" y="456"/>
                </a:lnTo>
                <a:lnTo>
                  <a:pt x="455" y="251"/>
                </a:lnTo>
                <a:close/>
                <a:moveTo>
                  <a:pt x="455" y="503"/>
                </a:moveTo>
                <a:lnTo>
                  <a:pt x="250" y="503"/>
                </a:lnTo>
                <a:lnTo>
                  <a:pt x="250" y="709"/>
                </a:lnTo>
                <a:lnTo>
                  <a:pt x="455" y="709"/>
                </a:lnTo>
                <a:lnTo>
                  <a:pt x="455" y="50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54861" rIns="109721" bIns="54861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19" y="1454289"/>
            <a:ext cx="1282724" cy="76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7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251520" y="699542"/>
            <a:ext cx="8662892" cy="0"/>
          </a:xfrm>
          <a:prstGeom prst="line">
            <a:avLst/>
          </a:prstGeom>
          <a:ln w="19050">
            <a:solidFill>
              <a:schemeClr val="accent2">
                <a:lumMod val="75000"/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557" y="176322"/>
            <a:ext cx="3538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ED5326"/>
                </a:solidFill>
                <a:latin typeface="微软雅黑" pitchFamily="34" charset="-122"/>
                <a:ea typeface="微软雅黑" pitchFamily="34" charset="-122"/>
              </a:rPr>
              <a:t>Breadcrumb Using</a:t>
            </a:r>
            <a:endParaRPr lang="zh-CN" altLang="en-US" sz="2800" b="1" dirty="0">
              <a:solidFill>
                <a:srgbClr val="ED53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95968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场景：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适合需要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全局有序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步长固定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且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具自增性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的业务场景。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endParaRPr lang="en-US" altLang="zh-CN" dirty="0">
              <a:solidFill>
                <a:schemeClr val="bg1">
                  <a:lumMod val="6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用例：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销售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品、产品序列号，各类组及成员序列。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4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251520" y="699542"/>
            <a:ext cx="8662892" cy="0"/>
          </a:xfrm>
          <a:prstGeom prst="line">
            <a:avLst/>
          </a:prstGeom>
          <a:ln w="19050">
            <a:solidFill>
              <a:schemeClr val="accent2">
                <a:lumMod val="75000"/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147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性能对比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763600848"/>
              </p:ext>
            </p:extLst>
          </p:nvPr>
        </p:nvGraphicFramePr>
        <p:xfrm>
          <a:off x="575556" y="1131590"/>
          <a:ext cx="8100900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47664" y="86936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/s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2220" y="1383618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100W</a:t>
            </a:r>
            <a:r>
              <a:rPr lang="zh-CN" alt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次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/s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5350" y="2284627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51.2W</a:t>
            </a:r>
            <a:r>
              <a:rPr lang="zh-CN" alt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次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/s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2546779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30W</a:t>
            </a:r>
            <a:r>
              <a:rPr lang="zh-CN" alt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次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/s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3828" y="298232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W</a:t>
            </a:r>
            <a:r>
              <a:rPr lang="zh-CN" alt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次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/s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2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251520" y="699542"/>
            <a:ext cx="8662892" cy="0"/>
          </a:xfrm>
          <a:prstGeom prst="line">
            <a:avLst/>
          </a:prstGeom>
          <a:ln w="19050">
            <a:solidFill>
              <a:schemeClr val="accent2">
                <a:lumMod val="75000"/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147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全局序列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ght Blue"/>
          <p:cNvSpPr/>
          <p:nvPr/>
        </p:nvSpPr>
        <p:spPr bwMode="auto">
          <a:xfrm>
            <a:off x="971600" y="1059582"/>
            <a:ext cx="2057936" cy="2057400"/>
          </a:xfrm>
          <a:prstGeom prst="roundRect">
            <a:avLst>
              <a:gd name="adj" fmla="val 0"/>
            </a:avLst>
          </a:prstGeom>
          <a:solidFill>
            <a:srgbClr val="E7B92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Dark Gray"/>
          <p:cNvSpPr/>
          <p:nvPr/>
        </p:nvSpPr>
        <p:spPr bwMode="auto">
          <a:xfrm>
            <a:off x="971600" y="3116982"/>
            <a:ext cx="2057936" cy="32920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Snow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f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lake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Orange"/>
          <p:cNvSpPr/>
          <p:nvPr/>
        </p:nvSpPr>
        <p:spPr bwMode="auto">
          <a:xfrm>
            <a:off x="3553998" y="1059582"/>
            <a:ext cx="2057936" cy="2057400"/>
          </a:xfrm>
          <a:prstGeom prst="roundRect">
            <a:avLst>
              <a:gd name="adj" fmla="val 0"/>
            </a:avLst>
          </a:prstGeom>
          <a:solidFill>
            <a:srgbClr val="3397D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98824"/>
                </a:srgb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Dark Gray"/>
          <p:cNvSpPr/>
          <p:nvPr/>
        </p:nvSpPr>
        <p:spPr bwMode="auto">
          <a:xfrm>
            <a:off x="3553998" y="3116983"/>
            <a:ext cx="2057936" cy="32920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Tick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ock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d"/>
          <p:cNvSpPr/>
          <p:nvPr/>
        </p:nvSpPr>
        <p:spPr bwMode="auto">
          <a:xfrm>
            <a:off x="6132706" y="1059582"/>
            <a:ext cx="2057936" cy="2057400"/>
          </a:xfrm>
          <a:prstGeom prst="roundRect">
            <a:avLst>
              <a:gd name="adj" fmla="val 0"/>
            </a:avLst>
          </a:prstGeom>
          <a:solidFill>
            <a:srgbClr val="ED532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9583"/>
            <a:ext cx="2043034" cy="2057400"/>
          </a:xfrm>
          <a:prstGeom prst="rect">
            <a:avLst/>
          </a:prstGeom>
        </p:spPr>
      </p:pic>
      <p:pic>
        <p:nvPicPr>
          <p:cNvPr id="1024" name="图片 10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31" y="1320739"/>
            <a:ext cx="1535086" cy="1535086"/>
          </a:xfrm>
          <a:prstGeom prst="rect">
            <a:avLst/>
          </a:prstGeom>
        </p:spPr>
      </p:pic>
      <p:sp>
        <p:nvSpPr>
          <p:cNvPr id="1025" name="TextBox 1024"/>
          <p:cNvSpPr txBox="1"/>
          <p:nvPr/>
        </p:nvSpPr>
        <p:spPr>
          <a:xfrm>
            <a:off x="3205826" y="4168120"/>
            <a:ext cx="2754280" cy="70788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65000"/>
                  </a:schemeClr>
                </a:solidFill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华文行楷" pitchFamily="2" charset="-122"/>
                <a:ea typeface="华文行楷" pitchFamily="2" charset="-122"/>
              </a:rPr>
              <a:t>种类型序列可供选择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915566"/>
            <a:ext cx="5112568" cy="2952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05387" y="3499925"/>
            <a:ext cx="2006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Snowflake</a:t>
            </a:r>
            <a:r>
              <a:rPr lang="zh-CN" altLang="en-US" sz="1600" i="1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sz="1600" i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1600" i="1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衍生</a:t>
            </a:r>
            <a:endParaRPr lang="zh-CN" altLang="en-US" sz="1600" i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Picture 5" descr="\\MAGNUM\Projects\Microsoft\Cloud Power FY12\Design\Icons\PNGs\Stop_watch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</a:blip>
          <a:srcRect/>
          <a:stretch>
            <a:fillRect/>
          </a:stretch>
        </p:blipFill>
        <p:spPr bwMode="auto">
          <a:xfrm>
            <a:off x="3553998" y="1055356"/>
            <a:ext cx="2062163" cy="2061626"/>
          </a:xfrm>
          <a:prstGeom prst="rect">
            <a:avLst/>
          </a:prstGeom>
          <a:noFill/>
        </p:spPr>
      </p:pic>
      <p:sp>
        <p:nvSpPr>
          <p:cNvPr id="24" name="Dark Gray"/>
          <p:cNvSpPr/>
          <p:nvPr/>
        </p:nvSpPr>
        <p:spPr bwMode="auto">
          <a:xfrm>
            <a:off x="6132706" y="3116982"/>
            <a:ext cx="2057936" cy="32920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Breadcrumb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3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251520" y="699542"/>
            <a:ext cx="8662892" cy="0"/>
          </a:xfrm>
          <a:prstGeom prst="line">
            <a:avLst/>
          </a:prstGeom>
          <a:ln w="19050">
            <a:solidFill>
              <a:schemeClr val="accent2">
                <a:lumMod val="75000"/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557" y="176322"/>
            <a:ext cx="351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E7B921"/>
                </a:solidFill>
                <a:latin typeface="微软雅黑" pitchFamily="34" charset="-122"/>
                <a:ea typeface="微软雅黑" pitchFamily="34" charset="-122"/>
              </a:rPr>
              <a:t>Snowflake Feature</a:t>
            </a:r>
            <a:endParaRPr lang="zh-CN" altLang="en-US" sz="2800" b="1" dirty="0">
              <a:solidFill>
                <a:srgbClr val="E7B9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7"/>
          <p:cNvSpPr/>
          <p:nvPr/>
        </p:nvSpPr>
        <p:spPr bwMode="auto">
          <a:xfrm>
            <a:off x="1260000" y="1141189"/>
            <a:ext cx="3312000" cy="10800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无固定步长</a:t>
            </a: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Rectangle 7"/>
          <p:cNvSpPr/>
          <p:nvPr/>
        </p:nvSpPr>
        <p:spPr bwMode="auto">
          <a:xfrm>
            <a:off x="4644128" y="1131590"/>
            <a:ext cx="1080000" cy="108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自增长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Rectangle 7"/>
          <p:cNvSpPr/>
          <p:nvPr/>
        </p:nvSpPr>
        <p:spPr bwMode="auto">
          <a:xfrm>
            <a:off x="5796136" y="1131590"/>
            <a:ext cx="216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全局唯一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Rectangle 7"/>
          <p:cNvSpPr/>
          <p:nvPr/>
        </p:nvSpPr>
        <p:spPr bwMode="auto">
          <a:xfrm>
            <a:off x="3498408" y="2298456"/>
            <a:ext cx="1080000" cy="1080000"/>
          </a:xfrm>
          <a:prstGeom prst="rect">
            <a:avLst/>
          </a:prstGeom>
          <a:solidFill>
            <a:srgbClr val="ED532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bit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Rectangle 7"/>
          <p:cNvSpPr/>
          <p:nvPr/>
        </p:nvSpPr>
        <p:spPr bwMode="auto">
          <a:xfrm>
            <a:off x="4644008" y="2298456"/>
            <a:ext cx="3312000" cy="1080000"/>
          </a:xfrm>
          <a:prstGeom prst="rect">
            <a:avLst/>
          </a:prstGeom>
          <a:solidFill>
            <a:srgbClr val="00AEE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十进制</a:t>
            </a: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无固定</a:t>
            </a:r>
            <a:r>
              <a:rPr lang="zh-CN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长度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Rectangle 7"/>
          <p:cNvSpPr/>
          <p:nvPr/>
        </p:nvSpPr>
        <p:spPr bwMode="auto">
          <a:xfrm>
            <a:off x="1270265" y="2298456"/>
            <a:ext cx="216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弱时间相关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Rectangle 7"/>
          <p:cNvSpPr/>
          <p:nvPr/>
        </p:nvSpPr>
        <p:spPr bwMode="auto">
          <a:xfrm>
            <a:off x="1270265" y="3471850"/>
            <a:ext cx="2160000" cy="108000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粗略有序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251520" y="699542"/>
            <a:ext cx="8662892" cy="0"/>
          </a:xfrm>
          <a:prstGeom prst="line">
            <a:avLst/>
          </a:prstGeom>
          <a:ln w="19050">
            <a:solidFill>
              <a:schemeClr val="accent2">
                <a:lumMod val="75000"/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557" y="176322"/>
            <a:ext cx="3219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E7B921"/>
                </a:solidFill>
                <a:latin typeface="微软雅黑" pitchFamily="34" charset="-122"/>
                <a:ea typeface="微软雅黑" pitchFamily="34" charset="-122"/>
              </a:rPr>
              <a:t>Snowflake Detail</a:t>
            </a:r>
            <a:endParaRPr lang="zh-CN" altLang="en-US" sz="2800" b="1" dirty="0">
              <a:solidFill>
                <a:srgbClr val="E7B9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Rectangle 94"/>
          <p:cNvSpPr/>
          <p:nvPr/>
        </p:nvSpPr>
        <p:spPr bwMode="auto">
          <a:xfrm flipH="1" flipV="1">
            <a:off x="242566" y="955512"/>
            <a:ext cx="2219536" cy="432000"/>
          </a:xfrm>
          <a:prstGeom prst="rect">
            <a:avLst/>
          </a:prstGeom>
          <a:solidFill>
            <a:srgbClr val="3397D3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25400" dist="38100" dir="16200000">
              <a:prstClr val="black">
                <a:alpha val="48000"/>
              </a:prstClr>
            </a:innerShdw>
          </a:effectLst>
        </p:spPr>
        <p:txBody>
          <a:bodyPr vert="horz" wrap="square" lIns="109833" tIns="0" rIns="109833" bIns="54916" numCol="1" rtlCol="0" anchor="ctr" anchorCtr="0" compatLnSpc="1">
            <a:prstTxWarp prst="textNoShape">
              <a:avLst/>
            </a:prstTxWarp>
          </a:bodyPr>
          <a:lstStyle/>
          <a:p>
            <a:pPr lvl="0" algn="ctr" defTabSz="823587" fontAlgn="base">
              <a:spcBef>
                <a:spcPct val="0"/>
              </a:spcBef>
              <a:spcAft>
                <a:spcPct val="0"/>
              </a:spcAft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" pitchFamily="34" charset="0"/>
            </a:endParaRPr>
          </a:p>
        </p:txBody>
      </p:sp>
      <p:cxnSp>
        <p:nvCxnSpPr>
          <p:cNvPr id="135" name="Straight Connector 22"/>
          <p:cNvCxnSpPr>
            <a:endCxn id="140" idx="0"/>
          </p:cNvCxnSpPr>
          <p:nvPr/>
        </p:nvCxnSpPr>
        <p:spPr>
          <a:xfrm>
            <a:off x="1254214" y="1300549"/>
            <a:ext cx="0" cy="1634799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 type="oval"/>
          </a:ln>
          <a:effectLst/>
        </p:spPr>
      </p:cxnSp>
      <p:sp>
        <p:nvSpPr>
          <p:cNvPr id="1044" name="TextBox 1043"/>
          <p:cNvSpPr txBox="1"/>
          <p:nvPr/>
        </p:nvSpPr>
        <p:spPr>
          <a:xfrm>
            <a:off x="795130" y="992772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位时间戳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462102" y="1387512"/>
            <a:ext cx="2115660" cy="432000"/>
            <a:chOff x="2462102" y="1600323"/>
            <a:chExt cx="2115660" cy="432000"/>
          </a:xfrm>
        </p:grpSpPr>
        <p:sp>
          <p:nvSpPr>
            <p:cNvPr id="205" name="Rectangle 94"/>
            <p:cNvSpPr/>
            <p:nvPr/>
          </p:nvSpPr>
          <p:spPr bwMode="auto">
            <a:xfrm flipH="1" flipV="1">
              <a:off x="2462102" y="1600323"/>
              <a:ext cx="2115660" cy="432000"/>
            </a:xfrm>
            <a:prstGeom prst="rect">
              <a:avLst/>
            </a:prstGeom>
            <a:solidFill>
              <a:srgbClr val="3397D3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25400" dist="38100" dir="16200000">
                <a:prstClr val="black">
                  <a:alpha val="48000"/>
                </a:prstClr>
              </a:innerShdw>
            </a:effectLst>
          </p:spPr>
          <p:txBody>
            <a:bodyPr vert="horz" wrap="square" lIns="109833" tIns="0" rIns="109833" bIns="54916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823587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779344" y="1662434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位数据中心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ID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77762" y="1819512"/>
            <a:ext cx="2130516" cy="432000"/>
            <a:chOff x="4577762" y="2253076"/>
            <a:chExt cx="2130516" cy="432000"/>
          </a:xfrm>
        </p:grpSpPr>
        <p:sp>
          <p:nvSpPr>
            <p:cNvPr id="206" name="Rectangle 94"/>
            <p:cNvSpPr/>
            <p:nvPr/>
          </p:nvSpPr>
          <p:spPr bwMode="auto">
            <a:xfrm flipH="1" flipV="1">
              <a:off x="4577762" y="2253076"/>
              <a:ext cx="2130516" cy="432000"/>
            </a:xfrm>
            <a:prstGeom prst="rect">
              <a:avLst/>
            </a:prstGeom>
            <a:solidFill>
              <a:srgbClr val="3397D3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25400" dist="38100" dir="16200000">
                <a:prstClr val="black">
                  <a:alpha val="48000"/>
                </a:prstClr>
              </a:innerShdw>
            </a:effectLst>
          </p:spPr>
          <p:txBody>
            <a:bodyPr vert="horz" wrap="square" lIns="109833" tIns="0" rIns="109833" bIns="54916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823587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909860" y="2315187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位业务主机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ID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08861" y="2251512"/>
            <a:ext cx="2113139" cy="432000"/>
            <a:chOff x="6708861" y="2905828"/>
            <a:chExt cx="2113139" cy="432000"/>
          </a:xfrm>
        </p:grpSpPr>
        <p:sp>
          <p:nvSpPr>
            <p:cNvPr id="207" name="Rectangle 94"/>
            <p:cNvSpPr/>
            <p:nvPr/>
          </p:nvSpPr>
          <p:spPr bwMode="auto">
            <a:xfrm flipH="1" flipV="1">
              <a:off x="6708861" y="2905828"/>
              <a:ext cx="2113139" cy="432000"/>
            </a:xfrm>
            <a:prstGeom prst="rect">
              <a:avLst/>
            </a:prstGeom>
            <a:solidFill>
              <a:srgbClr val="3397D3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25400" dist="38100" dir="16200000">
                <a:prstClr val="black">
                  <a:alpha val="48000"/>
                </a:prstClr>
              </a:innerShdw>
            </a:effectLst>
          </p:spPr>
          <p:txBody>
            <a:bodyPr vert="horz" wrap="square" lIns="109833" tIns="0" rIns="109833" bIns="54916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823587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7207927" y="2958220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位序列号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0" name="Straight Connector 22"/>
          <p:cNvCxnSpPr>
            <a:endCxn id="197" idx="0"/>
          </p:cNvCxnSpPr>
          <p:nvPr/>
        </p:nvCxnSpPr>
        <p:spPr>
          <a:xfrm>
            <a:off x="7614261" y="2611681"/>
            <a:ext cx="0" cy="324265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 type="oval"/>
          </a:ln>
          <a:effectLst/>
        </p:spPr>
      </p:cxnSp>
      <p:cxnSp>
        <p:nvCxnSpPr>
          <p:cNvPr id="215" name="Straight Connector 22"/>
          <p:cNvCxnSpPr/>
          <p:nvPr/>
        </p:nvCxnSpPr>
        <p:spPr>
          <a:xfrm>
            <a:off x="5500539" y="2189400"/>
            <a:ext cx="0" cy="746546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 type="oval"/>
          </a:ln>
          <a:effectLst/>
        </p:spPr>
      </p:cxnSp>
      <p:cxnSp>
        <p:nvCxnSpPr>
          <p:cNvPr id="218" name="Straight Connector 22"/>
          <p:cNvCxnSpPr>
            <a:endCxn id="142" idx="0"/>
          </p:cNvCxnSpPr>
          <p:nvPr/>
        </p:nvCxnSpPr>
        <p:spPr>
          <a:xfrm>
            <a:off x="3370023" y="1738760"/>
            <a:ext cx="0" cy="1197186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 type="oval"/>
          </a:ln>
          <a:effectLst/>
        </p:spPr>
      </p:cxnSp>
      <p:grpSp>
        <p:nvGrpSpPr>
          <p:cNvPr id="25" name="组合 24"/>
          <p:cNvGrpSpPr/>
          <p:nvPr/>
        </p:nvGrpSpPr>
        <p:grpSpPr>
          <a:xfrm>
            <a:off x="242567" y="2935348"/>
            <a:ext cx="8625152" cy="897100"/>
            <a:chOff x="242567" y="2935348"/>
            <a:chExt cx="8625152" cy="897100"/>
          </a:xfrm>
        </p:grpSpPr>
        <p:sp>
          <p:nvSpPr>
            <p:cNvPr id="140" name="Pentagon 78"/>
            <p:cNvSpPr/>
            <p:nvPr/>
          </p:nvSpPr>
          <p:spPr>
            <a:xfrm>
              <a:off x="242567" y="2935348"/>
              <a:ext cx="2219535" cy="392484"/>
            </a:xfrm>
            <a:prstGeom prst="homePlate">
              <a:avLst/>
            </a:prstGeom>
            <a:solidFill>
              <a:srgbClr val="ED5326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noProof="0" dirty="0" smtClean="0">
                  <a:solidFill>
                    <a:srgbClr val="FFFFFF"/>
                  </a:solidFill>
                  <a:latin typeface="Segoe UI"/>
                </a:rPr>
                <a:t>Timestamp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2" name="Chevron 250"/>
            <p:cNvSpPr/>
            <p:nvPr/>
          </p:nvSpPr>
          <p:spPr>
            <a:xfrm>
              <a:off x="2358227" y="2935946"/>
              <a:ext cx="2219535" cy="391888"/>
            </a:xfrm>
            <a:prstGeom prst="chevron">
              <a:avLst/>
            </a:prstGeom>
            <a:solidFill>
              <a:srgbClr val="ED5326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DatecenterID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96" name="Chevron 250"/>
            <p:cNvSpPr/>
            <p:nvPr/>
          </p:nvSpPr>
          <p:spPr>
            <a:xfrm>
              <a:off x="4488743" y="2935946"/>
              <a:ext cx="2219535" cy="391888"/>
            </a:xfrm>
            <a:prstGeom prst="chevron">
              <a:avLst/>
            </a:prstGeom>
            <a:solidFill>
              <a:srgbClr val="ED5326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kern="0" dirty="0" smtClean="0">
                  <a:solidFill>
                    <a:srgbClr val="FFFFFF"/>
                  </a:solidFill>
                  <a:latin typeface="Segoe UI"/>
                </a:rPr>
                <a:t>WorkID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97" name="Chevron 250"/>
            <p:cNvSpPr/>
            <p:nvPr/>
          </p:nvSpPr>
          <p:spPr>
            <a:xfrm>
              <a:off x="6602465" y="2935946"/>
              <a:ext cx="2219535" cy="391888"/>
            </a:xfrm>
            <a:prstGeom prst="chevron">
              <a:avLst/>
            </a:prstGeom>
            <a:solidFill>
              <a:srgbClr val="ED5326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kern="0" dirty="0">
                  <a:solidFill>
                    <a:srgbClr val="FFFFFF"/>
                  </a:solidFill>
                  <a:latin typeface="Segoe UI"/>
                </a:rPr>
                <a:t>Sequence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51520" y="3507854"/>
              <a:ext cx="45719" cy="3240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461675" y="3508412"/>
              <a:ext cx="45719" cy="3240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560106" y="3508412"/>
              <a:ext cx="45719" cy="3240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663142" y="3508412"/>
              <a:ext cx="45719" cy="3240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822000" y="3507854"/>
              <a:ext cx="45719" cy="3240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左箭头 25"/>
          <p:cNvSpPr/>
          <p:nvPr/>
        </p:nvSpPr>
        <p:spPr>
          <a:xfrm>
            <a:off x="333243" y="3647570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左箭头 58"/>
          <p:cNvSpPr/>
          <p:nvPr/>
        </p:nvSpPr>
        <p:spPr>
          <a:xfrm>
            <a:off x="2529487" y="3647570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左箭头 59"/>
          <p:cNvSpPr/>
          <p:nvPr/>
        </p:nvSpPr>
        <p:spPr>
          <a:xfrm>
            <a:off x="4617719" y="3647012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左箭头 60"/>
          <p:cNvSpPr/>
          <p:nvPr/>
        </p:nvSpPr>
        <p:spPr>
          <a:xfrm>
            <a:off x="6741955" y="3647570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箭头 61"/>
          <p:cNvSpPr/>
          <p:nvPr/>
        </p:nvSpPr>
        <p:spPr>
          <a:xfrm flipH="1">
            <a:off x="2087724" y="3647011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箭头 63"/>
          <p:cNvSpPr/>
          <p:nvPr/>
        </p:nvSpPr>
        <p:spPr>
          <a:xfrm flipH="1">
            <a:off x="4175956" y="3647011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箭头 64"/>
          <p:cNvSpPr/>
          <p:nvPr/>
        </p:nvSpPr>
        <p:spPr>
          <a:xfrm flipH="1">
            <a:off x="6300192" y="3647010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箭头 65"/>
          <p:cNvSpPr/>
          <p:nvPr/>
        </p:nvSpPr>
        <p:spPr>
          <a:xfrm flipH="1">
            <a:off x="8460432" y="3647011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37985" y="3516817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1</a:t>
            </a:r>
            <a:r>
              <a:rPr lang="en-US" altLang="zh-CN" sz="1400" dirty="0" smtClean="0">
                <a:solidFill>
                  <a:srgbClr val="FFFF00"/>
                </a:solidFill>
              </a:rPr>
              <a:t> ~ 42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05583" y="351681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</a:rPr>
              <a:t>43 ~ 47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28671" y="351681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</a:rPr>
              <a:t>48 ~ 55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51081" y="351681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</a:rPr>
              <a:t>56 ~ 64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28" name="左大括号 27"/>
          <p:cNvSpPr/>
          <p:nvPr/>
        </p:nvSpPr>
        <p:spPr>
          <a:xfrm rot="16200000">
            <a:off x="4442005" y="-282934"/>
            <a:ext cx="216026" cy="8589686"/>
          </a:xfrm>
          <a:prstGeom prst="leftBrace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8114" y="4371950"/>
            <a:ext cx="4343984" cy="6771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Snowflake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机制生成的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Sequence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64</a:t>
            </a:r>
            <a:r>
              <a:rPr lang="zh-CN" altLang="en-US" sz="20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位</a:t>
            </a:r>
            <a:r>
              <a:rPr lang="en-US" altLang="zh-CN" sz="20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Bit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组成，转换成十进制无规则序列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0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251520" y="699542"/>
            <a:ext cx="8662892" cy="0"/>
          </a:xfrm>
          <a:prstGeom prst="line">
            <a:avLst/>
          </a:prstGeom>
          <a:ln w="19050">
            <a:solidFill>
              <a:schemeClr val="accent2">
                <a:lumMod val="75000"/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557" y="176322"/>
            <a:ext cx="3160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3397D3"/>
                </a:solidFill>
                <a:latin typeface="微软雅黑" pitchFamily="34" charset="-122"/>
                <a:ea typeface="微软雅黑" pitchFamily="34" charset="-122"/>
              </a:rPr>
              <a:t>Ticktock</a:t>
            </a:r>
            <a:r>
              <a:rPr lang="en-US" altLang="zh-CN" sz="2800" b="1" dirty="0" smtClean="0">
                <a:solidFill>
                  <a:srgbClr val="E7B92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3397D3"/>
                </a:solidFill>
                <a:latin typeface="微软雅黑" pitchFamily="34" charset="-122"/>
                <a:ea typeface="微软雅黑" pitchFamily="34" charset="-122"/>
              </a:rPr>
              <a:t>Feature</a:t>
            </a:r>
            <a:endParaRPr lang="zh-CN" altLang="en-US" sz="2800" b="1" dirty="0">
              <a:solidFill>
                <a:srgbClr val="3397D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7"/>
          <p:cNvSpPr/>
          <p:nvPr/>
        </p:nvSpPr>
        <p:spPr bwMode="auto">
          <a:xfrm>
            <a:off x="1260000" y="1141189"/>
            <a:ext cx="3312000" cy="10800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无固定步长</a:t>
            </a: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7"/>
          <p:cNvSpPr/>
          <p:nvPr/>
        </p:nvSpPr>
        <p:spPr bwMode="auto">
          <a:xfrm>
            <a:off x="4644128" y="1131590"/>
            <a:ext cx="1080000" cy="108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自增长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/>
          <p:nvPr/>
        </p:nvSpPr>
        <p:spPr bwMode="auto">
          <a:xfrm>
            <a:off x="5796136" y="1131590"/>
            <a:ext cx="216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全局唯一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7"/>
          <p:cNvSpPr/>
          <p:nvPr/>
        </p:nvSpPr>
        <p:spPr bwMode="auto">
          <a:xfrm>
            <a:off x="4644008" y="2298456"/>
            <a:ext cx="3312000" cy="1080000"/>
          </a:xfrm>
          <a:prstGeom prst="rect">
            <a:avLst/>
          </a:prstGeom>
          <a:solidFill>
            <a:srgbClr val="00AEE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十进制</a:t>
            </a:r>
            <a:r>
              <a:rPr lang="en-US" altLang="zh-CN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位长度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7"/>
          <p:cNvSpPr/>
          <p:nvPr/>
        </p:nvSpPr>
        <p:spPr bwMode="auto">
          <a:xfrm>
            <a:off x="3502966" y="2298456"/>
            <a:ext cx="1080000" cy="10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可反解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7"/>
          <p:cNvSpPr/>
          <p:nvPr/>
        </p:nvSpPr>
        <p:spPr bwMode="auto">
          <a:xfrm>
            <a:off x="1270265" y="2298456"/>
            <a:ext cx="216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相关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7"/>
          <p:cNvSpPr/>
          <p:nvPr/>
        </p:nvSpPr>
        <p:spPr bwMode="auto">
          <a:xfrm>
            <a:off x="1270265" y="3463019"/>
            <a:ext cx="2160000" cy="108000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粗略有序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1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251520" y="699542"/>
            <a:ext cx="8662892" cy="0"/>
          </a:xfrm>
          <a:prstGeom prst="line">
            <a:avLst/>
          </a:prstGeom>
          <a:ln w="19050">
            <a:solidFill>
              <a:schemeClr val="accent2">
                <a:lumMod val="75000"/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557" y="176322"/>
            <a:ext cx="2864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3397D3"/>
                </a:solidFill>
                <a:latin typeface="微软雅黑" pitchFamily="34" charset="-122"/>
                <a:ea typeface="微软雅黑" pitchFamily="34" charset="-122"/>
              </a:rPr>
              <a:t>Ticktock Detail</a:t>
            </a:r>
            <a:endParaRPr lang="zh-CN" altLang="en-US" sz="2800" b="1" dirty="0">
              <a:solidFill>
                <a:srgbClr val="3397D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Rectangle 94"/>
          <p:cNvSpPr/>
          <p:nvPr/>
        </p:nvSpPr>
        <p:spPr bwMode="auto">
          <a:xfrm flipH="1" flipV="1">
            <a:off x="242566" y="807554"/>
            <a:ext cx="2219536" cy="579958"/>
          </a:xfrm>
          <a:prstGeom prst="rect">
            <a:avLst/>
          </a:prstGeom>
          <a:solidFill>
            <a:srgbClr val="3397D3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25400" dist="38100" dir="16200000">
              <a:prstClr val="black">
                <a:alpha val="48000"/>
              </a:prstClr>
            </a:innerShdw>
          </a:effectLst>
        </p:spPr>
        <p:txBody>
          <a:bodyPr vert="horz" wrap="square" lIns="109833" tIns="0" rIns="109833" bIns="54916" numCol="1" rtlCol="0" anchor="ctr" anchorCtr="0" compatLnSpc="1">
            <a:prstTxWarp prst="textNoShape">
              <a:avLst/>
            </a:prstTxWarp>
          </a:bodyPr>
          <a:lstStyle/>
          <a:p>
            <a:pPr lvl="0" algn="ctr" defTabSz="823587" fontAlgn="base">
              <a:spcBef>
                <a:spcPct val="0"/>
              </a:spcBef>
              <a:spcAft>
                <a:spcPct val="0"/>
              </a:spcAft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" pitchFamily="34" charset="0"/>
            </a:endParaRPr>
          </a:p>
        </p:txBody>
      </p:sp>
      <p:cxnSp>
        <p:nvCxnSpPr>
          <p:cNvPr id="135" name="Straight Connector 22"/>
          <p:cNvCxnSpPr>
            <a:endCxn id="140" idx="0"/>
          </p:cNvCxnSpPr>
          <p:nvPr/>
        </p:nvCxnSpPr>
        <p:spPr>
          <a:xfrm>
            <a:off x="1254214" y="1300549"/>
            <a:ext cx="0" cy="1634799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 type="oval"/>
          </a:ln>
          <a:effectLst/>
        </p:spPr>
      </p:cxnSp>
      <p:sp>
        <p:nvSpPr>
          <p:cNvPr id="1044" name="TextBox 1043"/>
          <p:cNvSpPr txBox="1"/>
          <p:nvPr/>
        </p:nvSpPr>
        <p:spPr>
          <a:xfrm>
            <a:off x="246903" y="838884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位系统时间：年月日时分秒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140826113620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462102" y="1387512"/>
            <a:ext cx="2115660" cy="432000"/>
            <a:chOff x="2462102" y="1600323"/>
            <a:chExt cx="2115660" cy="432000"/>
          </a:xfrm>
        </p:grpSpPr>
        <p:sp>
          <p:nvSpPr>
            <p:cNvPr id="205" name="Rectangle 94"/>
            <p:cNvSpPr/>
            <p:nvPr/>
          </p:nvSpPr>
          <p:spPr bwMode="auto">
            <a:xfrm flipH="1" flipV="1">
              <a:off x="2462102" y="1600323"/>
              <a:ext cx="2115660" cy="432000"/>
            </a:xfrm>
            <a:prstGeom prst="rect">
              <a:avLst/>
            </a:prstGeom>
            <a:solidFill>
              <a:srgbClr val="3397D3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25400" dist="38100" dir="16200000">
                <a:prstClr val="black">
                  <a:alpha val="48000"/>
                </a:prstClr>
              </a:innerShdw>
            </a:effectLst>
          </p:spPr>
          <p:txBody>
            <a:bodyPr vert="horz" wrap="square" lIns="109833" tIns="0" rIns="109833" bIns="54916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823587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779344" y="1662434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位数据中心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ID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77762" y="1819512"/>
            <a:ext cx="2130516" cy="432000"/>
            <a:chOff x="4577762" y="2253076"/>
            <a:chExt cx="2130516" cy="432000"/>
          </a:xfrm>
        </p:grpSpPr>
        <p:sp>
          <p:nvSpPr>
            <p:cNvPr id="206" name="Rectangle 94"/>
            <p:cNvSpPr/>
            <p:nvPr/>
          </p:nvSpPr>
          <p:spPr bwMode="auto">
            <a:xfrm flipH="1" flipV="1">
              <a:off x="4577762" y="2253076"/>
              <a:ext cx="2130516" cy="432000"/>
            </a:xfrm>
            <a:prstGeom prst="rect">
              <a:avLst/>
            </a:prstGeom>
            <a:solidFill>
              <a:srgbClr val="3397D3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25400" dist="38100" dir="16200000">
                <a:prstClr val="black">
                  <a:alpha val="48000"/>
                </a:prstClr>
              </a:innerShdw>
            </a:effectLst>
          </p:spPr>
          <p:txBody>
            <a:bodyPr vert="horz" wrap="square" lIns="109833" tIns="0" rIns="109833" bIns="54916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823587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909860" y="2315187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位业务主机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ID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08861" y="2251512"/>
            <a:ext cx="2113139" cy="432000"/>
            <a:chOff x="6708861" y="2905828"/>
            <a:chExt cx="2113139" cy="432000"/>
          </a:xfrm>
        </p:grpSpPr>
        <p:sp>
          <p:nvSpPr>
            <p:cNvPr id="207" name="Rectangle 94"/>
            <p:cNvSpPr/>
            <p:nvPr/>
          </p:nvSpPr>
          <p:spPr bwMode="auto">
            <a:xfrm flipH="1" flipV="1">
              <a:off x="6708861" y="2905828"/>
              <a:ext cx="2113139" cy="432000"/>
            </a:xfrm>
            <a:prstGeom prst="rect">
              <a:avLst/>
            </a:prstGeom>
            <a:solidFill>
              <a:srgbClr val="3397D3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innerShdw blurRad="25400" dist="38100" dir="16200000">
                <a:prstClr val="black">
                  <a:alpha val="48000"/>
                </a:prstClr>
              </a:innerShdw>
            </a:effectLst>
          </p:spPr>
          <p:txBody>
            <a:bodyPr vert="horz" wrap="square" lIns="109833" tIns="0" rIns="109833" bIns="54916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823587" fontAlgn="base">
                <a:spcBef>
                  <a:spcPct val="0"/>
                </a:spcBef>
                <a:spcAft>
                  <a:spcPct val="0"/>
                </a:spcAft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7207927" y="2958220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位序列号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0" name="Straight Connector 22"/>
          <p:cNvCxnSpPr>
            <a:endCxn id="197" idx="0"/>
          </p:cNvCxnSpPr>
          <p:nvPr/>
        </p:nvCxnSpPr>
        <p:spPr>
          <a:xfrm>
            <a:off x="7614261" y="2611681"/>
            <a:ext cx="0" cy="324265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 type="oval"/>
          </a:ln>
          <a:effectLst/>
        </p:spPr>
      </p:cxnSp>
      <p:cxnSp>
        <p:nvCxnSpPr>
          <p:cNvPr id="215" name="Straight Connector 22"/>
          <p:cNvCxnSpPr/>
          <p:nvPr/>
        </p:nvCxnSpPr>
        <p:spPr>
          <a:xfrm>
            <a:off x="5500539" y="2189400"/>
            <a:ext cx="0" cy="746546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 type="oval"/>
          </a:ln>
          <a:effectLst/>
        </p:spPr>
      </p:cxnSp>
      <p:cxnSp>
        <p:nvCxnSpPr>
          <p:cNvPr id="218" name="Straight Connector 22"/>
          <p:cNvCxnSpPr>
            <a:endCxn id="142" idx="0"/>
          </p:cNvCxnSpPr>
          <p:nvPr/>
        </p:nvCxnSpPr>
        <p:spPr>
          <a:xfrm>
            <a:off x="3370023" y="1738760"/>
            <a:ext cx="0" cy="1197186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 type="oval"/>
          </a:ln>
          <a:effectLst/>
        </p:spPr>
      </p:cxnSp>
      <p:grpSp>
        <p:nvGrpSpPr>
          <p:cNvPr id="25" name="组合 24"/>
          <p:cNvGrpSpPr/>
          <p:nvPr/>
        </p:nvGrpSpPr>
        <p:grpSpPr>
          <a:xfrm>
            <a:off x="242567" y="2935348"/>
            <a:ext cx="8625152" cy="897100"/>
            <a:chOff x="242567" y="2935348"/>
            <a:chExt cx="8625152" cy="897100"/>
          </a:xfrm>
        </p:grpSpPr>
        <p:sp>
          <p:nvSpPr>
            <p:cNvPr id="140" name="Pentagon 78"/>
            <p:cNvSpPr/>
            <p:nvPr/>
          </p:nvSpPr>
          <p:spPr>
            <a:xfrm>
              <a:off x="242567" y="2935348"/>
              <a:ext cx="2219535" cy="392484"/>
            </a:xfrm>
            <a:prstGeom prst="homePlate">
              <a:avLst/>
            </a:prstGeom>
            <a:solidFill>
              <a:srgbClr val="ED5326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noProof="0" dirty="0" smtClean="0">
                  <a:solidFill>
                    <a:srgbClr val="FFFFFF"/>
                  </a:solidFill>
                  <a:latin typeface="Segoe UI"/>
                </a:rPr>
                <a:t>Timestamp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2" name="Chevron 250"/>
            <p:cNvSpPr/>
            <p:nvPr/>
          </p:nvSpPr>
          <p:spPr>
            <a:xfrm>
              <a:off x="2358227" y="2935946"/>
              <a:ext cx="2219535" cy="391888"/>
            </a:xfrm>
            <a:prstGeom prst="chevron">
              <a:avLst/>
            </a:prstGeom>
            <a:solidFill>
              <a:srgbClr val="ED5326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DatecenterID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96" name="Chevron 250"/>
            <p:cNvSpPr/>
            <p:nvPr/>
          </p:nvSpPr>
          <p:spPr>
            <a:xfrm>
              <a:off x="4488743" y="2935946"/>
              <a:ext cx="2219535" cy="391888"/>
            </a:xfrm>
            <a:prstGeom prst="chevron">
              <a:avLst/>
            </a:prstGeom>
            <a:solidFill>
              <a:srgbClr val="ED5326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kern="0" dirty="0" smtClean="0">
                  <a:solidFill>
                    <a:srgbClr val="FFFFFF"/>
                  </a:solidFill>
                  <a:latin typeface="Segoe UI"/>
                </a:rPr>
                <a:t>WorkID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97" name="Chevron 250"/>
            <p:cNvSpPr/>
            <p:nvPr/>
          </p:nvSpPr>
          <p:spPr>
            <a:xfrm>
              <a:off x="6602465" y="2935946"/>
              <a:ext cx="2219535" cy="391888"/>
            </a:xfrm>
            <a:prstGeom prst="chevron">
              <a:avLst/>
            </a:prstGeom>
            <a:solidFill>
              <a:srgbClr val="ED5326">
                <a:alpha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kern="0" dirty="0">
                  <a:solidFill>
                    <a:srgbClr val="FFFFFF"/>
                  </a:solidFill>
                  <a:latin typeface="Segoe UI"/>
                </a:rPr>
                <a:t>Sequence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51520" y="3507854"/>
              <a:ext cx="45719" cy="3240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461675" y="3508412"/>
              <a:ext cx="45719" cy="3240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560106" y="3508412"/>
              <a:ext cx="45719" cy="3240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663142" y="3508412"/>
              <a:ext cx="45719" cy="3240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822000" y="3507854"/>
              <a:ext cx="45719" cy="3240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左箭头 25"/>
          <p:cNvSpPr/>
          <p:nvPr/>
        </p:nvSpPr>
        <p:spPr>
          <a:xfrm>
            <a:off x="333243" y="3647570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左箭头 58"/>
          <p:cNvSpPr/>
          <p:nvPr/>
        </p:nvSpPr>
        <p:spPr>
          <a:xfrm>
            <a:off x="2529487" y="3647570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左箭头 59"/>
          <p:cNvSpPr/>
          <p:nvPr/>
        </p:nvSpPr>
        <p:spPr>
          <a:xfrm>
            <a:off x="4617719" y="3647012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左箭头 60"/>
          <p:cNvSpPr/>
          <p:nvPr/>
        </p:nvSpPr>
        <p:spPr>
          <a:xfrm>
            <a:off x="6741955" y="3647570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箭头 61"/>
          <p:cNvSpPr/>
          <p:nvPr/>
        </p:nvSpPr>
        <p:spPr>
          <a:xfrm flipH="1">
            <a:off x="2087724" y="3647011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箭头 63"/>
          <p:cNvSpPr/>
          <p:nvPr/>
        </p:nvSpPr>
        <p:spPr>
          <a:xfrm flipH="1">
            <a:off x="4175956" y="3647011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箭头 64"/>
          <p:cNvSpPr/>
          <p:nvPr/>
        </p:nvSpPr>
        <p:spPr>
          <a:xfrm flipH="1">
            <a:off x="6300192" y="3647010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箭头 65"/>
          <p:cNvSpPr/>
          <p:nvPr/>
        </p:nvSpPr>
        <p:spPr>
          <a:xfrm flipH="1">
            <a:off x="8460432" y="3647011"/>
            <a:ext cx="350325" cy="45719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37985" y="3516817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1</a:t>
            </a:r>
            <a:r>
              <a:rPr lang="en-US" altLang="zh-CN" sz="1400" dirty="0" smtClean="0">
                <a:solidFill>
                  <a:srgbClr val="FFFF00"/>
                </a:solidFill>
              </a:rPr>
              <a:t> ~ 12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64252" y="3516817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1</a:t>
            </a:r>
            <a:r>
              <a:rPr lang="en-US" altLang="zh-CN" sz="1400" dirty="0" smtClean="0">
                <a:solidFill>
                  <a:srgbClr val="FFFF00"/>
                </a:solidFill>
              </a:rPr>
              <a:t>3 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28671" y="351681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</a:rPr>
              <a:t>14 ~ 16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51081" y="351681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</a:rPr>
              <a:t>17 ~ 19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28" name="左大括号 27"/>
          <p:cNvSpPr/>
          <p:nvPr/>
        </p:nvSpPr>
        <p:spPr>
          <a:xfrm rot="16200000">
            <a:off x="4442005" y="-282934"/>
            <a:ext cx="216026" cy="8589686"/>
          </a:xfrm>
          <a:prstGeom prst="leftBrace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38460" y="4371950"/>
            <a:ext cx="4423115" cy="6771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Ticktock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机制生成的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Sequence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19</a:t>
            </a:r>
            <a:r>
              <a:rPr lang="zh-CN" altLang="en-US" sz="20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位</a:t>
            </a:r>
            <a:r>
              <a:rPr lang="zh-CN" altLang="en-US" sz="2000" b="1" dirty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十</a:t>
            </a:r>
            <a:r>
              <a:rPr lang="zh-CN" altLang="en-US" sz="20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进制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数组成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17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251520" y="699542"/>
            <a:ext cx="8662892" cy="0"/>
          </a:xfrm>
          <a:prstGeom prst="line">
            <a:avLst/>
          </a:prstGeom>
          <a:ln w="19050">
            <a:solidFill>
              <a:schemeClr val="accent2">
                <a:lumMod val="75000"/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557" y="176322"/>
            <a:ext cx="531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Snowflake &amp; Ticktock Advantage</a:t>
            </a:r>
            <a:endParaRPr lang="zh-CN" altLang="en-US" sz="24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851073" y="2704448"/>
            <a:ext cx="1998385" cy="14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1" tIns="34286" rIns="68571" bIns="34286">
            <a:spAutoFit/>
          </a:bodyPr>
          <a:lstStyle/>
          <a:p>
            <a:pPr defTabSz="685487"/>
            <a:r>
              <a:rPr lang="en-US" sz="2400" b="1" dirty="0" smtClean="0">
                <a:solidFill>
                  <a:srgbClr val="00B050"/>
                </a:solidFill>
                <a:cs typeface="Segoe UI" charset="0"/>
              </a:rPr>
              <a:t>Easy </a:t>
            </a:r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T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o Use</a:t>
            </a:r>
            <a:endParaRPr lang="en-US" b="1" dirty="0">
              <a:solidFill>
                <a:schemeClr val="bg2">
                  <a:lumMod val="75000"/>
                </a:schemeClr>
              </a:solidFill>
              <a:cs typeface="Segoe UI" charset="0"/>
            </a:endParaRPr>
          </a:p>
          <a:p>
            <a:endParaRPr lang="en-US" sz="1800" b="1" dirty="0">
              <a:solidFill>
                <a:schemeClr val="bg2">
                  <a:lumMod val="75000"/>
                </a:schemeClr>
              </a:solidFill>
              <a:cs typeface="Segoe UI" charset="0"/>
            </a:endParaRPr>
          </a:p>
          <a:p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        “</a:t>
            </a:r>
            <a:r>
              <a:rPr lang="zh-CN" altLang="en-US" sz="1500" dirty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开</a:t>
            </a:r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箱即用”，业务应用无需任何配置即可使用</a:t>
            </a:r>
            <a:endParaRPr lang="en-US" sz="1500" b="1" dirty="0">
              <a:solidFill>
                <a:schemeClr val="bg2">
                  <a:lumMod val="75000"/>
                </a:schemeClr>
              </a:solidFill>
              <a:cs typeface="Segoe UI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738765" y="2704448"/>
            <a:ext cx="2016224" cy="14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1" tIns="34286" rIns="68571" bIns="34286">
            <a:spAutoFit/>
          </a:bodyPr>
          <a:lstStyle/>
          <a:p>
            <a:pPr defTabSz="685487"/>
            <a:r>
              <a:rPr lang="en-US" altLang="zh-CN" sz="2400" b="1" dirty="0">
                <a:solidFill>
                  <a:srgbClr val="00B050"/>
                </a:solidFill>
                <a:cs typeface="Segoe UI" charset="0"/>
              </a:rPr>
              <a:t>Low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 </a:t>
            </a:r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Consumption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 </a:t>
            </a:r>
            <a:endParaRPr lang="en-US" sz="1800" b="1" dirty="0">
              <a:solidFill>
                <a:schemeClr val="bg2">
                  <a:lumMod val="75000"/>
                </a:schemeClr>
              </a:solidFill>
              <a:cs typeface="Segoe UI" charset="0"/>
            </a:endParaRPr>
          </a:p>
          <a:p>
            <a:r>
              <a:rPr 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        1000</a:t>
            </a:r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并发获取</a:t>
            </a:r>
            <a:r>
              <a:rPr lang="en-US" altLang="zh-CN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GID</a:t>
            </a:r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，仅消耗</a:t>
            </a:r>
            <a:r>
              <a:rPr lang="en-US" altLang="zh-CN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CPU 1%</a:t>
            </a:r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，内存</a:t>
            </a:r>
            <a:r>
              <a:rPr lang="en-US" altLang="zh-CN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23M</a:t>
            </a:r>
            <a:endParaRPr lang="en-US" sz="1500" dirty="0">
              <a:solidFill>
                <a:schemeClr val="bg2">
                  <a:lumMod val="75000"/>
                </a:schemeClr>
              </a:solidFill>
              <a:latin typeface="华文楷体" pitchFamily="2" charset="-122"/>
              <a:ea typeface="华文楷体" pitchFamily="2" charset="-122"/>
              <a:cs typeface="Segoe UI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622028" y="2704448"/>
            <a:ext cx="2087915" cy="140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1" tIns="34286" rIns="68571" bIns="34286">
            <a:spAutoFit/>
          </a:bodyPr>
          <a:lstStyle/>
          <a:p>
            <a:pPr defTabSz="685487"/>
            <a:r>
              <a:rPr lang="en-US" altLang="zh-CN" sz="2400" b="1" dirty="0">
                <a:solidFill>
                  <a:srgbClr val="FF0000"/>
                </a:solidFill>
                <a:cs typeface="Segoe UI" charset="0"/>
              </a:rPr>
              <a:t>High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Available</a:t>
            </a:r>
            <a:endParaRPr lang="en-US" b="1" dirty="0">
              <a:solidFill>
                <a:schemeClr val="bg2">
                  <a:lumMod val="75000"/>
                </a:schemeClr>
              </a:solidFill>
              <a:cs typeface="Segoe UI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cs typeface="Segoe UI" charset="0"/>
            </a:endParaRPr>
          </a:p>
          <a:p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        运行于业务应用内部，与业务应用“同生共死”</a:t>
            </a:r>
            <a:endParaRPr lang="en-US" sz="1500" dirty="0">
              <a:solidFill>
                <a:schemeClr val="bg2">
                  <a:lumMod val="75000"/>
                </a:schemeClr>
              </a:solidFill>
              <a:latin typeface="华文楷体" pitchFamily="2" charset="-122"/>
              <a:ea typeface="华文楷体" pitchFamily="2" charset="-122"/>
              <a:cs typeface="Segoe UI" charset="0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44012" y="2704448"/>
            <a:ext cx="2166340" cy="186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1" tIns="34286" rIns="68571" bIns="34286">
            <a:spAutoFit/>
          </a:bodyPr>
          <a:lstStyle/>
          <a:p>
            <a:pPr defTabSz="685487"/>
            <a:r>
              <a:rPr lang="en-US" altLang="zh-CN" sz="2400" b="1" dirty="0">
                <a:solidFill>
                  <a:srgbClr val="FF0000"/>
                </a:solidFill>
                <a:cs typeface="Segoe UI" charset="0"/>
              </a:rPr>
              <a:t>High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cs typeface="Segoe UI" charset="0"/>
              </a:rPr>
              <a:t> Performance</a:t>
            </a:r>
            <a:endParaRPr lang="en-US" b="1" dirty="0">
              <a:solidFill>
                <a:schemeClr val="bg2">
                  <a:lumMod val="75000"/>
                </a:schemeClr>
              </a:solidFill>
              <a:cs typeface="Segoe UI" charset="0"/>
            </a:endParaRPr>
          </a:p>
          <a:p>
            <a:endParaRPr lang="en-US" sz="1800" b="1" dirty="0">
              <a:solidFill>
                <a:schemeClr val="bg2">
                  <a:lumMod val="75000"/>
                </a:schemeClr>
              </a:solidFill>
              <a:cs typeface="Segoe UI" charset="0"/>
            </a:endParaRPr>
          </a:p>
          <a:p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        不依赖网络和其他节点，</a:t>
            </a:r>
            <a:r>
              <a:rPr lang="en-US" altLang="zh-CN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Snowflake</a:t>
            </a:r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每秒可生产高达</a:t>
            </a:r>
            <a:r>
              <a:rPr lang="en-US" altLang="zh-CN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512,000</a:t>
            </a:r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个</a:t>
            </a:r>
            <a:r>
              <a:rPr lang="en-US" altLang="zh-CN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GID</a:t>
            </a:r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，</a:t>
            </a:r>
            <a:r>
              <a:rPr lang="en-US" altLang="zh-CN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Ticktock</a:t>
            </a:r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可生产</a:t>
            </a:r>
            <a:r>
              <a:rPr lang="en-US" altLang="zh-CN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1000,000</a:t>
            </a:r>
            <a:r>
              <a:rPr lang="zh-CN" altLang="en-US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个</a:t>
            </a:r>
            <a:r>
              <a:rPr lang="en-US" altLang="zh-CN" sz="1500" dirty="0" smtClean="0">
                <a:solidFill>
                  <a:schemeClr val="bg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cs typeface="Segoe UI" charset="0"/>
              </a:rPr>
              <a:t>GID</a:t>
            </a:r>
            <a:endParaRPr lang="en-US" sz="1500" dirty="0">
              <a:solidFill>
                <a:schemeClr val="bg2">
                  <a:lumMod val="75000"/>
                </a:schemeClr>
              </a:solidFill>
              <a:latin typeface="华文楷体" pitchFamily="2" charset="-122"/>
              <a:ea typeface="华文楷体" pitchFamily="2" charset="-122"/>
              <a:cs typeface="Segoe UI" charset="0"/>
            </a:endParaRPr>
          </a:p>
        </p:txBody>
      </p:sp>
      <p:pic>
        <p:nvPicPr>
          <p:cNvPr id="33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120012" y="1276614"/>
            <a:ext cx="1091948" cy="1091663"/>
          </a:xfrm>
          <a:prstGeom prst="rect">
            <a:avLst/>
          </a:prstGeom>
          <a:noFill/>
        </p:spPr>
      </p:pic>
      <p:pic>
        <p:nvPicPr>
          <p:cNvPr id="34" name="Picture 4" descr="C:\Users\Jonahs\Dropbox\Projects SCOTT\MEET Windows Azure\source\Background\tile-icon-cache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86" y="1400459"/>
            <a:ext cx="844193" cy="84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reeform 13"/>
          <p:cNvSpPr>
            <a:spLocks noEditPoints="1"/>
          </p:cNvSpPr>
          <p:nvPr/>
        </p:nvSpPr>
        <p:spPr bwMode="auto">
          <a:xfrm>
            <a:off x="5409586" y="1454289"/>
            <a:ext cx="674582" cy="736312"/>
          </a:xfrm>
          <a:custGeom>
            <a:avLst/>
            <a:gdLst>
              <a:gd name="T0" fmla="*/ 2 w 122"/>
              <a:gd name="T1" fmla="*/ 65 h 225"/>
              <a:gd name="T2" fmla="*/ 14 w 122"/>
              <a:gd name="T3" fmla="*/ 77 h 225"/>
              <a:gd name="T4" fmla="*/ 17 w 122"/>
              <a:gd name="T5" fmla="*/ 76 h 225"/>
              <a:gd name="T6" fmla="*/ 119 w 122"/>
              <a:gd name="T7" fmla="*/ 42 h 225"/>
              <a:gd name="T8" fmla="*/ 119 w 122"/>
              <a:gd name="T9" fmla="*/ 30 h 225"/>
              <a:gd name="T10" fmla="*/ 105 w 122"/>
              <a:gd name="T11" fmla="*/ 23 h 225"/>
              <a:gd name="T12" fmla="*/ 3 w 122"/>
              <a:gd name="T13" fmla="*/ 57 h 225"/>
              <a:gd name="T14" fmla="*/ 108 w 122"/>
              <a:gd name="T15" fmla="*/ 28 h 225"/>
              <a:gd name="T16" fmla="*/ 114 w 122"/>
              <a:gd name="T17" fmla="*/ 35 h 225"/>
              <a:gd name="T18" fmla="*/ 111 w 122"/>
              <a:gd name="T19" fmla="*/ 42 h 225"/>
              <a:gd name="T20" fmla="*/ 14 w 122"/>
              <a:gd name="T21" fmla="*/ 71 h 225"/>
              <a:gd name="T22" fmla="*/ 9 w 122"/>
              <a:gd name="T23" fmla="*/ 67 h 225"/>
              <a:gd name="T24" fmla="*/ 8 w 122"/>
              <a:gd name="T25" fmla="*/ 59 h 225"/>
              <a:gd name="T26" fmla="*/ 106 w 122"/>
              <a:gd name="T27" fmla="*/ 28 h 225"/>
              <a:gd name="T28" fmla="*/ 14 w 122"/>
              <a:gd name="T29" fmla="*/ 43 h 225"/>
              <a:gd name="T30" fmla="*/ 66 w 122"/>
              <a:gd name="T31" fmla="*/ 28 h 225"/>
              <a:gd name="T32" fmla="*/ 73 w 122"/>
              <a:gd name="T33" fmla="*/ 10 h 225"/>
              <a:gd name="T34" fmla="*/ 9 w 122"/>
              <a:gd name="T35" fmla="*/ 17 h 225"/>
              <a:gd name="T36" fmla="*/ 3 w 122"/>
              <a:gd name="T37" fmla="*/ 35 h 225"/>
              <a:gd name="T38" fmla="*/ 61 w 122"/>
              <a:gd name="T39" fmla="*/ 8 h 225"/>
              <a:gd name="T40" fmla="*/ 67 w 122"/>
              <a:gd name="T41" fmla="*/ 12 h 225"/>
              <a:gd name="T42" fmla="*/ 65 w 122"/>
              <a:gd name="T43" fmla="*/ 22 h 225"/>
              <a:gd name="T44" fmla="*/ 14 w 122"/>
              <a:gd name="T45" fmla="*/ 37 h 225"/>
              <a:gd name="T46" fmla="*/ 8 w 122"/>
              <a:gd name="T47" fmla="*/ 30 h 225"/>
              <a:gd name="T48" fmla="*/ 120 w 122"/>
              <a:gd name="T49" fmla="*/ 101 h 225"/>
              <a:gd name="T50" fmla="*/ 105 w 122"/>
              <a:gd name="T51" fmla="*/ 90 h 225"/>
              <a:gd name="T52" fmla="*/ 72 w 122"/>
              <a:gd name="T53" fmla="*/ 110 h 225"/>
              <a:gd name="T54" fmla="*/ 55 w 122"/>
              <a:gd name="T55" fmla="*/ 138 h 225"/>
              <a:gd name="T56" fmla="*/ 53 w 122"/>
              <a:gd name="T57" fmla="*/ 99 h 225"/>
              <a:gd name="T58" fmla="*/ 119 w 122"/>
              <a:gd name="T59" fmla="*/ 76 h 225"/>
              <a:gd name="T60" fmla="*/ 119 w 122"/>
              <a:gd name="T61" fmla="*/ 64 h 225"/>
              <a:gd name="T62" fmla="*/ 9 w 122"/>
              <a:gd name="T63" fmla="*/ 85 h 225"/>
              <a:gd name="T64" fmla="*/ 1 w 122"/>
              <a:gd name="T65" fmla="*/ 97 h 225"/>
              <a:gd name="T66" fmla="*/ 3 w 122"/>
              <a:gd name="T67" fmla="*/ 102 h 225"/>
              <a:gd name="T68" fmla="*/ 11 w 122"/>
              <a:gd name="T69" fmla="*/ 110 h 225"/>
              <a:gd name="T70" fmla="*/ 28 w 122"/>
              <a:gd name="T71" fmla="*/ 121 h 225"/>
              <a:gd name="T72" fmla="*/ 17 w 122"/>
              <a:gd name="T73" fmla="*/ 138 h 225"/>
              <a:gd name="T74" fmla="*/ 40 w 122"/>
              <a:gd name="T75" fmla="*/ 209 h 225"/>
              <a:gd name="T76" fmla="*/ 53 w 122"/>
              <a:gd name="T77" fmla="*/ 225 h 225"/>
              <a:gd name="T78" fmla="*/ 87 w 122"/>
              <a:gd name="T79" fmla="*/ 214 h 225"/>
              <a:gd name="T80" fmla="*/ 110 w 122"/>
              <a:gd name="T81" fmla="*/ 187 h 225"/>
              <a:gd name="T82" fmla="*/ 99 w 122"/>
              <a:gd name="T83" fmla="*/ 138 h 225"/>
              <a:gd name="T84" fmla="*/ 104 w 122"/>
              <a:gd name="T85" fmla="*/ 117 h 225"/>
              <a:gd name="T86" fmla="*/ 120 w 122"/>
              <a:gd name="T87" fmla="*/ 101 h 225"/>
              <a:gd name="T88" fmla="*/ 47 w 122"/>
              <a:gd name="T89" fmla="*/ 101 h 225"/>
              <a:gd name="T90" fmla="*/ 49 w 122"/>
              <a:gd name="T91" fmla="*/ 138 h 225"/>
              <a:gd name="T92" fmla="*/ 35 w 122"/>
              <a:gd name="T93" fmla="*/ 121 h 225"/>
              <a:gd name="T94" fmla="*/ 24 w 122"/>
              <a:gd name="T95" fmla="*/ 108 h 225"/>
              <a:gd name="T96" fmla="*/ 12 w 122"/>
              <a:gd name="T97" fmla="*/ 104 h 225"/>
              <a:gd name="T98" fmla="*/ 8 w 122"/>
              <a:gd name="T99" fmla="*/ 97 h 225"/>
              <a:gd name="T100" fmla="*/ 8 w 122"/>
              <a:gd name="T101" fmla="*/ 93 h 225"/>
              <a:gd name="T102" fmla="*/ 12 w 122"/>
              <a:gd name="T103" fmla="*/ 90 h 225"/>
              <a:gd name="T104" fmla="*/ 24 w 122"/>
              <a:gd name="T105" fmla="*/ 86 h 225"/>
              <a:gd name="T106" fmla="*/ 108 w 122"/>
              <a:gd name="T107" fmla="*/ 62 h 225"/>
              <a:gd name="T108" fmla="*/ 114 w 122"/>
              <a:gd name="T109" fmla="*/ 69 h 225"/>
              <a:gd name="T110" fmla="*/ 111 w 122"/>
              <a:gd name="T111" fmla="*/ 76 h 225"/>
              <a:gd name="T112" fmla="*/ 43 w 122"/>
              <a:gd name="T113" fmla="*/ 98 h 225"/>
              <a:gd name="T114" fmla="*/ 103 w 122"/>
              <a:gd name="T115" fmla="*/ 111 h 225"/>
              <a:gd name="T116" fmla="*/ 92 w 122"/>
              <a:gd name="T117" fmla="*/ 138 h 225"/>
              <a:gd name="T118" fmla="*/ 78 w 122"/>
              <a:gd name="T119" fmla="*/ 110 h 225"/>
              <a:gd name="T120" fmla="*/ 106 w 122"/>
              <a:gd name="T121" fmla="*/ 96 h 225"/>
              <a:gd name="T122" fmla="*/ 114 w 122"/>
              <a:gd name="T123" fmla="*/ 10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" h="225">
                <a:moveTo>
                  <a:pt x="3" y="57"/>
                </a:moveTo>
                <a:cubicBezTo>
                  <a:pt x="1" y="59"/>
                  <a:pt x="1" y="62"/>
                  <a:pt x="2" y="65"/>
                </a:cubicBezTo>
                <a:cubicBezTo>
                  <a:pt x="3" y="69"/>
                  <a:pt x="3" y="69"/>
                  <a:pt x="3" y="69"/>
                </a:cubicBezTo>
                <a:cubicBezTo>
                  <a:pt x="4" y="74"/>
                  <a:pt x="9" y="77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5" y="77"/>
                  <a:pt x="16" y="77"/>
                  <a:pt x="17" y="76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5" y="47"/>
                  <a:pt x="118" y="45"/>
                  <a:pt x="119" y="42"/>
                </a:cubicBezTo>
                <a:cubicBezTo>
                  <a:pt x="120" y="40"/>
                  <a:pt x="121" y="37"/>
                  <a:pt x="120" y="34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17" y="25"/>
                  <a:pt x="113" y="22"/>
                  <a:pt x="108" y="22"/>
                </a:cubicBezTo>
                <a:cubicBezTo>
                  <a:pt x="107" y="22"/>
                  <a:pt x="106" y="22"/>
                  <a:pt x="105" y="23"/>
                </a:cubicBezTo>
                <a:cubicBezTo>
                  <a:pt x="9" y="51"/>
                  <a:pt x="9" y="51"/>
                  <a:pt x="9" y="51"/>
                </a:cubicBezTo>
                <a:cubicBezTo>
                  <a:pt x="6" y="52"/>
                  <a:pt x="4" y="54"/>
                  <a:pt x="3" y="57"/>
                </a:cubicBezTo>
                <a:close/>
                <a:moveTo>
                  <a:pt x="106" y="28"/>
                </a:moveTo>
                <a:cubicBezTo>
                  <a:pt x="107" y="28"/>
                  <a:pt x="107" y="28"/>
                  <a:pt x="108" y="28"/>
                </a:cubicBezTo>
                <a:cubicBezTo>
                  <a:pt x="110" y="28"/>
                  <a:pt x="112" y="30"/>
                  <a:pt x="113" y="32"/>
                </a:cubicBezTo>
                <a:cubicBezTo>
                  <a:pt x="114" y="35"/>
                  <a:pt x="114" y="35"/>
                  <a:pt x="114" y="35"/>
                </a:cubicBezTo>
                <a:cubicBezTo>
                  <a:pt x="115" y="37"/>
                  <a:pt x="114" y="38"/>
                  <a:pt x="114" y="40"/>
                </a:cubicBezTo>
                <a:cubicBezTo>
                  <a:pt x="113" y="41"/>
                  <a:pt x="112" y="42"/>
                  <a:pt x="111" y="42"/>
                </a:cubicBezTo>
                <a:cubicBezTo>
                  <a:pt x="15" y="71"/>
                  <a:pt x="15" y="71"/>
                  <a:pt x="15" y="71"/>
                </a:cubicBezTo>
                <a:cubicBezTo>
                  <a:pt x="15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1" y="71"/>
                  <a:pt x="9" y="69"/>
                  <a:pt x="9" y="67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2"/>
                  <a:pt x="7" y="61"/>
                  <a:pt x="8" y="59"/>
                </a:cubicBezTo>
                <a:cubicBezTo>
                  <a:pt x="9" y="58"/>
                  <a:pt x="10" y="57"/>
                  <a:pt x="11" y="57"/>
                </a:cubicBezTo>
                <a:lnTo>
                  <a:pt x="106" y="28"/>
                </a:lnTo>
                <a:close/>
                <a:moveTo>
                  <a:pt x="3" y="35"/>
                </a:moveTo>
                <a:cubicBezTo>
                  <a:pt x="4" y="40"/>
                  <a:pt x="9" y="43"/>
                  <a:pt x="14" y="43"/>
                </a:cubicBezTo>
                <a:cubicBezTo>
                  <a:pt x="15" y="43"/>
                  <a:pt x="16" y="43"/>
                  <a:pt x="17" y="43"/>
                </a:cubicBezTo>
                <a:cubicBezTo>
                  <a:pt x="66" y="28"/>
                  <a:pt x="66" y="28"/>
                  <a:pt x="66" y="28"/>
                </a:cubicBezTo>
                <a:cubicBezTo>
                  <a:pt x="72" y="26"/>
                  <a:pt x="76" y="19"/>
                  <a:pt x="74" y="13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4"/>
                  <a:pt x="65" y="0"/>
                  <a:pt x="59" y="2"/>
                </a:cubicBezTo>
                <a:cubicBezTo>
                  <a:pt x="9" y="17"/>
                  <a:pt x="9" y="17"/>
                  <a:pt x="9" y="17"/>
                </a:cubicBezTo>
                <a:cubicBezTo>
                  <a:pt x="3" y="19"/>
                  <a:pt x="0" y="25"/>
                  <a:pt x="2" y="31"/>
                </a:cubicBezTo>
                <a:lnTo>
                  <a:pt x="3" y="35"/>
                </a:lnTo>
                <a:close/>
                <a:moveTo>
                  <a:pt x="11" y="23"/>
                </a:move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2" y="8"/>
                  <a:pt x="62" y="8"/>
                </a:cubicBezTo>
                <a:cubicBezTo>
                  <a:pt x="64" y="8"/>
                  <a:pt x="67" y="9"/>
                  <a:pt x="67" y="12"/>
                </a:cubicBezTo>
                <a:cubicBezTo>
                  <a:pt x="68" y="15"/>
                  <a:pt x="68" y="15"/>
                  <a:pt x="68" y="15"/>
                </a:cubicBezTo>
                <a:cubicBezTo>
                  <a:pt x="69" y="18"/>
                  <a:pt x="68" y="21"/>
                  <a:pt x="65" y="22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7"/>
                  <a:pt x="14" y="37"/>
                  <a:pt x="14" y="37"/>
                </a:cubicBezTo>
                <a:cubicBezTo>
                  <a:pt x="11" y="37"/>
                  <a:pt x="9" y="36"/>
                  <a:pt x="9" y="33"/>
                </a:cubicBezTo>
                <a:cubicBezTo>
                  <a:pt x="8" y="30"/>
                  <a:pt x="8" y="30"/>
                  <a:pt x="8" y="30"/>
                </a:cubicBezTo>
                <a:cubicBezTo>
                  <a:pt x="7" y="27"/>
                  <a:pt x="8" y="24"/>
                  <a:pt x="11" y="23"/>
                </a:cubicBezTo>
                <a:close/>
                <a:moveTo>
                  <a:pt x="120" y="101"/>
                </a:moveTo>
                <a:cubicBezTo>
                  <a:pt x="119" y="97"/>
                  <a:pt x="119" y="97"/>
                  <a:pt x="119" y="97"/>
                </a:cubicBezTo>
                <a:cubicBezTo>
                  <a:pt x="117" y="92"/>
                  <a:pt x="110" y="88"/>
                  <a:pt x="105" y="90"/>
                </a:cubicBezTo>
                <a:cubicBezTo>
                  <a:pt x="82" y="96"/>
                  <a:pt x="82" y="96"/>
                  <a:pt x="82" y="96"/>
                </a:cubicBezTo>
                <a:cubicBezTo>
                  <a:pt x="76" y="98"/>
                  <a:pt x="72" y="104"/>
                  <a:pt x="72" y="110"/>
                </a:cubicBezTo>
                <a:cubicBezTo>
                  <a:pt x="72" y="138"/>
                  <a:pt x="72" y="138"/>
                  <a:pt x="72" y="138"/>
                </a:cubicBezTo>
                <a:cubicBezTo>
                  <a:pt x="55" y="138"/>
                  <a:pt x="55" y="138"/>
                  <a:pt x="55" y="138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4"/>
                  <a:pt x="54" y="101"/>
                  <a:pt x="53" y="99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5" y="81"/>
                  <a:pt x="118" y="79"/>
                  <a:pt x="119" y="76"/>
                </a:cubicBezTo>
                <a:cubicBezTo>
                  <a:pt x="120" y="73"/>
                  <a:pt x="121" y="70"/>
                  <a:pt x="120" y="67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7" y="58"/>
                  <a:pt x="110" y="54"/>
                  <a:pt x="105" y="56"/>
                </a:cubicBezTo>
                <a:cubicBezTo>
                  <a:pt x="9" y="85"/>
                  <a:pt x="9" y="85"/>
                  <a:pt x="9" y="85"/>
                </a:cubicBezTo>
                <a:cubicBezTo>
                  <a:pt x="6" y="86"/>
                  <a:pt x="4" y="88"/>
                  <a:pt x="3" y="90"/>
                </a:cubicBezTo>
                <a:cubicBezTo>
                  <a:pt x="1" y="92"/>
                  <a:pt x="1" y="95"/>
                  <a:pt x="1" y="97"/>
                </a:cubicBezTo>
                <a:cubicBezTo>
                  <a:pt x="2" y="98"/>
                  <a:pt x="2" y="98"/>
                  <a:pt x="2" y="99"/>
                </a:cubicBezTo>
                <a:cubicBezTo>
                  <a:pt x="3" y="102"/>
                  <a:pt x="3" y="102"/>
                  <a:pt x="3" y="102"/>
                </a:cubicBezTo>
                <a:cubicBezTo>
                  <a:pt x="4" y="106"/>
                  <a:pt x="7" y="109"/>
                  <a:pt x="10" y="110"/>
                </a:cubicBezTo>
                <a:cubicBezTo>
                  <a:pt x="11" y="110"/>
                  <a:pt x="11" y="110"/>
                  <a:pt x="11" y="110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6" y="114"/>
                  <a:pt x="28" y="118"/>
                  <a:pt x="28" y="121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17" y="138"/>
                  <a:pt x="17" y="138"/>
                  <a:pt x="17" y="138"/>
                </a:cubicBezTo>
                <a:cubicBezTo>
                  <a:pt x="17" y="187"/>
                  <a:pt x="17" y="187"/>
                  <a:pt x="17" y="187"/>
                </a:cubicBezTo>
                <a:cubicBezTo>
                  <a:pt x="17" y="199"/>
                  <a:pt x="28" y="208"/>
                  <a:pt x="40" y="209"/>
                </a:cubicBezTo>
                <a:cubicBezTo>
                  <a:pt x="40" y="214"/>
                  <a:pt x="40" y="214"/>
                  <a:pt x="40" y="214"/>
                </a:cubicBezTo>
                <a:cubicBezTo>
                  <a:pt x="40" y="220"/>
                  <a:pt x="46" y="225"/>
                  <a:pt x="53" y="225"/>
                </a:cubicBezTo>
                <a:cubicBezTo>
                  <a:pt x="74" y="225"/>
                  <a:pt x="74" y="225"/>
                  <a:pt x="74" y="225"/>
                </a:cubicBezTo>
                <a:cubicBezTo>
                  <a:pt x="81" y="225"/>
                  <a:pt x="87" y="220"/>
                  <a:pt x="87" y="214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99" y="208"/>
                  <a:pt x="110" y="199"/>
                  <a:pt x="110" y="187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99" y="138"/>
                  <a:pt x="99" y="138"/>
                  <a:pt x="99" y="138"/>
                </a:cubicBezTo>
                <a:cubicBezTo>
                  <a:pt x="99" y="125"/>
                  <a:pt x="99" y="125"/>
                  <a:pt x="99" y="125"/>
                </a:cubicBezTo>
                <a:cubicBezTo>
                  <a:pt x="99" y="122"/>
                  <a:pt x="101" y="118"/>
                  <a:pt x="104" y="117"/>
                </a:cubicBezTo>
                <a:cubicBezTo>
                  <a:pt x="112" y="115"/>
                  <a:pt x="112" y="115"/>
                  <a:pt x="112" y="115"/>
                </a:cubicBezTo>
                <a:cubicBezTo>
                  <a:pt x="118" y="113"/>
                  <a:pt x="122" y="107"/>
                  <a:pt x="120" y="101"/>
                </a:cubicBezTo>
                <a:close/>
                <a:moveTo>
                  <a:pt x="43" y="98"/>
                </a:moveTo>
                <a:cubicBezTo>
                  <a:pt x="45" y="99"/>
                  <a:pt x="46" y="100"/>
                  <a:pt x="47" y="101"/>
                </a:cubicBezTo>
                <a:cubicBezTo>
                  <a:pt x="48" y="103"/>
                  <a:pt x="49" y="104"/>
                  <a:pt x="49" y="106"/>
                </a:cubicBezTo>
                <a:cubicBezTo>
                  <a:pt x="49" y="138"/>
                  <a:pt x="49" y="138"/>
                  <a:pt x="49" y="138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5" y="116"/>
                  <a:pt x="30" y="110"/>
                  <a:pt x="25" y="108"/>
                </a:cubicBezTo>
                <a:cubicBezTo>
                  <a:pt x="25" y="108"/>
                  <a:pt x="24" y="108"/>
                  <a:pt x="24" y="108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0" y="104"/>
                  <a:pt x="9" y="102"/>
                  <a:pt x="9" y="101"/>
                </a:cubicBezTo>
                <a:cubicBezTo>
                  <a:pt x="8" y="97"/>
                  <a:pt x="8" y="97"/>
                  <a:pt x="8" y="97"/>
                </a:cubicBezTo>
                <a:cubicBezTo>
                  <a:pt x="8" y="97"/>
                  <a:pt x="8" y="97"/>
                  <a:pt x="8" y="97"/>
                </a:cubicBezTo>
                <a:cubicBezTo>
                  <a:pt x="7" y="96"/>
                  <a:pt x="7" y="94"/>
                  <a:pt x="8" y="93"/>
                </a:cubicBezTo>
                <a:cubicBezTo>
                  <a:pt x="9" y="92"/>
                  <a:pt x="10" y="91"/>
                  <a:pt x="11" y="90"/>
                </a:cubicBezTo>
                <a:cubicBezTo>
                  <a:pt x="12" y="90"/>
                  <a:pt x="12" y="90"/>
                  <a:pt x="12" y="90"/>
                </a:cubicBezTo>
                <a:cubicBezTo>
                  <a:pt x="13" y="90"/>
                  <a:pt x="13" y="90"/>
                  <a:pt x="13" y="90"/>
                </a:cubicBezTo>
                <a:cubicBezTo>
                  <a:pt x="24" y="86"/>
                  <a:pt x="24" y="86"/>
                  <a:pt x="24" y="86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07" y="62"/>
                  <a:pt x="107" y="62"/>
                  <a:pt x="108" y="62"/>
                </a:cubicBezTo>
                <a:cubicBezTo>
                  <a:pt x="110" y="62"/>
                  <a:pt x="112" y="63"/>
                  <a:pt x="113" y="66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5" y="71"/>
                  <a:pt x="114" y="72"/>
                  <a:pt x="114" y="73"/>
                </a:cubicBezTo>
                <a:cubicBezTo>
                  <a:pt x="113" y="74"/>
                  <a:pt x="112" y="75"/>
                  <a:pt x="111" y="76"/>
                </a:cubicBezTo>
                <a:cubicBezTo>
                  <a:pt x="49" y="94"/>
                  <a:pt x="49" y="94"/>
                  <a:pt x="49" y="94"/>
                </a:cubicBezTo>
                <a:cubicBezTo>
                  <a:pt x="39" y="97"/>
                  <a:pt x="43" y="98"/>
                  <a:pt x="43" y="98"/>
                </a:cubicBezTo>
                <a:close/>
                <a:moveTo>
                  <a:pt x="111" y="109"/>
                </a:moveTo>
                <a:cubicBezTo>
                  <a:pt x="103" y="111"/>
                  <a:pt x="103" y="111"/>
                  <a:pt x="103" y="111"/>
                </a:cubicBezTo>
                <a:cubicBezTo>
                  <a:pt x="97" y="113"/>
                  <a:pt x="92" y="119"/>
                  <a:pt x="92" y="125"/>
                </a:cubicBezTo>
                <a:cubicBezTo>
                  <a:pt x="92" y="138"/>
                  <a:pt x="92" y="138"/>
                  <a:pt x="92" y="138"/>
                </a:cubicBezTo>
                <a:cubicBezTo>
                  <a:pt x="78" y="138"/>
                  <a:pt x="78" y="138"/>
                  <a:pt x="78" y="138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107"/>
                  <a:pt x="81" y="103"/>
                  <a:pt x="84" y="102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9" y="95"/>
                  <a:pt x="112" y="96"/>
                  <a:pt x="113" y="99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15" y="106"/>
                  <a:pt x="113" y="109"/>
                  <a:pt x="111" y="10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solidFill>
                <a:srgbClr val="E7B921"/>
              </a:solidFill>
            </a:endParaRPr>
          </a:p>
        </p:txBody>
      </p:sp>
      <p:sp>
        <p:nvSpPr>
          <p:cNvPr id="16" name="Freeform 16"/>
          <p:cNvSpPr>
            <a:spLocks/>
          </p:cNvSpPr>
          <p:nvPr/>
        </p:nvSpPr>
        <p:spPr bwMode="black">
          <a:xfrm>
            <a:off x="7340354" y="1424968"/>
            <a:ext cx="1019822" cy="794956"/>
          </a:xfrm>
          <a:custGeom>
            <a:avLst/>
            <a:gdLst>
              <a:gd name="T0" fmla="*/ 313 w 315"/>
              <a:gd name="T1" fmla="*/ 135 h 236"/>
              <a:gd name="T2" fmla="*/ 300 w 315"/>
              <a:gd name="T3" fmla="*/ 125 h 236"/>
              <a:gd name="T4" fmla="*/ 294 w 315"/>
              <a:gd name="T5" fmla="*/ 122 h 236"/>
              <a:gd name="T6" fmla="*/ 124 w 315"/>
              <a:gd name="T7" fmla="*/ 58 h 236"/>
              <a:gd name="T8" fmla="*/ 125 w 315"/>
              <a:gd name="T9" fmla="*/ 56 h 236"/>
              <a:gd name="T10" fmla="*/ 100 w 315"/>
              <a:gd name="T11" fmla="*/ 39 h 236"/>
              <a:gd name="T12" fmla="*/ 153 w 315"/>
              <a:gd name="T13" fmla="*/ 11 h 236"/>
              <a:gd name="T14" fmla="*/ 103 w 315"/>
              <a:gd name="T15" fmla="*/ 8 h 236"/>
              <a:gd name="T16" fmla="*/ 61 w 315"/>
              <a:gd name="T17" fmla="*/ 44 h 236"/>
              <a:gd name="T18" fmla="*/ 54 w 315"/>
              <a:gd name="T19" fmla="*/ 85 h 236"/>
              <a:gd name="T20" fmla="*/ 37 w 315"/>
              <a:gd name="T21" fmla="*/ 112 h 236"/>
              <a:gd name="T22" fmla="*/ 56 w 315"/>
              <a:gd name="T23" fmla="*/ 133 h 236"/>
              <a:gd name="T24" fmla="*/ 63 w 315"/>
              <a:gd name="T25" fmla="*/ 135 h 236"/>
              <a:gd name="T26" fmla="*/ 35 w 315"/>
              <a:gd name="T27" fmla="*/ 135 h 236"/>
              <a:gd name="T28" fmla="*/ 31 w 315"/>
              <a:gd name="T29" fmla="*/ 141 h 236"/>
              <a:gd name="T30" fmla="*/ 35 w 315"/>
              <a:gd name="T31" fmla="*/ 147 h 236"/>
              <a:gd name="T32" fmla="*/ 50 w 315"/>
              <a:gd name="T33" fmla="*/ 147 h 236"/>
              <a:gd name="T34" fmla="*/ 50 w 315"/>
              <a:gd name="T35" fmla="*/ 176 h 236"/>
              <a:gd name="T36" fmla="*/ 0 w 315"/>
              <a:gd name="T37" fmla="*/ 176 h 236"/>
              <a:gd name="T38" fmla="*/ 0 w 315"/>
              <a:gd name="T39" fmla="*/ 236 h 236"/>
              <a:gd name="T40" fmla="*/ 227 w 315"/>
              <a:gd name="T41" fmla="*/ 236 h 236"/>
              <a:gd name="T42" fmla="*/ 227 w 315"/>
              <a:gd name="T43" fmla="*/ 176 h 236"/>
              <a:gd name="T44" fmla="*/ 61 w 315"/>
              <a:gd name="T45" fmla="*/ 176 h 236"/>
              <a:gd name="T46" fmla="*/ 61 w 315"/>
              <a:gd name="T47" fmla="*/ 147 h 236"/>
              <a:gd name="T48" fmla="*/ 75 w 315"/>
              <a:gd name="T49" fmla="*/ 147 h 236"/>
              <a:gd name="T50" fmla="*/ 79 w 315"/>
              <a:gd name="T51" fmla="*/ 141 h 236"/>
              <a:gd name="T52" fmla="*/ 75 w 315"/>
              <a:gd name="T53" fmla="*/ 135 h 236"/>
              <a:gd name="T54" fmla="*/ 70 w 315"/>
              <a:gd name="T55" fmla="*/ 135 h 236"/>
              <a:gd name="T56" fmla="*/ 77 w 315"/>
              <a:gd name="T57" fmla="*/ 127 h 236"/>
              <a:gd name="T58" fmla="*/ 84 w 315"/>
              <a:gd name="T59" fmla="*/ 93 h 236"/>
              <a:gd name="T60" fmla="*/ 112 w 315"/>
              <a:gd name="T61" fmla="*/ 93 h 236"/>
              <a:gd name="T62" fmla="*/ 113 w 315"/>
              <a:gd name="T63" fmla="*/ 90 h 236"/>
              <a:gd name="T64" fmla="*/ 282 w 315"/>
              <a:gd name="T65" fmla="*/ 154 h 236"/>
              <a:gd name="T66" fmla="*/ 289 w 315"/>
              <a:gd name="T67" fmla="*/ 156 h 236"/>
              <a:gd name="T68" fmla="*/ 305 w 315"/>
              <a:gd name="T69" fmla="*/ 156 h 236"/>
              <a:gd name="T70" fmla="*/ 314 w 315"/>
              <a:gd name="T71" fmla="*/ 145 h 236"/>
              <a:gd name="T72" fmla="*/ 313 w 315"/>
              <a:gd name="T73" fmla="*/ 1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236">
                <a:moveTo>
                  <a:pt x="313" y="135"/>
                </a:moveTo>
                <a:cubicBezTo>
                  <a:pt x="311" y="131"/>
                  <a:pt x="306" y="127"/>
                  <a:pt x="300" y="125"/>
                </a:cubicBezTo>
                <a:cubicBezTo>
                  <a:pt x="298" y="124"/>
                  <a:pt x="296" y="123"/>
                  <a:pt x="294" y="122"/>
                </a:cubicBezTo>
                <a:cubicBezTo>
                  <a:pt x="237" y="101"/>
                  <a:pt x="181" y="80"/>
                  <a:pt x="124" y="58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32" y="52"/>
                  <a:pt x="104" y="51"/>
                  <a:pt x="100" y="39"/>
                </a:cubicBezTo>
                <a:cubicBezTo>
                  <a:pt x="96" y="26"/>
                  <a:pt x="146" y="14"/>
                  <a:pt x="153" y="11"/>
                </a:cubicBezTo>
                <a:cubicBezTo>
                  <a:pt x="161" y="7"/>
                  <a:pt x="125" y="0"/>
                  <a:pt x="103" y="8"/>
                </a:cubicBezTo>
                <a:cubicBezTo>
                  <a:pt x="81" y="16"/>
                  <a:pt x="69" y="29"/>
                  <a:pt x="61" y="44"/>
                </a:cubicBezTo>
                <a:cubicBezTo>
                  <a:pt x="53" y="58"/>
                  <a:pt x="55" y="77"/>
                  <a:pt x="54" y="85"/>
                </a:cubicBezTo>
                <a:cubicBezTo>
                  <a:pt x="54" y="92"/>
                  <a:pt x="40" y="104"/>
                  <a:pt x="37" y="112"/>
                </a:cubicBezTo>
                <a:cubicBezTo>
                  <a:pt x="32" y="125"/>
                  <a:pt x="46" y="129"/>
                  <a:pt x="56" y="133"/>
                </a:cubicBezTo>
                <a:cubicBezTo>
                  <a:pt x="59" y="134"/>
                  <a:pt x="61" y="135"/>
                  <a:pt x="63" y="13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3" y="135"/>
                  <a:pt x="31" y="138"/>
                  <a:pt x="31" y="141"/>
                </a:cubicBezTo>
                <a:cubicBezTo>
                  <a:pt x="31" y="144"/>
                  <a:pt x="33" y="147"/>
                  <a:pt x="35" y="147"/>
                </a:cubicBezTo>
                <a:cubicBezTo>
                  <a:pt x="50" y="147"/>
                  <a:pt x="50" y="147"/>
                  <a:pt x="50" y="147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236"/>
                  <a:pt x="0" y="236"/>
                  <a:pt x="0" y="236"/>
                </a:cubicBezTo>
                <a:cubicBezTo>
                  <a:pt x="227" y="236"/>
                  <a:pt x="227" y="236"/>
                  <a:pt x="227" y="236"/>
                </a:cubicBezTo>
                <a:cubicBezTo>
                  <a:pt x="227" y="176"/>
                  <a:pt x="227" y="176"/>
                  <a:pt x="227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61" y="147"/>
                  <a:pt x="61" y="147"/>
                  <a:pt x="61" y="147"/>
                </a:cubicBezTo>
                <a:cubicBezTo>
                  <a:pt x="75" y="147"/>
                  <a:pt x="75" y="147"/>
                  <a:pt x="75" y="147"/>
                </a:cubicBezTo>
                <a:cubicBezTo>
                  <a:pt x="77" y="147"/>
                  <a:pt x="79" y="144"/>
                  <a:pt x="79" y="141"/>
                </a:cubicBezTo>
                <a:cubicBezTo>
                  <a:pt x="79" y="138"/>
                  <a:pt x="77" y="135"/>
                  <a:pt x="75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73" y="134"/>
                  <a:pt x="75" y="132"/>
                  <a:pt x="77" y="127"/>
                </a:cubicBezTo>
                <a:cubicBezTo>
                  <a:pt x="82" y="118"/>
                  <a:pt x="76" y="104"/>
                  <a:pt x="84" y="93"/>
                </a:cubicBezTo>
                <a:cubicBezTo>
                  <a:pt x="91" y="83"/>
                  <a:pt x="112" y="93"/>
                  <a:pt x="112" y="93"/>
                </a:cubicBezTo>
                <a:cubicBezTo>
                  <a:pt x="113" y="90"/>
                  <a:pt x="113" y="90"/>
                  <a:pt x="113" y="90"/>
                </a:cubicBezTo>
                <a:cubicBezTo>
                  <a:pt x="170" y="111"/>
                  <a:pt x="226" y="132"/>
                  <a:pt x="282" y="154"/>
                </a:cubicBezTo>
                <a:cubicBezTo>
                  <a:pt x="284" y="154"/>
                  <a:pt x="287" y="155"/>
                  <a:pt x="289" y="156"/>
                </a:cubicBezTo>
                <a:cubicBezTo>
                  <a:pt x="294" y="158"/>
                  <a:pt x="300" y="158"/>
                  <a:pt x="305" y="156"/>
                </a:cubicBezTo>
                <a:cubicBezTo>
                  <a:pt x="310" y="154"/>
                  <a:pt x="314" y="150"/>
                  <a:pt x="314" y="145"/>
                </a:cubicBezTo>
                <a:cubicBezTo>
                  <a:pt x="315" y="142"/>
                  <a:pt x="314" y="138"/>
                  <a:pt x="313" y="13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251520" y="699542"/>
            <a:ext cx="8662892" cy="0"/>
          </a:xfrm>
          <a:prstGeom prst="line">
            <a:avLst/>
          </a:prstGeom>
          <a:ln w="19050">
            <a:solidFill>
              <a:schemeClr val="accent2">
                <a:lumMod val="75000"/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557" y="176322"/>
            <a:ext cx="452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Snowflake &amp; Ticktock Using</a:t>
            </a:r>
            <a:endParaRPr lang="zh-CN" altLang="en-US" sz="24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95968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场景：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适合需要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数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量巨大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全局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唯一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且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粗略有序序列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的业务场景。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endParaRPr lang="en-US" altLang="zh-CN" dirty="0">
              <a:solidFill>
                <a:schemeClr val="bg1">
                  <a:lumMod val="6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用例：</a:t>
            </a:r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Twitter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华文楷体" pitchFamily="2" charset="-122"/>
                <a:ea typeface="华文楷体" pitchFamily="2" charset="-122"/>
              </a:rPr>
              <a:t>博文序列号，购物车流水号，各类日志序列号等。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251520" y="699542"/>
            <a:ext cx="8662892" cy="0"/>
          </a:xfrm>
          <a:prstGeom prst="line">
            <a:avLst/>
          </a:prstGeom>
          <a:ln w="19050">
            <a:solidFill>
              <a:schemeClr val="accent2">
                <a:lumMod val="75000"/>
                <a:alpha val="7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557" y="176322"/>
            <a:ext cx="3860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ED5326"/>
                </a:solidFill>
                <a:latin typeface="微软雅黑" pitchFamily="34" charset="-122"/>
                <a:ea typeface="微软雅黑" pitchFamily="34" charset="-122"/>
              </a:rPr>
              <a:t>Breadcrumb</a:t>
            </a:r>
            <a:r>
              <a:rPr lang="en-US" altLang="zh-CN" sz="2800" b="1" dirty="0" smtClean="0">
                <a:solidFill>
                  <a:srgbClr val="E7B92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ED5326"/>
                </a:solidFill>
                <a:latin typeface="微软雅黑" pitchFamily="34" charset="-122"/>
                <a:ea typeface="微软雅黑" pitchFamily="34" charset="-122"/>
              </a:rPr>
              <a:t>Feature</a:t>
            </a:r>
            <a:endParaRPr lang="zh-CN" altLang="en-US" sz="2800" b="1" dirty="0">
              <a:solidFill>
                <a:srgbClr val="ED53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7"/>
          <p:cNvSpPr/>
          <p:nvPr/>
        </p:nvSpPr>
        <p:spPr bwMode="auto">
          <a:xfrm>
            <a:off x="1260000" y="1141189"/>
            <a:ext cx="3312000" cy="10800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步长为</a:t>
            </a:r>
            <a:r>
              <a:rPr lang="en-US" altLang="zh-CN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1</a:t>
            </a: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7"/>
          <p:cNvSpPr/>
          <p:nvPr/>
        </p:nvSpPr>
        <p:spPr bwMode="auto">
          <a:xfrm>
            <a:off x="4665394" y="1131590"/>
            <a:ext cx="1080000" cy="1080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自增长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/>
          <p:nvPr/>
        </p:nvSpPr>
        <p:spPr bwMode="auto">
          <a:xfrm>
            <a:off x="5838668" y="1131590"/>
            <a:ext cx="216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全局唯一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7"/>
          <p:cNvSpPr/>
          <p:nvPr/>
        </p:nvSpPr>
        <p:spPr bwMode="auto">
          <a:xfrm>
            <a:off x="1274889" y="3523306"/>
            <a:ext cx="3312000" cy="1080000"/>
          </a:xfrm>
          <a:prstGeom prst="rect">
            <a:avLst/>
          </a:prstGeom>
          <a:solidFill>
            <a:srgbClr val="00AEE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十进制无固定</a:t>
            </a:r>
            <a:r>
              <a:rPr lang="zh-CN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长度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7"/>
          <p:cNvSpPr/>
          <p:nvPr/>
        </p:nvSpPr>
        <p:spPr bwMode="auto">
          <a:xfrm>
            <a:off x="2424495" y="2321843"/>
            <a:ext cx="1080000" cy="1080000"/>
          </a:xfrm>
          <a:prstGeom prst="rect">
            <a:avLst/>
          </a:prstGeom>
          <a:solidFill>
            <a:srgbClr val="00AEE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可制造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7"/>
          <p:cNvSpPr/>
          <p:nvPr/>
        </p:nvSpPr>
        <p:spPr bwMode="auto">
          <a:xfrm>
            <a:off x="1274889" y="2321843"/>
            <a:ext cx="1080000" cy="10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可反解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7"/>
          <p:cNvSpPr/>
          <p:nvPr/>
        </p:nvSpPr>
        <p:spPr bwMode="auto">
          <a:xfrm>
            <a:off x="5838668" y="2321843"/>
            <a:ext cx="1080000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有序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7"/>
          <p:cNvSpPr/>
          <p:nvPr/>
        </p:nvSpPr>
        <p:spPr bwMode="auto">
          <a:xfrm>
            <a:off x="3579558" y="2321843"/>
            <a:ext cx="216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68563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rPr>
              <a:t>时间不相关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1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378</Words>
  <Application>Microsoft Macintosh PowerPoint</Application>
  <PresentationFormat>全屏显示(16:9)</PresentationFormat>
  <Paragraphs>101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Calibri</vt:lpstr>
      <vt:lpstr>Segoe</vt:lpstr>
      <vt:lpstr>Segoe UI</vt:lpstr>
      <vt:lpstr>华文行楷</vt:lpstr>
      <vt:lpstr>华文楷体</vt:lpstr>
      <vt:lpstr>华文隶书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Charley</dc:creator>
  <cp:lastModifiedBy>Microsoft Office 用户</cp:lastModifiedBy>
  <cp:revision>153</cp:revision>
  <dcterms:created xsi:type="dcterms:W3CDTF">2015-01-21T01:57:10Z</dcterms:created>
  <dcterms:modified xsi:type="dcterms:W3CDTF">2017-02-22T08:54:15Z</dcterms:modified>
</cp:coreProperties>
</file>