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7/30/2017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4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 desordenadas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ES" dirty="0" smtClean="0"/>
              <a:t>Una lista desordenada comienza con la etiqueta </a:t>
            </a:r>
            <a:r>
              <a:rPr lang="es-ES" sz="3600" dirty="0" smtClean="0">
                <a:solidFill>
                  <a:srgbClr val="00B050"/>
                </a:solidFill>
              </a:rPr>
              <a:t>&lt;</a:t>
            </a:r>
            <a:r>
              <a:rPr lang="es-ES" sz="3600" dirty="0" err="1" smtClean="0">
                <a:solidFill>
                  <a:srgbClr val="00B050"/>
                </a:solidFill>
              </a:rPr>
              <a:t>ul</a:t>
            </a:r>
            <a:r>
              <a:rPr lang="es-ES" sz="3600" dirty="0" smtClean="0">
                <a:solidFill>
                  <a:srgbClr val="00B050"/>
                </a:solidFill>
              </a:rPr>
              <a:t>&gt;</a:t>
            </a:r>
          </a:p>
          <a:p>
            <a:pPr marL="114300" indent="0">
              <a:buNone/>
            </a:pPr>
            <a:r>
              <a:rPr lang="es-ES" dirty="0" smtClean="0"/>
              <a:t>Cada elemento de la lista comienza con la etiqueta </a:t>
            </a:r>
            <a:r>
              <a:rPr lang="es-ES" sz="3600" dirty="0" smtClean="0">
                <a:solidFill>
                  <a:srgbClr val="0070C0"/>
                </a:solidFill>
              </a:rPr>
              <a:t>&lt;li&gt;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>
                <a:solidFill>
                  <a:srgbClr val="00B050"/>
                </a:solidFill>
              </a:rPr>
              <a:t>&lt;</a:t>
            </a:r>
            <a:r>
              <a:rPr lang="es-ES" dirty="0" err="1" smtClean="0">
                <a:solidFill>
                  <a:srgbClr val="00B050"/>
                </a:solidFill>
              </a:rPr>
              <a:t>ul</a:t>
            </a:r>
            <a:r>
              <a:rPr lang="es-ES" dirty="0" smtClean="0">
                <a:solidFill>
                  <a:srgbClr val="00B050"/>
                </a:solidFill>
              </a:rPr>
              <a:t>&gt;</a:t>
            </a:r>
          </a:p>
          <a:p>
            <a:pPr marL="114300" indent="0">
              <a:buNone/>
            </a:pPr>
            <a:r>
              <a:rPr lang="es-ES" dirty="0" smtClean="0">
                <a:solidFill>
                  <a:srgbClr val="0070C0"/>
                </a:solidFill>
              </a:rPr>
              <a:t>     &lt;li&gt;</a:t>
            </a:r>
            <a:r>
              <a:rPr lang="es-ES" dirty="0" smtClean="0">
                <a:solidFill>
                  <a:srgbClr val="FF0000"/>
                </a:solidFill>
              </a:rPr>
              <a:t>Carlos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</a:p>
          <a:p>
            <a:pPr marL="114300" indent="0">
              <a:buNone/>
            </a:pP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    </a:t>
            </a:r>
            <a:r>
              <a:rPr lang="es-ES" dirty="0" smtClean="0">
                <a:solidFill>
                  <a:srgbClr val="0070C0"/>
                </a:solidFill>
              </a:rPr>
              <a:t>&lt;li&gt;</a:t>
            </a:r>
            <a:r>
              <a:rPr lang="es-ES" dirty="0" smtClean="0">
                <a:solidFill>
                  <a:srgbClr val="FF0000"/>
                </a:solidFill>
              </a:rPr>
              <a:t>Blanco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</a:p>
          <a:p>
            <a:pPr marL="114300" indent="0">
              <a:buNone/>
            </a:pPr>
            <a:r>
              <a:rPr lang="es-ES" dirty="0" smtClean="0">
                <a:solidFill>
                  <a:srgbClr val="0070C0"/>
                </a:solidFill>
              </a:rPr>
              <a:t>     &lt;li&gt;</a:t>
            </a:r>
            <a:r>
              <a:rPr lang="es-ES" dirty="0" smtClean="0">
                <a:solidFill>
                  <a:srgbClr val="FF0000"/>
                </a:solidFill>
              </a:rPr>
              <a:t>Gómez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  <a:endParaRPr lang="es-ES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s-ES" dirty="0" smtClean="0">
                <a:solidFill>
                  <a:srgbClr val="00B050"/>
                </a:solidFill>
              </a:rPr>
              <a:t>&lt;/</a:t>
            </a:r>
            <a:r>
              <a:rPr lang="es-ES" dirty="0" err="1" smtClean="0">
                <a:solidFill>
                  <a:srgbClr val="00B050"/>
                </a:solidFill>
              </a:rPr>
              <a:t>ul</a:t>
            </a:r>
            <a:r>
              <a:rPr lang="es-ES" dirty="0" smtClean="0">
                <a:solidFill>
                  <a:srgbClr val="00B050"/>
                </a:solidFill>
              </a:rPr>
              <a:t>&gt;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Los elementos de la lista se marcarán con un punto de forma predeterminada.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Lista desordenadas: elegir el marcador de elemento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propiedad </a:t>
            </a:r>
            <a:r>
              <a:rPr lang="es-ES" dirty="0" err="1"/>
              <a:t>css</a:t>
            </a:r>
            <a:r>
              <a:rPr lang="es-ES" dirty="0"/>
              <a:t> </a:t>
            </a:r>
            <a:r>
              <a:rPr lang="es-ES" sz="3600" dirty="0" err="1">
                <a:solidFill>
                  <a:srgbClr val="0070C0"/>
                </a:solidFill>
              </a:rPr>
              <a:t>list-style-type</a:t>
            </a:r>
            <a:r>
              <a:rPr lang="es-ES" dirty="0"/>
              <a:t> se utiliza para definir el marcador de elemento de la lista: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68162"/>
              </p:ext>
            </p:extLst>
          </p:nvPr>
        </p:nvGraphicFramePr>
        <p:xfrm>
          <a:off x="1187624" y="2636912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55064">
                <a:tc>
                  <a:txBody>
                    <a:bodyPr/>
                    <a:lstStyle/>
                    <a:p>
                      <a:r>
                        <a:rPr lang="es-ES" dirty="0" smtClean="0"/>
                        <a:t>valor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Coloca un marcado en circulo relleno (por</a:t>
                      </a:r>
                      <a:r>
                        <a:rPr lang="es-ES" baseline="0" dirty="0" smtClean="0"/>
                        <a:t> defecto)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circle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Coloca un marcado en circulo sin relleno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square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Coloca un marcado en forma de cuadrado relleno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 coloca ningún</a:t>
                      </a:r>
                      <a:r>
                        <a:rPr lang="es-ES" baseline="0" dirty="0" smtClean="0"/>
                        <a:t> marcado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5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 ordenadas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lista ordenada comienza con la etiqueta </a:t>
            </a:r>
            <a:r>
              <a:rPr lang="es-ES" sz="3600" dirty="0" smtClean="0">
                <a:solidFill>
                  <a:srgbClr val="00B050"/>
                </a:solidFill>
              </a:rPr>
              <a:t>&lt;</a:t>
            </a:r>
            <a:r>
              <a:rPr lang="es-ES" sz="3600" dirty="0" err="1" smtClean="0">
                <a:solidFill>
                  <a:srgbClr val="00B050"/>
                </a:solidFill>
              </a:rPr>
              <a:t>ol</a:t>
            </a:r>
            <a:r>
              <a:rPr lang="es-ES" sz="3600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s-ES" dirty="0" smtClean="0"/>
              <a:t>Cada elemento de la lista comienza con la etiqueta </a:t>
            </a:r>
            <a:r>
              <a:rPr lang="es-ES" sz="3600" dirty="0" smtClean="0">
                <a:solidFill>
                  <a:srgbClr val="0070C0"/>
                </a:solidFill>
              </a:rPr>
              <a:t>&lt;li&gt;</a:t>
            </a:r>
          </a:p>
          <a:p>
            <a:endParaRPr lang="es-ES" dirty="0"/>
          </a:p>
          <a:p>
            <a:r>
              <a:rPr lang="es-ES" dirty="0" smtClean="0">
                <a:solidFill>
                  <a:srgbClr val="92D050"/>
                </a:solidFill>
              </a:rPr>
              <a:t>&lt;</a:t>
            </a:r>
            <a:r>
              <a:rPr lang="es-ES" dirty="0" err="1" smtClean="0">
                <a:solidFill>
                  <a:srgbClr val="92D050"/>
                </a:solidFill>
              </a:rPr>
              <a:t>ol</a:t>
            </a:r>
            <a:r>
              <a:rPr lang="es-ES" dirty="0" smtClean="0">
                <a:solidFill>
                  <a:srgbClr val="92D050"/>
                </a:solidFill>
              </a:rPr>
              <a:t>&gt;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    &lt;li&gt;</a:t>
            </a:r>
            <a:r>
              <a:rPr lang="es-ES" dirty="0" smtClean="0">
                <a:solidFill>
                  <a:srgbClr val="FF0000"/>
                </a:solidFill>
              </a:rPr>
              <a:t>Carlos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   </a:t>
            </a:r>
            <a:r>
              <a:rPr lang="es-ES" dirty="0" smtClean="0">
                <a:solidFill>
                  <a:srgbClr val="0070C0"/>
                </a:solidFill>
              </a:rPr>
              <a:t> &lt;li&gt;</a:t>
            </a:r>
            <a:r>
              <a:rPr lang="es-ES" dirty="0" smtClean="0">
                <a:solidFill>
                  <a:srgbClr val="FF0000"/>
                </a:solidFill>
              </a:rPr>
              <a:t>Blanco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</a:p>
          <a:p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   </a:t>
            </a:r>
            <a:r>
              <a:rPr lang="es-ES" dirty="0" smtClean="0">
                <a:solidFill>
                  <a:srgbClr val="0070C0"/>
                </a:solidFill>
              </a:rPr>
              <a:t>&lt;li&gt;</a:t>
            </a:r>
            <a:r>
              <a:rPr lang="es-ES" dirty="0" smtClean="0">
                <a:solidFill>
                  <a:srgbClr val="FF0000"/>
                </a:solidFill>
              </a:rPr>
              <a:t>Gómez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  <a:endParaRPr lang="es-ES" dirty="0">
              <a:solidFill>
                <a:srgbClr val="0070C0"/>
              </a:solidFill>
            </a:endParaRPr>
          </a:p>
          <a:p>
            <a:r>
              <a:rPr lang="es-ES" dirty="0" smtClean="0">
                <a:solidFill>
                  <a:srgbClr val="92D050"/>
                </a:solidFill>
              </a:rPr>
              <a:t>&lt;/</a:t>
            </a:r>
            <a:r>
              <a:rPr lang="es-ES" dirty="0" err="1" smtClean="0">
                <a:solidFill>
                  <a:srgbClr val="92D050"/>
                </a:solidFill>
              </a:rPr>
              <a:t>ol</a:t>
            </a:r>
            <a:r>
              <a:rPr lang="es-ES" dirty="0" smtClean="0">
                <a:solidFill>
                  <a:srgbClr val="92D050"/>
                </a:solidFill>
              </a:rPr>
              <a:t>&gt;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/>
              <a:t>Lista ordenada: tipo de atributo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atributo </a:t>
            </a:r>
            <a:r>
              <a:rPr lang="es-ES" sz="3600" dirty="0" err="1" smtClean="0">
                <a:solidFill>
                  <a:srgbClr val="0070C0"/>
                </a:solidFill>
              </a:rPr>
              <a:t>type</a:t>
            </a:r>
            <a:r>
              <a:rPr lang="es-ES" sz="3600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de la etiqueta </a:t>
            </a:r>
            <a:r>
              <a:rPr lang="es-ES" sz="3600" dirty="0" smtClean="0">
                <a:solidFill>
                  <a:srgbClr val="0070C0"/>
                </a:solidFill>
              </a:rPr>
              <a:t>&lt;</a:t>
            </a:r>
            <a:r>
              <a:rPr lang="es-ES" sz="3600" dirty="0" err="1" smtClean="0">
                <a:solidFill>
                  <a:srgbClr val="0070C0"/>
                </a:solidFill>
              </a:rPr>
              <a:t>ol</a:t>
            </a:r>
            <a:r>
              <a:rPr lang="es-ES" sz="3600" dirty="0" smtClean="0">
                <a:solidFill>
                  <a:srgbClr val="0070C0"/>
                </a:solidFill>
              </a:rPr>
              <a:t>&gt;, </a:t>
            </a:r>
            <a:r>
              <a:rPr lang="es-ES" dirty="0" smtClean="0"/>
              <a:t>define tipo demarcado de los elementos de la lista: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43489"/>
              </p:ext>
            </p:extLst>
          </p:nvPr>
        </p:nvGraphicFramePr>
        <p:xfrm>
          <a:off x="251520" y="2492896"/>
          <a:ext cx="799288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080"/>
                <a:gridCol w="422480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Type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=“1”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 elementos de la lista</a:t>
                      </a:r>
                      <a:r>
                        <a:rPr lang="es-ES" baseline="0" dirty="0" smtClean="0"/>
                        <a:t> se enumeran con números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 “A”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</a:t>
                      </a:r>
                      <a:r>
                        <a:rPr lang="es-ES" baseline="0" dirty="0" smtClean="0"/>
                        <a:t> elementos de la lista </a:t>
                      </a:r>
                      <a:r>
                        <a:rPr lang="es-ES" baseline="0" dirty="0" smtClean="0"/>
                        <a:t>se enumeran </a:t>
                      </a:r>
                      <a:r>
                        <a:rPr lang="es-ES" baseline="0" dirty="0" smtClean="0"/>
                        <a:t>en letras mayúsculas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 “a”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Los</a:t>
                      </a:r>
                      <a:r>
                        <a:rPr lang="es-ES" baseline="0" dirty="0" smtClean="0"/>
                        <a:t> elementos de la lista se enumeran en letras minúsculas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 “I”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</a:t>
                      </a:r>
                      <a:r>
                        <a:rPr lang="es-ES" baseline="0" dirty="0" smtClean="0"/>
                        <a:t> elementos de la lista se enumeran en  números romanos en mayúsculas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 “i”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Los</a:t>
                      </a:r>
                      <a:r>
                        <a:rPr lang="es-ES" baseline="0" dirty="0" smtClean="0"/>
                        <a:t> elementos de la lista se enumeran en  números romanos en </a:t>
                      </a:r>
                      <a:r>
                        <a:rPr lang="es-ES" baseline="0" dirty="0" err="1" smtClean="0"/>
                        <a:t>mimúsculas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1401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Una </a:t>
            </a:r>
            <a:r>
              <a:rPr lang="es-ES" dirty="0" smtClean="0"/>
              <a:t> descripción de lista </a:t>
            </a:r>
            <a:r>
              <a:rPr lang="es-ES" dirty="0" smtClean="0"/>
              <a:t>es una lista de términos, con una descripción en cada término.</a:t>
            </a:r>
          </a:p>
          <a:p>
            <a:r>
              <a:rPr lang="es-ES" dirty="0" smtClean="0"/>
              <a:t>La etiqueta </a:t>
            </a:r>
            <a:r>
              <a:rPr lang="es-ES" sz="3600" dirty="0" smtClean="0">
                <a:solidFill>
                  <a:srgbClr val="7030A0"/>
                </a:solidFill>
              </a:rPr>
              <a:t>&lt;dl&gt; </a:t>
            </a:r>
            <a:r>
              <a:rPr lang="es-ES" dirty="0" smtClean="0"/>
              <a:t>define la </a:t>
            </a:r>
            <a:r>
              <a:rPr lang="es-ES" dirty="0" smtClean="0"/>
              <a:t>descripción </a:t>
            </a:r>
            <a:r>
              <a:rPr lang="es-ES" dirty="0" smtClean="0"/>
              <a:t>, la etiqueta </a:t>
            </a:r>
            <a:r>
              <a:rPr lang="es-ES" sz="3900" dirty="0" smtClean="0">
                <a:solidFill>
                  <a:srgbClr val="00B0F0"/>
                </a:solidFill>
              </a:rPr>
              <a:t>&lt;</a:t>
            </a:r>
            <a:r>
              <a:rPr lang="es-ES" sz="3900" dirty="0" err="1" smtClean="0">
                <a:solidFill>
                  <a:srgbClr val="00B0F0"/>
                </a:solidFill>
              </a:rPr>
              <a:t>dt</a:t>
            </a:r>
            <a:r>
              <a:rPr lang="es-ES" sz="3900" dirty="0" smtClean="0">
                <a:solidFill>
                  <a:srgbClr val="00B0F0"/>
                </a:solidFill>
              </a:rPr>
              <a:t>&gt; </a:t>
            </a:r>
            <a:r>
              <a:rPr lang="es-ES" dirty="0" smtClean="0"/>
              <a:t>define el término  y la etiqueta </a:t>
            </a:r>
            <a:r>
              <a:rPr lang="es-ES" sz="3900" dirty="0" smtClean="0">
                <a:solidFill>
                  <a:srgbClr val="00B050"/>
                </a:solidFill>
              </a:rPr>
              <a:t>&lt;</a:t>
            </a:r>
            <a:r>
              <a:rPr lang="es-ES" sz="3900" dirty="0" err="1" smtClean="0">
                <a:solidFill>
                  <a:srgbClr val="00B050"/>
                </a:solidFill>
              </a:rPr>
              <a:t>dd</a:t>
            </a:r>
            <a:r>
              <a:rPr lang="es-ES" sz="3900" dirty="0" smtClean="0">
                <a:solidFill>
                  <a:srgbClr val="00B050"/>
                </a:solidFill>
              </a:rPr>
              <a:t>&gt; </a:t>
            </a:r>
            <a:r>
              <a:rPr lang="es-ES" dirty="0" smtClean="0"/>
              <a:t>describe cada término: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&lt;dl&gt;</a:t>
            </a:r>
          </a:p>
          <a:p>
            <a:r>
              <a:rPr lang="es-ES" dirty="0" smtClean="0"/>
              <a:t>     </a:t>
            </a:r>
            <a:r>
              <a:rPr lang="es-ES" dirty="0" smtClean="0">
                <a:solidFill>
                  <a:srgbClr val="0070C0"/>
                </a:solidFill>
              </a:rPr>
              <a:t>&lt;</a:t>
            </a:r>
            <a:r>
              <a:rPr lang="es-ES" dirty="0" err="1" smtClean="0">
                <a:solidFill>
                  <a:srgbClr val="0070C0"/>
                </a:solidFill>
              </a:rPr>
              <a:t>dt</a:t>
            </a:r>
            <a:r>
              <a:rPr lang="es-ES" dirty="0" smtClean="0">
                <a:solidFill>
                  <a:srgbClr val="0070C0"/>
                </a:solidFill>
              </a:rPr>
              <a:t>&gt;</a:t>
            </a:r>
            <a:r>
              <a:rPr lang="es-ES" dirty="0" err="1" smtClean="0"/>
              <a:t>php</a:t>
            </a:r>
            <a:r>
              <a:rPr lang="es-ES" dirty="0" smtClean="0">
                <a:solidFill>
                  <a:srgbClr val="0070C0"/>
                </a:solidFill>
              </a:rPr>
              <a:t>&lt;/</a:t>
            </a:r>
            <a:r>
              <a:rPr lang="es-ES" dirty="0" err="1" smtClean="0">
                <a:solidFill>
                  <a:srgbClr val="0070C0"/>
                </a:solidFill>
              </a:rPr>
              <a:t>dt</a:t>
            </a:r>
            <a:r>
              <a:rPr lang="es-ES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smtClean="0">
                <a:solidFill>
                  <a:srgbClr val="00B050"/>
                </a:solidFill>
              </a:rPr>
              <a:t>&lt;</a:t>
            </a:r>
            <a:r>
              <a:rPr lang="es-ES" dirty="0" err="1" smtClean="0">
                <a:solidFill>
                  <a:srgbClr val="00B050"/>
                </a:solidFill>
              </a:rPr>
              <a:t>dd</a:t>
            </a:r>
            <a:r>
              <a:rPr lang="es-ES" dirty="0" smtClean="0">
                <a:solidFill>
                  <a:srgbClr val="00B050"/>
                </a:solidFill>
              </a:rPr>
              <a:t>&gt;</a:t>
            </a:r>
            <a:r>
              <a:rPr lang="es-ES" dirty="0" smtClean="0"/>
              <a:t>Es un lenguaje de programación</a:t>
            </a:r>
            <a:r>
              <a:rPr lang="es-ES" dirty="0" smtClean="0">
                <a:solidFill>
                  <a:srgbClr val="00B050"/>
                </a:solidFill>
              </a:rPr>
              <a:t>&lt;/</a:t>
            </a:r>
            <a:r>
              <a:rPr lang="es-ES" dirty="0" err="1" smtClean="0">
                <a:solidFill>
                  <a:srgbClr val="00B050"/>
                </a:solidFill>
              </a:rPr>
              <a:t>dd</a:t>
            </a:r>
            <a:r>
              <a:rPr lang="es-ES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smtClean="0">
                <a:solidFill>
                  <a:srgbClr val="0070C0"/>
                </a:solidFill>
              </a:rPr>
              <a:t>&lt;</a:t>
            </a:r>
            <a:r>
              <a:rPr lang="es-ES" dirty="0" err="1" smtClean="0">
                <a:solidFill>
                  <a:srgbClr val="0070C0"/>
                </a:solidFill>
              </a:rPr>
              <a:t>dt</a:t>
            </a:r>
            <a:r>
              <a:rPr lang="es-ES" dirty="0" smtClean="0">
                <a:solidFill>
                  <a:srgbClr val="0070C0"/>
                </a:solidFill>
              </a:rPr>
              <a:t>&gt;</a:t>
            </a:r>
            <a:r>
              <a:rPr lang="es-ES" dirty="0" smtClean="0"/>
              <a:t>htlm5</a:t>
            </a:r>
            <a:r>
              <a:rPr lang="es-ES" dirty="0" smtClean="0">
                <a:solidFill>
                  <a:srgbClr val="00B0F0"/>
                </a:solidFill>
              </a:rPr>
              <a:t>&lt;/</a:t>
            </a:r>
            <a:r>
              <a:rPr lang="es-ES" dirty="0" err="1" smtClean="0">
                <a:solidFill>
                  <a:srgbClr val="00B0F0"/>
                </a:solidFill>
              </a:rPr>
              <a:t>dt</a:t>
            </a:r>
            <a:r>
              <a:rPr lang="es-ES" dirty="0" smtClean="0">
                <a:solidFill>
                  <a:srgbClr val="00B0F0"/>
                </a:solidFill>
              </a:rPr>
              <a:t>&gt;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smtClean="0">
                <a:solidFill>
                  <a:srgbClr val="00B050"/>
                </a:solidFill>
              </a:rPr>
              <a:t>&lt;</a:t>
            </a:r>
            <a:r>
              <a:rPr lang="es-ES" dirty="0" err="1" smtClean="0">
                <a:solidFill>
                  <a:srgbClr val="00B050"/>
                </a:solidFill>
              </a:rPr>
              <a:t>dd</a:t>
            </a:r>
            <a:r>
              <a:rPr lang="es-ES" dirty="0" smtClean="0">
                <a:solidFill>
                  <a:srgbClr val="00B050"/>
                </a:solidFill>
              </a:rPr>
              <a:t>&gt;</a:t>
            </a:r>
            <a:r>
              <a:rPr lang="es-ES" dirty="0" smtClean="0"/>
              <a:t>Es otro lenguaje </a:t>
            </a:r>
            <a:r>
              <a:rPr lang="es-ES" dirty="0" smtClean="0">
                <a:solidFill>
                  <a:srgbClr val="00B050"/>
                </a:solidFill>
              </a:rPr>
              <a:t>&lt;/</a:t>
            </a:r>
            <a:r>
              <a:rPr lang="es-ES" dirty="0" err="1" smtClean="0">
                <a:solidFill>
                  <a:srgbClr val="00B050"/>
                </a:solidFill>
              </a:rPr>
              <a:t>dd</a:t>
            </a:r>
            <a:r>
              <a:rPr lang="es-ES" dirty="0" smtClean="0">
                <a:solidFill>
                  <a:srgbClr val="00B050"/>
                </a:solidFill>
              </a:rPr>
              <a:t>&gt;</a:t>
            </a:r>
            <a:endParaRPr lang="es-ES" dirty="0">
              <a:solidFill>
                <a:srgbClr val="00B05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&lt;/dl&gt;</a:t>
            </a:r>
          </a:p>
          <a:p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 anidadas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listas se pueden anidar(lista dentro de otra lista):</a:t>
            </a:r>
          </a:p>
          <a:p>
            <a:r>
              <a:rPr lang="es-ES" dirty="0" smtClean="0">
                <a:solidFill>
                  <a:srgbClr val="92D050"/>
                </a:solidFill>
              </a:rPr>
              <a:t>&lt;</a:t>
            </a:r>
            <a:r>
              <a:rPr lang="es-ES" dirty="0" err="1" smtClean="0">
                <a:solidFill>
                  <a:srgbClr val="92D050"/>
                </a:solidFill>
              </a:rPr>
              <a:t>ul</a:t>
            </a:r>
            <a:r>
              <a:rPr lang="es-ES" dirty="0" smtClean="0">
                <a:solidFill>
                  <a:srgbClr val="92D050"/>
                </a:solidFill>
              </a:rPr>
              <a:t>&gt;</a:t>
            </a:r>
          </a:p>
          <a:p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smtClean="0">
                <a:solidFill>
                  <a:srgbClr val="0070C0"/>
                </a:solidFill>
              </a:rPr>
              <a:t>&lt;li&gt;</a:t>
            </a:r>
            <a:r>
              <a:rPr lang="es-ES" dirty="0" smtClean="0"/>
              <a:t>nombre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</a:p>
          <a:p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smtClean="0">
                <a:solidFill>
                  <a:srgbClr val="0070C0"/>
                </a:solidFill>
              </a:rPr>
              <a:t>   &lt;li&gt; </a:t>
            </a:r>
            <a:r>
              <a:rPr lang="es-ES" dirty="0" smtClean="0"/>
              <a:t>apellido</a:t>
            </a:r>
          </a:p>
          <a:p>
            <a:r>
              <a:rPr lang="es-ES" dirty="0">
                <a:solidFill>
                  <a:srgbClr val="92D050"/>
                </a:solidFill>
              </a:rPr>
              <a:t> </a:t>
            </a:r>
            <a:r>
              <a:rPr lang="es-ES" dirty="0" smtClean="0">
                <a:solidFill>
                  <a:srgbClr val="92D050"/>
                </a:solidFill>
              </a:rPr>
              <a:t>         &lt;</a:t>
            </a:r>
            <a:r>
              <a:rPr lang="es-ES" dirty="0" err="1" smtClean="0">
                <a:solidFill>
                  <a:srgbClr val="92D050"/>
                </a:solidFill>
              </a:rPr>
              <a:t>ul</a:t>
            </a:r>
            <a:r>
              <a:rPr lang="es-ES" dirty="0" smtClean="0">
                <a:solidFill>
                  <a:srgbClr val="92D050"/>
                </a:solidFill>
              </a:rPr>
              <a:t>&gt;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</a:t>
            </a:r>
            <a:r>
              <a:rPr lang="es-ES" dirty="0" smtClean="0">
                <a:solidFill>
                  <a:srgbClr val="0070C0"/>
                </a:solidFill>
              </a:rPr>
              <a:t>&lt;li&gt; </a:t>
            </a:r>
            <a:r>
              <a:rPr lang="es-ES" dirty="0" smtClean="0"/>
              <a:t>domicilio 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</a:t>
            </a:r>
            <a:r>
              <a:rPr lang="es-ES" dirty="0" smtClean="0">
                <a:solidFill>
                  <a:srgbClr val="0070C0"/>
                </a:solidFill>
              </a:rPr>
              <a:t>&lt;li&gt; </a:t>
            </a:r>
            <a:r>
              <a:rPr lang="es-ES" dirty="0" smtClean="0"/>
              <a:t>ciudad 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</a:p>
          <a:p>
            <a:r>
              <a:rPr lang="es-ES" dirty="0">
                <a:solidFill>
                  <a:srgbClr val="92D050"/>
                </a:solidFill>
              </a:rPr>
              <a:t> </a:t>
            </a:r>
            <a:r>
              <a:rPr lang="es-ES" dirty="0" smtClean="0">
                <a:solidFill>
                  <a:srgbClr val="92D050"/>
                </a:solidFill>
              </a:rPr>
              <a:t>          &lt;/</a:t>
            </a:r>
            <a:r>
              <a:rPr lang="es-ES" dirty="0" err="1" smtClean="0">
                <a:solidFill>
                  <a:srgbClr val="92D050"/>
                </a:solidFill>
              </a:rPr>
              <a:t>ul</a:t>
            </a:r>
            <a:r>
              <a:rPr lang="es-ES" dirty="0" smtClean="0">
                <a:solidFill>
                  <a:srgbClr val="92D050"/>
                </a:solidFill>
              </a:rPr>
              <a:t>&gt;</a:t>
            </a:r>
          </a:p>
          <a:p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</a:p>
          <a:p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smtClean="0">
                <a:solidFill>
                  <a:srgbClr val="0070C0"/>
                </a:solidFill>
              </a:rPr>
              <a:t>     &lt;li&gt; </a:t>
            </a:r>
            <a:r>
              <a:rPr lang="es-ES" dirty="0" smtClean="0"/>
              <a:t>País </a:t>
            </a:r>
            <a:r>
              <a:rPr lang="es-ES" dirty="0" smtClean="0">
                <a:solidFill>
                  <a:srgbClr val="0070C0"/>
                </a:solidFill>
              </a:rPr>
              <a:t>&lt;/li&gt;</a:t>
            </a:r>
          </a:p>
          <a:p>
            <a:r>
              <a:rPr lang="es-ES" dirty="0" smtClean="0">
                <a:solidFill>
                  <a:srgbClr val="92D050"/>
                </a:solidFill>
              </a:rPr>
              <a:t>&lt;/</a:t>
            </a:r>
            <a:r>
              <a:rPr lang="es-ES" dirty="0" err="1" smtClean="0">
                <a:solidFill>
                  <a:srgbClr val="92D050"/>
                </a:solidFill>
              </a:rPr>
              <a:t>ul</a:t>
            </a:r>
            <a:r>
              <a:rPr lang="es-ES" dirty="0" smtClean="0">
                <a:solidFill>
                  <a:srgbClr val="92D050"/>
                </a:solidFill>
              </a:rPr>
              <a:t>&gt;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324</TotalTime>
  <Words>426</Words>
  <Application>Microsoft Office PowerPoint</Application>
  <PresentationFormat>Presentación en pantalla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Adyacencia</vt:lpstr>
      <vt:lpstr>Listas</vt:lpstr>
      <vt:lpstr>Listas desordenadas</vt:lpstr>
      <vt:lpstr>Lista desordenadas: elegir el marcador de elemento</vt:lpstr>
      <vt:lpstr>Listas ordenadas</vt:lpstr>
      <vt:lpstr>Lista ordenada: tipo de atributo</vt:lpstr>
      <vt:lpstr>Descripción de listas</vt:lpstr>
      <vt:lpstr>Listas anidadas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Encarnación Loeches Blanco</dc:creator>
  <cp:lastModifiedBy>Encarnación Loeches Blanco</cp:lastModifiedBy>
  <cp:revision>12</cp:revision>
  <dcterms:created xsi:type="dcterms:W3CDTF">2017-07-24T22:18:52Z</dcterms:created>
  <dcterms:modified xsi:type="dcterms:W3CDTF">2017-07-30T20:40:34Z</dcterms:modified>
</cp:coreProperties>
</file>