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8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Título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cxnSp>
        <p:nvCxnSpPr>
          <p:cNvPr id="8" name="7 Conector recto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2 Conector recto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13 Elipse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1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41ABA4E-CD72-497B-97AA-7213B3980F60}" type="datetimeFigureOut">
              <a:rPr lang="en-US" smtClean="0"/>
              <a:pPr eaLnBrk="1" latinLnBrk="0" hangingPunct="1"/>
              <a:t>10/7/2017</a:t>
            </a:fld>
            <a:endParaRPr lang="en-US"/>
          </a:p>
        </p:txBody>
      </p:sp>
      <p:sp>
        <p:nvSpPr>
          <p:cNvPr id="16" name="15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eaLnBrk="1" latinLnBrk="0" hangingPunct="1"/>
            <a:fld id="{D2E57653-3E58-4892-A7ED-712530ACC680}" type="slidenum">
              <a:rPr kumimoji="0" lang="en-US" smtClean="0"/>
              <a:pPr eaLnBrk="1" latinLnBrk="0" hangingPunct="1"/>
              <a:t>‹Nº›</a:t>
            </a:fld>
            <a:endParaRPr kumimoji="0" lang="en-US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41ABA4E-CD72-497B-97AA-7213B3980F60}" type="datetimeFigureOut">
              <a:rPr lang="en-US" smtClean="0"/>
              <a:pPr eaLnBrk="1" latinLnBrk="0" hangingPunct="1"/>
              <a:t>10/7/2017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D2E57653-3E58-4892-A7ED-712530ACC680}" type="slidenum">
              <a:rPr kumimoji="0" lang="en-US" smtClean="0"/>
              <a:pPr eaLnBrk="1" latinLnBrk="0" hangingPunct="1"/>
              <a:t>‹Nº›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41ABA4E-CD72-497B-97AA-7213B3980F60}" type="datetimeFigureOut">
              <a:rPr lang="en-US" smtClean="0"/>
              <a:pPr eaLnBrk="1" latinLnBrk="0" hangingPunct="1"/>
              <a:t>10/7/2017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D2E57653-3E58-4892-A7ED-712530ACC680}" type="slidenum">
              <a:rPr kumimoji="0" lang="en-US" smtClean="0"/>
              <a:pPr eaLnBrk="1" latinLnBrk="0" hangingPunct="1"/>
              <a:t>‹Nº›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Marcador de contenido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 eaLnBrk="1" latinLnBrk="0" hangingPunct="1"/>
            <a:fld id="{B41ABA4E-CD72-497B-97AA-7213B3980F60}" type="datetimeFigureOut">
              <a:rPr lang="en-US" smtClean="0"/>
              <a:pPr eaLnBrk="1" latinLnBrk="0" hangingPunct="1"/>
              <a:t>10/7/2017</a:t>
            </a:fld>
            <a:endParaRPr lang="en-US"/>
          </a:p>
        </p:txBody>
      </p:sp>
      <p:sp>
        <p:nvSpPr>
          <p:cNvPr id="15" name="14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pPr eaLnBrk="1" latinLnBrk="0" hangingPunct="1"/>
            <a:fld id="{D2E57653-3E58-4892-A7ED-712530ACC680}" type="slidenum">
              <a:rPr kumimoji="0" lang="en-US" smtClean="0"/>
              <a:pPr eaLnBrk="1" latinLnBrk="0" hangingPunct="1"/>
              <a:t>‹Nº›</a:t>
            </a:fld>
            <a:endParaRPr kumimoji="0" lang="en-US"/>
          </a:p>
        </p:txBody>
      </p:sp>
      <p:sp>
        <p:nvSpPr>
          <p:cNvPr id="16" name="15 Marcador de pie de página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17" name="16 Título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41ABA4E-CD72-497B-97AA-7213B3980F60}" type="datetimeFigureOut">
              <a:rPr lang="en-US" smtClean="0"/>
              <a:pPr eaLnBrk="1" latinLnBrk="0" hangingPunct="1"/>
              <a:t>10/7/2017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D2E57653-3E58-4892-A7ED-712530ACC680}" type="slidenum">
              <a:rPr kumimoji="0" lang="en-US" smtClean="0"/>
              <a:pPr eaLnBrk="1" latinLnBrk="0" hangingPunct="1"/>
              <a:t>‹Nº›</a:t>
            </a:fld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cxnSp>
        <p:nvCxnSpPr>
          <p:cNvPr id="7" name="6 Conector recto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41ABA4E-CD72-497B-97AA-7213B3980F60}" type="datetimeFigureOut">
              <a:rPr lang="en-US" smtClean="0"/>
              <a:pPr eaLnBrk="1" latinLnBrk="0" hangingPunct="1"/>
              <a:t>10/7/2017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D2E57653-3E58-4892-A7ED-712530ACC680}" type="slidenum">
              <a:rPr kumimoji="0" lang="en-US" smtClean="0"/>
              <a:pPr eaLnBrk="1" latinLnBrk="0" hangingPunct="1"/>
              <a:t>‹Nº›</a:t>
            </a:fld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D2E57653-3E58-4892-A7ED-712530ACC680}" type="slidenum">
              <a:rPr kumimoji="0" lang="en-US" smtClean="0"/>
              <a:pPr eaLnBrk="1" latinLnBrk="0" hangingPunct="1"/>
              <a:t>‹Nº›</a:t>
            </a:fld>
            <a:endParaRPr kumimoji="0" lang="en-U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41ABA4E-CD72-497B-97AA-7213B3980F60}" type="datetimeFigureOut">
              <a:rPr lang="en-US" smtClean="0"/>
              <a:pPr eaLnBrk="1" latinLnBrk="0" hangingPunct="1"/>
              <a:t>10/7/2017</a:t>
            </a:fld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32" name="31 Marcador de contenido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34" name="33 Marcador de contenido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2" name="11 Marcador de texto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cxnSp>
        <p:nvCxnSpPr>
          <p:cNvPr id="10" name="9 Conector recto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16 Conector recto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41ABA4E-CD72-497B-97AA-7213B3980F60}" type="datetimeFigureOut">
              <a:rPr lang="en-US" smtClean="0"/>
              <a:pPr eaLnBrk="1" latinLnBrk="0" hangingPunct="1"/>
              <a:t>10/7/2017</a:t>
            </a:fld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D2E57653-3E58-4892-A7ED-712530ACC680}" type="slidenum">
              <a:rPr kumimoji="0" lang="en-US" smtClean="0"/>
              <a:pPr eaLnBrk="1" latinLnBrk="0" hangingPunct="1"/>
              <a:t>‹Nº›</a:t>
            </a:fld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41ABA4E-CD72-497B-97AA-7213B3980F60}" type="datetimeFigureOut">
              <a:rPr lang="en-US" smtClean="0"/>
              <a:pPr eaLnBrk="1" latinLnBrk="0" hangingPunct="1"/>
              <a:t>10/7/2017</a:t>
            </a:fld>
            <a:endParaRPr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D2E57653-3E58-4892-A7ED-712530ACC680}" type="slidenum">
              <a:rPr kumimoji="0" lang="en-US" smtClean="0"/>
              <a:pPr eaLnBrk="1" latinLnBrk="0" hangingPunct="1"/>
              <a:t>‹Nº›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28 Marcador de contenido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31" name="30 Título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Marcador de fecha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 eaLnBrk="1" latinLnBrk="0" hangingPunct="1"/>
            <a:fld id="{B41ABA4E-CD72-497B-97AA-7213B3980F60}" type="datetimeFigureOut">
              <a:rPr lang="en-US" smtClean="0"/>
              <a:pPr eaLnBrk="1" latinLnBrk="0" hangingPunct="1"/>
              <a:t>10/7/2017</a:t>
            </a:fld>
            <a:endParaRPr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eaLnBrk="1" latinLnBrk="0" hangingPunct="1"/>
            <a:fld id="{D2E57653-3E58-4892-A7ED-712530ACC680}" type="slidenum">
              <a:rPr kumimoji="0" lang="en-US" smtClean="0"/>
              <a:pPr eaLnBrk="1" latinLnBrk="0" hangingPunct="1"/>
              <a:t>‹Nº›</a:t>
            </a:fld>
            <a:endParaRPr kumimoji="0" lang="en-US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8" name="7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41ABA4E-CD72-497B-97AA-7213B3980F60}" type="datetimeFigureOut">
              <a:rPr lang="en-US" smtClean="0"/>
              <a:pPr eaLnBrk="1" latinLnBrk="0" hangingPunct="1"/>
              <a:t>10/7/2017</a:t>
            </a:fld>
            <a:endParaRPr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eaLnBrk="1" latinLnBrk="0" hangingPunct="1"/>
            <a:fld id="{D2E57653-3E58-4892-A7ED-712530ACC680}" type="slidenum">
              <a:rPr kumimoji="0" lang="en-US" smtClean="0"/>
              <a:pPr eaLnBrk="1" latinLnBrk="0" hangingPunct="1"/>
              <a:t>‹Nº›</a:t>
            </a:fld>
            <a:endParaRPr kumimoji="0" lang="en-US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Marcador de texto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24" name="23 Marcador de fecha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B41ABA4E-CD72-497B-97AA-7213B3980F60}" type="datetimeFigureOut">
              <a:rPr lang="en-US" smtClean="0"/>
              <a:pPr eaLnBrk="1" latinLnBrk="0" hangingPunct="1"/>
              <a:t>10/7/2017</a:t>
            </a:fld>
            <a:endParaRPr lang="en-US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kumimoji="0" lang="en-US"/>
          </a:p>
        </p:txBody>
      </p:sp>
      <p:sp>
        <p:nvSpPr>
          <p:cNvPr id="22" name="21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D2E57653-3E58-4892-A7ED-712530ACC680}" type="slidenum">
              <a:rPr kumimoji="0" lang="en-US" smtClean="0"/>
              <a:pPr eaLnBrk="1" latinLnBrk="0" hangingPunct="1"/>
              <a:t>‹Nº›</a:t>
            </a:fld>
            <a:endParaRPr kumimoji="0" lang="en-US"/>
          </a:p>
        </p:txBody>
      </p:sp>
      <p:sp>
        <p:nvSpPr>
          <p:cNvPr id="5" name="4 Marcador de título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ubtítulo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2537508"/>
          </a:xfrm>
        </p:spPr>
        <p:txBody>
          <a:bodyPr/>
          <a:lstStyle/>
          <a:p>
            <a:r>
              <a:rPr lang="es-ES" dirty="0"/>
              <a:t>Reproducción de vídeos en HTML</a:t>
            </a:r>
          </a:p>
          <a:p>
            <a:r>
              <a:rPr lang="es-ES" dirty="0"/>
              <a:t>Antes de HTML5, un video sólo se podía reproducir en un navegador con un </a:t>
            </a:r>
            <a:r>
              <a:rPr lang="es-ES" dirty="0" err="1"/>
              <a:t>plug</a:t>
            </a:r>
            <a:r>
              <a:rPr lang="es-ES" dirty="0"/>
              <a:t>-in (como flash).</a:t>
            </a:r>
          </a:p>
          <a:p>
            <a:r>
              <a:rPr lang="es-ES" dirty="0"/>
              <a:t>El elemento HTML5 &lt;video&gt; especifica una forma estándar de incrustar un video en una página web.</a:t>
            </a:r>
          </a:p>
          <a:p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>
                <a:effectLst/>
              </a:rPr>
              <a:t>Vídeo HTML5</a:t>
            </a:r>
            <a:br>
              <a:rPr lang="es-ES" dirty="0">
                <a:effectLst/>
              </a:rPr>
            </a:b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8601821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Para mostrar un video en HTML, utilice el elemento </a:t>
            </a:r>
            <a:r>
              <a:rPr lang="es-ES" b="1" dirty="0"/>
              <a:t>&lt;video&gt;</a:t>
            </a:r>
            <a:r>
              <a:rPr lang="es-ES" dirty="0"/>
              <a:t> :</a:t>
            </a:r>
          </a:p>
          <a:p>
            <a:r>
              <a:rPr lang="es-ES" dirty="0"/>
              <a:t>Ejemplo</a:t>
            </a:r>
          </a:p>
          <a:p>
            <a:r>
              <a:rPr lang="es-ES" dirty="0">
                <a:solidFill>
                  <a:srgbClr val="FF0000"/>
                </a:solidFill>
              </a:rPr>
              <a:t>&lt;video </a:t>
            </a:r>
            <a:r>
              <a:rPr lang="es-ES" dirty="0" err="1">
                <a:solidFill>
                  <a:srgbClr val="FF0000"/>
                </a:solidFill>
              </a:rPr>
              <a:t>width</a:t>
            </a:r>
            <a:r>
              <a:rPr lang="es-ES" dirty="0">
                <a:solidFill>
                  <a:srgbClr val="FF0000"/>
                </a:solidFill>
              </a:rPr>
              <a:t>="320" </a:t>
            </a:r>
            <a:r>
              <a:rPr lang="es-ES" dirty="0" err="1">
                <a:solidFill>
                  <a:srgbClr val="FF0000"/>
                </a:solidFill>
              </a:rPr>
              <a:t>height</a:t>
            </a:r>
            <a:r>
              <a:rPr lang="es-ES" dirty="0">
                <a:solidFill>
                  <a:srgbClr val="FF0000"/>
                </a:solidFill>
              </a:rPr>
              <a:t>="240" </a:t>
            </a:r>
            <a:r>
              <a:rPr lang="es-ES" dirty="0" err="1">
                <a:solidFill>
                  <a:srgbClr val="FF0000"/>
                </a:solidFill>
              </a:rPr>
              <a:t>controls</a:t>
            </a:r>
            <a:r>
              <a:rPr lang="es-ES" dirty="0">
                <a:solidFill>
                  <a:srgbClr val="FF0000"/>
                </a:solidFill>
              </a:rPr>
              <a:t>&gt;</a:t>
            </a:r>
            <a:br>
              <a:rPr lang="es-ES" dirty="0">
                <a:solidFill>
                  <a:srgbClr val="FF0000"/>
                </a:solidFill>
              </a:rPr>
            </a:br>
            <a:r>
              <a:rPr lang="es-ES" dirty="0">
                <a:solidFill>
                  <a:srgbClr val="FF0000"/>
                </a:solidFill>
              </a:rPr>
              <a:t>  &lt;</a:t>
            </a:r>
            <a:r>
              <a:rPr lang="es-ES" dirty="0" err="1">
                <a:solidFill>
                  <a:srgbClr val="FF0000"/>
                </a:solidFill>
              </a:rPr>
              <a:t>source</a:t>
            </a:r>
            <a:r>
              <a:rPr lang="es-ES" dirty="0">
                <a:solidFill>
                  <a:srgbClr val="FF0000"/>
                </a:solidFill>
              </a:rPr>
              <a:t> </a:t>
            </a:r>
            <a:r>
              <a:rPr lang="es-ES" dirty="0" err="1">
                <a:solidFill>
                  <a:srgbClr val="FF0000"/>
                </a:solidFill>
              </a:rPr>
              <a:t>src</a:t>
            </a:r>
            <a:r>
              <a:rPr lang="es-ES" dirty="0">
                <a:solidFill>
                  <a:srgbClr val="FF0000"/>
                </a:solidFill>
              </a:rPr>
              <a:t>="movie.mp4" </a:t>
            </a:r>
            <a:r>
              <a:rPr lang="es-ES" dirty="0" err="1">
                <a:solidFill>
                  <a:srgbClr val="FF0000"/>
                </a:solidFill>
              </a:rPr>
              <a:t>type</a:t>
            </a:r>
            <a:r>
              <a:rPr lang="es-ES" dirty="0">
                <a:solidFill>
                  <a:srgbClr val="FF0000"/>
                </a:solidFill>
              </a:rPr>
              <a:t>="video/mp4"&gt;</a:t>
            </a:r>
            <a:br>
              <a:rPr lang="es-ES" dirty="0">
                <a:solidFill>
                  <a:srgbClr val="FF0000"/>
                </a:solidFill>
              </a:rPr>
            </a:br>
            <a:r>
              <a:rPr lang="es-ES" dirty="0">
                <a:solidFill>
                  <a:srgbClr val="FF0000"/>
                </a:solidFill>
              </a:rPr>
              <a:t>  &lt;</a:t>
            </a:r>
            <a:r>
              <a:rPr lang="es-ES" dirty="0" err="1">
                <a:solidFill>
                  <a:srgbClr val="FF0000"/>
                </a:solidFill>
              </a:rPr>
              <a:t>source</a:t>
            </a:r>
            <a:r>
              <a:rPr lang="es-ES" dirty="0">
                <a:solidFill>
                  <a:srgbClr val="FF0000"/>
                </a:solidFill>
              </a:rPr>
              <a:t> </a:t>
            </a:r>
            <a:r>
              <a:rPr lang="es-ES" dirty="0" err="1">
                <a:solidFill>
                  <a:srgbClr val="FF0000"/>
                </a:solidFill>
              </a:rPr>
              <a:t>src</a:t>
            </a:r>
            <a:r>
              <a:rPr lang="es-ES" dirty="0">
                <a:solidFill>
                  <a:srgbClr val="FF0000"/>
                </a:solidFill>
              </a:rPr>
              <a:t>="movie.ogg" </a:t>
            </a:r>
            <a:r>
              <a:rPr lang="es-ES" dirty="0" err="1">
                <a:solidFill>
                  <a:srgbClr val="FF0000"/>
                </a:solidFill>
              </a:rPr>
              <a:t>type</a:t>
            </a:r>
            <a:r>
              <a:rPr lang="es-ES" dirty="0">
                <a:solidFill>
                  <a:srgbClr val="FF0000"/>
                </a:solidFill>
              </a:rPr>
              <a:t>="video/</a:t>
            </a:r>
            <a:r>
              <a:rPr lang="es-ES" dirty="0" err="1">
                <a:solidFill>
                  <a:srgbClr val="FF0000"/>
                </a:solidFill>
              </a:rPr>
              <a:t>ogg</a:t>
            </a:r>
            <a:r>
              <a:rPr lang="es-ES" dirty="0">
                <a:solidFill>
                  <a:srgbClr val="FF0000"/>
                </a:solidFill>
              </a:rPr>
              <a:t>"&gt;</a:t>
            </a:r>
            <a:br>
              <a:rPr lang="es-ES" dirty="0">
                <a:solidFill>
                  <a:srgbClr val="FF0000"/>
                </a:solidFill>
              </a:rPr>
            </a:br>
            <a:r>
              <a:rPr lang="es-ES" dirty="0" err="1">
                <a:solidFill>
                  <a:srgbClr val="FF0000"/>
                </a:solidFill>
              </a:rPr>
              <a:t>Your</a:t>
            </a:r>
            <a:r>
              <a:rPr lang="es-ES" dirty="0">
                <a:solidFill>
                  <a:srgbClr val="FF0000"/>
                </a:solidFill>
              </a:rPr>
              <a:t> browser </a:t>
            </a:r>
            <a:r>
              <a:rPr lang="es-ES" dirty="0" err="1">
                <a:solidFill>
                  <a:srgbClr val="FF0000"/>
                </a:solidFill>
              </a:rPr>
              <a:t>does</a:t>
            </a:r>
            <a:r>
              <a:rPr lang="es-ES" dirty="0">
                <a:solidFill>
                  <a:srgbClr val="FF0000"/>
                </a:solidFill>
              </a:rPr>
              <a:t> </a:t>
            </a:r>
            <a:r>
              <a:rPr lang="es-ES" dirty="0" err="1">
                <a:solidFill>
                  <a:srgbClr val="FF0000"/>
                </a:solidFill>
              </a:rPr>
              <a:t>not</a:t>
            </a:r>
            <a:r>
              <a:rPr lang="es-ES" dirty="0">
                <a:solidFill>
                  <a:srgbClr val="FF0000"/>
                </a:solidFill>
              </a:rPr>
              <a:t> </a:t>
            </a:r>
            <a:r>
              <a:rPr lang="es-ES" dirty="0" err="1">
                <a:solidFill>
                  <a:srgbClr val="FF0000"/>
                </a:solidFill>
              </a:rPr>
              <a:t>support</a:t>
            </a:r>
            <a:r>
              <a:rPr lang="es-ES" dirty="0">
                <a:solidFill>
                  <a:srgbClr val="FF0000"/>
                </a:solidFill>
              </a:rPr>
              <a:t> </a:t>
            </a:r>
            <a:r>
              <a:rPr lang="es-ES" dirty="0" err="1">
                <a:solidFill>
                  <a:srgbClr val="FF0000"/>
                </a:solidFill>
              </a:rPr>
              <a:t>the</a:t>
            </a:r>
            <a:r>
              <a:rPr lang="es-ES" dirty="0">
                <a:solidFill>
                  <a:srgbClr val="FF0000"/>
                </a:solidFill>
              </a:rPr>
              <a:t> video </a:t>
            </a:r>
            <a:r>
              <a:rPr lang="es-ES" dirty="0" err="1">
                <a:solidFill>
                  <a:srgbClr val="FF0000"/>
                </a:solidFill>
              </a:rPr>
              <a:t>tag</a:t>
            </a:r>
            <a:r>
              <a:rPr lang="es-ES" dirty="0">
                <a:solidFill>
                  <a:srgbClr val="FF0000"/>
                </a:solidFill>
              </a:rPr>
              <a:t>.</a:t>
            </a:r>
            <a:br>
              <a:rPr lang="es-ES" dirty="0">
                <a:solidFill>
                  <a:srgbClr val="FF0000"/>
                </a:solidFill>
              </a:rPr>
            </a:br>
            <a:r>
              <a:rPr lang="es-ES" dirty="0">
                <a:solidFill>
                  <a:srgbClr val="FF0000"/>
                </a:solidFill>
              </a:rPr>
              <a:t>&lt;/video&gt;</a:t>
            </a:r>
          </a:p>
          <a:p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>
                <a:effectLst/>
              </a:rPr>
              <a:t>El elemento HTML &lt;video&gt;</a:t>
            </a:r>
            <a:br>
              <a:rPr lang="es-ES" dirty="0">
                <a:effectLst/>
              </a:rPr>
            </a:b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2096508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El atributo </a:t>
            </a:r>
            <a:r>
              <a:rPr lang="es-ES" b="1" dirty="0" err="1">
                <a:solidFill>
                  <a:srgbClr val="FF0000"/>
                </a:solidFill>
              </a:rPr>
              <a:t>controls</a:t>
            </a:r>
            <a:r>
              <a:rPr lang="es-ES" dirty="0"/>
              <a:t> agrega controles de video, como reproducción, pausa y volumen.</a:t>
            </a:r>
          </a:p>
          <a:p>
            <a:r>
              <a:rPr lang="es-ES" dirty="0"/>
              <a:t>Es una buena idea incluir siempre atributos de </a:t>
            </a:r>
            <a:r>
              <a:rPr lang="es-ES" b="1" dirty="0"/>
              <a:t>anchura</a:t>
            </a:r>
            <a:r>
              <a:rPr lang="es-ES" dirty="0"/>
              <a:t> y </a:t>
            </a:r>
            <a:r>
              <a:rPr lang="es-ES" b="1" dirty="0"/>
              <a:t>altura</a:t>
            </a:r>
            <a:r>
              <a:rPr lang="es-ES" dirty="0"/>
              <a:t> . Si la altura y el ancho no están ajustados, la página podría parpadear mientras se carga el vídeo.</a:t>
            </a:r>
          </a:p>
          <a:p>
            <a:r>
              <a:rPr lang="es-ES" dirty="0"/>
              <a:t>El elemento </a:t>
            </a:r>
            <a:r>
              <a:rPr lang="es-ES" b="1" dirty="0">
                <a:solidFill>
                  <a:srgbClr val="FF0000"/>
                </a:solidFill>
              </a:rPr>
              <a:t>&lt;</a:t>
            </a:r>
            <a:r>
              <a:rPr lang="es-ES" b="1" dirty="0" err="1">
                <a:solidFill>
                  <a:srgbClr val="FF0000"/>
                </a:solidFill>
              </a:rPr>
              <a:t>source</a:t>
            </a:r>
            <a:r>
              <a:rPr lang="es-ES" b="1" dirty="0">
                <a:solidFill>
                  <a:srgbClr val="FF0000"/>
                </a:solidFill>
              </a:rPr>
              <a:t>&gt; </a:t>
            </a:r>
            <a:r>
              <a:rPr lang="es-ES" b="1" dirty="0"/>
              <a:t>le</a:t>
            </a:r>
            <a:r>
              <a:rPr lang="es-ES" dirty="0"/>
              <a:t> permite especificar archivos de vídeo alternativos que el navegador puede elegir. El navegador usará el primer formato reconocido.</a:t>
            </a:r>
          </a:p>
          <a:p>
            <a:r>
              <a:rPr lang="es-ES" dirty="0"/>
              <a:t>El texto entre las etiquetas &lt;video&gt; y &lt;/ video&gt; solo se mostrará en navegadores que no soporten el elemento &lt;video&gt;.</a:t>
            </a:r>
          </a:p>
          <a:p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>
                <a:effectLst/>
              </a:rPr>
              <a:t>Cómo funciona</a:t>
            </a:r>
            <a:br>
              <a:rPr lang="es-ES" dirty="0">
                <a:effectLst/>
              </a:rPr>
            </a:b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6313772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Para iniciar un video utilice </a:t>
            </a:r>
            <a:r>
              <a:rPr lang="es-ES" b="1" dirty="0"/>
              <a:t>automáticamente el</a:t>
            </a:r>
            <a:r>
              <a:rPr lang="es-ES" dirty="0"/>
              <a:t> atributo de </a:t>
            </a:r>
            <a:r>
              <a:rPr lang="es-ES" b="1" dirty="0"/>
              <a:t>reproducción automática</a:t>
            </a:r>
            <a:r>
              <a:rPr lang="es-ES" dirty="0"/>
              <a:t> :</a:t>
            </a:r>
          </a:p>
          <a:p>
            <a:r>
              <a:rPr lang="es-ES" dirty="0"/>
              <a:t>Ejemplo</a:t>
            </a:r>
          </a:p>
          <a:p>
            <a:r>
              <a:rPr lang="es-ES" dirty="0">
                <a:solidFill>
                  <a:srgbClr val="FF0000"/>
                </a:solidFill>
              </a:rPr>
              <a:t>&lt;video </a:t>
            </a:r>
            <a:r>
              <a:rPr lang="es-ES" dirty="0" err="1">
                <a:solidFill>
                  <a:srgbClr val="FF0000"/>
                </a:solidFill>
              </a:rPr>
              <a:t>width</a:t>
            </a:r>
            <a:r>
              <a:rPr lang="es-ES" dirty="0">
                <a:solidFill>
                  <a:srgbClr val="FF0000"/>
                </a:solidFill>
              </a:rPr>
              <a:t>="320" </a:t>
            </a:r>
            <a:r>
              <a:rPr lang="es-ES" dirty="0" err="1">
                <a:solidFill>
                  <a:srgbClr val="FF0000"/>
                </a:solidFill>
              </a:rPr>
              <a:t>height</a:t>
            </a:r>
            <a:r>
              <a:rPr lang="es-ES" dirty="0">
                <a:solidFill>
                  <a:srgbClr val="FF0000"/>
                </a:solidFill>
              </a:rPr>
              <a:t>="240" </a:t>
            </a:r>
            <a:r>
              <a:rPr lang="es-ES" dirty="0" err="1">
                <a:solidFill>
                  <a:srgbClr val="FF0000"/>
                </a:solidFill>
              </a:rPr>
              <a:t>autoplay</a:t>
            </a:r>
            <a:r>
              <a:rPr lang="es-ES" dirty="0">
                <a:solidFill>
                  <a:srgbClr val="FF0000"/>
                </a:solidFill>
              </a:rPr>
              <a:t>&gt;</a:t>
            </a:r>
            <a:br>
              <a:rPr lang="es-ES" dirty="0">
                <a:solidFill>
                  <a:srgbClr val="FF0000"/>
                </a:solidFill>
              </a:rPr>
            </a:br>
            <a:r>
              <a:rPr lang="es-ES" dirty="0">
                <a:solidFill>
                  <a:srgbClr val="FF0000"/>
                </a:solidFill>
              </a:rPr>
              <a:t>  &lt;</a:t>
            </a:r>
            <a:r>
              <a:rPr lang="es-ES" dirty="0" err="1">
                <a:solidFill>
                  <a:srgbClr val="FF0000"/>
                </a:solidFill>
              </a:rPr>
              <a:t>source</a:t>
            </a:r>
            <a:r>
              <a:rPr lang="es-ES" dirty="0">
                <a:solidFill>
                  <a:srgbClr val="FF0000"/>
                </a:solidFill>
              </a:rPr>
              <a:t> </a:t>
            </a:r>
            <a:r>
              <a:rPr lang="es-ES" dirty="0" err="1">
                <a:solidFill>
                  <a:srgbClr val="FF0000"/>
                </a:solidFill>
              </a:rPr>
              <a:t>src</a:t>
            </a:r>
            <a:r>
              <a:rPr lang="es-ES" dirty="0">
                <a:solidFill>
                  <a:srgbClr val="FF0000"/>
                </a:solidFill>
              </a:rPr>
              <a:t>="movie.mp4" </a:t>
            </a:r>
            <a:r>
              <a:rPr lang="es-ES" dirty="0" err="1">
                <a:solidFill>
                  <a:srgbClr val="FF0000"/>
                </a:solidFill>
              </a:rPr>
              <a:t>type</a:t>
            </a:r>
            <a:r>
              <a:rPr lang="es-ES" dirty="0">
                <a:solidFill>
                  <a:srgbClr val="FF0000"/>
                </a:solidFill>
              </a:rPr>
              <a:t>="video/mp4"&gt;</a:t>
            </a:r>
            <a:br>
              <a:rPr lang="es-ES" dirty="0">
                <a:solidFill>
                  <a:srgbClr val="FF0000"/>
                </a:solidFill>
              </a:rPr>
            </a:br>
            <a:r>
              <a:rPr lang="es-ES" dirty="0">
                <a:solidFill>
                  <a:srgbClr val="FF0000"/>
                </a:solidFill>
              </a:rPr>
              <a:t>  &lt;</a:t>
            </a:r>
            <a:r>
              <a:rPr lang="es-ES" dirty="0" err="1">
                <a:solidFill>
                  <a:srgbClr val="FF0000"/>
                </a:solidFill>
              </a:rPr>
              <a:t>source</a:t>
            </a:r>
            <a:r>
              <a:rPr lang="es-ES" dirty="0">
                <a:solidFill>
                  <a:srgbClr val="FF0000"/>
                </a:solidFill>
              </a:rPr>
              <a:t> </a:t>
            </a:r>
            <a:r>
              <a:rPr lang="es-ES" dirty="0" err="1">
                <a:solidFill>
                  <a:srgbClr val="FF0000"/>
                </a:solidFill>
              </a:rPr>
              <a:t>src</a:t>
            </a:r>
            <a:r>
              <a:rPr lang="es-ES" dirty="0">
                <a:solidFill>
                  <a:srgbClr val="FF0000"/>
                </a:solidFill>
              </a:rPr>
              <a:t>="movie.ogg" </a:t>
            </a:r>
            <a:r>
              <a:rPr lang="es-ES" dirty="0" err="1">
                <a:solidFill>
                  <a:srgbClr val="FF0000"/>
                </a:solidFill>
              </a:rPr>
              <a:t>type</a:t>
            </a:r>
            <a:r>
              <a:rPr lang="es-ES" dirty="0">
                <a:solidFill>
                  <a:srgbClr val="FF0000"/>
                </a:solidFill>
              </a:rPr>
              <a:t>="video/</a:t>
            </a:r>
            <a:r>
              <a:rPr lang="es-ES" dirty="0" err="1">
                <a:solidFill>
                  <a:srgbClr val="FF0000"/>
                </a:solidFill>
              </a:rPr>
              <a:t>ogg</a:t>
            </a:r>
            <a:r>
              <a:rPr lang="es-ES" dirty="0">
                <a:solidFill>
                  <a:srgbClr val="FF0000"/>
                </a:solidFill>
              </a:rPr>
              <a:t>"&gt;</a:t>
            </a:r>
            <a:br>
              <a:rPr lang="es-ES" dirty="0">
                <a:solidFill>
                  <a:srgbClr val="FF0000"/>
                </a:solidFill>
              </a:rPr>
            </a:br>
            <a:r>
              <a:rPr lang="es-ES" dirty="0" err="1">
                <a:solidFill>
                  <a:srgbClr val="FF0000"/>
                </a:solidFill>
              </a:rPr>
              <a:t>Your</a:t>
            </a:r>
            <a:r>
              <a:rPr lang="es-ES" dirty="0">
                <a:solidFill>
                  <a:srgbClr val="FF0000"/>
                </a:solidFill>
              </a:rPr>
              <a:t> browser </a:t>
            </a:r>
            <a:r>
              <a:rPr lang="es-ES" dirty="0" err="1">
                <a:solidFill>
                  <a:srgbClr val="FF0000"/>
                </a:solidFill>
              </a:rPr>
              <a:t>does</a:t>
            </a:r>
            <a:r>
              <a:rPr lang="es-ES" dirty="0">
                <a:solidFill>
                  <a:srgbClr val="FF0000"/>
                </a:solidFill>
              </a:rPr>
              <a:t> </a:t>
            </a:r>
            <a:r>
              <a:rPr lang="es-ES" dirty="0" err="1">
                <a:solidFill>
                  <a:srgbClr val="FF0000"/>
                </a:solidFill>
              </a:rPr>
              <a:t>not</a:t>
            </a:r>
            <a:r>
              <a:rPr lang="es-ES" dirty="0">
                <a:solidFill>
                  <a:srgbClr val="FF0000"/>
                </a:solidFill>
              </a:rPr>
              <a:t> </a:t>
            </a:r>
            <a:r>
              <a:rPr lang="es-ES" dirty="0" err="1">
                <a:solidFill>
                  <a:srgbClr val="FF0000"/>
                </a:solidFill>
              </a:rPr>
              <a:t>support</a:t>
            </a:r>
            <a:r>
              <a:rPr lang="es-ES" dirty="0">
                <a:solidFill>
                  <a:srgbClr val="FF0000"/>
                </a:solidFill>
              </a:rPr>
              <a:t> </a:t>
            </a:r>
            <a:r>
              <a:rPr lang="es-ES" dirty="0" err="1">
                <a:solidFill>
                  <a:srgbClr val="FF0000"/>
                </a:solidFill>
              </a:rPr>
              <a:t>the</a:t>
            </a:r>
            <a:r>
              <a:rPr lang="es-ES" dirty="0">
                <a:solidFill>
                  <a:srgbClr val="FF0000"/>
                </a:solidFill>
              </a:rPr>
              <a:t> video </a:t>
            </a:r>
            <a:r>
              <a:rPr lang="es-ES" dirty="0" err="1">
                <a:solidFill>
                  <a:srgbClr val="FF0000"/>
                </a:solidFill>
              </a:rPr>
              <a:t>tag</a:t>
            </a:r>
            <a:r>
              <a:rPr lang="es-ES" dirty="0">
                <a:solidFill>
                  <a:srgbClr val="FF0000"/>
                </a:solidFill>
              </a:rPr>
              <a:t>.</a:t>
            </a:r>
            <a:br>
              <a:rPr lang="es-ES" dirty="0">
                <a:solidFill>
                  <a:srgbClr val="FF0000"/>
                </a:solidFill>
              </a:rPr>
            </a:br>
            <a:r>
              <a:rPr lang="es-ES" dirty="0">
                <a:solidFill>
                  <a:srgbClr val="FF0000"/>
                </a:solidFill>
              </a:rPr>
              <a:t>&lt;/video&gt;</a:t>
            </a:r>
          </a:p>
          <a:p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200" dirty="0">
                <a:effectLst/>
              </a:rPr>
              <a:t>HTML &lt;video&gt; Reproducción automática</a:t>
            </a:r>
            <a:br>
              <a:rPr lang="es-ES" sz="3200" dirty="0">
                <a:effectLst/>
              </a:rPr>
            </a:br>
            <a:endParaRPr lang="es-ES" sz="3200" dirty="0"/>
          </a:p>
        </p:txBody>
      </p:sp>
    </p:spTree>
    <p:extLst>
      <p:ext uri="{BB962C8B-B14F-4D97-AF65-F5344CB8AC3E}">
        <p14:creationId xmlns:p14="http://schemas.microsoft.com/office/powerpoint/2010/main" val="562169139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980456"/>
          </a:xfrm>
        </p:spPr>
        <p:txBody>
          <a:bodyPr>
            <a:normAutofit/>
          </a:bodyPr>
          <a:lstStyle/>
          <a:p>
            <a:r>
              <a:rPr lang="es-ES" sz="4000" dirty="0">
                <a:effectLst/>
              </a:rPr>
              <a:t>HTML Video - Soporte del navegador</a:t>
            </a:r>
            <a:r>
              <a:rPr lang="es-ES" sz="2400" dirty="0">
                <a:effectLst/>
              </a:rPr>
              <a:t/>
            </a:r>
            <a:br>
              <a:rPr lang="es-ES" sz="2400" dirty="0">
                <a:effectLst/>
              </a:rPr>
            </a:br>
            <a:r>
              <a:rPr lang="es-ES" sz="2000" dirty="0">
                <a:effectLst/>
              </a:rPr>
              <a:t>En HTML5, hay 3 formatos de vídeo compatibles: MP4, WebM y Ogg.</a:t>
            </a:r>
            <a:br>
              <a:rPr lang="es-ES" sz="2000" dirty="0">
                <a:effectLst/>
              </a:rPr>
            </a:br>
            <a:r>
              <a:rPr lang="es-ES" sz="2000" dirty="0">
                <a:effectLst/>
              </a:rPr>
              <a:t>El soporte del navegador para los diferentes formatos es:</a:t>
            </a:r>
            <a:br>
              <a:rPr lang="es-ES" sz="2000" dirty="0">
                <a:effectLst/>
              </a:rPr>
            </a:br>
            <a:endParaRPr lang="es-ES" sz="2000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8135819"/>
              </p:ext>
            </p:extLst>
          </p:nvPr>
        </p:nvGraphicFramePr>
        <p:xfrm>
          <a:off x="457200" y="2438342"/>
          <a:ext cx="8229599" cy="2697279"/>
        </p:xfrm>
        <a:graphic>
          <a:graphicData uri="http://schemas.openxmlformats.org/drawingml/2006/table">
            <a:tbl>
              <a:tblPr/>
              <a:tblGrid>
                <a:gridCol w="2059668"/>
                <a:gridCol w="2059668"/>
                <a:gridCol w="2059668"/>
                <a:gridCol w="2050595"/>
              </a:tblGrid>
              <a:tr h="406042">
                <a:tc>
                  <a:txBody>
                    <a:bodyPr/>
                    <a:lstStyle/>
                    <a:p>
                      <a:pPr algn="l" fontAlgn="t"/>
                      <a:r>
                        <a:rPr lang="es-ES" sz="1700" dirty="0">
                          <a:solidFill>
                            <a:srgbClr val="002060"/>
                          </a:solidFill>
                          <a:effectLst/>
                        </a:rPr>
                        <a:t>Browser</a:t>
                      </a:r>
                    </a:p>
                  </a:txBody>
                  <a:tcPr marL="145015" marR="72507" marT="72507" marB="7250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1700" dirty="0">
                          <a:solidFill>
                            <a:srgbClr val="002060"/>
                          </a:solidFill>
                          <a:effectLst/>
                        </a:rPr>
                        <a:t>MP4</a:t>
                      </a:r>
                    </a:p>
                  </a:txBody>
                  <a:tcPr marL="72507" marR="72507" marT="72507" marB="7250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1700">
                          <a:solidFill>
                            <a:srgbClr val="002060"/>
                          </a:solidFill>
                          <a:effectLst/>
                        </a:rPr>
                        <a:t>WebM</a:t>
                      </a:r>
                    </a:p>
                  </a:txBody>
                  <a:tcPr marL="72507" marR="72507" marT="72507" marB="7250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1700">
                          <a:solidFill>
                            <a:srgbClr val="002060"/>
                          </a:solidFill>
                          <a:effectLst/>
                        </a:rPr>
                        <a:t>Ogg</a:t>
                      </a:r>
                    </a:p>
                  </a:txBody>
                  <a:tcPr marL="72507" marR="72507" marT="72507" marB="7250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06042">
                <a:tc>
                  <a:txBody>
                    <a:bodyPr/>
                    <a:lstStyle/>
                    <a:p>
                      <a:pPr algn="l" fontAlgn="t"/>
                      <a:r>
                        <a:rPr lang="es-ES" sz="1700">
                          <a:solidFill>
                            <a:srgbClr val="002060"/>
                          </a:solidFill>
                          <a:effectLst/>
                        </a:rPr>
                        <a:t>Internet Explorer</a:t>
                      </a:r>
                    </a:p>
                  </a:txBody>
                  <a:tcPr marL="145015" marR="72507" marT="72507" marB="7250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1700" dirty="0">
                          <a:solidFill>
                            <a:srgbClr val="002060"/>
                          </a:solidFill>
                          <a:effectLst/>
                        </a:rPr>
                        <a:t>YES</a:t>
                      </a:r>
                    </a:p>
                  </a:txBody>
                  <a:tcPr marL="72507" marR="72507" marT="72507" marB="7250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1700" dirty="0">
                          <a:solidFill>
                            <a:srgbClr val="002060"/>
                          </a:solidFill>
                          <a:effectLst/>
                        </a:rPr>
                        <a:t>NO</a:t>
                      </a:r>
                    </a:p>
                  </a:txBody>
                  <a:tcPr marL="72507" marR="72507" marT="72507" marB="7250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1700">
                          <a:solidFill>
                            <a:srgbClr val="002060"/>
                          </a:solidFill>
                          <a:effectLst/>
                        </a:rPr>
                        <a:t>NO</a:t>
                      </a:r>
                    </a:p>
                  </a:txBody>
                  <a:tcPr marL="72507" marR="72507" marT="72507" marB="7250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406042">
                <a:tc>
                  <a:txBody>
                    <a:bodyPr/>
                    <a:lstStyle/>
                    <a:p>
                      <a:pPr algn="l" fontAlgn="t"/>
                      <a:r>
                        <a:rPr lang="es-ES" sz="1700">
                          <a:solidFill>
                            <a:srgbClr val="002060"/>
                          </a:solidFill>
                          <a:effectLst/>
                        </a:rPr>
                        <a:t>Chrome</a:t>
                      </a:r>
                    </a:p>
                  </a:txBody>
                  <a:tcPr marL="145015" marR="72507" marT="72507" marB="7250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1700">
                          <a:solidFill>
                            <a:srgbClr val="002060"/>
                          </a:solidFill>
                          <a:effectLst/>
                        </a:rPr>
                        <a:t>YES</a:t>
                      </a:r>
                    </a:p>
                  </a:txBody>
                  <a:tcPr marL="72507" marR="72507" marT="72507" marB="7250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1700" dirty="0">
                          <a:solidFill>
                            <a:srgbClr val="002060"/>
                          </a:solidFill>
                          <a:effectLst/>
                        </a:rPr>
                        <a:t>YES</a:t>
                      </a:r>
                    </a:p>
                  </a:txBody>
                  <a:tcPr marL="72507" marR="72507" marT="72507" marB="7250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1700" dirty="0">
                          <a:solidFill>
                            <a:srgbClr val="002060"/>
                          </a:solidFill>
                          <a:effectLst/>
                        </a:rPr>
                        <a:t>YES</a:t>
                      </a:r>
                    </a:p>
                  </a:txBody>
                  <a:tcPr marL="72507" marR="72507" marT="72507" marB="7250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06042">
                <a:tc>
                  <a:txBody>
                    <a:bodyPr/>
                    <a:lstStyle/>
                    <a:p>
                      <a:pPr algn="l" fontAlgn="t"/>
                      <a:r>
                        <a:rPr lang="es-ES" sz="1700">
                          <a:solidFill>
                            <a:srgbClr val="002060"/>
                          </a:solidFill>
                          <a:effectLst/>
                        </a:rPr>
                        <a:t>Firefox</a:t>
                      </a:r>
                    </a:p>
                  </a:txBody>
                  <a:tcPr marL="145015" marR="72507" marT="72507" marB="7250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1700">
                          <a:solidFill>
                            <a:srgbClr val="002060"/>
                          </a:solidFill>
                          <a:effectLst/>
                        </a:rPr>
                        <a:t>YES</a:t>
                      </a:r>
                    </a:p>
                  </a:txBody>
                  <a:tcPr marL="72507" marR="72507" marT="72507" marB="7250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1700">
                          <a:solidFill>
                            <a:srgbClr val="002060"/>
                          </a:solidFill>
                          <a:effectLst/>
                        </a:rPr>
                        <a:t>YES</a:t>
                      </a:r>
                    </a:p>
                  </a:txBody>
                  <a:tcPr marL="72507" marR="72507" marT="72507" marB="7250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1700" dirty="0">
                          <a:solidFill>
                            <a:srgbClr val="002060"/>
                          </a:solidFill>
                          <a:effectLst/>
                        </a:rPr>
                        <a:t>YES</a:t>
                      </a:r>
                    </a:p>
                  </a:txBody>
                  <a:tcPr marL="72507" marR="72507" marT="72507" marB="7250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406042">
                <a:tc>
                  <a:txBody>
                    <a:bodyPr/>
                    <a:lstStyle/>
                    <a:p>
                      <a:pPr algn="l" fontAlgn="t"/>
                      <a:r>
                        <a:rPr lang="es-ES" sz="1700">
                          <a:solidFill>
                            <a:srgbClr val="002060"/>
                          </a:solidFill>
                          <a:effectLst/>
                        </a:rPr>
                        <a:t>Safari</a:t>
                      </a:r>
                    </a:p>
                  </a:txBody>
                  <a:tcPr marL="145015" marR="72507" marT="72507" marB="7250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1700">
                          <a:solidFill>
                            <a:srgbClr val="002060"/>
                          </a:solidFill>
                          <a:effectLst/>
                        </a:rPr>
                        <a:t>YES</a:t>
                      </a:r>
                    </a:p>
                  </a:txBody>
                  <a:tcPr marL="72507" marR="72507" marT="72507" marB="7250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1700">
                          <a:solidFill>
                            <a:srgbClr val="002060"/>
                          </a:solidFill>
                          <a:effectLst/>
                        </a:rPr>
                        <a:t>NO</a:t>
                      </a:r>
                    </a:p>
                  </a:txBody>
                  <a:tcPr marL="72507" marR="72507" marT="72507" marB="7250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1700" dirty="0">
                          <a:solidFill>
                            <a:srgbClr val="002060"/>
                          </a:solidFill>
                          <a:effectLst/>
                        </a:rPr>
                        <a:t>NO</a:t>
                      </a:r>
                    </a:p>
                  </a:txBody>
                  <a:tcPr marL="72507" marR="72507" marT="72507" marB="7250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67069">
                <a:tc>
                  <a:txBody>
                    <a:bodyPr/>
                    <a:lstStyle/>
                    <a:p>
                      <a:pPr algn="l" fontAlgn="t"/>
                      <a:r>
                        <a:rPr lang="es-ES" sz="1700">
                          <a:solidFill>
                            <a:srgbClr val="002060"/>
                          </a:solidFill>
                          <a:effectLst/>
                        </a:rPr>
                        <a:t>Opera</a:t>
                      </a:r>
                    </a:p>
                  </a:txBody>
                  <a:tcPr marL="145015" marR="72507" marT="72507" marB="7250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1700">
                          <a:solidFill>
                            <a:srgbClr val="002060"/>
                          </a:solidFill>
                          <a:effectLst/>
                        </a:rPr>
                        <a:t>YES (from Opera 25)</a:t>
                      </a:r>
                    </a:p>
                  </a:txBody>
                  <a:tcPr marL="72507" marR="72507" marT="72507" marB="7250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1700">
                          <a:solidFill>
                            <a:srgbClr val="002060"/>
                          </a:solidFill>
                          <a:effectLst/>
                        </a:rPr>
                        <a:t>YES</a:t>
                      </a:r>
                    </a:p>
                  </a:txBody>
                  <a:tcPr marL="72507" marR="72507" marT="72507" marB="7250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1700" dirty="0">
                          <a:solidFill>
                            <a:srgbClr val="002060"/>
                          </a:solidFill>
                          <a:effectLst/>
                        </a:rPr>
                        <a:t>YES</a:t>
                      </a:r>
                    </a:p>
                  </a:txBody>
                  <a:tcPr marL="72507" marR="72507" marT="72507" marB="7250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702149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3210559"/>
              </p:ext>
            </p:extLst>
          </p:nvPr>
        </p:nvGraphicFramePr>
        <p:xfrm>
          <a:off x="457200" y="2997916"/>
          <a:ext cx="8229600" cy="1624168"/>
        </p:xfrm>
        <a:graphic>
          <a:graphicData uri="http://schemas.openxmlformats.org/drawingml/2006/table">
            <a:tbl>
              <a:tblPr/>
              <a:tblGrid>
                <a:gridCol w="4119337"/>
                <a:gridCol w="4110263"/>
              </a:tblGrid>
              <a:tr h="406042">
                <a:tc>
                  <a:txBody>
                    <a:bodyPr/>
                    <a:lstStyle/>
                    <a:p>
                      <a:pPr algn="l" fontAlgn="t"/>
                      <a:r>
                        <a:rPr lang="es-ES" sz="1700" dirty="0">
                          <a:solidFill>
                            <a:srgbClr val="002060"/>
                          </a:solidFill>
                          <a:effectLst/>
                        </a:rPr>
                        <a:t>File </a:t>
                      </a:r>
                      <a:r>
                        <a:rPr lang="es-ES" sz="1700" dirty="0" err="1">
                          <a:solidFill>
                            <a:srgbClr val="002060"/>
                          </a:solidFill>
                          <a:effectLst/>
                        </a:rPr>
                        <a:t>Format</a:t>
                      </a:r>
                      <a:endParaRPr lang="es-ES" sz="1700" dirty="0">
                        <a:solidFill>
                          <a:srgbClr val="002060"/>
                        </a:solidFill>
                        <a:effectLst/>
                      </a:endParaRPr>
                    </a:p>
                  </a:txBody>
                  <a:tcPr marL="145015" marR="72507" marT="72507" marB="7250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1700">
                          <a:solidFill>
                            <a:srgbClr val="002060"/>
                          </a:solidFill>
                          <a:effectLst/>
                        </a:rPr>
                        <a:t>Media Type</a:t>
                      </a:r>
                    </a:p>
                  </a:txBody>
                  <a:tcPr marL="72507" marR="72507" marT="72507" marB="7250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06042">
                <a:tc>
                  <a:txBody>
                    <a:bodyPr/>
                    <a:lstStyle/>
                    <a:p>
                      <a:pPr algn="l" fontAlgn="t"/>
                      <a:r>
                        <a:rPr lang="es-ES" sz="1700" dirty="0">
                          <a:solidFill>
                            <a:srgbClr val="002060"/>
                          </a:solidFill>
                          <a:effectLst/>
                        </a:rPr>
                        <a:t>MP4</a:t>
                      </a:r>
                    </a:p>
                  </a:txBody>
                  <a:tcPr marL="145015" marR="72507" marT="72507" marB="7250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1700" dirty="0">
                          <a:solidFill>
                            <a:srgbClr val="002060"/>
                          </a:solidFill>
                          <a:effectLst/>
                        </a:rPr>
                        <a:t>video/mp4</a:t>
                      </a:r>
                    </a:p>
                  </a:txBody>
                  <a:tcPr marL="72507" marR="72507" marT="72507" marB="7250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406042">
                <a:tc>
                  <a:txBody>
                    <a:bodyPr/>
                    <a:lstStyle/>
                    <a:p>
                      <a:pPr algn="l" fontAlgn="t"/>
                      <a:r>
                        <a:rPr lang="es-ES" sz="1700">
                          <a:solidFill>
                            <a:srgbClr val="002060"/>
                          </a:solidFill>
                          <a:effectLst/>
                        </a:rPr>
                        <a:t>WebM</a:t>
                      </a:r>
                    </a:p>
                  </a:txBody>
                  <a:tcPr marL="145015" marR="72507" marT="72507" marB="7250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1700" dirty="0">
                          <a:solidFill>
                            <a:srgbClr val="002060"/>
                          </a:solidFill>
                          <a:effectLst/>
                        </a:rPr>
                        <a:t>video/</a:t>
                      </a:r>
                      <a:r>
                        <a:rPr lang="es-ES" sz="1700" dirty="0" err="1">
                          <a:solidFill>
                            <a:srgbClr val="002060"/>
                          </a:solidFill>
                          <a:effectLst/>
                        </a:rPr>
                        <a:t>webm</a:t>
                      </a:r>
                      <a:endParaRPr lang="es-ES" sz="1700" dirty="0">
                        <a:solidFill>
                          <a:srgbClr val="002060"/>
                        </a:solidFill>
                        <a:effectLst/>
                      </a:endParaRPr>
                    </a:p>
                  </a:txBody>
                  <a:tcPr marL="72507" marR="72507" marT="72507" marB="7250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06042">
                <a:tc>
                  <a:txBody>
                    <a:bodyPr/>
                    <a:lstStyle/>
                    <a:p>
                      <a:pPr algn="l" fontAlgn="t"/>
                      <a:r>
                        <a:rPr lang="es-ES" sz="1700">
                          <a:solidFill>
                            <a:srgbClr val="002060"/>
                          </a:solidFill>
                          <a:effectLst/>
                        </a:rPr>
                        <a:t>Ogg</a:t>
                      </a:r>
                    </a:p>
                  </a:txBody>
                  <a:tcPr marL="145015" marR="72507" marT="72507" marB="7250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1700" dirty="0">
                          <a:solidFill>
                            <a:srgbClr val="002060"/>
                          </a:solidFill>
                          <a:effectLst/>
                        </a:rPr>
                        <a:t>video/</a:t>
                      </a:r>
                      <a:r>
                        <a:rPr lang="es-ES" sz="1700" dirty="0" err="1">
                          <a:solidFill>
                            <a:srgbClr val="002060"/>
                          </a:solidFill>
                          <a:effectLst/>
                        </a:rPr>
                        <a:t>ogg</a:t>
                      </a:r>
                      <a:endParaRPr lang="es-ES" sz="1700" dirty="0">
                        <a:solidFill>
                          <a:srgbClr val="002060"/>
                        </a:solidFill>
                        <a:effectLst/>
                      </a:endParaRPr>
                    </a:p>
                  </a:txBody>
                  <a:tcPr marL="72507" marR="72507" marT="72507" marB="7250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</a:tbl>
          </a:graphicData>
        </a:graphic>
      </p:graphicFrame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>
                <a:effectLst/>
              </a:rPr>
              <a:t>HTML Video - Tipos de medios</a:t>
            </a:r>
            <a:br>
              <a:rPr lang="es-ES" dirty="0">
                <a:effectLst/>
              </a:rPr>
            </a:b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989423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l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51</TotalTime>
  <Words>126</Words>
  <Application>Microsoft Office PowerPoint</Application>
  <PresentationFormat>Presentación en pantalla (4:3)</PresentationFormat>
  <Paragraphs>53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7" baseType="lpstr">
      <vt:lpstr>Papel</vt:lpstr>
      <vt:lpstr>Vídeo HTML5 </vt:lpstr>
      <vt:lpstr>El elemento HTML &lt;video&gt; </vt:lpstr>
      <vt:lpstr>Cómo funciona </vt:lpstr>
      <vt:lpstr>HTML &lt;video&gt; Reproducción automática </vt:lpstr>
      <vt:lpstr>HTML Video - Soporte del navegador En HTML5, hay 3 formatos de vídeo compatibles: MP4, WebM y Ogg. El soporte del navegador para los diferentes formatos es: </vt:lpstr>
      <vt:lpstr>HTML Video - Tipos de medios 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Vídeo HTML5</dc:title>
  <dc:creator>Encarnación Loeches Blanco</dc:creator>
  <cp:lastModifiedBy>Encarnación Loeches Blanco</cp:lastModifiedBy>
  <cp:revision>4</cp:revision>
  <dcterms:created xsi:type="dcterms:W3CDTF">2017-10-04T17:19:06Z</dcterms:created>
  <dcterms:modified xsi:type="dcterms:W3CDTF">2017-10-07T03:09:36Z</dcterms:modified>
</cp:coreProperties>
</file>