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89" r:id="rId3"/>
    <p:sldId id="290" r:id="rId4"/>
    <p:sldId id="291" r:id="rId5"/>
    <p:sldId id="281" r:id="rId6"/>
    <p:sldId id="257" r:id="rId7"/>
    <p:sldId id="279" r:id="rId8"/>
    <p:sldId id="258" r:id="rId9"/>
    <p:sldId id="259" r:id="rId10"/>
    <p:sldId id="297" r:id="rId11"/>
    <p:sldId id="262" r:id="rId12"/>
    <p:sldId id="280" r:id="rId13"/>
    <p:sldId id="298" r:id="rId14"/>
    <p:sldId id="265" r:id="rId15"/>
    <p:sldId id="284" r:id="rId16"/>
    <p:sldId id="294" r:id="rId17"/>
    <p:sldId id="268" r:id="rId18"/>
    <p:sldId id="299" r:id="rId19"/>
    <p:sldId id="267" r:id="rId20"/>
    <p:sldId id="271" r:id="rId21"/>
    <p:sldId id="296" r:id="rId22"/>
    <p:sldId id="28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437" autoAdjust="0"/>
  </p:normalViewPr>
  <p:slideViewPr>
    <p:cSldViewPr snapToGrid="0">
      <p:cViewPr varScale="1">
        <p:scale>
          <a:sx n="95" d="100"/>
          <a:sy n="95" d="100"/>
        </p:scale>
        <p:origin x="1194" y="84"/>
      </p:cViewPr>
      <p:guideLst/>
    </p:cSldViewPr>
  </p:slideViewPr>
  <p:notesTextViewPr>
    <p:cViewPr>
      <p:scale>
        <a:sx n="1" d="1"/>
        <a:sy n="1" d="1"/>
      </p:scale>
      <p:origin x="0" y="0"/>
    </p:cViewPr>
  </p:notesTextViewPr>
  <p:sorterViewPr>
    <p:cViewPr>
      <p:scale>
        <a:sx n="100" d="100"/>
        <a:sy n="100" d="100"/>
      </p:scale>
      <p:origin x="0" y="-362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79704-BB08-4EAE-94F0-F2BDD7FD57CF}" type="datetimeFigureOut">
              <a:rPr lang="en-NZ" smtClean="0"/>
              <a:t>5/05/2020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A8C66-1883-4FDF-B42F-BEAA1F4E6480}" type="slidenum">
              <a:rPr lang="en-NZ" smtClean="0"/>
              <a:t>‹#›</a:t>
            </a:fld>
            <a:endParaRPr lang="en-NZ"/>
          </a:p>
        </p:txBody>
      </p:sp>
    </p:spTree>
    <p:extLst>
      <p:ext uri="{BB962C8B-B14F-4D97-AF65-F5344CB8AC3E}">
        <p14:creationId xmlns:p14="http://schemas.microsoft.com/office/powerpoint/2010/main" val="68246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aitakerebmx.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anva.com/learn/100-color-combina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owtogetonline.com/best-google-font-combinations-currently-trending.php"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2</a:t>
            </a:fld>
            <a:endParaRPr lang="en-NZ"/>
          </a:p>
        </p:txBody>
      </p:sp>
    </p:spTree>
    <p:extLst>
      <p:ext uri="{BB962C8B-B14F-4D97-AF65-F5344CB8AC3E}">
        <p14:creationId xmlns:p14="http://schemas.microsoft.com/office/powerpoint/2010/main" val="64379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Trial </a:t>
            </a:r>
          </a:p>
        </p:txBody>
      </p:sp>
      <p:sp>
        <p:nvSpPr>
          <p:cNvPr id="4" name="Slide Number Placeholder 3"/>
          <p:cNvSpPr>
            <a:spLocks noGrp="1"/>
          </p:cNvSpPr>
          <p:nvPr>
            <p:ph type="sldNum" sz="quarter" idx="5"/>
          </p:nvPr>
        </p:nvSpPr>
        <p:spPr/>
        <p:txBody>
          <a:bodyPr/>
          <a:lstStyle/>
          <a:p>
            <a:fld id="{8E1A8C66-1883-4FDF-B42F-BEAA1F4E6480}" type="slidenum">
              <a:rPr lang="en-NZ" smtClean="0"/>
              <a:t>17</a:t>
            </a:fld>
            <a:endParaRPr lang="en-NZ"/>
          </a:p>
        </p:txBody>
      </p:sp>
    </p:spTree>
    <p:extLst>
      <p:ext uri="{BB962C8B-B14F-4D97-AF65-F5344CB8AC3E}">
        <p14:creationId xmlns:p14="http://schemas.microsoft.com/office/powerpoint/2010/main" val="3857771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Trial </a:t>
            </a:r>
          </a:p>
        </p:txBody>
      </p:sp>
      <p:sp>
        <p:nvSpPr>
          <p:cNvPr id="4" name="Slide Number Placeholder 3"/>
          <p:cNvSpPr>
            <a:spLocks noGrp="1"/>
          </p:cNvSpPr>
          <p:nvPr>
            <p:ph type="sldNum" sz="quarter" idx="5"/>
          </p:nvPr>
        </p:nvSpPr>
        <p:spPr/>
        <p:txBody>
          <a:bodyPr/>
          <a:lstStyle/>
          <a:p>
            <a:fld id="{8E1A8C66-1883-4FDF-B42F-BEAA1F4E6480}" type="slidenum">
              <a:rPr lang="en-NZ" smtClean="0"/>
              <a:t>18</a:t>
            </a:fld>
            <a:endParaRPr lang="en-NZ"/>
          </a:p>
        </p:txBody>
      </p:sp>
    </p:spTree>
    <p:extLst>
      <p:ext uri="{BB962C8B-B14F-4D97-AF65-F5344CB8AC3E}">
        <p14:creationId xmlns:p14="http://schemas.microsoft.com/office/powerpoint/2010/main" val="1319683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Screenshot your home page and seek written feedback from end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What changes do you need to make and why? Do you need to carry out further research or give more colour/font options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19</a:t>
            </a:fld>
            <a:endParaRPr lang="en-NZ"/>
          </a:p>
        </p:txBody>
      </p:sp>
    </p:spTree>
    <p:extLst>
      <p:ext uri="{BB962C8B-B14F-4D97-AF65-F5344CB8AC3E}">
        <p14:creationId xmlns:p14="http://schemas.microsoft.com/office/powerpoint/2010/main" val="719846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Test your site on mobile, tablet and pc view  AND in different browsers</a:t>
            </a:r>
          </a:p>
        </p:txBody>
      </p:sp>
      <p:sp>
        <p:nvSpPr>
          <p:cNvPr id="4" name="Slide Number Placeholder 3"/>
          <p:cNvSpPr>
            <a:spLocks noGrp="1"/>
          </p:cNvSpPr>
          <p:nvPr>
            <p:ph type="sldNum" sz="quarter" idx="5"/>
          </p:nvPr>
        </p:nvSpPr>
        <p:spPr/>
        <p:txBody>
          <a:bodyPr/>
          <a:lstStyle/>
          <a:p>
            <a:fld id="{8E1A8C66-1883-4FDF-B42F-BEAA1F4E6480}" type="slidenum">
              <a:rPr lang="en-NZ" smtClean="0"/>
              <a:t>20</a:t>
            </a:fld>
            <a:endParaRPr lang="en-NZ"/>
          </a:p>
        </p:txBody>
      </p:sp>
    </p:spTree>
    <p:extLst>
      <p:ext uri="{BB962C8B-B14F-4D97-AF65-F5344CB8AC3E}">
        <p14:creationId xmlns:p14="http://schemas.microsoft.com/office/powerpoint/2010/main" val="4104183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Validate your HTML/CSS3 website – screenshot the no errors.</a:t>
            </a:r>
          </a:p>
        </p:txBody>
      </p:sp>
      <p:sp>
        <p:nvSpPr>
          <p:cNvPr id="4" name="Slide Number Placeholder 3"/>
          <p:cNvSpPr>
            <a:spLocks noGrp="1"/>
          </p:cNvSpPr>
          <p:nvPr>
            <p:ph type="sldNum" sz="quarter" idx="5"/>
          </p:nvPr>
        </p:nvSpPr>
        <p:spPr/>
        <p:txBody>
          <a:bodyPr/>
          <a:lstStyle/>
          <a:p>
            <a:fld id="{8E1A8C66-1883-4FDF-B42F-BEAA1F4E6480}" type="slidenum">
              <a:rPr lang="en-NZ" smtClean="0"/>
              <a:t>21</a:t>
            </a:fld>
            <a:endParaRPr lang="en-NZ"/>
          </a:p>
        </p:txBody>
      </p:sp>
    </p:spTree>
    <p:extLst>
      <p:ext uri="{BB962C8B-B14F-4D97-AF65-F5344CB8AC3E}">
        <p14:creationId xmlns:p14="http://schemas.microsoft.com/office/powerpoint/2010/main" val="621336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3</a:t>
            </a:fld>
            <a:endParaRPr lang="en-NZ"/>
          </a:p>
        </p:txBody>
      </p:sp>
    </p:spTree>
    <p:extLst>
      <p:ext uri="{BB962C8B-B14F-4D97-AF65-F5344CB8AC3E}">
        <p14:creationId xmlns:p14="http://schemas.microsoft.com/office/powerpoint/2010/main" val="409152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4</a:t>
            </a:fld>
            <a:endParaRPr lang="en-NZ"/>
          </a:p>
        </p:txBody>
      </p:sp>
    </p:spTree>
    <p:extLst>
      <p:ext uri="{BB962C8B-B14F-4D97-AF65-F5344CB8AC3E}">
        <p14:creationId xmlns:p14="http://schemas.microsoft.com/office/powerpoint/2010/main" val="153928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Check out their current site so you can see why they want a new design</a:t>
            </a:r>
          </a:p>
          <a:p>
            <a:r>
              <a:rPr lang="en-NZ" dirty="0">
                <a:hlinkClick r:id="rId3"/>
              </a:rPr>
              <a:t>https://www.waitakerebmx.com/</a:t>
            </a:r>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6</a:t>
            </a:fld>
            <a:endParaRPr lang="en-NZ"/>
          </a:p>
        </p:txBody>
      </p:sp>
    </p:spTree>
    <p:extLst>
      <p:ext uri="{BB962C8B-B14F-4D97-AF65-F5344CB8AC3E}">
        <p14:creationId xmlns:p14="http://schemas.microsoft.com/office/powerpoint/2010/main" val="1868439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10</a:t>
            </a:fld>
            <a:endParaRPr lang="en-NZ"/>
          </a:p>
        </p:txBody>
      </p:sp>
    </p:spTree>
    <p:extLst>
      <p:ext uri="{BB962C8B-B14F-4D97-AF65-F5344CB8AC3E}">
        <p14:creationId xmlns:p14="http://schemas.microsoft.com/office/powerpoint/2010/main" val="3975466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Save images to an appropriate name folder</a:t>
            </a:r>
          </a:p>
          <a:p>
            <a:r>
              <a:rPr lang="en-NZ" dirty="0"/>
              <a:t>Compress / edit images where need be</a:t>
            </a:r>
          </a:p>
          <a:p>
            <a:r>
              <a:rPr lang="en-NZ" dirty="0"/>
              <a:t>Name the files accurately </a:t>
            </a:r>
            <a:r>
              <a:rPr lang="en-NZ" dirty="0" err="1"/>
              <a:t>e.g</a:t>
            </a:r>
            <a:r>
              <a:rPr lang="en-NZ" dirty="0"/>
              <a:t> home_mainimage.jpeg   suzanne_collins_closeup.jpeg rather than 249784sflkjfnjksfxn3r8.jpeg</a:t>
            </a:r>
          </a:p>
          <a:p>
            <a:endParaRPr lang="en-NZ" dirty="0"/>
          </a:p>
          <a:p>
            <a:r>
              <a:rPr lang="en-NZ" dirty="0"/>
              <a:t>Record this process</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11</a:t>
            </a:fld>
            <a:endParaRPr lang="en-NZ"/>
          </a:p>
        </p:txBody>
      </p:sp>
    </p:spTree>
    <p:extLst>
      <p:ext uri="{BB962C8B-B14F-4D97-AF65-F5344CB8AC3E}">
        <p14:creationId xmlns:p14="http://schemas.microsoft.com/office/powerpoint/2010/main" val="3328066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hlinkClick r:id="rId3"/>
              </a:rPr>
              <a:t>Generate 3 colour options for your client, keeping in mind he wants a clean layout (white background with a pop of colour)</a:t>
            </a:r>
          </a:p>
          <a:p>
            <a:r>
              <a:rPr lang="en-NZ" dirty="0">
                <a:hlinkClick r:id="rId3"/>
              </a:rPr>
              <a:t>https://www.canva.com/learn/100-color-combinations/</a:t>
            </a:r>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13</a:t>
            </a:fld>
            <a:endParaRPr lang="en-NZ"/>
          </a:p>
        </p:txBody>
      </p:sp>
    </p:spTree>
    <p:extLst>
      <p:ext uri="{BB962C8B-B14F-4D97-AF65-F5344CB8AC3E}">
        <p14:creationId xmlns:p14="http://schemas.microsoft.com/office/powerpoint/2010/main" val="1899245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hlinkClick r:id="rId3"/>
              </a:rPr>
              <a:t>https://howtogetonline.com/best-google-font-combinations-currently-trending.php</a:t>
            </a:r>
            <a:endParaRPr lang="en-NZ" dirty="0"/>
          </a:p>
          <a:p>
            <a:r>
              <a:rPr lang="en-NZ" dirty="0"/>
              <a:t>Select 3 different font options that you wish to present to your client and trial when you are coding</a:t>
            </a:r>
          </a:p>
        </p:txBody>
      </p:sp>
      <p:sp>
        <p:nvSpPr>
          <p:cNvPr id="4" name="Slide Number Placeholder 3"/>
          <p:cNvSpPr>
            <a:spLocks noGrp="1"/>
          </p:cNvSpPr>
          <p:nvPr>
            <p:ph type="sldNum" sz="quarter" idx="5"/>
          </p:nvPr>
        </p:nvSpPr>
        <p:spPr/>
        <p:txBody>
          <a:bodyPr/>
          <a:lstStyle/>
          <a:p>
            <a:fld id="{8E1A8C66-1883-4FDF-B42F-BEAA1F4E6480}" type="slidenum">
              <a:rPr lang="en-NZ" smtClean="0"/>
              <a:t>14</a:t>
            </a:fld>
            <a:endParaRPr lang="en-NZ"/>
          </a:p>
        </p:txBody>
      </p:sp>
    </p:spTree>
    <p:extLst>
      <p:ext uri="{BB962C8B-B14F-4D97-AF65-F5344CB8AC3E}">
        <p14:creationId xmlns:p14="http://schemas.microsoft.com/office/powerpoint/2010/main" val="107672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Screenshot your folder in Dreamweaver showing that your files are named correctly(lower case and underscores)</a:t>
            </a:r>
          </a:p>
        </p:txBody>
      </p:sp>
      <p:sp>
        <p:nvSpPr>
          <p:cNvPr id="4" name="Slide Number Placeholder 3"/>
          <p:cNvSpPr>
            <a:spLocks noGrp="1"/>
          </p:cNvSpPr>
          <p:nvPr>
            <p:ph type="sldNum" sz="quarter" idx="5"/>
          </p:nvPr>
        </p:nvSpPr>
        <p:spPr/>
        <p:txBody>
          <a:bodyPr/>
          <a:lstStyle/>
          <a:p>
            <a:fld id="{8E1A8C66-1883-4FDF-B42F-BEAA1F4E6480}" type="slidenum">
              <a:rPr lang="en-NZ" smtClean="0"/>
              <a:t>16</a:t>
            </a:fld>
            <a:endParaRPr lang="en-NZ"/>
          </a:p>
        </p:txBody>
      </p:sp>
    </p:spTree>
    <p:extLst>
      <p:ext uri="{BB962C8B-B14F-4D97-AF65-F5344CB8AC3E}">
        <p14:creationId xmlns:p14="http://schemas.microsoft.com/office/powerpoint/2010/main" val="1266614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31545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06DCC-D8C5-4C31-9799-F290D7CE4553}" type="datetimeFigureOut">
              <a:rPr lang="en-NZ" smtClean="0"/>
              <a:t>5/05/2020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98087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06DCC-D8C5-4C31-9799-F290D7CE4553}" type="datetimeFigureOut">
              <a:rPr lang="en-NZ" smtClean="0"/>
              <a:t>5/05/2020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16521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58087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06DCC-D8C5-4C31-9799-F290D7CE4553}" type="datetimeFigureOut">
              <a:rPr lang="en-NZ" smtClean="0"/>
              <a:t>5/05/2020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531686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FB06DCC-D8C5-4C31-9799-F290D7CE4553}" type="datetimeFigureOut">
              <a:rPr lang="en-NZ" smtClean="0"/>
              <a:t>5/05/2020</a:t>
            </a:fld>
            <a:endParaRPr lang="en-NZ"/>
          </a:p>
        </p:txBody>
      </p:sp>
      <p:sp>
        <p:nvSpPr>
          <p:cNvPr id="9" name="Footer Placeholder 8"/>
          <p:cNvSpPr>
            <a:spLocks noGrp="1"/>
          </p:cNvSpPr>
          <p:nvPr>
            <p:ph type="ftr" sz="quarter" idx="11"/>
          </p:nvPr>
        </p:nvSpPr>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4227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FB06DCC-D8C5-4C31-9799-F290D7CE4553}" type="datetimeFigureOut">
              <a:rPr lang="en-NZ" smtClean="0"/>
              <a:t>5/05/2020</a:t>
            </a:fld>
            <a:endParaRPr lang="en-NZ"/>
          </a:p>
        </p:txBody>
      </p:sp>
      <p:sp>
        <p:nvSpPr>
          <p:cNvPr id="11" name="Footer Placeholder 10"/>
          <p:cNvSpPr>
            <a:spLocks noGrp="1"/>
          </p:cNvSpPr>
          <p:nvPr>
            <p:ph type="ftr" sz="quarter" idx="11"/>
          </p:nvPr>
        </p:nvSpPr>
        <p:spPr/>
        <p:txBody>
          <a:bodyPr/>
          <a:lstStyle/>
          <a:p>
            <a:endParaRPr lang="en-NZ"/>
          </a:p>
        </p:txBody>
      </p:sp>
      <p:sp>
        <p:nvSpPr>
          <p:cNvPr id="12" name="Slide Number Placeholder 11"/>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11399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FB06DCC-D8C5-4C31-9799-F290D7CE4553}" type="datetimeFigureOut">
              <a:rPr lang="en-NZ" smtClean="0"/>
              <a:t>5/05/2020</a:t>
            </a:fld>
            <a:endParaRPr lang="en-NZ"/>
          </a:p>
        </p:txBody>
      </p:sp>
      <p:sp>
        <p:nvSpPr>
          <p:cNvPr id="7" name="Footer Placeholder 6"/>
          <p:cNvSpPr>
            <a:spLocks noGrp="1"/>
          </p:cNvSpPr>
          <p:nvPr>
            <p:ph type="ftr" sz="quarter" idx="11"/>
          </p:nvPr>
        </p:nvSpPr>
        <p:spPr/>
        <p:txBody>
          <a:bodyPr/>
          <a:lstStyle/>
          <a:p>
            <a:endParaRPr lang="en-NZ"/>
          </a:p>
        </p:txBody>
      </p:sp>
      <p:sp>
        <p:nvSpPr>
          <p:cNvPr id="8" name="Slide Number Placeholder 7"/>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31183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FB06DCC-D8C5-4C31-9799-F290D7CE4553}" type="datetimeFigureOut">
              <a:rPr lang="en-NZ" smtClean="0"/>
              <a:t>5/05/2020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94491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FB06DCC-D8C5-4C31-9799-F290D7CE4553}" type="datetimeFigureOut">
              <a:rPr lang="en-NZ" smtClean="0"/>
              <a:t>5/05/2020</a:t>
            </a:fld>
            <a:endParaRPr lang="en-NZ"/>
          </a:p>
        </p:txBody>
      </p:sp>
      <p:sp>
        <p:nvSpPr>
          <p:cNvPr id="9" name="Footer Placeholder 8"/>
          <p:cNvSpPr>
            <a:spLocks noGrp="1"/>
          </p:cNvSpPr>
          <p:nvPr>
            <p:ph type="ftr" sz="quarter" idx="11"/>
          </p:nvPr>
        </p:nvSpPr>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86745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FB06DCC-D8C5-4C31-9799-F290D7CE4553}" type="datetimeFigureOut">
              <a:rPr lang="en-NZ" smtClean="0"/>
              <a:t>5/05/2020</a:t>
            </a:fld>
            <a:endParaRPr lang="en-NZ"/>
          </a:p>
        </p:txBody>
      </p:sp>
      <p:sp>
        <p:nvSpPr>
          <p:cNvPr id="9" name="Footer Placeholder 8"/>
          <p:cNvSpPr>
            <a:spLocks noGrp="1"/>
          </p:cNvSpPr>
          <p:nvPr>
            <p:ph type="ftr" sz="quarter" idx="11"/>
          </p:nvPr>
        </p:nvSpPr>
        <p:spPr>
          <a:xfrm>
            <a:off x="3499101" y="6356350"/>
            <a:ext cx="5911517" cy="365125"/>
          </a:xfrm>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52509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FB06DCC-D8C5-4C31-9799-F290D7CE4553}" type="datetimeFigureOut">
              <a:rPr lang="en-NZ" smtClean="0"/>
              <a:t>5/05/2020</a:t>
            </a:fld>
            <a:endParaRPr lang="en-NZ"/>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NZ"/>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02C319A-9075-4616-8FF5-756D6A1A7A78}" type="slidenum">
              <a:rPr lang="en-NZ" smtClean="0"/>
              <a:t>‹#›</a:t>
            </a:fld>
            <a:endParaRPr lang="en-NZ"/>
          </a:p>
        </p:txBody>
      </p:sp>
    </p:spTree>
    <p:extLst>
      <p:ext uri="{BB962C8B-B14F-4D97-AF65-F5344CB8AC3E}">
        <p14:creationId xmlns:p14="http://schemas.microsoft.com/office/powerpoint/2010/main" val="42058022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ebdesign-practice-assesment.netlify.app/"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8A1A9F-FA8B-44CE-B5DE-313A277B2A2B}"/>
              </a:ext>
            </a:extLst>
          </p:cNvPr>
          <p:cNvSpPr>
            <a:spLocks noGrp="1"/>
          </p:cNvSpPr>
          <p:nvPr>
            <p:ph type="ctrTitle"/>
          </p:nvPr>
        </p:nvSpPr>
        <p:spPr>
          <a:xfrm>
            <a:off x="1069849" y="1298448"/>
            <a:ext cx="7056444" cy="3255264"/>
          </a:xfrm>
        </p:spPr>
        <p:txBody>
          <a:bodyPr>
            <a:normAutofit/>
          </a:bodyPr>
          <a:lstStyle/>
          <a:p>
            <a:pPr algn="r"/>
            <a:r>
              <a:rPr lang="en-NZ" dirty="0">
                <a:solidFill>
                  <a:schemeClr val="accent1"/>
                </a:solidFill>
              </a:rPr>
              <a:t>Waitakere BMX Club</a:t>
            </a:r>
            <a:br>
              <a:rPr lang="en-NZ" dirty="0">
                <a:solidFill>
                  <a:schemeClr val="accent1"/>
                </a:solidFill>
              </a:rPr>
            </a:br>
            <a:r>
              <a:rPr lang="en-NZ" dirty="0">
                <a:solidFill>
                  <a:schemeClr val="accent1"/>
                </a:solidFill>
              </a:rPr>
              <a:t>2.4 (Practice task)</a:t>
            </a:r>
          </a:p>
        </p:txBody>
      </p:sp>
      <p:sp>
        <p:nvSpPr>
          <p:cNvPr id="3" name="Subtitle 2">
            <a:extLst>
              <a:ext uri="{FF2B5EF4-FFF2-40B4-BE49-F238E27FC236}">
                <a16:creationId xmlns:a16="http://schemas.microsoft.com/office/drawing/2014/main" id="{D45B74B0-45E1-4104-9BE2-9111E805FB45}"/>
              </a:ext>
            </a:extLst>
          </p:cNvPr>
          <p:cNvSpPr>
            <a:spLocks noGrp="1"/>
          </p:cNvSpPr>
          <p:nvPr>
            <p:ph type="subTitle" idx="1"/>
          </p:nvPr>
        </p:nvSpPr>
        <p:spPr>
          <a:xfrm>
            <a:off x="8528702" y="4084889"/>
            <a:ext cx="3021621" cy="1709159"/>
          </a:xfrm>
        </p:spPr>
        <p:txBody>
          <a:bodyPr>
            <a:normAutofit/>
          </a:bodyPr>
          <a:lstStyle/>
          <a:p>
            <a:pPr algn="r"/>
            <a:r>
              <a:rPr lang="en-NZ" sz="1800">
                <a:solidFill>
                  <a:srgbClr val="FFFFFF"/>
                </a:solidFill>
              </a:rPr>
              <a:t>(Your name)</a:t>
            </a:r>
          </a:p>
        </p:txBody>
      </p:sp>
    </p:spTree>
    <p:extLst>
      <p:ext uri="{BB962C8B-B14F-4D97-AF65-F5344CB8AC3E}">
        <p14:creationId xmlns:p14="http://schemas.microsoft.com/office/powerpoint/2010/main" val="289252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37826C-4A8B-4AA5-BE8C-A755B1970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FB47C81-5765-4486-9BD1-E0EB32F4A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3AFD7E30-4FA2-4EF8-BB3C-096AAC3EE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BC7293-0492-4B68-88EF-6362B3E9B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6B288C-F4C4-4C62-A0EC-363D3383FC1D}"/>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000" b="1" spc="-100"/>
              <a:t>Low fidelity mock up of the home page</a:t>
            </a:r>
          </a:p>
        </p:txBody>
      </p:sp>
      <p:pic>
        <p:nvPicPr>
          <p:cNvPr id="5" name="Content Placeholder 4" descr="A screenshot of a cell phone&#10;&#10;Description automatically generated">
            <a:extLst>
              <a:ext uri="{FF2B5EF4-FFF2-40B4-BE49-F238E27FC236}">
                <a16:creationId xmlns:a16="http://schemas.microsoft.com/office/drawing/2014/main" id="{B723A514-65DA-4DE0-9373-68673707C50D}"/>
              </a:ext>
            </a:extLst>
          </p:cNvPr>
          <p:cNvPicPr>
            <a:picLocks noGrp="1" noChangeAspect="1"/>
          </p:cNvPicPr>
          <p:nvPr>
            <p:ph idx="1"/>
          </p:nvPr>
        </p:nvPicPr>
        <p:blipFill>
          <a:blip r:embed="rId3"/>
          <a:stretch>
            <a:fillRect/>
          </a:stretch>
        </p:blipFill>
        <p:spPr>
          <a:xfrm>
            <a:off x="5120640" y="1108829"/>
            <a:ext cx="6367271" cy="4632189"/>
          </a:xfrm>
          <a:prstGeom prst="rect">
            <a:avLst/>
          </a:prstGeom>
        </p:spPr>
      </p:pic>
      <p:sp>
        <p:nvSpPr>
          <p:cNvPr id="18" name="Rectangle 17">
            <a:extLst>
              <a:ext uri="{FF2B5EF4-FFF2-40B4-BE49-F238E27FC236}">
                <a16:creationId xmlns:a16="http://schemas.microsoft.com/office/drawing/2014/main" id="{7F22716B-0B4A-4DF5-8C68-165745EDF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778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p:txBody>
          <a:bodyPr/>
          <a:lstStyle/>
          <a:p>
            <a:r>
              <a:rPr lang="en-NZ" b="1"/>
              <a:t>Image compression</a:t>
            </a:r>
            <a:endParaRPr lang="en-NZ" b="1" dirty="0"/>
          </a:p>
        </p:txBody>
      </p:sp>
      <p:pic>
        <p:nvPicPr>
          <p:cNvPr id="4" name="Picture 3">
            <a:extLst>
              <a:ext uri="{FF2B5EF4-FFF2-40B4-BE49-F238E27FC236}">
                <a16:creationId xmlns:a16="http://schemas.microsoft.com/office/drawing/2014/main" id="{2A71BA0A-BA60-4F38-A4A8-D1DFEBD5E0A9}"/>
              </a:ext>
            </a:extLst>
          </p:cNvPr>
          <p:cNvPicPr>
            <a:picLocks noChangeAspect="1"/>
          </p:cNvPicPr>
          <p:nvPr/>
        </p:nvPicPr>
        <p:blipFill>
          <a:blip r:embed="rId3"/>
          <a:stretch>
            <a:fillRect/>
          </a:stretch>
        </p:blipFill>
        <p:spPr>
          <a:xfrm>
            <a:off x="3722445" y="751577"/>
            <a:ext cx="4425800" cy="2865829"/>
          </a:xfrm>
          <a:prstGeom prst="rect">
            <a:avLst/>
          </a:prstGeom>
        </p:spPr>
      </p:pic>
      <p:pic>
        <p:nvPicPr>
          <p:cNvPr id="5" name="Picture 4">
            <a:extLst>
              <a:ext uri="{FF2B5EF4-FFF2-40B4-BE49-F238E27FC236}">
                <a16:creationId xmlns:a16="http://schemas.microsoft.com/office/drawing/2014/main" id="{CD81456B-E4F0-4D12-A909-7CC98983FDE4}"/>
              </a:ext>
            </a:extLst>
          </p:cNvPr>
          <p:cNvPicPr>
            <a:picLocks noChangeAspect="1"/>
          </p:cNvPicPr>
          <p:nvPr/>
        </p:nvPicPr>
        <p:blipFill>
          <a:blip r:embed="rId4"/>
          <a:stretch>
            <a:fillRect/>
          </a:stretch>
        </p:blipFill>
        <p:spPr>
          <a:xfrm>
            <a:off x="7346724" y="3424428"/>
            <a:ext cx="4371769" cy="2687563"/>
          </a:xfrm>
          <a:prstGeom prst="rect">
            <a:avLst/>
          </a:prstGeom>
        </p:spPr>
      </p:pic>
    </p:spTree>
    <p:extLst>
      <p:ext uri="{BB962C8B-B14F-4D97-AF65-F5344CB8AC3E}">
        <p14:creationId xmlns:p14="http://schemas.microsoft.com/office/powerpoint/2010/main" val="255078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49E6-27B0-498C-A777-E48C761EBDBD}"/>
              </a:ext>
            </a:extLst>
          </p:cNvPr>
          <p:cNvSpPr>
            <a:spLocks noGrp="1"/>
          </p:cNvSpPr>
          <p:nvPr>
            <p:ph type="ctrTitle"/>
          </p:nvPr>
        </p:nvSpPr>
        <p:spPr/>
        <p:txBody>
          <a:bodyPr/>
          <a:lstStyle/>
          <a:p>
            <a:r>
              <a:rPr lang="en-NZ" sz="6000" dirty="0"/>
              <a:t>Step 3 : Ideate</a:t>
            </a:r>
            <a:endParaRPr lang="en-NZ" dirty="0"/>
          </a:p>
        </p:txBody>
      </p:sp>
    </p:spTree>
    <p:extLst>
      <p:ext uri="{BB962C8B-B14F-4D97-AF65-F5344CB8AC3E}">
        <p14:creationId xmlns:p14="http://schemas.microsoft.com/office/powerpoint/2010/main" val="355275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DE3555-2858-4E7A-8CEB-160A1D633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80254437-48FC-43CB-8500-B1331C826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AA7850C8-8932-45FB-824D-8AB7D8469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8BB4B4-FCCA-4BB8-A5B5-7EDD9652D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rgbClr val="36564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0D458F-1465-4647-B8BD-F6A4C45EDC7F}"/>
              </a:ext>
            </a:extLst>
          </p:cNvPr>
          <p:cNvSpPr>
            <a:spLocks noGrp="1"/>
          </p:cNvSpPr>
          <p:nvPr>
            <p:ph type="title"/>
          </p:nvPr>
        </p:nvSpPr>
        <p:spPr>
          <a:xfrm>
            <a:off x="480607" y="1298448"/>
            <a:ext cx="3847930" cy="3255264"/>
          </a:xfrm>
        </p:spPr>
        <p:txBody>
          <a:bodyPr vert="horz" lIns="91440" tIns="45720" rIns="91440" bIns="45720" rtlCol="0" anchor="b">
            <a:normAutofit/>
          </a:bodyPr>
          <a:lstStyle/>
          <a:p>
            <a:r>
              <a:rPr lang="en-US" sz="5900" b="1" spc="-100"/>
              <a:t>Colour palette</a:t>
            </a:r>
          </a:p>
        </p:txBody>
      </p:sp>
      <p:sp>
        <p:nvSpPr>
          <p:cNvPr id="27" name="Rectangle 19">
            <a:extLst>
              <a:ext uri="{FF2B5EF4-FFF2-40B4-BE49-F238E27FC236}">
                <a16:creationId xmlns:a16="http://schemas.microsoft.com/office/drawing/2014/main" id="{9EAD000C-FECC-4415-AB14-16AC3974C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2727" y="758952"/>
            <a:ext cx="3379859" cy="3191490"/>
          </a:xfrm>
          <a:prstGeom prst="rect">
            <a:avLst/>
          </a:prstGeom>
          <a:solidFill>
            <a:srgbClr val="FFFFFF"/>
          </a:solidFill>
          <a:ln w="66675" cmpd="sng">
            <a:solidFill>
              <a:srgbClr val="36564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n, riding&#10;&#10;Description automatically generated">
            <a:extLst>
              <a:ext uri="{FF2B5EF4-FFF2-40B4-BE49-F238E27FC236}">
                <a16:creationId xmlns:a16="http://schemas.microsoft.com/office/drawing/2014/main" id="{BD0C19FA-EEFB-4E27-A321-D15A603EA907}"/>
              </a:ext>
            </a:extLst>
          </p:cNvPr>
          <p:cNvPicPr>
            <a:picLocks noChangeAspect="1"/>
          </p:cNvPicPr>
          <p:nvPr/>
        </p:nvPicPr>
        <p:blipFill>
          <a:blip r:embed="rId3"/>
          <a:stretch>
            <a:fillRect/>
          </a:stretch>
        </p:blipFill>
        <p:spPr>
          <a:xfrm>
            <a:off x="5304189" y="923661"/>
            <a:ext cx="2996934" cy="2862072"/>
          </a:xfrm>
          <a:prstGeom prst="rect">
            <a:avLst/>
          </a:prstGeom>
        </p:spPr>
      </p:pic>
      <p:sp>
        <p:nvSpPr>
          <p:cNvPr id="29" name="Rectangle 21">
            <a:extLst>
              <a:ext uri="{FF2B5EF4-FFF2-40B4-BE49-F238E27FC236}">
                <a16:creationId xmlns:a16="http://schemas.microsoft.com/office/drawing/2014/main" id="{97D1A26C-DCFB-460B-BE7B-FC2CA435D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8608" y="772812"/>
            <a:ext cx="2849303" cy="1784350"/>
          </a:xfrm>
          <a:prstGeom prst="rect">
            <a:avLst/>
          </a:prstGeom>
          <a:solidFill>
            <a:srgbClr val="FFFFFF"/>
          </a:solidFill>
          <a:ln w="66675" cmpd="sng">
            <a:solidFill>
              <a:srgbClr val="36564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775445-764D-43CB-895D-FA1DD679ADCB}"/>
              </a:ext>
            </a:extLst>
          </p:cNvPr>
          <p:cNvPicPr>
            <a:picLocks noChangeAspect="1"/>
          </p:cNvPicPr>
          <p:nvPr/>
        </p:nvPicPr>
        <p:blipFill>
          <a:blip r:embed="rId4"/>
          <a:stretch>
            <a:fillRect/>
          </a:stretch>
        </p:blipFill>
        <p:spPr>
          <a:xfrm>
            <a:off x="9307318" y="923661"/>
            <a:ext cx="1550187" cy="1449425"/>
          </a:xfrm>
          <a:prstGeom prst="rect">
            <a:avLst/>
          </a:prstGeom>
        </p:spPr>
      </p:pic>
      <p:sp>
        <p:nvSpPr>
          <p:cNvPr id="30" name="Rectangle 23">
            <a:extLst>
              <a:ext uri="{FF2B5EF4-FFF2-40B4-BE49-F238E27FC236}">
                <a16:creationId xmlns:a16="http://schemas.microsoft.com/office/drawing/2014/main" id="{58DEA40E-A1A6-474E-BE3B-A06C929EB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2727" y="4099533"/>
            <a:ext cx="3379859" cy="1983897"/>
          </a:xfrm>
          <a:prstGeom prst="rect">
            <a:avLst/>
          </a:prstGeom>
          <a:solidFill>
            <a:srgbClr val="FFFFFF"/>
          </a:solidFill>
          <a:ln w="66675" cmpd="sng">
            <a:solidFill>
              <a:srgbClr val="36564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riding, man&#10;&#10;Description automatically generated">
            <a:extLst>
              <a:ext uri="{FF2B5EF4-FFF2-40B4-BE49-F238E27FC236}">
                <a16:creationId xmlns:a16="http://schemas.microsoft.com/office/drawing/2014/main" id="{D08EF731-75BC-4A00-A370-C4A6B629952F}"/>
              </a:ext>
            </a:extLst>
          </p:cNvPr>
          <p:cNvPicPr>
            <a:picLocks noChangeAspect="1"/>
          </p:cNvPicPr>
          <p:nvPr/>
        </p:nvPicPr>
        <p:blipFill>
          <a:blip r:embed="rId5"/>
          <a:stretch>
            <a:fillRect/>
          </a:stretch>
        </p:blipFill>
        <p:spPr>
          <a:xfrm>
            <a:off x="5912611" y="4299858"/>
            <a:ext cx="1775302" cy="1624402"/>
          </a:xfrm>
          <a:prstGeom prst="rect">
            <a:avLst/>
          </a:prstGeom>
        </p:spPr>
      </p:pic>
      <p:sp>
        <p:nvSpPr>
          <p:cNvPr id="26" name="Rectangle 25">
            <a:extLst>
              <a:ext uri="{FF2B5EF4-FFF2-40B4-BE49-F238E27FC236}">
                <a16:creationId xmlns:a16="http://schemas.microsoft.com/office/drawing/2014/main" id="{7472A6C1-76CF-4215-B818-52CFF4D7A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8608" y="2722807"/>
            <a:ext cx="2849303" cy="3367097"/>
          </a:xfrm>
          <a:prstGeom prst="rect">
            <a:avLst/>
          </a:prstGeom>
          <a:solidFill>
            <a:srgbClr val="FFFFFF"/>
          </a:solidFill>
          <a:ln w="66675" cmpd="sng">
            <a:solidFill>
              <a:srgbClr val="36564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eople riding on the back of a bicycle&#10;&#10;Description automatically generated">
            <a:extLst>
              <a:ext uri="{FF2B5EF4-FFF2-40B4-BE49-F238E27FC236}">
                <a16:creationId xmlns:a16="http://schemas.microsoft.com/office/drawing/2014/main" id="{BAB500A7-00E8-4AB9-B709-2692622652CA}"/>
              </a:ext>
            </a:extLst>
          </p:cNvPr>
          <p:cNvPicPr>
            <a:picLocks noChangeAspect="1"/>
          </p:cNvPicPr>
          <p:nvPr/>
        </p:nvPicPr>
        <p:blipFill>
          <a:blip r:embed="rId6"/>
          <a:stretch>
            <a:fillRect/>
          </a:stretch>
        </p:blipFill>
        <p:spPr>
          <a:xfrm>
            <a:off x="8801387" y="3147638"/>
            <a:ext cx="2523744" cy="2517434"/>
          </a:xfrm>
          <a:prstGeom prst="rect">
            <a:avLst/>
          </a:prstGeom>
        </p:spPr>
      </p:pic>
      <p:sp>
        <p:nvSpPr>
          <p:cNvPr id="28" name="Rectangle 27">
            <a:extLst>
              <a:ext uri="{FF2B5EF4-FFF2-40B4-BE49-F238E27FC236}">
                <a16:creationId xmlns:a16="http://schemas.microsoft.com/office/drawing/2014/main" id="{E61CE9D6-3D74-4540-A98B-232824586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402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FE36E6B-E57F-4E3A-B49F-CB501BF83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C8A488EB-8B70-467D-92D2-EA1336FFC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rgbClr val="3959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586DDB-83EF-4B63-8B86-0089EF3D8A5F}"/>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b="1" spc="-100"/>
              <a:t>Font Combinations</a:t>
            </a:r>
          </a:p>
        </p:txBody>
      </p:sp>
    </p:spTree>
    <p:extLst>
      <p:ext uri="{BB962C8B-B14F-4D97-AF65-F5344CB8AC3E}">
        <p14:creationId xmlns:p14="http://schemas.microsoft.com/office/powerpoint/2010/main" val="400191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71C8-D345-4B40-B557-69080BCD3BC6}"/>
              </a:ext>
            </a:extLst>
          </p:cNvPr>
          <p:cNvSpPr>
            <a:spLocks noGrp="1"/>
          </p:cNvSpPr>
          <p:nvPr>
            <p:ph type="ctrTitle"/>
          </p:nvPr>
        </p:nvSpPr>
        <p:spPr/>
        <p:txBody>
          <a:bodyPr/>
          <a:lstStyle/>
          <a:p>
            <a:r>
              <a:rPr lang="en-NZ" sz="6000" dirty="0"/>
              <a:t>Step 4 : Protype/ Testing</a:t>
            </a:r>
            <a:endParaRPr lang="en-NZ" dirty="0"/>
          </a:p>
        </p:txBody>
      </p:sp>
    </p:spTree>
    <p:extLst>
      <p:ext uri="{BB962C8B-B14F-4D97-AF65-F5344CB8AC3E}">
        <p14:creationId xmlns:p14="http://schemas.microsoft.com/office/powerpoint/2010/main" val="134758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37826C-4A8B-4AA5-BE8C-A755B1970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FB47C81-5765-4486-9BD1-E0EB32F4A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3AFD7E30-4FA2-4EF8-BB3C-096AAC3EE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BC7293-0492-4B68-88EF-6362B3E9B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E37CB5-8F5E-4375-9A9F-8A510BDEDDD7}"/>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400" spc="-100"/>
              <a:t>Site setup</a:t>
            </a:r>
          </a:p>
        </p:txBody>
      </p:sp>
      <p:pic>
        <p:nvPicPr>
          <p:cNvPr id="4" name="Picture 3" descr="A screenshot of a cell phone&#10;&#10;Description automatically generated">
            <a:extLst>
              <a:ext uri="{FF2B5EF4-FFF2-40B4-BE49-F238E27FC236}">
                <a16:creationId xmlns:a16="http://schemas.microsoft.com/office/drawing/2014/main" id="{B594F4D7-C8DB-4CC3-9194-69699261BDE3}"/>
              </a:ext>
            </a:extLst>
          </p:cNvPr>
          <p:cNvPicPr>
            <a:picLocks noChangeAspect="1"/>
          </p:cNvPicPr>
          <p:nvPr/>
        </p:nvPicPr>
        <p:blipFill>
          <a:blip r:embed="rId3"/>
          <a:stretch>
            <a:fillRect/>
          </a:stretch>
        </p:blipFill>
        <p:spPr>
          <a:xfrm>
            <a:off x="8332730" y="3409791"/>
            <a:ext cx="2925318" cy="2552806"/>
          </a:xfrm>
          <a:prstGeom prst="rect">
            <a:avLst/>
          </a:prstGeom>
        </p:spPr>
      </p:pic>
      <p:sp>
        <p:nvSpPr>
          <p:cNvPr id="17" name="Rectangle 16">
            <a:extLst>
              <a:ext uri="{FF2B5EF4-FFF2-40B4-BE49-F238E27FC236}">
                <a16:creationId xmlns:a16="http://schemas.microsoft.com/office/drawing/2014/main" id="{7F22716B-0B4A-4DF5-8C68-165745EDF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079C6D2E-75D4-4251-BBFC-CF3AE7FBA122}"/>
              </a:ext>
            </a:extLst>
          </p:cNvPr>
          <p:cNvSpPr/>
          <p:nvPr/>
        </p:nvSpPr>
        <p:spPr>
          <a:xfrm>
            <a:off x="-7913" y="6313146"/>
            <a:ext cx="4977581" cy="369332"/>
          </a:xfrm>
          <a:prstGeom prst="rect">
            <a:avLst/>
          </a:prstGeom>
        </p:spPr>
        <p:txBody>
          <a:bodyPr wrap="none">
            <a:spAutoFit/>
          </a:bodyPr>
          <a:lstStyle/>
          <a:p>
            <a:r>
              <a:rPr lang="en-NZ" dirty="0">
                <a:hlinkClick r:id="rId4"/>
              </a:rPr>
              <a:t>https://webdesign-practice-assesment.netlify.app/</a:t>
            </a:r>
            <a:endParaRPr lang="en-NZ" dirty="0"/>
          </a:p>
        </p:txBody>
      </p:sp>
      <p:pic>
        <p:nvPicPr>
          <p:cNvPr id="6" name="Picture 5">
            <a:extLst>
              <a:ext uri="{FF2B5EF4-FFF2-40B4-BE49-F238E27FC236}">
                <a16:creationId xmlns:a16="http://schemas.microsoft.com/office/drawing/2014/main" id="{4A49742D-E993-4619-A25A-7C256F35D369}"/>
              </a:ext>
            </a:extLst>
          </p:cNvPr>
          <p:cNvPicPr>
            <a:picLocks noChangeAspect="1"/>
          </p:cNvPicPr>
          <p:nvPr/>
        </p:nvPicPr>
        <p:blipFill>
          <a:blip r:embed="rId5"/>
          <a:stretch>
            <a:fillRect/>
          </a:stretch>
        </p:blipFill>
        <p:spPr>
          <a:xfrm>
            <a:off x="4962474" y="809954"/>
            <a:ext cx="5315692" cy="2238687"/>
          </a:xfrm>
          <a:prstGeom prst="rect">
            <a:avLst/>
          </a:prstGeom>
        </p:spPr>
      </p:pic>
    </p:spTree>
    <p:extLst>
      <p:ext uri="{BB962C8B-B14F-4D97-AF65-F5344CB8AC3E}">
        <p14:creationId xmlns:p14="http://schemas.microsoft.com/office/powerpoint/2010/main" val="2041786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br>
              <a:rPr lang="en-NZ" b="1" dirty="0"/>
            </a:br>
            <a:r>
              <a:rPr lang="en-NZ" b="1" dirty="0"/>
              <a:t>(colours)</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727214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br>
              <a:rPr lang="en-NZ" b="1" dirty="0"/>
            </a:br>
            <a:r>
              <a:rPr lang="en-NZ" b="1" dirty="0"/>
              <a:t>(fonts)</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230846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439E-8CBA-4706-89EC-B4EBD1BD2134}"/>
              </a:ext>
            </a:extLst>
          </p:cNvPr>
          <p:cNvSpPr>
            <a:spLocks noGrp="1"/>
          </p:cNvSpPr>
          <p:nvPr>
            <p:ph type="title"/>
          </p:nvPr>
        </p:nvSpPr>
        <p:spPr/>
        <p:txBody>
          <a:bodyPr/>
          <a:lstStyle/>
          <a:p>
            <a:r>
              <a:rPr lang="en-NZ" b="1" dirty="0"/>
              <a:t>Feedback from client / stakeholders</a:t>
            </a:r>
          </a:p>
        </p:txBody>
      </p:sp>
      <p:sp>
        <p:nvSpPr>
          <p:cNvPr id="3" name="Content Placeholder 2">
            <a:extLst>
              <a:ext uri="{FF2B5EF4-FFF2-40B4-BE49-F238E27FC236}">
                <a16:creationId xmlns:a16="http://schemas.microsoft.com/office/drawing/2014/main" id="{274C89D9-0B80-423A-8551-436827DC8BF1}"/>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1297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1600754" y="1087374"/>
            <a:ext cx="8983489" cy="1000978"/>
          </a:xfrm>
        </p:spPr>
        <p:txBody>
          <a:bodyPr>
            <a:normAutofit/>
          </a:bodyPr>
          <a:lstStyle/>
          <a:p>
            <a:r>
              <a:rPr lang="en-NZ" b="1" dirty="0"/>
              <a:t>Relevant Implication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a:xfrm>
            <a:off x="1600753" y="2535446"/>
            <a:ext cx="8983489" cy="3554457"/>
          </a:xfrm>
        </p:spPr>
        <p:txBody>
          <a:bodyPr>
            <a:normAutofit/>
          </a:bodyPr>
          <a:lstStyle/>
          <a:p>
            <a:pPr marL="0" indent="0">
              <a:buNone/>
            </a:pPr>
            <a:r>
              <a:rPr lang="en-NZ" dirty="0">
                <a:solidFill>
                  <a:schemeClr val="tx1"/>
                </a:solidFill>
              </a:rPr>
              <a:t>Usability</a:t>
            </a:r>
          </a:p>
          <a:p>
            <a:r>
              <a:rPr lang="en-NZ" dirty="0">
                <a:solidFill>
                  <a:schemeClr val="tx1"/>
                </a:solidFill>
              </a:rPr>
              <a:t>Usability is the ease of use of a website. To make my website easy for the end user to use and adhere to the current standards, I will have a sticky navbar that will sit at the top of the page to allow the user easy access to the rest of the site. My nav will have an active class to identify the current page to the user as well as a hover effect to give the user feedback when they hover over the hyperlinks.</a:t>
            </a:r>
          </a:p>
          <a:p>
            <a:r>
              <a:rPr lang="en-NZ" dirty="0">
                <a:solidFill>
                  <a:schemeClr val="tx1"/>
                </a:solidFill>
              </a:rPr>
              <a:t>Important information such as the originations name will and logo will be placed in the top left in the navbar so that it is almost always visible. The footer will contain hyperlinks to various pages as well as a copyright statement.</a:t>
            </a:r>
          </a:p>
        </p:txBody>
      </p:sp>
    </p:spTree>
    <p:extLst>
      <p:ext uri="{BB962C8B-B14F-4D97-AF65-F5344CB8AC3E}">
        <p14:creationId xmlns:p14="http://schemas.microsoft.com/office/powerpoint/2010/main" val="293930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p:txBody>
          <a:bodyPr/>
          <a:lstStyle/>
          <a:p>
            <a:r>
              <a:rPr lang="en-NZ" b="1" dirty="0"/>
              <a:t>Cross browser testing</a:t>
            </a:r>
            <a:endParaRPr lang="en-NZ" dirty="0"/>
          </a:p>
        </p:txBody>
      </p:sp>
      <p:sp>
        <p:nvSpPr>
          <p:cNvPr id="3" name="Content Placeholder 2">
            <a:extLst>
              <a:ext uri="{FF2B5EF4-FFF2-40B4-BE49-F238E27FC236}">
                <a16:creationId xmlns:a16="http://schemas.microsoft.com/office/drawing/2014/main" id="{6E1C5F9E-587A-4667-906F-5D308BCCACF4}"/>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926560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p:txBody>
          <a:bodyPr/>
          <a:lstStyle/>
          <a:p>
            <a:r>
              <a:rPr lang="en-NZ" b="1" dirty="0"/>
              <a:t>Testing Procedures:</a:t>
            </a:r>
            <a:br>
              <a:rPr lang="en-NZ" b="1" dirty="0"/>
            </a:br>
            <a:br>
              <a:rPr lang="en-NZ" b="1" dirty="0"/>
            </a:br>
            <a:r>
              <a:rPr lang="en-NZ" b="1" dirty="0"/>
              <a:t>Validating the HTML/CSS</a:t>
            </a:r>
            <a:endParaRPr lang="en-NZ" dirty="0"/>
          </a:p>
        </p:txBody>
      </p:sp>
      <p:sp>
        <p:nvSpPr>
          <p:cNvPr id="3" name="Content Placeholder 2">
            <a:extLst>
              <a:ext uri="{FF2B5EF4-FFF2-40B4-BE49-F238E27FC236}">
                <a16:creationId xmlns:a16="http://schemas.microsoft.com/office/drawing/2014/main" id="{6E1C5F9E-587A-4667-906F-5D308BCCACF4}"/>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756374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D6499F-DFF4-486E-BF0A-E8C2F2FA5461}"/>
              </a:ext>
            </a:extLst>
          </p:cNvPr>
          <p:cNvSpPr>
            <a:spLocks noGrp="1"/>
          </p:cNvSpPr>
          <p:nvPr>
            <p:ph type="ctrTitle"/>
          </p:nvPr>
        </p:nvSpPr>
        <p:spPr/>
        <p:txBody>
          <a:bodyPr/>
          <a:lstStyle/>
          <a:p>
            <a:endParaRPr lang="en-NZ"/>
          </a:p>
        </p:txBody>
      </p:sp>
      <p:sp>
        <p:nvSpPr>
          <p:cNvPr id="3" name="Content Placeholder 2">
            <a:extLst>
              <a:ext uri="{FF2B5EF4-FFF2-40B4-BE49-F238E27FC236}">
                <a16:creationId xmlns:a16="http://schemas.microsoft.com/office/drawing/2014/main" id="{023E150E-FC97-4097-9445-54BE94CB3822}"/>
              </a:ext>
            </a:extLst>
          </p:cNvPr>
          <p:cNvSpPr>
            <a:spLocks noGrp="1"/>
          </p:cNvSpPr>
          <p:nvPr>
            <p:ph type="subTitle" idx="1"/>
          </p:nvPr>
        </p:nvSpPr>
        <p:spPr/>
        <p:txBody>
          <a:bodyPr>
            <a:normAutofit fontScale="55000" lnSpcReduction="20000"/>
          </a:bodyPr>
          <a:lstStyle/>
          <a:p>
            <a:pPr marL="0" indent="0">
              <a:buNone/>
            </a:pPr>
            <a:r>
              <a:rPr lang="en-NZ" sz="6000" dirty="0"/>
              <a:t>Explain how your final design addressed the relevant implications </a:t>
            </a:r>
          </a:p>
        </p:txBody>
      </p:sp>
    </p:spTree>
    <p:extLst>
      <p:ext uri="{BB962C8B-B14F-4D97-AF65-F5344CB8AC3E}">
        <p14:creationId xmlns:p14="http://schemas.microsoft.com/office/powerpoint/2010/main" val="3686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p:txBody>
          <a:bodyPr/>
          <a:lstStyle/>
          <a:p>
            <a:r>
              <a:rPr lang="en-NZ" b="1" dirty="0"/>
              <a:t>Addressing relevant implication :</a:t>
            </a:r>
            <a:br>
              <a:rPr lang="en-NZ" b="1" dirty="0"/>
            </a:br>
            <a:r>
              <a:rPr lang="en-NZ" b="1" dirty="0"/>
              <a:t>Usability  </a:t>
            </a:r>
          </a:p>
        </p:txBody>
      </p:sp>
      <p:sp>
        <p:nvSpPr>
          <p:cNvPr id="3" name="Content Placeholder 2">
            <a:extLst>
              <a:ext uri="{FF2B5EF4-FFF2-40B4-BE49-F238E27FC236}">
                <a16:creationId xmlns:a16="http://schemas.microsoft.com/office/drawing/2014/main" id="{2A32B7F6-356C-4EA5-9C33-6C59B29AE8FE}"/>
              </a:ext>
            </a:extLst>
          </p:cNvPr>
          <p:cNvSpPr>
            <a:spLocks noGrp="1"/>
          </p:cNvSpPr>
          <p:nvPr>
            <p:ph idx="1"/>
          </p:nvPr>
        </p:nvSpPr>
        <p:spPr>
          <a:xfrm>
            <a:off x="3498111" y="864108"/>
            <a:ext cx="8187069" cy="5993892"/>
          </a:xfrm>
        </p:spPr>
        <p:txBody>
          <a:bodyPr>
            <a:normAutofit fontScale="85000" lnSpcReduction="20000"/>
          </a:bodyPr>
          <a:lstStyle/>
          <a:p>
            <a:pPr marL="0" indent="0">
              <a:buNone/>
            </a:pPr>
            <a:r>
              <a:rPr lang="en-NZ" sz="3200" dirty="0">
                <a:solidFill>
                  <a:srgbClr val="FF0000"/>
                </a:solidFill>
              </a:rPr>
              <a:t>A relevant implication that I focussed on during the creation of my website was usability. </a:t>
            </a:r>
            <a:r>
              <a:rPr lang="en-NZ" sz="3200" dirty="0">
                <a:solidFill>
                  <a:schemeClr val="tx1"/>
                </a:solidFill>
              </a:rPr>
              <a:t>Usability is the process of making my site easy for my end users to navigate. I wanted to present my information and photography in a minimalistic way so that a wide range of people could access my site. </a:t>
            </a:r>
            <a:r>
              <a:rPr lang="en-NZ" sz="3200" dirty="0">
                <a:solidFill>
                  <a:srgbClr val="0070C0"/>
                </a:solidFill>
              </a:rPr>
              <a:t>For example, I made sure that I used the colour ??? For my hover effect on my main navigation bar, this gave clear contrast allowing users to instantly recognize their location on the nav bar. Furthermore, I had a footer with secondary hyperlinks so that the user wouldn’t have to scroll to the top unnecessarily. When trialling my site, some of my end users thought that my font in the nav bar was too small, therefore I changed the font to 120% to make it easier to read, especially for people who wear glasses etc. </a:t>
            </a:r>
            <a:r>
              <a:rPr lang="en-NZ" sz="3200" dirty="0">
                <a:solidFill>
                  <a:srgbClr val="FF0000"/>
                </a:solidFill>
              </a:rPr>
              <a:t>My target audience is young people to older people across NZ who have an interest in BMX. My site also uses media queries to ensure that it scales across different devices so that it can be accessed on phones and different monitor sizes.</a:t>
            </a:r>
            <a:r>
              <a:rPr lang="en-NZ" sz="3200" dirty="0">
                <a:solidFill>
                  <a:srgbClr val="0070C0"/>
                </a:solidFill>
              </a:rPr>
              <a:t> </a:t>
            </a:r>
          </a:p>
        </p:txBody>
      </p:sp>
      <p:sp>
        <p:nvSpPr>
          <p:cNvPr id="4" name="Rectangle 3">
            <a:extLst>
              <a:ext uri="{FF2B5EF4-FFF2-40B4-BE49-F238E27FC236}">
                <a16:creationId xmlns:a16="http://schemas.microsoft.com/office/drawing/2014/main" id="{34959628-F591-41F3-A0DB-934194072342}"/>
              </a:ext>
            </a:extLst>
          </p:cNvPr>
          <p:cNvSpPr/>
          <p:nvPr/>
        </p:nvSpPr>
        <p:spPr>
          <a:xfrm>
            <a:off x="2576511" y="864108"/>
            <a:ext cx="623889" cy="590931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a:t>
            </a:r>
          </a:p>
          <a:p>
            <a:pPr algn="ctr"/>
            <a:r>
              <a:rPr lang="en-US" sz="5400" b="0" cap="none" spc="0" dirty="0">
                <a:ln w="0"/>
                <a:solidFill>
                  <a:schemeClr val="tx1"/>
                </a:solidFill>
                <a:effectLst>
                  <a:outerShdw blurRad="38100" dist="19050" dir="2700000" algn="tl" rotWithShape="0">
                    <a:schemeClr val="dk1">
                      <a:alpha val="40000"/>
                    </a:schemeClr>
                  </a:outerShdw>
                </a:effectLst>
              </a:rPr>
              <a:t>E</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a:p>
            <a:pPr algn="ctr"/>
            <a:r>
              <a:rPr lang="en-US" sz="5400" dirty="0">
                <a:ln w="0"/>
                <a:effectLst>
                  <a:outerShdw blurRad="38100" dist="19050" dir="2700000" algn="tl" rotWithShape="0">
                    <a:schemeClr val="dk1">
                      <a:alpha val="40000"/>
                    </a:schemeClr>
                  </a:outerShdw>
                </a:effectLst>
              </a:rPr>
              <a:t>X</a:t>
            </a:r>
          </a:p>
          <a:p>
            <a:pPr algn="ctr"/>
            <a:endParaRPr lang="en-US" sz="5400" dirty="0">
              <a:ln w="0"/>
              <a:effectLst>
                <a:outerShdw blurRad="38100" dist="19050" dir="2700000" algn="tl" rotWithShape="0">
                  <a:schemeClr val="dk1">
                    <a:alpha val="40000"/>
                  </a:schemeClr>
                </a:outerShdw>
              </a:effectLst>
            </a:endParaRPr>
          </a:p>
          <a:p>
            <a:pPr algn="ct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rPr>
              <a:t>A</a:t>
            </a:r>
          </a:p>
        </p:txBody>
      </p:sp>
    </p:spTree>
    <p:extLst>
      <p:ext uri="{BB962C8B-B14F-4D97-AF65-F5344CB8AC3E}">
        <p14:creationId xmlns:p14="http://schemas.microsoft.com/office/powerpoint/2010/main" val="3662432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p:txBody>
          <a:bodyPr/>
          <a:lstStyle/>
          <a:p>
            <a:r>
              <a:rPr lang="en-NZ" b="1" dirty="0"/>
              <a:t>Addressing relevant implication : </a:t>
            </a:r>
          </a:p>
        </p:txBody>
      </p:sp>
      <p:sp>
        <p:nvSpPr>
          <p:cNvPr id="3" name="Content Placeholder 2">
            <a:extLst>
              <a:ext uri="{FF2B5EF4-FFF2-40B4-BE49-F238E27FC236}">
                <a16:creationId xmlns:a16="http://schemas.microsoft.com/office/drawing/2014/main" id="{2A32B7F6-356C-4EA5-9C33-6C59B29AE8FE}"/>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109617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1600754" y="1087374"/>
            <a:ext cx="8983489" cy="1000978"/>
          </a:xfrm>
        </p:spPr>
        <p:txBody>
          <a:bodyPr>
            <a:normAutofit/>
          </a:bodyPr>
          <a:lstStyle/>
          <a:p>
            <a:r>
              <a:rPr lang="en-NZ" b="1" dirty="0"/>
              <a:t>Relevant Implication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a:xfrm>
            <a:off x="1600753" y="2535446"/>
            <a:ext cx="8983489" cy="3554457"/>
          </a:xfrm>
        </p:spPr>
        <p:txBody>
          <a:bodyPr>
            <a:normAutofit/>
          </a:bodyPr>
          <a:lstStyle/>
          <a:p>
            <a:pPr marL="0" indent="0">
              <a:buNone/>
            </a:pPr>
            <a:r>
              <a:rPr lang="en-NZ" dirty="0">
                <a:solidFill>
                  <a:schemeClr val="tx1"/>
                </a:solidFill>
              </a:rPr>
              <a:t>Aesthetics</a:t>
            </a:r>
          </a:p>
          <a:p>
            <a:r>
              <a:rPr lang="en-NZ" dirty="0">
                <a:solidFill>
                  <a:schemeClr val="tx1"/>
                </a:solidFill>
              </a:rPr>
              <a:t>Aesthetics is the visual look and quality of a website. To make my website modern and aesthetically pleasing I will ensure that it adheres to current web design standards. To make the website catch the users eye and attention I will use an appropriate colour palette and fonts.</a:t>
            </a:r>
          </a:p>
        </p:txBody>
      </p:sp>
    </p:spTree>
    <p:extLst>
      <p:ext uri="{BB962C8B-B14F-4D97-AF65-F5344CB8AC3E}">
        <p14:creationId xmlns:p14="http://schemas.microsoft.com/office/powerpoint/2010/main" val="145286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1600754" y="1087374"/>
            <a:ext cx="8983489" cy="1000978"/>
          </a:xfrm>
        </p:spPr>
        <p:txBody>
          <a:bodyPr>
            <a:normAutofit/>
          </a:bodyPr>
          <a:lstStyle/>
          <a:p>
            <a:r>
              <a:rPr lang="en-NZ" b="1" dirty="0"/>
              <a:t>Relevant Implication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a:xfrm>
            <a:off x="1600753" y="2535446"/>
            <a:ext cx="8983489" cy="3554457"/>
          </a:xfrm>
        </p:spPr>
        <p:txBody>
          <a:bodyPr>
            <a:normAutofit/>
          </a:bodyPr>
          <a:lstStyle/>
          <a:p>
            <a:pPr marL="0" indent="0">
              <a:buNone/>
            </a:pPr>
            <a:r>
              <a:rPr lang="en-NZ" dirty="0">
                <a:solidFill>
                  <a:schemeClr val="tx1"/>
                </a:solidFill>
              </a:rPr>
              <a:t>Copyright</a:t>
            </a:r>
          </a:p>
          <a:p>
            <a:r>
              <a:rPr lang="en-NZ" dirty="0">
                <a:solidFill>
                  <a:schemeClr val="tx1"/>
                </a:solidFill>
              </a:rPr>
              <a:t>Copyright is the protection of creative work that gives the owner exclusive rights to his or her work and is governed under the copyright act 1994.</a:t>
            </a:r>
          </a:p>
          <a:p>
            <a:r>
              <a:rPr lang="en-NZ" dirty="0">
                <a:solidFill>
                  <a:schemeClr val="tx1"/>
                </a:solidFill>
              </a:rPr>
              <a:t> When sourcing images and media for the website  I will adhere to all copyright laws. I will do this by filtering my search for the appropriate copyright licence and use sites like </a:t>
            </a:r>
            <a:r>
              <a:rPr lang="en-NZ" dirty="0" err="1">
                <a:solidFill>
                  <a:schemeClr val="tx1"/>
                </a:solidFill>
              </a:rPr>
              <a:t>pixabay</a:t>
            </a:r>
            <a:r>
              <a:rPr lang="en-NZ" dirty="0">
                <a:solidFill>
                  <a:schemeClr val="tx1"/>
                </a:solidFill>
              </a:rPr>
              <a:t> to source copyright right/royalty free photos.</a:t>
            </a:r>
          </a:p>
        </p:txBody>
      </p:sp>
    </p:spTree>
    <p:extLst>
      <p:ext uri="{BB962C8B-B14F-4D97-AF65-F5344CB8AC3E}">
        <p14:creationId xmlns:p14="http://schemas.microsoft.com/office/powerpoint/2010/main" val="361720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1BF8-120D-43E4-B4A4-FDB51699A4FB}"/>
              </a:ext>
            </a:extLst>
          </p:cNvPr>
          <p:cNvSpPr>
            <a:spLocks noGrp="1"/>
          </p:cNvSpPr>
          <p:nvPr>
            <p:ph type="ctrTitle"/>
          </p:nvPr>
        </p:nvSpPr>
        <p:spPr>
          <a:xfrm>
            <a:off x="1069848" y="1298448"/>
            <a:ext cx="7315200" cy="3255264"/>
          </a:xfrm>
        </p:spPr>
        <p:txBody>
          <a:bodyPr/>
          <a:lstStyle/>
          <a:p>
            <a:r>
              <a:rPr lang="en-NZ" sz="6000" dirty="0"/>
              <a:t>Step 1 : Empathize</a:t>
            </a:r>
            <a:endParaRPr lang="en-NZ" dirty="0"/>
          </a:p>
        </p:txBody>
      </p:sp>
    </p:spTree>
    <p:extLst>
      <p:ext uri="{BB962C8B-B14F-4D97-AF65-F5344CB8AC3E}">
        <p14:creationId xmlns:p14="http://schemas.microsoft.com/office/powerpoint/2010/main" val="300542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385C-589C-406F-8142-55598FFEDAA9}"/>
              </a:ext>
            </a:extLst>
          </p:cNvPr>
          <p:cNvSpPr>
            <a:spLocks noGrp="1"/>
          </p:cNvSpPr>
          <p:nvPr>
            <p:ph type="title"/>
          </p:nvPr>
        </p:nvSpPr>
        <p:spPr/>
        <p:txBody>
          <a:bodyPr/>
          <a:lstStyle/>
          <a:p>
            <a:r>
              <a:rPr lang="en-NZ" b="1" dirty="0"/>
              <a:t>Task 1 :</a:t>
            </a:r>
            <a:br>
              <a:rPr lang="en-NZ" b="1" dirty="0"/>
            </a:br>
            <a:br>
              <a:rPr lang="en-NZ" b="1" dirty="0"/>
            </a:br>
            <a:r>
              <a:rPr lang="en-NZ" b="1" dirty="0"/>
              <a:t>Identify your client and the purpose of your website, who is your target audience?</a:t>
            </a:r>
          </a:p>
        </p:txBody>
      </p:sp>
      <p:sp>
        <p:nvSpPr>
          <p:cNvPr id="3" name="Content Placeholder 2">
            <a:extLst>
              <a:ext uri="{FF2B5EF4-FFF2-40B4-BE49-F238E27FC236}">
                <a16:creationId xmlns:a16="http://schemas.microsoft.com/office/drawing/2014/main" id="{9687C150-4ED3-4766-A015-38BB2E63E885}"/>
              </a:ext>
            </a:extLst>
          </p:cNvPr>
          <p:cNvSpPr>
            <a:spLocks noGrp="1"/>
          </p:cNvSpPr>
          <p:nvPr>
            <p:ph idx="1"/>
          </p:nvPr>
        </p:nvSpPr>
        <p:spPr/>
        <p:txBody>
          <a:bodyPr>
            <a:normAutofit fontScale="92500"/>
          </a:bodyPr>
          <a:lstStyle/>
          <a:p>
            <a:r>
              <a:rPr lang="en-NZ" sz="3600" dirty="0"/>
              <a:t>The client I will be developing a website for is Waitakere BMX Club, I have been asked by the president to design a new, modern looking site that will attract more users to site to promote the club.</a:t>
            </a:r>
          </a:p>
          <a:p>
            <a:endParaRPr lang="en-NZ" sz="3600" dirty="0"/>
          </a:p>
          <a:p>
            <a:r>
              <a:rPr lang="en-NZ" sz="3600" dirty="0"/>
              <a:t>The target audience of this site is the local community, other BMX riders from around New  Zealand. </a:t>
            </a:r>
          </a:p>
          <a:p>
            <a:r>
              <a:rPr lang="en-NZ" sz="3600" dirty="0"/>
              <a:t>Aged from 5 – 50.</a:t>
            </a:r>
          </a:p>
        </p:txBody>
      </p:sp>
    </p:spTree>
    <p:extLst>
      <p:ext uri="{BB962C8B-B14F-4D97-AF65-F5344CB8AC3E}">
        <p14:creationId xmlns:p14="http://schemas.microsoft.com/office/powerpoint/2010/main" val="208778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79E1-6294-42E0-90C9-5D3DC7B61280}"/>
              </a:ext>
            </a:extLst>
          </p:cNvPr>
          <p:cNvSpPr>
            <a:spLocks noGrp="1"/>
          </p:cNvSpPr>
          <p:nvPr>
            <p:ph type="ctrTitle"/>
          </p:nvPr>
        </p:nvSpPr>
        <p:spPr/>
        <p:txBody>
          <a:bodyPr/>
          <a:lstStyle/>
          <a:p>
            <a:r>
              <a:rPr lang="en-NZ" sz="6000" dirty="0"/>
              <a:t>Step 2 : Define</a:t>
            </a:r>
            <a:endParaRPr lang="en-NZ" dirty="0"/>
          </a:p>
        </p:txBody>
      </p:sp>
    </p:spTree>
    <p:extLst>
      <p:ext uri="{BB962C8B-B14F-4D97-AF65-F5344CB8AC3E}">
        <p14:creationId xmlns:p14="http://schemas.microsoft.com/office/powerpoint/2010/main" val="330969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D27B-7104-45D3-A594-198EBDCEB8BF}"/>
              </a:ext>
            </a:extLst>
          </p:cNvPr>
          <p:cNvSpPr>
            <a:spLocks noGrp="1"/>
          </p:cNvSpPr>
          <p:nvPr>
            <p:ph type="title"/>
          </p:nvPr>
        </p:nvSpPr>
        <p:spPr/>
        <p:txBody>
          <a:bodyPr>
            <a:normAutofit/>
          </a:bodyPr>
          <a:lstStyle/>
          <a:p>
            <a:r>
              <a:rPr lang="en-NZ" sz="3200" b="1" dirty="0"/>
              <a:t>What are your client’s specifications?</a:t>
            </a:r>
          </a:p>
        </p:txBody>
      </p:sp>
      <p:sp>
        <p:nvSpPr>
          <p:cNvPr id="3" name="Content Placeholder 2">
            <a:extLst>
              <a:ext uri="{FF2B5EF4-FFF2-40B4-BE49-F238E27FC236}">
                <a16:creationId xmlns:a16="http://schemas.microsoft.com/office/drawing/2014/main" id="{4CD76CAE-7110-4C3F-A6E8-3D87758B9924}"/>
              </a:ext>
            </a:extLst>
          </p:cNvPr>
          <p:cNvSpPr>
            <a:spLocks noGrp="1"/>
          </p:cNvSpPr>
          <p:nvPr>
            <p:ph idx="1"/>
          </p:nvPr>
        </p:nvSpPr>
        <p:spPr/>
        <p:txBody>
          <a:bodyPr>
            <a:normAutofit/>
          </a:bodyPr>
          <a:lstStyle/>
          <a:p>
            <a:r>
              <a:rPr lang="en-NZ" sz="3600" dirty="0"/>
              <a:t>The site must be modern</a:t>
            </a:r>
          </a:p>
          <a:p>
            <a:r>
              <a:rPr lang="en-NZ" sz="3600" dirty="0"/>
              <a:t>Clean and simple layout</a:t>
            </a:r>
          </a:p>
          <a:p>
            <a:r>
              <a:rPr lang="en-NZ" sz="3600" dirty="0"/>
              <a:t>Use of bright colours</a:t>
            </a:r>
          </a:p>
          <a:p>
            <a:r>
              <a:rPr lang="en-NZ" sz="3600" dirty="0"/>
              <a:t>Professional looking</a:t>
            </a:r>
          </a:p>
          <a:p>
            <a:r>
              <a:rPr lang="en-NZ" sz="3600" dirty="0"/>
              <a:t>Promote the club</a:t>
            </a:r>
          </a:p>
          <a:p>
            <a:r>
              <a:rPr lang="en-NZ" sz="3600" dirty="0"/>
              <a:t>4 pages</a:t>
            </a:r>
          </a:p>
          <a:p>
            <a:r>
              <a:rPr lang="en-NZ" sz="3600" dirty="0"/>
              <a:t>Image slider on the home page showing recent photographs</a:t>
            </a:r>
          </a:p>
        </p:txBody>
      </p:sp>
    </p:spTree>
    <p:extLst>
      <p:ext uri="{BB962C8B-B14F-4D97-AF65-F5344CB8AC3E}">
        <p14:creationId xmlns:p14="http://schemas.microsoft.com/office/powerpoint/2010/main" val="287192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B7691CA-EB6D-4333-BABC-83846F4CB16A}"/>
              </a:ext>
            </a:extLst>
          </p:cNvPr>
          <p:cNvCxnSpPr>
            <a:cxnSpLocks/>
          </p:cNvCxnSpPr>
          <p:nvPr/>
        </p:nvCxnSpPr>
        <p:spPr>
          <a:xfrm flipH="1">
            <a:off x="7654219" y="3429000"/>
            <a:ext cx="1" cy="58751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CA9B24B-1CC7-4D79-A4AA-4A15B1B08170}"/>
              </a:ext>
            </a:extLst>
          </p:cNvPr>
          <p:cNvSpPr>
            <a:spLocks noGrp="1"/>
          </p:cNvSpPr>
          <p:nvPr>
            <p:ph type="title"/>
          </p:nvPr>
        </p:nvSpPr>
        <p:spPr>
          <a:xfrm>
            <a:off x="252919" y="1123837"/>
            <a:ext cx="2947482" cy="2622323"/>
          </a:xfrm>
        </p:spPr>
        <p:txBody>
          <a:bodyPr/>
          <a:lstStyle/>
          <a:p>
            <a:r>
              <a:rPr lang="en-NZ" b="1" dirty="0"/>
              <a:t>Website Structure</a:t>
            </a:r>
          </a:p>
        </p:txBody>
      </p:sp>
      <p:sp>
        <p:nvSpPr>
          <p:cNvPr id="4" name="Rectangle 3">
            <a:extLst>
              <a:ext uri="{FF2B5EF4-FFF2-40B4-BE49-F238E27FC236}">
                <a16:creationId xmlns:a16="http://schemas.microsoft.com/office/drawing/2014/main" id="{98ECB8B4-0220-49A1-A3ED-A2CB012F0669}"/>
              </a:ext>
            </a:extLst>
          </p:cNvPr>
          <p:cNvSpPr/>
          <p:nvPr/>
        </p:nvSpPr>
        <p:spPr>
          <a:xfrm>
            <a:off x="6585752" y="1825625"/>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index.html</a:t>
            </a:r>
          </a:p>
        </p:txBody>
      </p:sp>
      <p:sp>
        <p:nvSpPr>
          <p:cNvPr id="5" name="Rectangle 4">
            <a:extLst>
              <a:ext uri="{FF2B5EF4-FFF2-40B4-BE49-F238E27FC236}">
                <a16:creationId xmlns:a16="http://schemas.microsoft.com/office/drawing/2014/main" id="{A42F18CC-7AD7-402B-B9EE-08540BC83401}"/>
              </a:ext>
            </a:extLst>
          </p:cNvPr>
          <p:cNvSpPr/>
          <p:nvPr/>
        </p:nvSpPr>
        <p:spPr>
          <a:xfrm>
            <a:off x="9233888" y="3884272"/>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results.html</a:t>
            </a:r>
          </a:p>
        </p:txBody>
      </p:sp>
      <p:sp>
        <p:nvSpPr>
          <p:cNvPr id="6" name="Rectangle 5">
            <a:extLst>
              <a:ext uri="{FF2B5EF4-FFF2-40B4-BE49-F238E27FC236}">
                <a16:creationId xmlns:a16="http://schemas.microsoft.com/office/drawing/2014/main" id="{B72D00DC-14BA-4A10-835C-E264EEEC2F5D}"/>
              </a:ext>
            </a:extLst>
          </p:cNvPr>
          <p:cNvSpPr/>
          <p:nvPr/>
        </p:nvSpPr>
        <p:spPr>
          <a:xfrm>
            <a:off x="3814443" y="3949699"/>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our-track.html</a:t>
            </a:r>
          </a:p>
        </p:txBody>
      </p:sp>
      <p:cxnSp>
        <p:nvCxnSpPr>
          <p:cNvPr id="9" name="Straight Connector 8">
            <a:extLst>
              <a:ext uri="{FF2B5EF4-FFF2-40B4-BE49-F238E27FC236}">
                <a16:creationId xmlns:a16="http://schemas.microsoft.com/office/drawing/2014/main" id="{AD49941B-A15B-41D3-9A21-735E651F2039}"/>
              </a:ext>
            </a:extLst>
          </p:cNvPr>
          <p:cNvCxnSpPr>
            <a:cxnSpLocks/>
          </p:cNvCxnSpPr>
          <p:nvPr/>
        </p:nvCxnSpPr>
        <p:spPr>
          <a:xfrm flipH="1">
            <a:off x="5359156" y="3209786"/>
            <a:ext cx="1226597" cy="739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02D90-6F8B-4880-A4C4-998876DC955F}"/>
              </a:ext>
            </a:extLst>
          </p:cNvPr>
          <p:cNvCxnSpPr>
            <a:cxnSpLocks/>
          </p:cNvCxnSpPr>
          <p:nvPr/>
        </p:nvCxnSpPr>
        <p:spPr>
          <a:xfrm flipH="1" flipV="1">
            <a:off x="8982726" y="3301798"/>
            <a:ext cx="1454087" cy="582474"/>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722484A-9BC4-4BD9-B3A3-8E59D513CEF0}"/>
              </a:ext>
            </a:extLst>
          </p:cNvPr>
          <p:cNvSpPr/>
          <p:nvPr/>
        </p:nvSpPr>
        <p:spPr>
          <a:xfrm>
            <a:off x="6451296" y="3884272"/>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gallery.html</a:t>
            </a:r>
          </a:p>
        </p:txBody>
      </p:sp>
    </p:spTree>
    <p:extLst>
      <p:ext uri="{BB962C8B-B14F-4D97-AF65-F5344CB8AC3E}">
        <p14:creationId xmlns:p14="http://schemas.microsoft.com/office/powerpoint/2010/main" val="2531278342"/>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995</Words>
  <Application>Microsoft Office PowerPoint</Application>
  <PresentationFormat>Widescreen</PresentationFormat>
  <Paragraphs>92</Paragraphs>
  <Slides>24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Corbel</vt:lpstr>
      <vt:lpstr>Wingdings 2</vt:lpstr>
      <vt:lpstr>Frame</vt:lpstr>
      <vt:lpstr>Waitakere BMX Club 2.4 (Practice task)</vt:lpstr>
      <vt:lpstr>Relevant Implication</vt:lpstr>
      <vt:lpstr>Relevant Implication</vt:lpstr>
      <vt:lpstr>Relevant Implication</vt:lpstr>
      <vt:lpstr>Step 1 : Empathize</vt:lpstr>
      <vt:lpstr>Task 1 :  Identify your client and the purpose of your website, who is your target audience?</vt:lpstr>
      <vt:lpstr>Step 2 : Define</vt:lpstr>
      <vt:lpstr>What are your client’s specifications?</vt:lpstr>
      <vt:lpstr>Website Structure</vt:lpstr>
      <vt:lpstr>Low fidelity mock up of the home page</vt:lpstr>
      <vt:lpstr>Image compression</vt:lpstr>
      <vt:lpstr>Step 3 : Ideate</vt:lpstr>
      <vt:lpstr>Colour palette</vt:lpstr>
      <vt:lpstr>Font Combinations</vt:lpstr>
      <vt:lpstr>Step 4 : Protype/ Testing</vt:lpstr>
      <vt:lpstr>Site setup</vt:lpstr>
      <vt:lpstr>A vs B testing (colours)</vt:lpstr>
      <vt:lpstr>A vs B testing (fonts)</vt:lpstr>
      <vt:lpstr>Feedback from client / stakeholders</vt:lpstr>
      <vt:lpstr>Cross browser testing</vt:lpstr>
      <vt:lpstr>Testing Procedures:  Validating the HTML/CSS</vt:lpstr>
      <vt:lpstr>PowerPoint Presentation</vt:lpstr>
      <vt:lpstr>Addressing relevant implication : Usability  </vt:lpstr>
      <vt:lpstr>Addressing relevant implication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Waitakere BMX Club 2.4 (Practice task)</dc:title>
  <dc:creator>Matthew MacDonald</dc:creator>
  <cp:lastModifiedBy>Matthew MacDonald</cp:lastModifiedBy>
  <cp:revision>1</cp:revision>
  <dcterms:created xsi:type="dcterms:W3CDTF">2020-05-04T23:47:21Z</dcterms:created>
  <dcterms:modified xsi:type="dcterms:W3CDTF">2020-05-04T23:54:02Z</dcterms:modified>
</cp:coreProperties>
</file>